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pn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ags/tag2.xml" ContentType="application/vnd.openxmlformats-officedocument.presentationml.tags+xml"/>
  <Override PartName="/ppt/theme/theme2.xml" ContentType="application/vnd.openxmlformats-officedocument.them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tags/tag445.xml" ContentType="application/vnd.openxmlformats-officedocument.presentationml.tags+xml"/>
  <Override PartName="/ppt/tags/tag446.xml" ContentType="application/vnd.openxmlformats-officedocument.presentationml.tags+xml"/>
  <Override PartName="/ppt/tags/tag447.xml" ContentType="application/vnd.openxmlformats-officedocument.presentationml.tags+xml"/>
  <Override PartName="/ppt/tags/tag448.xml" ContentType="application/vnd.openxmlformats-officedocument.presentationml.tags+xml"/>
  <Override PartName="/ppt/tags/tag449.xml" ContentType="application/vnd.openxmlformats-officedocument.presentationml.tags+xml"/>
  <Override PartName="/ppt/tags/tag450.xml" ContentType="application/vnd.openxmlformats-officedocument.presentationml.tags+xml"/>
  <Override PartName="/ppt/tags/tag451.xml" ContentType="application/vnd.openxmlformats-officedocument.presentationml.tags+xml"/>
  <Override PartName="/ppt/tags/tag452.xml" ContentType="application/vnd.openxmlformats-officedocument.presentationml.tags+xml"/>
  <Override PartName="/ppt/tags/tag453.xml" ContentType="application/vnd.openxmlformats-officedocument.presentationml.tags+xml"/>
  <Override PartName="/ppt/tags/tag454.xml" ContentType="application/vnd.openxmlformats-officedocument.presentationml.tags+xml"/>
  <Override PartName="/ppt/tags/tag455.xml" ContentType="application/vnd.openxmlformats-officedocument.presentationml.tags+xml"/>
  <Override PartName="/ppt/tags/tag456.xml" ContentType="application/vnd.openxmlformats-officedocument.presentationml.tags+xml"/>
  <Override PartName="/ppt/tags/tag457.xml" ContentType="application/vnd.openxmlformats-officedocument.presentationml.tags+xml"/>
  <Override PartName="/ppt/tags/tag458.xml" ContentType="application/vnd.openxmlformats-officedocument.presentationml.tags+xml"/>
  <Override PartName="/ppt/tags/tag459.xml" ContentType="application/vnd.openxmlformats-officedocument.presentationml.tags+xml"/>
  <Override PartName="/ppt/tags/tag460.xml" ContentType="application/vnd.openxmlformats-officedocument.presentationml.tags+xml"/>
  <Override PartName="/ppt/tags/tag461.xml" ContentType="application/vnd.openxmlformats-officedocument.presentationml.tags+xml"/>
  <Override PartName="/ppt/tags/tag462.xml" ContentType="application/vnd.openxmlformats-officedocument.presentationml.tags+xml"/>
  <Override PartName="/ppt/tags/tag463.xml" ContentType="application/vnd.openxmlformats-officedocument.presentationml.tags+xml"/>
  <Override PartName="/ppt/tags/tag464.xml" ContentType="application/vnd.openxmlformats-officedocument.presentationml.tags+xml"/>
  <Override PartName="/ppt/tags/tag465.xml" ContentType="application/vnd.openxmlformats-officedocument.presentationml.tags+xml"/>
  <Override PartName="/ppt/tags/tag466.xml" ContentType="application/vnd.openxmlformats-officedocument.presentationml.tags+xml"/>
  <Override PartName="/ppt/tags/tag467.xml" ContentType="application/vnd.openxmlformats-officedocument.presentationml.tags+xml"/>
  <Override PartName="/ppt/tags/tag468.xml" ContentType="application/vnd.openxmlformats-officedocument.presentationml.tags+xml"/>
  <Override PartName="/ppt/tags/tag469.xml" ContentType="application/vnd.openxmlformats-officedocument.presentationml.tags+xml"/>
  <Override PartName="/ppt/tags/tag470.xml" ContentType="application/vnd.openxmlformats-officedocument.presentationml.tags+xml"/>
  <Override PartName="/ppt/tags/tag471.xml" ContentType="application/vnd.openxmlformats-officedocument.presentationml.tags+xml"/>
  <Override PartName="/ppt/tags/tag472.xml" ContentType="application/vnd.openxmlformats-officedocument.presentationml.tags+xml"/>
  <Override PartName="/ppt/tags/tag473.xml" ContentType="application/vnd.openxmlformats-officedocument.presentationml.tags+xml"/>
  <Override PartName="/ppt/tags/tag474.xml" ContentType="application/vnd.openxmlformats-officedocument.presentationml.tags+xml"/>
  <Override PartName="/ppt/tags/tag475.xml" ContentType="application/vnd.openxmlformats-officedocument.presentationml.tags+xml"/>
  <Override PartName="/ppt/tags/tag476.xml" ContentType="application/vnd.openxmlformats-officedocument.presentationml.tags+xml"/>
  <Override PartName="/ppt/tags/tag477.xml" ContentType="application/vnd.openxmlformats-officedocument.presentationml.tags+xml"/>
  <Override PartName="/ppt/tags/tag478.xml" ContentType="application/vnd.openxmlformats-officedocument.presentationml.tags+xml"/>
  <Override PartName="/ppt/tags/tag479.xml" ContentType="application/vnd.openxmlformats-officedocument.presentationml.tags+xml"/>
  <Override PartName="/ppt/tags/tag480.xml" ContentType="application/vnd.openxmlformats-officedocument.presentationml.tags+xml"/>
  <Override PartName="/ppt/tags/tag481.xml" ContentType="application/vnd.openxmlformats-officedocument.presentationml.tags+xml"/>
  <Override PartName="/ppt/tags/tag482.xml" ContentType="application/vnd.openxmlformats-officedocument.presentationml.tags+xml"/>
  <Override PartName="/ppt/tags/tag483.xml" ContentType="application/vnd.openxmlformats-officedocument.presentationml.tags+xml"/>
  <Override PartName="/ppt/tags/tag484.xml" ContentType="application/vnd.openxmlformats-officedocument.presentationml.tags+xml"/>
  <Override PartName="/ppt/tags/tag485.xml" ContentType="application/vnd.openxmlformats-officedocument.presentationml.tags+xml"/>
  <Override PartName="/ppt/tags/tag486.xml" ContentType="application/vnd.openxmlformats-officedocument.presentationml.tags+xml"/>
  <Override PartName="/ppt/tags/tag487.xml" ContentType="application/vnd.openxmlformats-officedocument.presentationml.tags+xml"/>
  <Override PartName="/ppt/tags/tag488.xml" ContentType="application/vnd.openxmlformats-officedocument.presentationml.tags+xml"/>
  <Override PartName="/ppt/tags/tag489.xml" ContentType="application/vnd.openxmlformats-officedocument.presentationml.tags+xml"/>
  <Override PartName="/ppt/tags/tag490.xml" ContentType="application/vnd.openxmlformats-officedocument.presentationml.tags+xml"/>
  <Override PartName="/ppt/tags/tag491.xml" ContentType="application/vnd.openxmlformats-officedocument.presentationml.tags+xml"/>
  <Override PartName="/ppt/tags/tag492.xml" ContentType="application/vnd.openxmlformats-officedocument.presentationml.tags+xml"/>
  <Override PartName="/ppt/tags/tag493.xml" ContentType="application/vnd.openxmlformats-officedocument.presentationml.tags+xml"/>
  <Override PartName="/ppt/tags/tag494.xml" ContentType="application/vnd.openxmlformats-officedocument.presentationml.tags+xml"/>
  <Override PartName="/ppt/tags/tag495.xml" ContentType="application/vnd.openxmlformats-officedocument.presentationml.tags+xml"/>
  <Override PartName="/ppt/tags/tag496.xml" ContentType="application/vnd.openxmlformats-officedocument.presentationml.tags+xml"/>
  <Override PartName="/ppt/tags/tag497.xml" ContentType="application/vnd.openxmlformats-officedocument.presentationml.tags+xml"/>
  <Override PartName="/ppt/tags/tag498.xml" ContentType="application/vnd.openxmlformats-officedocument.presentationml.tags+xml"/>
  <Override PartName="/ppt/tags/tag499.xml" ContentType="application/vnd.openxmlformats-officedocument.presentationml.tags+xml"/>
  <Override PartName="/ppt/tags/tag500.xml" ContentType="application/vnd.openxmlformats-officedocument.presentationml.tags+xml"/>
  <Override PartName="/ppt/tags/tag501.xml" ContentType="application/vnd.openxmlformats-officedocument.presentationml.tags+xml"/>
  <Override PartName="/ppt/tags/tag502.xml" ContentType="application/vnd.openxmlformats-officedocument.presentationml.tags+xml"/>
  <Override PartName="/ppt/tags/tag503.xml" ContentType="application/vnd.openxmlformats-officedocument.presentationml.tags+xml"/>
  <Override PartName="/ppt/tags/tag504.xml" ContentType="application/vnd.openxmlformats-officedocument.presentationml.tags+xml"/>
  <Override PartName="/ppt/tags/tag505.xml" ContentType="application/vnd.openxmlformats-officedocument.presentationml.tags+xml"/>
  <Override PartName="/ppt/tags/tag506.xml" ContentType="application/vnd.openxmlformats-officedocument.presentationml.tags+xml"/>
  <Override PartName="/ppt/tags/tag507.xml" ContentType="application/vnd.openxmlformats-officedocument.presentationml.tags+xml"/>
  <Override PartName="/ppt/tags/tag508.xml" ContentType="application/vnd.openxmlformats-officedocument.presentationml.tags+xml"/>
  <Override PartName="/ppt/tags/tag509.xml" ContentType="application/vnd.openxmlformats-officedocument.presentationml.tags+xml"/>
  <Override PartName="/ppt/tags/tag510.xml" ContentType="application/vnd.openxmlformats-officedocument.presentationml.tags+xml"/>
  <Override PartName="/ppt/tags/tag511.xml" ContentType="application/vnd.openxmlformats-officedocument.presentationml.tags+xml"/>
  <Override PartName="/ppt/tags/tag512.xml" ContentType="application/vnd.openxmlformats-officedocument.presentationml.tags+xml"/>
  <Override PartName="/ppt/tags/tag513.xml" ContentType="application/vnd.openxmlformats-officedocument.presentationml.tags+xml"/>
  <Override PartName="/ppt/tags/tag514.xml" ContentType="application/vnd.openxmlformats-officedocument.presentationml.tags+xml"/>
  <Override PartName="/ppt/tags/tag515.xml" ContentType="application/vnd.openxmlformats-officedocument.presentationml.tags+xml"/>
  <Override PartName="/ppt/tags/tag516.xml" ContentType="application/vnd.openxmlformats-officedocument.presentationml.tags+xml"/>
  <Override PartName="/ppt/tags/tag517.xml" ContentType="application/vnd.openxmlformats-officedocument.presentationml.tags+xml"/>
  <Override PartName="/ppt/tags/tag518.xml" ContentType="application/vnd.openxmlformats-officedocument.presentationml.tags+xml"/>
  <Override PartName="/ppt/tags/tag519.xml" ContentType="application/vnd.openxmlformats-officedocument.presentationml.tags+xml"/>
  <Override PartName="/ppt/tags/tag520.xml" ContentType="application/vnd.openxmlformats-officedocument.presentationml.tags+xml"/>
  <Override PartName="/ppt/tags/tag521.xml" ContentType="application/vnd.openxmlformats-officedocument.presentationml.tags+xml"/>
  <Override PartName="/ppt/tags/tag522.xml" ContentType="application/vnd.openxmlformats-officedocument.presentationml.tags+xml"/>
  <Override PartName="/ppt/tags/tag523.xml" ContentType="application/vnd.openxmlformats-officedocument.presentationml.tags+xml"/>
  <Override PartName="/ppt/tags/tag524.xml" ContentType="application/vnd.openxmlformats-officedocument.presentationml.tags+xml"/>
  <Override PartName="/ppt/tags/tag525.xml" ContentType="application/vnd.openxmlformats-officedocument.presentationml.tags+xml"/>
  <Override PartName="/ppt/tags/tag526.xml" ContentType="application/vnd.openxmlformats-officedocument.presentationml.tags+xml"/>
  <Override PartName="/ppt/tags/tag527.xml" ContentType="application/vnd.openxmlformats-officedocument.presentationml.tags+xml"/>
  <Override PartName="/ppt/tags/tag528.xml" ContentType="application/vnd.openxmlformats-officedocument.presentationml.tags+xml"/>
  <Override PartName="/ppt/tags/tag529.xml" ContentType="application/vnd.openxmlformats-officedocument.presentationml.tags+xml"/>
  <Override PartName="/ppt/tags/tag530.xml" ContentType="application/vnd.openxmlformats-officedocument.presentationml.tags+xml"/>
  <Override PartName="/ppt/tags/tag531.xml" ContentType="application/vnd.openxmlformats-officedocument.presentationml.tags+xml"/>
  <Override PartName="/ppt/tags/tag532.xml" ContentType="application/vnd.openxmlformats-officedocument.presentationml.tags+xml"/>
  <Override PartName="/ppt/tags/tag533.xml" ContentType="application/vnd.openxmlformats-officedocument.presentationml.tags+xml"/>
  <Override PartName="/ppt/tags/tag534.xml" ContentType="application/vnd.openxmlformats-officedocument.presentationml.tags+xml"/>
  <Override PartName="/ppt/tags/tag535.xml" ContentType="application/vnd.openxmlformats-officedocument.presentationml.tags+xml"/>
  <Override PartName="/ppt/tags/tag536.xml" ContentType="application/vnd.openxmlformats-officedocument.presentationml.tags+xml"/>
  <Override PartName="/ppt/tags/tag537.xml" ContentType="application/vnd.openxmlformats-officedocument.presentationml.tags+xml"/>
  <Override PartName="/ppt/tags/tag538.xml" ContentType="application/vnd.openxmlformats-officedocument.presentationml.tags+xml"/>
  <Override PartName="/ppt/tags/tag539.xml" ContentType="application/vnd.openxmlformats-officedocument.presentationml.tags+xml"/>
  <Override PartName="/ppt/tags/tag540.xml" ContentType="application/vnd.openxmlformats-officedocument.presentationml.tags+xml"/>
  <Override PartName="/ppt/tags/tag541.xml" ContentType="application/vnd.openxmlformats-officedocument.presentationml.tags+xml"/>
  <Override PartName="/ppt/tags/tag542.xml" ContentType="application/vnd.openxmlformats-officedocument.presentationml.tags+xml"/>
  <Override PartName="/ppt/tags/tag543.xml" ContentType="application/vnd.openxmlformats-officedocument.presentationml.tags+xml"/>
  <Override PartName="/ppt/tags/tag544.xml" ContentType="application/vnd.openxmlformats-officedocument.presentationml.tags+xml"/>
  <Override PartName="/ppt/tags/tag545.xml" ContentType="application/vnd.openxmlformats-officedocument.presentationml.tags+xml"/>
  <Override PartName="/ppt/tags/tag546.xml" ContentType="application/vnd.openxmlformats-officedocument.presentationml.tags+xml"/>
  <Override PartName="/ppt/tags/tag547.xml" ContentType="application/vnd.openxmlformats-officedocument.presentationml.tags+xml"/>
  <Override PartName="/ppt/tags/tag548.xml" ContentType="application/vnd.openxmlformats-officedocument.presentationml.tags+xml"/>
  <Override PartName="/ppt/tags/tag549.xml" ContentType="application/vnd.openxmlformats-officedocument.presentationml.tags+xml"/>
  <Override PartName="/ppt/tags/tag550.xml" ContentType="application/vnd.openxmlformats-officedocument.presentationml.tags+xml"/>
  <Override PartName="/ppt/tags/tag551.xml" ContentType="application/vnd.openxmlformats-officedocument.presentationml.tags+xml"/>
  <Override PartName="/ppt/tags/tag552.xml" ContentType="application/vnd.openxmlformats-officedocument.presentationml.tags+xml"/>
  <Override PartName="/ppt/tags/tag553.xml" ContentType="application/vnd.openxmlformats-officedocument.presentationml.tags+xml"/>
  <Override PartName="/ppt/tags/tag554.xml" ContentType="application/vnd.openxmlformats-officedocument.presentationml.tags+xml"/>
  <Override PartName="/ppt/tags/tag555.xml" ContentType="application/vnd.openxmlformats-officedocument.presentationml.tags+xml"/>
  <Override PartName="/ppt/tags/tag556.xml" ContentType="application/vnd.openxmlformats-officedocument.presentationml.tags+xml"/>
  <Override PartName="/ppt/tags/tag557.xml" ContentType="application/vnd.openxmlformats-officedocument.presentationml.tags+xml"/>
  <Override PartName="/ppt/tags/tag558.xml" ContentType="application/vnd.openxmlformats-officedocument.presentationml.tags+xml"/>
  <Override PartName="/ppt/tags/tag559.xml" ContentType="application/vnd.openxmlformats-officedocument.presentationml.tags+xml"/>
  <Override PartName="/ppt/tags/tag560.xml" ContentType="application/vnd.openxmlformats-officedocument.presentationml.tags+xml"/>
  <Override PartName="/ppt/tags/tag561.xml" ContentType="application/vnd.openxmlformats-officedocument.presentationml.tags+xml"/>
  <Override PartName="/ppt/tags/tag562.xml" ContentType="application/vnd.openxmlformats-officedocument.presentationml.tags+xml"/>
  <Override PartName="/ppt/tags/tag563.xml" ContentType="application/vnd.openxmlformats-officedocument.presentationml.tags+xml"/>
  <Override PartName="/ppt/tags/tag564.xml" ContentType="application/vnd.openxmlformats-officedocument.presentationml.tags+xml"/>
  <Override PartName="/ppt/tags/tag565.xml" ContentType="application/vnd.openxmlformats-officedocument.presentationml.tags+xml"/>
  <Override PartName="/ppt/tags/tag566.xml" ContentType="application/vnd.openxmlformats-officedocument.presentationml.tags+xml"/>
  <Override PartName="/ppt/tags/tag567.xml" ContentType="application/vnd.openxmlformats-officedocument.presentationml.tags+xml"/>
  <Override PartName="/ppt/tags/tag568.xml" ContentType="application/vnd.openxmlformats-officedocument.presentationml.tags+xml"/>
  <Override PartName="/ppt/tags/tag569.xml" ContentType="application/vnd.openxmlformats-officedocument.presentationml.tags+xml"/>
  <Override PartName="/ppt/tags/tag570.xml" ContentType="application/vnd.openxmlformats-officedocument.presentationml.tags+xml"/>
  <Override PartName="/ppt/tags/tag571.xml" ContentType="application/vnd.openxmlformats-officedocument.presentationml.tags+xml"/>
  <Override PartName="/ppt/tags/tag572.xml" ContentType="application/vnd.openxmlformats-officedocument.presentationml.tags+xml"/>
  <Override PartName="/ppt/tags/tag573.xml" ContentType="application/vnd.openxmlformats-officedocument.presentationml.tags+xml"/>
  <Override PartName="/ppt/tags/tag574.xml" ContentType="application/vnd.openxmlformats-officedocument.presentationml.tags+xml"/>
  <Override PartName="/ppt/tags/tag575.xml" ContentType="application/vnd.openxmlformats-officedocument.presentationml.tags+xml"/>
  <Override PartName="/ppt/tags/tag576.xml" ContentType="application/vnd.openxmlformats-officedocument.presentationml.tags+xml"/>
  <Override PartName="/ppt/tags/tag577.xml" ContentType="application/vnd.openxmlformats-officedocument.presentationml.tags+xml"/>
  <Override PartName="/ppt/tags/tag578.xml" ContentType="application/vnd.openxmlformats-officedocument.presentationml.tags+xml"/>
  <Override PartName="/ppt/tags/tag579.xml" ContentType="application/vnd.openxmlformats-officedocument.presentationml.tags+xml"/>
  <Override PartName="/ppt/tags/tag580.xml" ContentType="application/vnd.openxmlformats-officedocument.presentationml.tags+xml"/>
  <Override PartName="/ppt/tags/tag581.xml" ContentType="application/vnd.openxmlformats-officedocument.presentationml.tags+xml"/>
  <Override PartName="/ppt/tags/tag582.xml" ContentType="application/vnd.openxmlformats-officedocument.presentationml.tags+xml"/>
  <Override PartName="/ppt/tags/tag583.xml" ContentType="application/vnd.openxmlformats-officedocument.presentationml.tags+xml"/>
  <Override PartName="/ppt/tags/tag584.xml" ContentType="application/vnd.openxmlformats-officedocument.presentationml.tags+xml"/>
  <Override PartName="/ppt/tags/tag585.xml" ContentType="application/vnd.openxmlformats-officedocument.presentationml.tags+xml"/>
  <Override PartName="/ppt/tags/tag586.xml" ContentType="application/vnd.openxmlformats-officedocument.presentationml.tags+xml"/>
  <Override PartName="/ppt/tags/tag587.xml" ContentType="application/vnd.openxmlformats-officedocument.presentationml.tags+xml"/>
  <Override PartName="/ppt/tags/tag588.xml" ContentType="application/vnd.openxmlformats-officedocument.presentationml.tags+xml"/>
  <Override PartName="/ppt/tags/tag589.xml" ContentType="application/vnd.openxmlformats-officedocument.presentationml.tags+xml"/>
  <Override PartName="/ppt/tags/tag590.xml" ContentType="application/vnd.openxmlformats-officedocument.presentationml.tags+xml"/>
  <Override PartName="/ppt/tags/tag591.xml" ContentType="application/vnd.openxmlformats-officedocument.presentationml.tags+xml"/>
  <Override PartName="/ppt/tags/tag592.xml" ContentType="application/vnd.openxmlformats-officedocument.presentationml.tags+xml"/>
  <Override PartName="/ppt/tags/tag593.xml" ContentType="application/vnd.openxmlformats-officedocument.presentationml.tags+xml"/>
  <Override PartName="/ppt/tags/tag594.xml" ContentType="application/vnd.openxmlformats-officedocument.presentationml.tags+xml"/>
  <Override PartName="/ppt/tags/tag595.xml" ContentType="application/vnd.openxmlformats-officedocument.presentationml.tags+xml"/>
  <Override PartName="/ppt/tags/tag596.xml" ContentType="application/vnd.openxmlformats-officedocument.presentationml.tags+xml"/>
  <Override PartName="/ppt/tags/tag597.xml" ContentType="application/vnd.openxmlformats-officedocument.presentationml.tags+xml"/>
  <Override PartName="/ppt/tags/tag598.xml" ContentType="application/vnd.openxmlformats-officedocument.presentationml.tags+xml"/>
  <Override PartName="/ppt/tags/tag599.xml" ContentType="application/vnd.openxmlformats-officedocument.presentationml.tags+xml"/>
  <Override PartName="/ppt/tags/tag600.xml" ContentType="application/vnd.openxmlformats-officedocument.presentationml.tags+xml"/>
  <Override PartName="/ppt/tags/tag601.xml" ContentType="application/vnd.openxmlformats-officedocument.presentationml.tags+xml"/>
  <Override PartName="/ppt/tags/tag602.xml" ContentType="application/vnd.openxmlformats-officedocument.presentationml.tags+xml"/>
  <Override PartName="/ppt/tags/tag603.xml" ContentType="application/vnd.openxmlformats-officedocument.presentationml.tags+xml"/>
  <Override PartName="/ppt/tags/tag604.xml" ContentType="application/vnd.openxmlformats-officedocument.presentationml.tags+xml"/>
  <Override PartName="/ppt/tags/tag605.xml" ContentType="application/vnd.openxmlformats-officedocument.presentationml.tags+xml"/>
  <Override PartName="/ppt/tags/tag606.xml" ContentType="application/vnd.openxmlformats-officedocument.presentationml.tags+xml"/>
  <Override PartName="/ppt/tags/tag607.xml" ContentType="application/vnd.openxmlformats-officedocument.presentationml.tags+xml"/>
  <Override PartName="/ppt/tags/tag608.xml" ContentType="application/vnd.openxmlformats-officedocument.presentationml.tags+xml"/>
  <Override PartName="/ppt/tags/tag609.xml" ContentType="application/vnd.openxmlformats-officedocument.presentationml.tags+xml"/>
  <Override PartName="/ppt/tags/tag610.xml" ContentType="application/vnd.openxmlformats-officedocument.presentationml.tags+xml"/>
  <Override PartName="/ppt/tags/tag611.xml" ContentType="application/vnd.openxmlformats-officedocument.presentationml.tags+xml"/>
  <Override PartName="/ppt/tags/tag612.xml" ContentType="application/vnd.openxmlformats-officedocument.presentationml.tags+xml"/>
  <Override PartName="/ppt/tags/tag613.xml" ContentType="application/vnd.openxmlformats-officedocument.presentationml.tags+xml"/>
  <Override PartName="/ppt/tags/tag614.xml" ContentType="application/vnd.openxmlformats-officedocument.presentationml.tags+xml"/>
  <Override PartName="/ppt/tags/tag615.xml" ContentType="application/vnd.openxmlformats-officedocument.presentationml.tags+xml"/>
  <Override PartName="/ppt/tags/tag616.xml" ContentType="application/vnd.openxmlformats-officedocument.presentationml.tags+xml"/>
  <Override PartName="/ppt/tags/tag617.xml" ContentType="application/vnd.openxmlformats-officedocument.presentationml.tags+xml"/>
  <Override PartName="/ppt/tags/tag618.xml" ContentType="application/vnd.openxmlformats-officedocument.presentationml.tags+xml"/>
  <Override PartName="/ppt/tags/tag619.xml" ContentType="application/vnd.openxmlformats-officedocument.presentationml.tags+xml"/>
  <Override PartName="/ppt/tags/tag620.xml" ContentType="application/vnd.openxmlformats-officedocument.presentationml.tags+xml"/>
  <Override PartName="/ppt/tags/tag621.xml" ContentType="application/vnd.openxmlformats-officedocument.presentationml.tags+xml"/>
  <Override PartName="/ppt/tags/tag622.xml" ContentType="application/vnd.openxmlformats-officedocument.presentationml.tags+xml"/>
  <Override PartName="/ppt/tags/tag623.xml" ContentType="application/vnd.openxmlformats-officedocument.presentationml.tags+xml"/>
  <Override PartName="/ppt/tags/tag624.xml" ContentType="application/vnd.openxmlformats-officedocument.presentationml.tags+xml"/>
  <Override PartName="/ppt/tags/tag625.xml" ContentType="application/vnd.openxmlformats-officedocument.presentationml.tags+xml"/>
  <Override PartName="/ppt/tags/tag626.xml" ContentType="application/vnd.openxmlformats-officedocument.presentationml.tags+xml"/>
  <Override PartName="/ppt/tags/tag627.xml" ContentType="application/vnd.openxmlformats-officedocument.presentationml.tags+xml"/>
  <Override PartName="/ppt/tags/tag628.xml" ContentType="application/vnd.openxmlformats-officedocument.presentationml.tags+xml"/>
  <Override PartName="/ppt/tags/tag629.xml" ContentType="application/vnd.openxmlformats-officedocument.presentationml.tags+xml"/>
  <Override PartName="/ppt/tags/tag630.xml" ContentType="application/vnd.openxmlformats-officedocument.presentationml.tags+xml"/>
  <Override PartName="/ppt/tags/tag631.xml" ContentType="application/vnd.openxmlformats-officedocument.presentationml.tags+xml"/>
  <Override PartName="/ppt/tags/tag632.xml" ContentType="application/vnd.openxmlformats-officedocument.presentationml.tags+xml"/>
  <Override PartName="/ppt/tags/tag633.xml" ContentType="application/vnd.openxmlformats-officedocument.presentationml.tags+xml"/>
  <Override PartName="/ppt/tags/tag634.xml" ContentType="application/vnd.openxmlformats-officedocument.presentationml.tags+xml"/>
  <Override PartName="/ppt/tags/tag635.xml" ContentType="application/vnd.openxmlformats-officedocument.presentationml.tags+xml"/>
  <Override PartName="/ppt/tags/tag636.xml" ContentType="application/vnd.openxmlformats-officedocument.presentationml.tags+xml"/>
  <Override PartName="/ppt/tags/tag637.xml" ContentType="application/vnd.openxmlformats-officedocument.presentationml.tags+xml"/>
  <Override PartName="/ppt/tags/tag638.xml" ContentType="application/vnd.openxmlformats-officedocument.presentationml.tags+xml"/>
  <Override PartName="/ppt/tags/tag639.xml" ContentType="application/vnd.openxmlformats-officedocument.presentationml.tags+xml"/>
  <Override PartName="/ppt/tags/tag640.xml" ContentType="application/vnd.openxmlformats-officedocument.presentationml.tags+xml"/>
  <Override PartName="/ppt/tags/tag641.xml" ContentType="application/vnd.openxmlformats-officedocument.presentationml.tags+xml"/>
  <Override PartName="/ppt/tags/tag642.xml" ContentType="application/vnd.openxmlformats-officedocument.presentationml.tags+xml"/>
  <Override PartName="/ppt/tags/tag643.xml" ContentType="application/vnd.openxmlformats-officedocument.presentationml.tags+xml"/>
  <Override PartName="/ppt/tags/tag644.xml" ContentType="application/vnd.openxmlformats-officedocument.presentationml.tags+xml"/>
  <Override PartName="/ppt/tags/tag645.xml" ContentType="application/vnd.openxmlformats-officedocument.presentationml.tags+xml"/>
  <Override PartName="/ppt/tags/tag646.xml" ContentType="application/vnd.openxmlformats-officedocument.presentationml.tags+xml"/>
  <Override PartName="/ppt/tags/tag647.xml" ContentType="application/vnd.openxmlformats-officedocument.presentationml.tags+xml"/>
  <Override PartName="/ppt/tags/tag648.xml" ContentType="application/vnd.openxmlformats-officedocument.presentationml.tags+xml"/>
  <Override PartName="/ppt/tags/tag649.xml" ContentType="application/vnd.openxmlformats-officedocument.presentationml.tags+xml"/>
  <Override PartName="/ppt/tags/tag650.xml" ContentType="application/vnd.openxmlformats-officedocument.presentationml.tags+xml"/>
  <Override PartName="/ppt/tags/tag651.xml" ContentType="application/vnd.openxmlformats-officedocument.presentationml.tags+xml"/>
  <Override PartName="/ppt/tags/tag652.xml" ContentType="application/vnd.openxmlformats-officedocument.presentationml.tags+xml"/>
  <Override PartName="/ppt/tags/tag653.xml" ContentType="application/vnd.openxmlformats-officedocument.presentationml.tags+xml"/>
  <Override PartName="/ppt/tags/tag654.xml" ContentType="application/vnd.openxmlformats-officedocument.presentationml.tags+xml"/>
  <Override PartName="/ppt/tags/tag655.xml" ContentType="application/vnd.openxmlformats-officedocument.presentationml.tags+xml"/>
  <Override PartName="/ppt/tags/tag656.xml" ContentType="application/vnd.openxmlformats-officedocument.presentationml.tags+xml"/>
  <Override PartName="/ppt/tags/tag657.xml" ContentType="application/vnd.openxmlformats-officedocument.presentationml.tags+xml"/>
  <Override PartName="/ppt/tags/tag658.xml" ContentType="application/vnd.openxmlformats-officedocument.presentationml.tags+xml"/>
  <Override PartName="/ppt/tags/tag659.xml" ContentType="application/vnd.openxmlformats-officedocument.presentationml.tags+xml"/>
  <Override PartName="/ppt/tags/tag660.xml" ContentType="application/vnd.openxmlformats-officedocument.presentationml.tags+xml"/>
  <Override PartName="/ppt/tags/tag661.xml" ContentType="application/vnd.openxmlformats-officedocument.presentationml.tags+xml"/>
  <Override PartName="/ppt/tags/tag662.xml" ContentType="application/vnd.openxmlformats-officedocument.presentationml.tags+xml"/>
  <Override PartName="/ppt/tags/tag663.xml" ContentType="application/vnd.openxmlformats-officedocument.presentationml.tags+xml"/>
  <Override PartName="/ppt/tags/tag664.xml" ContentType="application/vnd.openxmlformats-officedocument.presentationml.tags+xml"/>
  <Override PartName="/ppt/tags/tag665.xml" ContentType="application/vnd.openxmlformats-officedocument.presentationml.tags+xml"/>
  <Override PartName="/ppt/tags/tag666.xml" ContentType="application/vnd.openxmlformats-officedocument.presentationml.tags+xml"/>
  <Override PartName="/ppt/tags/tag667.xml" ContentType="application/vnd.openxmlformats-officedocument.presentationml.tags+xml"/>
  <Override PartName="/ppt/tags/tag668.xml" ContentType="application/vnd.openxmlformats-officedocument.presentationml.tags+xml"/>
  <Override PartName="/ppt/tags/tag669.xml" ContentType="application/vnd.openxmlformats-officedocument.presentationml.tags+xml"/>
  <Override PartName="/ppt/tags/tag670.xml" ContentType="application/vnd.openxmlformats-officedocument.presentationml.tags+xml"/>
  <Override PartName="/ppt/tags/tag671.xml" ContentType="application/vnd.openxmlformats-officedocument.presentationml.tags+xml"/>
  <Override PartName="/ppt/tags/tag672.xml" ContentType="application/vnd.openxmlformats-officedocument.presentationml.tags+xml"/>
  <Override PartName="/ppt/tags/tag673.xml" ContentType="application/vnd.openxmlformats-officedocument.presentationml.tags+xml"/>
  <Override PartName="/ppt/tags/tag674.xml" ContentType="application/vnd.openxmlformats-officedocument.presentationml.tags+xml"/>
  <Override PartName="/ppt/tags/tag675.xml" ContentType="application/vnd.openxmlformats-officedocument.presentationml.tags+xml"/>
  <Override PartName="/ppt/tags/tag676.xml" ContentType="application/vnd.openxmlformats-officedocument.presentationml.tags+xml"/>
  <Override PartName="/ppt/tags/tag677.xml" ContentType="application/vnd.openxmlformats-officedocument.presentationml.tags+xml"/>
  <Override PartName="/ppt/tags/tag678.xml" ContentType="application/vnd.openxmlformats-officedocument.presentationml.tags+xml"/>
  <Override PartName="/ppt/tags/tag679.xml" ContentType="application/vnd.openxmlformats-officedocument.presentationml.tags+xml"/>
  <Override PartName="/ppt/tags/tag680.xml" ContentType="application/vnd.openxmlformats-officedocument.presentationml.tags+xml"/>
  <Override PartName="/ppt/tags/tag681.xml" ContentType="application/vnd.openxmlformats-officedocument.presentationml.tags+xml"/>
  <Override PartName="/ppt/tags/tag682.xml" ContentType="application/vnd.openxmlformats-officedocument.presentationml.tags+xml"/>
  <Override PartName="/ppt/tags/tag683.xml" ContentType="application/vnd.openxmlformats-officedocument.presentationml.tags+xml"/>
  <Override PartName="/ppt/tags/tag684.xml" ContentType="application/vnd.openxmlformats-officedocument.presentationml.tags+xml"/>
  <Override PartName="/ppt/tags/tag685.xml" ContentType="application/vnd.openxmlformats-officedocument.presentationml.tags+xml"/>
  <Override PartName="/ppt/tags/tag686.xml" ContentType="application/vnd.openxmlformats-officedocument.presentationml.tags+xml"/>
  <Override PartName="/ppt/tags/tag687.xml" ContentType="application/vnd.openxmlformats-officedocument.presentationml.tags+xml"/>
  <Override PartName="/ppt/tags/tag688.xml" ContentType="application/vnd.openxmlformats-officedocument.presentationml.tags+xml"/>
  <Override PartName="/ppt/tags/tag689.xml" ContentType="application/vnd.openxmlformats-officedocument.presentationml.tags+xml"/>
  <Override PartName="/ppt/tags/tag690.xml" ContentType="application/vnd.openxmlformats-officedocument.presentationml.tags+xml"/>
  <Override PartName="/ppt/tags/tag691.xml" ContentType="application/vnd.openxmlformats-officedocument.presentationml.tags+xml"/>
  <Override PartName="/ppt/tags/tag692.xml" ContentType="application/vnd.openxmlformats-officedocument.presentationml.tags+xml"/>
  <Override PartName="/ppt/tags/tag693.xml" ContentType="application/vnd.openxmlformats-officedocument.presentationml.tags+xml"/>
  <Override PartName="/ppt/tags/tag694.xml" ContentType="application/vnd.openxmlformats-officedocument.presentationml.tags+xml"/>
  <Override PartName="/ppt/tags/tag695.xml" ContentType="application/vnd.openxmlformats-officedocument.presentationml.tags+xml"/>
  <Override PartName="/ppt/tags/tag696.xml" ContentType="application/vnd.openxmlformats-officedocument.presentationml.tags+xml"/>
  <Override PartName="/ppt/tags/tag697.xml" ContentType="application/vnd.openxmlformats-officedocument.presentationml.tags+xml"/>
  <Override PartName="/ppt/tags/tag698.xml" ContentType="application/vnd.openxmlformats-officedocument.presentationml.tags+xml"/>
  <Override PartName="/ppt/tags/tag699.xml" ContentType="application/vnd.openxmlformats-officedocument.presentationml.tags+xml"/>
  <Override PartName="/ppt/tags/tag700.xml" ContentType="application/vnd.openxmlformats-officedocument.presentationml.tags+xml"/>
  <Override PartName="/ppt/tags/tag701.xml" ContentType="application/vnd.openxmlformats-officedocument.presentationml.tags+xml"/>
  <Override PartName="/ppt/tags/tag702.xml" ContentType="application/vnd.openxmlformats-officedocument.presentationml.tags+xml"/>
  <Override PartName="/ppt/tags/tag703.xml" ContentType="application/vnd.openxmlformats-officedocument.presentationml.tags+xml"/>
  <Override PartName="/ppt/tags/tag704.xml" ContentType="application/vnd.openxmlformats-officedocument.presentationml.tags+xml"/>
  <Override PartName="/ppt/tags/tag705.xml" ContentType="application/vnd.openxmlformats-officedocument.presentationml.tags+xml"/>
  <Override PartName="/ppt/tags/tag706.xml" ContentType="application/vnd.openxmlformats-officedocument.presentationml.tags+xml"/>
  <Override PartName="/ppt/tags/tag707.xml" ContentType="application/vnd.openxmlformats-officedocument.presentationml.tags+xml"/>
  <Override PartName="/ppt/tags/tag708.xml" ContentType="application/vnd.openxmlformats-officedocument.presentationml.tags+xml"/>
  <Override PartName="/ppt/tags/tag709.xml" ContentType="application/vnd.openxmlformats-officedocument.presentationml.tags+xml"/>
  <Override PartName="/ppt/tags/tag710.xml" ContentType="application/vnd.openxmlformats-officedocument.presentationml.tags+xml"/>
  <Override PartName="/ppt/tags/tag711.xml" ContentType="application/vnd.openxmlformats-officedocument.presentationml.tags+xml"/>
  <Override PartName="/ppt/tags/tag712.xml" ContentType="application/vnd.openxmlformats-officedocument.presentationml.tags+xml"/>
  <Override PartName="/ppt/tags/tag713.xml" ContentType="application/vnd.openxmlformats-officedocument.presentationml.tags+xml"/>
  <Override PartName="/ppt/tags/tag714.xml" ContentType="application/vnd.openxmlformats-officedocument.presentationml.tags+xml"/>
  <Override PartName="/ppt/tags/tag715.xml" ContentType="application/vnd.openxmlformats-officedocument.presentationml.tags+xml"/>
  <Override PartName="/ppt/tags/tag716.xml" ContentType="application/vnd.openxmlformats-officedocument.presentationml.tags+xml"/>
  <Override PartName="/ppt/tags/tag717.xml" ContentType="application/vnd.openxmlformats-officedocument.presentationml.tags+xml"/>
  <Override PartName="/ppt/tags/tag718.xml" ContentType="application/vnd.openxmlformats-officedocument.presentationml.tags+xml"/>
  <Override PartName="/ppt/tags/tag719.xml" ContentType="application/vnd.openxmlformats-officedocument.presentationml.tags+xml"/>
  <Override PartName="/ppt/tags/tag720.xml" ContentType="application/vnd.openxmlformats-officedocument.presentationml.tags+xml"/>
  <Override PartName="/ppt/tags/tag721.xml" ContentType="application/vnd.openxmlformats-officedocument.presentationml.tags+xml"/>
  <Override PartName="/ppt/tags/tag722.xml" ContentType="application/vnd.openxmlformats-officedocument.presentationml.tags+xml"/>
  <Override PartName="/ppt/tags/tag723.xml" ContentType="application/vnd.openxmlformats-officedocument.presentationml.tags+xml"/>
  <Override PartName="/ppt/tags/tag724.xml" ContentType="application/vnd.openxmlformats-officedocument.presentationml.tags+xml"/>
  <Override PartName="/ppt/tags/tag725.xml" ContentType="application/vnd.openxmlformats-officedocument.presentationml.tags+xml"/>
  <Override PartName="/ppt/tags/tag726.xml" ContentType="application/vnd.openxmlformats-officedocument.presentationml.tags+xml"/>
  <Override PartName="/ppt/tags/tag727.xml" ContentType="application/vnd.openxmlformats-officedocument.presentationml.tags+xml"/>
  <Override PartName="/ppt/tags/tag728.xml" ContentType="application/vnd.openxmlformats-officedocument.presentationml.tags+xml"/>
  <Override PartName="/ppt/tags/tag729.xml" ContentType="application/vnd.openxmlformats-officedocument.presentationml.tags+xml"/>
  <Override PartName="/ppt/tags/tag730.xml" ContentType="application/vnd.openxmlformats-officedocument.presentationml.tags+xml"/>
  <Override PartName="/ppt/tags/tag731.xml" ContentType="application/vnd.openxmlformats-officedocument.presentationml.tags+xml"/>
  <Override PartName="/ppt/tags/tag732.xml" ContentType="application/vnd.openxmlformats-officedocument.presentationml.tags+xml"/>
  <Override PartName="/ppt/tags/tag733.xml" ContentType="application/vnd.openxmlformats-officedocument.presentationml.tags+xml"/>
  <Override PartName="/ppt/tags/tag734.xml" ContentType="application/vnd.openxmlformats-officedocument.presentationml.tags+xml"/>
  <Override PartName="/ppt/tags/tag735.xml" ContentType="application/vnd.openxmlformats-officedocument.presentationml.tags+xml"/>
  <Override PartName="/ppt/tags/tag736.xml" ContentType="application/vnd.openxmlformats-officedocument.presentationml.tags+xml"/>
  <Override PartName="/ppt/tags/tag737.xml" ContentType="application/vnd.openxmlformats-officedocument.presentationml.tags+xml"/>
  <Override PartName="/ppt/tags/tag738.xml" ContentType="application/vnd.openxmlformats-officedocument.presentationml.tags+xml"/>
  <Override PartName="/ppt/tags/tag739.xml" ContentType="application/vnd.openxmlformats-officedocument.presentationml.tags+xml"/>
  <Override PartName="/ppt/tags/tag740.xml" ContentType="application/vnd.openxmlformats-officedocument.presentationml.tags+xml"/>
  <Override PartName="/ppt/tags/tag741.xml" ContentType="application/vnd.openxmlformats-officedocument.presentationml.tags+xml"/>
  <Override PartName="/ppt/tags/tag742.xml" ContentType="application/vnd.openxmlformats-officedocument.presentationml.tags+xml"/>
  <Override PartName="/ppt/tags/tag743.xml" ContentType="application/vnd.openxmlformats-officedocument.presentationml.tags+xml"/>
  <Override PartName="/ppt/tags/tag744.xml" ContentType="application/vnd.openxmlformats-officedocument.presentationml.tags+xml"/>
  <Override PartName="/ppt/tags/tag745.xml" ContentType="application/vnd.openxmlformats-officedocument.presentationml.tags+xml"/>
  <Override PartName="/ppt/tags/tag746.xml" ContentType="application/vnd.openxmlformats-officedocument.presentationml.tags+xml"/>
  <Override PartName="/ppt/tags/tag747.xml" ContentType="application/vnd.openxmlformats-officedocument.presentationml.tags+xml"/>
  <Override PartName="/ppt/tags/tag748.xml" ContentType="application/vnd.openxmlformats-officedocument.presentationml.tags+xml"/>
  <Override PartName="/ppt/tags/tag749.xml" ContentType="application/vnd.openxmlformats-officedocument.presentationml.tags+xml"/>
  <Override PartName="/ppt/tags/tag750.xml" ContentType="application/vnd.openxmlformats-officedocument.presentationml.tags+xml"/>
  <Override PartName="/ppt/tags/tag751.xml" ContentType="application/vnd.openxmlformats-officedocument.presentationml.tags+xml"/>
  <Override PartName="/ppt/tags/tag752.xml" ContentType="application/vnd.openxmlformats-officedocument.presentationml.tags+xml"/>
  <Override PartName="/ppt/tags/tag753.xml" ContentType="application/vnd.openxmlformats-officedocument.presentationml.tags+xml"/>
  <Override PartName="/ppt/tags/tag754.xml" ContentType="application/vnd.openxmlformats-officedocument.presentationml.tags+xml"/>
  <Override PartName="/ppt/tags/tag755.xml" ContentType="application/vnd.openxmlformats-officedocument.presentationml.tags+xml"/>
  <Override PartName="/ppt/tags/tag756.xml" ContentType="application/vnd.openxmlformats-officedocument.presentationml.tags+xml"/>
  <Override PartName="/ppt/tags/tag757.xml" ContentType="application/vnd.openxmlformats-officedocument.presentationml.tags+xml"/>
  <Override PartName="/ppt/tags/tag758.xml" ContentType="application/vnd.openxmlformats-officedocument.presentationml.tags+xml"/>
  <Override PartName="/ppt/tags/tag759.xml" ContentType="application/vnd.openxmlformats-officedocument.presentationml.tags+xml"/>
  <Override PartName="/ppt/tags/tag760.xml" ContentType="application/vnd.openxmlformats-officedocument.presentationml.tags+xml"/>
  <Override PartName="/ppt/tags/tag761.xml" ContentType="application/vnd.openxmlformats-officedocument.presentationml.tags+xml"/>
  <Override PartName="/ppt/tags/tag762.xml" ContentType="application/vnd.openxmlformats-officedocument.presentationml.tags+xml"/>
  <Override PartName="/ppt/tags/tag763.xml" ContentType="application/vnd.openxmlformats-officedocument.presentationml.tags+xml"/>
  <Override PartName="/ppt/tags/tag764.xml" ContentType="application/vnd.openxmlformats-officedocument.presentationml.tags+xml"/>
  <Override PartName="/ppt/tags/tag765.xml" ContentType="application/vnd.openxmlformats-officedocument.presentationml.tags+xml"/>
  <Override PartName="/ppt/tags/tag766.xml" ContentType="application/vnd.openxmlformats-officedocument.presentationml.tags+xml"/>
  <Override PartName="/ppt/tags/tag767.xml" ContentType="application/vnd.openxmlformats-officedocument.presentationml.tags+xml"/>
  <Override PartName="/ppt/tags/tag768.xml" ContentType="application/vnd.openxmlformats-officedocument.presentationml.tags+xml"/>
  <Override PartName="/ppt/tags/tag769.xml" ContentType="application/vnd.openxmlformats-officedocument.presentationml.tags+xml"/>
  <Override PartName="/ppt/tags/tag770.xml" ContentType="application/vnd.openxmlformats-officedocument.presentationml.tags+xml"/>
  <Override PartName="/ppt/tags/tag771.xml" ContentType="application/vnd.openxmlformats-officedocument.presentationml.tags+xml"/>
  <Override PartName="/ppt/tags/tag772.xml" ContentType="application/vnd.openxmlformats-officedocument.presentationml.tags+xml"/>
  <Override PartName="/ppt/tags/tag773.xml" ContentType="application/vnd.openxmlformats-officedocument.presentationml.tags+xml"/>
  <Override PartName="/ppt/tags/tag774.xml" ContentType="application/vnd.openxmlformats-officedocument.presentationml.tags+xml"/>
  <Override PartName="/ppt/tags/tag775.xml" ContentType="application/vnd.openxmlformats-officedocument.presentationml.tags+xml"/>
  <Override PartName="/ppt/tags/tag776.xml" ContentType="application/vnd.openxmlformats-officedocument.presentationml.tags+xml"/>
  <Override PartName="/ppt/tags/tag777.xml" ContentType="application/vnd.openxmlformats-officedocument.presentationml.tags+xml"/>
  <Override PartName="/ppt/tags/tag778.xml" ContentType="application/vnd.openxmlformats-officedocument.presentationml.tags+xml"/>
  <Override PartName="/ppt/tags/tag779.xml" ContentType="application/vnd.openxmlformats-officedocument.presentationml.tags+xml"/>
  <Override PartName="/ppt/tags/tag780.xml" ContentType="application/vnd.openxmlformats-officedocument.presentationml.tags+xml"/>
  <Override PartName="/ppt/tags/tag781.xml" ContentType="application/vnd.openxmlformats-officedocument.presentationml.tags+xml"/>
  <Override PartName="/ppt/tags/tag782.xml" ContentType="application/vnd.openxmlformats-officedocument.presentationml.tags+xml"/>
  <Override PartName="/ppt/tags/tag783.xml" ContentType="application/vnd.openxmlformats-officedocument.presentationml.tags+xml"/>
  <Override PartName="/ppt/tags/tag784.xml" ContentType="application/vnd.openxmlformats-officedocument.presentationml.tags+xml"/>
  <Override PartName="/ppt/tags/tag785.xml" ContentType="application/vnd.openxmlformats-officedocument.presentationml.tags+xml"/>
  <Override PartName="/ppt/tags/tag786.xml" ContentType="application/vnd.openxmlformats-officedocument.presentationml.tags+xml"/>
  <Override PartName="/ppt/tags/tag787.xml" ContentType="application/vnd.openxmlformats-officedocument.presentationml.tags+xml"/>
  <Override PartName="/ppt/tags/tag788.xml" ContentType="application/vnd.openxmlformats-officedocument.presentationml.tags+xml"/>
  <Override PartName="/ppt/tags/tag789.xml" ContentType="application/vnd.openxmlformats-officedocument.presentationml.tags+xml"/>
  <Override PartName="/ppt/tags/tag790.xml" ContentType="application/vnd.openxmlformats-officedocument.presentationml.tags+xml"/>
  <Override PartName="/ppt/tags/tag791.xml" ContentType="application/vnd.openxmlformats-officedocument.presentationml.tags+xml"/>
  <Override PartName="/ppt/tags/tag792.xml" ContentType="application/vnd.openxmlformats-officedocument.presentationml.tags+xml"/>
  <Override PartName="/ppt/tags/tag793.xml" ContentType="application/vnd.openxmlformats-officedocument.presentationml.tags+xml"/>
  <Override PartName="/ppt/tags/tag794.xml" ContentType="application/vnd.openxmlformats-officedocument.presentationml.tags+xml"/>
  <Override PartName="/ppt/tags/tag795.xml" ContentType="application/vnd.openxmlformats-officedocument.presentationml.tags+xml"/>
  <Override PartName="/ppt/tags/tag796.xml" ContentType="application/vnd.openxmlformats-officedocument.presentationml.tags+xml"/>
  <Override PartName="/ppt/tags/tag797.xml" ContentType="application/vnd.openxmlformats-officedocument.presentationml.tags+xml"/>
  <Override PartName="/ppt/tags/tag798.xml" ContentType="application/vnd.openxmlformats-officedocument.presentationml.tags+xml"/>
  <Override PartName="/ppt/tags/tag799.xml" ContentType="application/vnd.openxmlformats-officedocument.presentationml.tags+xml"/>
  <Override PartName="/ppt/tags/tag800.xml" ContentType="application/vnd.openxmlformats-officedocument.presentationml.tags+xml"/>
  <Override PartName="/ppt/tags/tag801.xml" ContentType="application/vnd.openxmlformats-officedocument.presentationml.tags+xml"/>
  <Override PartName="/ppt/tags/tag802.xml" ContentType="application/vnd.openxmlformats-officedocument.presentationml.tags+xml"/>
  <Override PartName="/ppt/tags/tag803.xml" ContentType="application/vnd.openxmlformats-officedocument.presentationml.tags+xml"/>
  <Override PartName="/ppt/tags/tag804.xml" ContentType="application/vnd.openxmlformats-officedocument.presentationml.tags+xml"/>
  <Override PartName="/ppt/tags/tag805.xml" ContentType="application/vnd.openxmlformats-officedocument.presentationml.tags+xml"/>
  <Override PartName="/ppt/tags/tag806.xml" ContentType="application/vnd.openxmlformats-officedocument.presentationml.tags+xml"/>
  <Override PartName="/ppt/tags/tag807.xml" ContentType="application/vnd.openxmlformats-officedocument.presentationml.tags+xml"/>
  <Override PartName="/ppt/tags/tag808.xml" ContentType="application/vnd.openxmlformats-officedocument.presentationml.tags+xml"/>
  <Override PartName="/ppt/tags/tag809.xml" ContentType="application/vnd.openxmlformats-officedocument.presentationml.tags+xml"/>
  <Override PartName="/ppt/tags/tag810.xml" ContentType="application/vnd.openxmlformats-officedocument.presentationml.tags+xml"/>
  <Override PartName="/ppt/tags/tag811.xml" ContentType="application/vnd.openxmlformats-officedocument.presentationml.tags+xml"/>
  <Override PartName="/ppt/tags/tag812.xml" ContentType="application/vnd.openxmlformats-officedocument.presentationml.tags+xml"/>
  <Override PartName="/ppt/tags/tag813.xml" ContentType="application/vnd.openxmlformats-officedocument.presentationml.tags+xml"/>
  <Override PartName="/ppt/tags/tag814.xml" ContentType="application/vnd.openxmlformats-officedocument.presentationml.tags+xml"/>
  <Override PartName="/ppt/tags/tag815.xml" ContentType="application/vnd.openxmlformats-officedocument.presentationml.tags+xml"/>
  <Override PartName="/ppt/tags/tag816.xml" ContentType="application/vnd.openxmlformats-officedocument.presentationml.tags+xml"/>
  <Override PartName="/ppt/tags/tag817.xml" ContentType="application/vnd.openxmlformats-officedocument.presentationml.tags+xml"/>
  <Override PartName="/ppt/tags/tag818.xml" ContentType="application/vnd.openxmlformats-officedocument.presentationml.tags+xml"/>
  <Override PartName="/ppt/tags/tag819.xml" ContentType="application/vnd.openxmlformats-officedocument.presentationml.tags+xml"/>
  <Override PartName="/ppt/tags/tag820.xml" ContentType="application/vnd.openxmlformats-officedocument.presentationml.tags+xml"/>
  <Override PartName="/ppt/tags/tag821.xml" ContentType="application/vnd.openxmlformats-officedocument.presentationml.tags+xml"/>
  <Override PartName="/ppt/tags/tag822.xml" ContentType="application/vnd.openxmlformats-officedocument.presentationml.tags+xml"/>
  <Override PartName="/ppt/tags/tag823.xml" ContentType="application/vnd.openxmlformats-officedocument.presentationml.tags+xml"/>
  <Override PartName="/ppt/tags/tag824.xml" ContentType="application/vnd.openxmlformats-officedocument.presentationml.tags+xml"/>
  <Override PartName="/ppt/tags/tag825.xml" ContentType="application/vnd.openxmlformats-officedocument.presentationml.tags+xml"/>
  <Override PartName="/ppt/tags/tag826.xml" ContentType="application/vnd.openxmlformats-officedocument.presentationml.tags+xml"/>
  <Override PartName="/ppt/tags/tag827.xml" ContentType="application/vnd.openxmlformats-officedocument.presentationml.tags+xml"/>
  <Override PartName="/ppt/tags/tag828.xml" ContentType="application/vnd.openxmlformats-officedocument.presentationml.tags+xml"/>
  <Override PartName="/ppt/tags/tag829.xml" ContentType="application/vnd.openxmlformats-officedocument.presentationml.tags+xml"/>
  <Override PartName="/ppt/tags/tag830.xml" ContentType="application/vnd.openxmlformats-officedocument.presentationml.tags+xml"/>
  <Override PartName="/ppt/tags/tag831.xml" ContentType="application/vnd.openxmlformats-officedocument.presentationml.tags+xml"/>
  <Override PartName="/ppt/tags/tag832.xml" ContentType="application/vnd.openxmlformats-officedocument.presentationml.tags+xml"/>
  <Override PartName="/ppt/tags/tag833.xml" ContentType="application/vnd.openxmlformats-officedocument.presentationml.tags+xml"/>
  <Override PartName="/ppt/tags/tag834.xml" ContentType="application/vnd.openxmlformats-officedocument.presentationml.tags+xml"/>
  <Override PartName="/ppt/tags/tag835.xml" ContentType="application/vnd.openxmlformats-officedocument.presentationml.tags+xml"/>
  <Override PartName="/ppt/tags/tag836.xml" ContentType="application/vnd.openxmlformats-officedocument.presentationml.tags+xml"/>
  <Override PartName="/ppt/tags/tag837.xml" ContentType="application/vnd.openxmlformats-officedocument.presentationml.tags+xml"/>
  <Override PartName="/ppt/tags/tag838.xml" ContentType="application/vnd.openxmlformats-officedocument.presentationml.tags+xml"/>
  <Override PartName="/ppt/tags/tag839.xml" ContentType="application/vnd.openxmlformats-officedocument.presentationml.tags+xml"/>
  <Override PartName="/ppt/tags/tag840.xml" ContentType="application/vnd.openxmlformats-officedocument.presentationml.tags+xml"/>
  <Override PartName="/ppt/tags/tag841.xml" ContentType="application/vnd.openxmlformats-officedocument.presentationml.tags+xml"/>
  <Override PartName="/ppt/tags/tag842.xml" ContentType="application/vnd.openxmlformats-officedocument.presentationml.tags+xml"/>
  <Override PartName="/ppt/tags/tag843.xml" ContentType="application/vnd.openxmlformats-officedocument.presentationml.tags+xml"/>
  <Override PartName="/ppt/tags/tag844.xml" ContentType="application/vnd.openxmlformats-officedocument.presentationml.tags+xml"/>
  <Override PartName="/ppt/tags/tag845.xml" ContentType="application/vnd.openxmlformats-officedocument.presentationml.tags+xml"/>
  <Override PartName="/ppt/tags/tag846.xml" ContentType="application/vnd.openxmlformats-officedocument.presentationml.tags+xml"/>
  <Override PartName="/ppt/tags/tag847.xml" ContentType="application/vnd.openxmlformats-officedocument.presentationml.tags+xml"/>
  <Override PartName="/ppt/tags/tag848.xml" ContentType="application/vnd.openxmlformats-officedocument.presentationml.tags+xml"/>
  <Override PartName="/ppt/tags/tag849.xml" ContentType="application/vnd.openxmlformats-officedocument.presentationml.tags+xml"/>
  <Override PartName="/ppt/tags/tag850.xml" ContentType="application/vnd.openxmlformats-officedocument.presentationml.tags+xml"/>
  <Override PartName="/ppt/tags/tag851.xml" ContentType="application/vnd.openxmlformats-officedocument.presentationml.tags+xml"/>
  <Override PartName="/ppt/tags/tag852.xml" ContentType="application/vnd.openxmlformats-officedocument.presentationml.tags+xml"/>
  <Override PartName="/ppt/tags/tag853.xml" ContentType="application/vnd.openxmlformats-officedocument.presentationml.tags+xml"/>
  <Override PartName="/ppt/tags/tag854.xml" ContentType="application/vnd.openxmlformats-officedocument.presentationml.tags+xml"/>
  <Override PartName="/ppt/tags/tag855.xml" ContentType="application/vnd.openxmlformats-officedocument.presentationml.tags+xml"/>
  <Override PartName="/ppt/tags/tag856.xml" ContentType="application/vnd.openxmlformats-officedocument.presentationml.tags+xml"/>
  <Override PartName="/ppt/tags/tag857.xml" ContentType="application/vnd.openxmlformats-officedocument.presentationml.tags+xml"/>
  <Override PartName="/ppt/tags/tag858.xml" ContentType="application/vnd.openxmlformats-officedocument.presentationml.tags+xml"/>
  <Override PartName="/ppt/tags/tag859.xml" ContentType="application/vnd.openxmlformats-officedocument.presentationml.tags+xml"/>
  <Override PartName="/ppt/tags/tag860.xml" ContentType="application/vnd.openxmlformats-officedocument.presentationml.tags+xml"/>
  <Override PartName="/ppt/tags/tag861.xml" ContentType="application/vnd.openxmlformats-officedocument.presentationml.tags+xml"/>
  <Override PartName="/ppt/tags/tag862.xml" ContentType="application/vnd.openxmlformats-officedocument.presentationml.tags+xml"/>
  <Override PartName="/ppt/tags/tag863.xml" ContentType="application/vnd.openxmlformats-officedocument.presentationml.tags+xml"/>
  <Override PartName="/ppt/tags/tag864.xml" ContentType="application/vnd.openxmlformats-officedocument.presentationml.tags+xml"/>
  <Override PartName="/ppt/tags/tag865.xml" ContentType="application/vnd.openxmlformats-officedocument.presentationml.tags+xml"/>
  <Override PartName="/ppt/tags/tag866.xml" ContentType="application/vnd.openxmlformats-officedocument.presentationml.tags+xml"/>
  <Override PartName="/ppt/tags/tag867.xml" ContentType="application/vnd.openxmlformats-officedocument.presentationml.tags+xml"/>
  <Override PartName="/ppt/tags/tag868.xml" ContentType="application/vnd.openxmlformats-officedocument.presentationml.tags+xml"/>
  <Override PartName="/ppt/tags/tag869.xml" ContentType="application/vnd.openxmlformats-officedocument.presentationml.tags+xml"/>
  <Override PartName="/ppt/tags/tag870.xml" ContentType="application/vnd.openxmlformats-officedocument.presentationml.tags+xml"/>
  <Override PartName="/ppt/tags/tag871.xml" ContentType="application/vnd.openxmlformats-officedocument.presentationml.tags+xml"/>
  <Override PartName="/ppt/tags/tag872.xml" ContentType="application/vnd.openxmlformats-officedocument.presentationml.tags+xml"/>
  <Override PartName="/ppt/tags/tag873.xml" ContentType="application/vnd.openxmlformats-officedocument.presentationml.tags+xml"/>
  <Override PartName="/ppt/tags/tag874.xml" ContentType="application/vnd.openxmlformats-officedocument.presentationml.tags+xml"/>
  <Override PartName="/ppt/tags/tag875.xml" ContentType="application/vnd.openxmlformats-officedocument.presentationml.tags+xml"/>
  <Override PartName="/ppt/tags/tag876.xml" ContentType="application/vnd.openxmlformats-officedocument.presentationml.tags+xml"/>
  <Override PartName="/ppt/tags/tag877.xml" ContentType="application/vnd.openxmlformats-officedocument.presentationml.tags+xml"/>
  <Override PartName="/ppt/tags/tag878.xml" ContentType="application/vnd.openxmlformats-officedocument.presentationml.tags+xml"/>
  <Override PartName="/ppt/tags/tag879.xml" ContentType="application/vnd.openxmlformats-officedocument.presentationml.tags+xml"/>
  <Override PartName="/ppt/tags/tag880.xml" ContentType="application/vnd.openxmlformats-officedocument.presentationml.tags+xml"/>
  <Override PartName="/ppt/tags/tag881.xml" ContentType="application/vnd.openxmlformats-officedocument.presentationml.tags+xml"/>
  <Override PartName="/ppt/tags/tag882.xml" ContentType="application/vnd.openxmlformats-officedocument.presentationml.tags+xml"/>
  <Override PartName="/ppt/tags/tag883.xml" ContentType="application/vnd.openxmlformats-officedocument.presentationml.tags+xml"/>
  <Override PartName="/ppt/tags/tag884.xml" ContentType="application/vnd.openxmlformats-officedocument.presentationml.tags+xml"/>
  <Override PartName="/ppt/tags/tag885.xml" ContentType="application/vnd.openxmlformats-officedocument.presentationml.tags+xml"/>
  <Override PartName="/ppt/tags/tag886.xml" ContentType="application/vnd.openxmlformats-officedocument.presentationml.tags+xml"/>
  <Override PartName="/ppt/tags/tag887.xml" ContentType="application/vnd.openxmlformats-officedocument.presentationml.tags+xml"/>
  <Override PartName="/ppt/tags/tag888.xml" ContentType="application/vnd.openxmlformats-officedocument.presentationml.tags+xml"/>
  <Override PartName="/ppt/tags/tag889.xml" ContentType="application/vnd.openxmlformats-officedocument.presentationml.tags+xml"/>
  <Override PartName="/ppt/tags/tag890.xml" ContentType="application/vnd.openxmlformats-officedocument.presentationml.tags+xml"/>
  <Override PartName="/ppt/tags/tag891.xml" ContentType="application/vnd.openxmlformats-officedocument.presentationml.tags+xml"/>
  <Override PartName="/ppt/tags/tag892.xml" ContentType="application/vnd.openxmlformats-officedocument.presentationml.tags+xml"/>
  <Override PartName="/ppt/tags/tag893.xml" ContentType="application/vnd.openxmlformats-officedocument.presentationml.tags+xml"/>
  <Override PartName="/ppt/tags/tag894.xml" ContentType="application/vnd.openxmlformats-officedocument.presentationml.tags+xml"/>
  <Override PartName="/ppt/tags/tag895.xml" ContentType="application/vnd.openxmlformats-officedocument.presentationml.tags+xml"/>
  <Override PartName="/ppt/tags/tag896.xml" ContentType="application/vnd.openxmlformats-officedocument.presentationml.tags+xml"/>
  <Override PartName="/ppt/tags/tag897.xml" ContentType="application/vnd.openxmlformats-officedocument.presentationml.tags+xml"/>
  <Override PartName="/ppt/tags/tag898.xml" ContentType="application/vnd.openxmlformats-officedocument.presentationml.tags+xml"/>
  <Override PartName="/ppt/tags/tag899.xml" ContentType="application/vnd.openxmlformats-officedocument.presentationml.tags+xml"/>
  <Override PartName="/ppt/tags/tag900.xml" ContentType="application/vnd.openxmlformats-officedocument.presentationml.tags+xml"/>
  <Override PartName="/ppt/tags/tag901.xml" ContentType="application/vnd.openxmlformats-officedocument.presentationml.tags+xml"/>
  <Override PartName="/ppt/tags/tag902.xml" ContentType="application/vnd.openxmlformats-officedocument.presentationml.tags+xml"/>
  <Override PartName="/ppt/tags/tag903.xml" ContentType="application/vnd.openxmlformats-officedocument.presentationml.tags+xml"/>
  <Override PartName="/ppt/tags/tag904.xml" ContentType="application/vnd.openxmlformats-officedocument.presentationml.tags+xml"/>
  <Override PartName="/ppt/tags/tag905.xml" ContentType="application/vnd.openxmlformats-officedocument.presentationml.tags+xml"/>
  <Override PartName="/ppt/tags/tag906.xml" ContentType="application/vnd.openxmlformats-officedocument.presentationml.tags+xml"/>
  <Override PartName="/ppt/tags/tag907.xml" ContentType="application/vnd.openxmlformats-officedocument.presentationml.tags+xml"/>
  <Override PartName="/ppt/tags/tag908.xml" ContentType="application/vnd.openxmlformats-officedocument.presentationml.tags+xml"/>
  <Override PartName="/ppt/tags/tag909.xml" ContentType="application/vnd.openxmlformats-officedocument.presentationml.tags+xml"/>
  <Override PartName="/ppt/tags/tag910.xml" ContentType="application/vnd.openxmlformats-officedocument.presentationml.tags+xml"/>
  <Override PartName="/ppt/tags/tag911.xml" ContentType="application/vnd.openxmlformats-officedocument.presentationml.tags+xml"/>
  <Override PartName="/ppt/tags/tag912.xml" ContentType="application/vnd.openxmlformats-officedocument.presentationml.tags+xml"/>
  <Override PartName="/ppt/tags/tag913.xml" ContentType="application/vnd.openxmlformats-officedocument.presentationml.tags+xml"/>
  <Override PartName="/ppt/tags/tag914.xml" ContentType="application/vnd.openxmlformats-officedocument.presentationml.tags+xml"/>
  <Override PartName="/ppt/tags/tag915.xml" ContentType="application/vnd.openxmlformats-officedocument.presentationml.tags+xml"/>
  <Override PartName="/ppt/tags/tag916.xml" ContentType="application/vnd.openxmlformats-officedocument.presentationml.tags+xml"/>
  <Override PartName="/ppt/tags/tag917.xml" ContentType="application/vnd.openxmlformats-officedocument.presentationml.tags+xml"/>
  <Override PartName="/ppt/tags/tag918.xml" ContentType="application/vnd.openxmlformats-officedocument.presentationml.tags+xml"/>
  <Override PartName="/ppt/tags/tag919.xml" ContentType="application/vnd.openxmlformats-officedocument.presentationml.tags+xml"/>
  <Override PartName="/ppt/tags/tag920.xml" ContentType="application/vnd.openxmlformats-officedocument.presentationml.tags+xml"/>
  <Override PartName="/ppt/tags/tag921.xml" ContentType="application/vnd.openxmlformats-officedocument.presentationml.tags+xml"/>
  <Override PartName="/ppt/tags/tag922.xml" ContentType="application/vnd.openxmlformats-officedocument.presentationml.tags+xml"/>
  <Override PartName="/ppt/tags/tag923.xml" ContentType="application/vnd.openxmlformats-officedocument.presentationml.tags+xml"/>
  <Override PartName="/ppt/tags/tag924.xml" ContentType="application/vnd.openxmlformats-officedocument.presentationml.tags+xml"/>
  <Override PartName="/ppt/tags/tag925.xml" ContentType="application/vnd.openxmlformats-officedocument.presentationml.tags+xml"/>
  <Override PartName="/ppt/tags/tag926.xml" ContentType="application/vnd.openxmlformats-officedocument.presentationml.tags+xml"/>
  <Override PartName="/ppt/tags/tag927.xml" ContentType="application/vnd.openxmlformats-officedocument.presentationml.tags+xml"/>
  <Override PartName="/ppt/tags/tag928.xml" ContentType="application/vnd.openxmlformats-officedocument.presentationml.tags+xml"/>
  <Override PartName="/ppt/tags/tag929.xml" ContentType="application/vnd.openxmlformats-officedocument.presentationml.tags+xml"/>
  <Override PartName="/ppt/tags/tag930.xml" ContentType="application/vnd.openxmlformats-officedocument.presentationml.tags+xml"/>
  <Override PartName="/ppt/tags/tag931.xml" ContentType="application/vnd.openxmlformats-officedocument.presentationml.tags+xml"/>
  <Override PartName="/ppt/tags/tag932.xml" ContentType="application/vnd.openxmlformats-officedocument.presentationml.tags+xml"/>
  <Override PartName="/ppt/tags/tag933.xml" ContentType="application/vnd.openxmlformats-officedocument.presentationml.tags+xml"/>
  <Override PartName="/ppt/tags/tag934.xml" ContentType="application/vnd.openxmlformats-officedocument.presentationml.tags+xml"/>
  <Override PartName="/ppt/tags/tag935.xml" ContentType="application/vnd.openxmlformats-officedocument.presentationml.tags+xml"/>
  <Override PartName="/ppt/tags/tag936.xml" ContentType="application/vnd.openxmlformats-officedocument.presentationml.tags+xml"/>
  <Override PartName="/ppt/tags/tag937.xml" ContentType="application/vnd.openxmlformats-officedocument.presentationml.tags+xml"/>
  <Override PartName="/ppt/tags/tag938.xml" ContentType="application/vnd.openxmlformats-officedocument.presentationml.tags+xml"/>
  <Override PartName="/ppt/tags/tag939.xml" ContentType="application/vnd.openxmlformats-officedocument.presentationml.tags+xml"/>
  <Override PartName="/ppt/tags/tag940.xml" ContentType="application/vnd.openxmlformats-officedocument.presentationml.tags+xml"/>
  <Override PartName="/ppt/tags/tag941.xml" ContentType="application/vnd.openxmlformats-officedocument.presentationml.tags+xml"/>
  <Override PartName="/ppt/tags/tag942.xml" ContentType="application/vnd.openxmlformats-officedocument.presentationml.tags+xml"/>
  <Override PartName="/ppt/tags/tag943.xml" ContentType="application/vnd.openxmlformats-officedocument.presentationml.tags+xml"/>
  <Override PartName="/ppt/tags/tag944.xml" ContentType="application/vnd.openxmlformats-officedocument.presentationml.tags+xml"/>
  <Override PartName="/ppt/tags/tag945.xml" ContentType="application/vnd.openxmlformats-officedocument.presentationml.tags+xml"/>
  <Override PartName="/ppt/tags/tag946.xml" ContentType="application/vnd.openxmlformats-officedocument.presentationml.tags+xml"/>
  <Override PartName="/ppt/tags/tag947.xml" ContentType="application/vnd.openxmlformats-officedocument.presentationml.tags+xml"/>
  <Override PartName="/ppt/tags/tag948.xml" ContentType="application/vnd.openxmlformats-officedocument.presentationml.tags+xml"/>
  <Override PartName="/ppt/tags/tag949.xml" ContentType="application/vnd.openxmlformats-officedocument.presentationml.tags+xml"/>
  <Override PartName="/ppt/tags/tag950.xml" ContentType="application/vnd.openxmlformats-officedocument.presentationml.tags+xml"/>
  <Override PartName="/ppt/tags/tag951.xml" ContentType="application/vnd.openxmlformats-officedocument.presentationml.tags+xml"/>
  <Override PartName="/ppt/tags/tag952.xml" ContentType="application/vnd.openxmlformats-officedocument.presentationml.tags+xml"/>
  <Override PartName="/ppt/tags/tag953.xml" ContentType="application/vnd.openxmlformats-officedocument.presentationml.tags+xml"/>
  <Override PartName="/ppt/tags/tag954.xml" ContentType="application/vnd.openxmlformats-officedocument.presentationml.tags+xml"/>
  <Override PartName="/ppt/tags/tag955.xml" ContentType="application/vnd.openxmlformats-officedocument.presentationml.tags+xml"/>
  <Override PartName="/ppt/tags/tag956.xml" ContentType="application/vnd.openxmlformats-officedocument.presentationml.tags+xml"/>
  <Override PartName="/ppt/tags/tag957.xml" ContentType="application/vnd.openxmlformats-officedocument.presentationml.tags+xml"/>
  <Override PartName="/ppt/tags/tag958.xml" ContentType="application/vnd.openxmlformats-officedocument.presentationml.tags+xml"/>
  <Override PartName="/ppt/tags/tag959.xml" ContentType="application/vnd.openxmlformats-officedocument.presentationml.tags+xml"/>
  <Override PartName="/ppt/tags/tag960.xml" ContentType="application/vnd.openxmlformats-officedocument.presentationml.tags+xml"/>
  <Override PartName="/ppt/tags/tag961.xml" ContentType="application/vnd.openxmlformats-officedocument.presentationml.tags+xml"/>
  <Override PartName="/ppt/tags/tag962.xml" ContentType="application/vnd.openxmlformats-officedocument.presentationml.tags+xml"/>
  <Override PartName="/ppt/tags/tag963.xml" ContentType="application/vnd.openxmlformats-officedocument.presentationml.tags+xml"/>
  <Override PartName="/ppt/tags/tag964.xml" ContentType="application/vnd.openxmlformats-officedocument.presentationml.tags+xml"/>
  <Override PartName="/ppt/tags/tag965.xml" ContentType="application/vnd.openxmlformats-officedocument.presentationml.tags+xml"/>
  <Override PartName="/ppt/tags/tag966.xml" ContentType="application/vnd.openxmlformats-officedocument.presentationml.tags+xml"/>
  <Override PartName="/ppt/tags/tag967.xml" ContentType="application/vnd.openxmlformats-officedocument.presentationml.tags+xml"/>
  <Override PartName="/ppt/tags/tag968.xml" ContentType="application/vnd.openxmlformats-officedocument.presentationml.tags+xml"/>
  <Override PartName="/ppt/tags/tag969.xml" ContentType="application/vnd.openxmlformats-officedocument.presentationml.tags+xml"/>
  <Override PartName="/ppt/tags/tag970.xml" ContentType="application/vnd.openxmlformats-officedocument.presentationml.tags+xml"/>
  <Override PartName="/ppt/tags/tag971.xml" ContentType="application/vnd.openxmlformats-officedocument.presentationml.tags+xml"/>
  <Override PartName="/ppt/tags/tag972.xml" ContentType="application/vnd.openxmlformats-officedocument.presentationml.tags+xml"/>
  <Override PartName="/ppt/tags/tag973.xml" ContentType="application/vnd.openxmlformats-officedocument.presentationml.tags+xml"/>
  <Override PartName="/ppt/tags/tag974.xml" ContentType="application/vnd.openxmlformats-officedocument.presentationml.tags+xml"/>
  <Override PartName="/ppt/tags/tag975.xml" ContentType="application/vnd.openxmlformats-officedocument.presentationml.tags+xml"/>
  <Override PartName="/ppt/tags/tag976.xml" ContentType="application/vnd.openxmlformats-officedocument.presentationml.tags+xml"/>
  <Override PartName="/ppt/tags/tag977.xml" ContentType="application/vnd.openxmlformats-officedocument.presentationml.tags+xml"/>
  <Override PartName="/ppt/tags/tag978.xml" ContentType="application/vnd.openxmlformats-officedocument.presentationml.tags+xml"/>
  <Override PartName="/ppt/tags/tag979.xml" ContentType="application/vnd.openxmlformats-officedocument.presentationml.tags+xml"/>
  <Override PartName="/ppt/tags/tag980.xml" ContentType="application/vnd.openxmlformats-officedocument.presentationml.tags+xml"/>
  <Override PartName="/ppt/tags/tag981.xml" ContentType="application/vnd.openxmlformats-officedocument.presentationml.tags+xml"/>
  <Override PartName="/ppt/tags/tag982.xml" ContentType="application/vnd.openxmlformats-officedocument.presentationml.tags+xml"/>
  <Override PartName="/ppt/tags/tag983.xml" ContentType="application/vnd.openxmlformats-officedocument.presentationml.tags+xml"/>
  <Override PartName="/ppt/tags/tag984.xml" ContentType="application/vnd.openxmlformats-officedocument.presentationml.tags+xml"/>
  <Override PartName="/ppt/tags/tag985.xml" ContentType="application/vnd.openxmlformats-officedocument.presentationml.tags+xml"/>
  <Override PartName="/ppt/tags/tag986.xml" ContentType="application/vnd.openxmlformats-officedocument.presentationml.tags+xml"/>
  <Override PartName="/ppt/tags/tag987.xml" ContentType="application/vnd.openxmlformats-officedocument.presentationml.tags+xml"/>
  <Override PartName="/ppt/tags/tag988.xml" ContentType="application/vnd.openxmlformats-officedocument.presentationml.tags+xml"/>
  <Override PartName="/ppt/tags/tag989.xml" ContentType="application/vnd.openxmlformats-officedocument.presentationml.tags+xml"/>
  <Override PartName="/ppt/tags/tag990.xml" ContentType="application/vnd.openxmlformats-officedocument.presentationml.tags+xml"/>
  <Override PartName="/ppt/tags/tag991.xml" ContentType="application/vnd.openxmlformats-officedocument.presentationml.tags+xml"/>
  <Override PartName="/ppt/tags/tag992.xml" ContentType="application/vnd.openxmlformats-officedocument.presentationml.tags+xml"/>
  <Override PartName="/ppt/tags/tag993.xml" ContentType="application/vnd.openxmlformats-officedocument.presentationml.tags+xml"/>
  <Override PartName="/ppt/tags/tag994.xml" ContentType="application/vnd.openxmlformats-officedocument.presentationml.tags+xml"/>
  <Override PartName="/ppt/tags/tag995.xml" ContentType="application/vnd.openxmlformats-officedocument.presentationml.tags+xml"/>
  <Override PartName="/ppt/tags/tag996.xml" ContentType="application/vnd.openxmlformats-officedocument.presentationml.tags+xml"/>
  <Override PartName="/ppt/tags/tag997.xml" ContentType="application/vnd.openxmlformats-officedocument.presentationml.tags+xml"/>
  <Override PartName="/ppt/tags/tag998.xml" ContentType="application/vnd.openxmlformats-officedocument.presentationml.tags+xml"/>
  <Override PartName="/ppt/tags/tag999.xml" ContentType="application/vnd.openxmlformats-officedocument.presentationml.tags+xml"/>
  <Override PartName="/ppt/tags/tag1000.xml" ContentType="application/vnd.openxmlformats-officedocument.presentationml.tags+xml"/>
  <Override PartName="/ppt/tags/tag1001.xml" ContentType="application/vnd.openxmlformats-officedocument.presentationml.tags+xml"/>
  <Override PartName="/ppt/tags/tag1002.xml" ContentType="application/vnd.openxmlformats-officedocument.presentationml.tags+xml"/>
  <Override PartName="/ppt/tags/tag1003.xml" ContentType="application/vnd.openxmlformats-officedocument.presentationml.tags+xml"/>
  <Override PartName="/ppt/tags/tag1004.xml" ContentType="application/vnd.openxmlformats-officedocument.presentationml.tags+xml"/>
  <Override PartName="/ppt/tags/tag1005.xml" ContentType="application/vnd.openxmlformats-officedocument.presentationml.tags+xml"/>
  <Override PartName="/ppt/tags/tag1006.xml" ContentType="application/vnd.openxmlformats-officedocument.presentationml.tags+xml"/>
  <Override PartName="/ppt/tags/tag1007.xml" ContentType="application/vnd.openxmlformats-officedocument.presentationml.tags+xml"/>
  <Override PartName="/ppt/tags/tag1008.xml" ContentType="application/vnd.openxmlformats-officedocument.presentationml.tags+xml"/>
  <Override PartName="/ppt/tags/tag1009.xml" ContentType="application/vnd.openxmlformats-officedocument.presentationml.tags+xml"/>
  <Override PartName="/ppt/tags/tag1010.xml" ContentType="application/vnd.openxmlformats-officedocument.presentationml.tags+xml"/>
  <Override PartName="/ppt/tags/tag1011.xml" ContentType="application/vnd.openxmlformats-officedocument.presentationml.tags+xml"/>
  <Override PartName="/ppt/tags/tag1012.xml" ContentType="application/vnd.openxmlformats-officedocument.presentationml.tags+xml"/>
  <Override PartName="/ppt/tags/tag1013.xml" ContentType="application/vnd.openxmlformats-officedocument.presentationml.tags+xml"/>
  <Override PartName="/ppt/tags/tag1014.xml" ContentType="application/vnd.openxmlformats-officedocument.presentationml.tags+xml"/>
  <Override PartName="/ppt/tags/tag1015.xml" ContentType="application/vnd.openxmlformats-officedocument.presentationml.tags+xml"/>
  <Override PartName="/ppt/tags/tag1016.xml" ContentType="application/vnd.openxmlformats-officedocument.presentationml.tags+xml"/>
  <Override PartName="/ppt/tags/tag1017.xml" ContentType="application/vnd.openxmlformats-officedocument.presentationml.tags+xml"/>
  <Override PartName="/ppt/tags/tag1018.xml" ContentType="application/vnd.openxmlformats-officedocument.presentationml.tags+xml"/>
  <Override PartName="/ppt/tags/tag1019.xml" ContentType="application/vnd.openxmlformats-officedocument.presentationml.tags+xml"/>
  <Override PartName="/ppt/tags/tag1020.xml" ContentType="application/vnd.openxmlformats-officedocument.presentationml.tags+xml"/>
  <Override PartName="/ppt/tags/tag1021.xml" ContentType="application/vnd.openxmlformats-officedocument.presentationml.tags+xml"/>
  <Override PartName="/ppt/tags/tag1022.xml" ContentType="application/vnd.openxmlformats-officedocument.presentationml.tags+xml"/>
  <Override PartName="/ppt/tags/tag1023.xml" ContentType="application/vnd.openxmlformats-officedocument.presentationml.tags+xml"/>
  <Override PartName="/ppt/tags/tag1024.xml" ContentType="application/vnd.openxmlformats-officedocument.presentationml.tags+xml"/>
  <Override PartName="/ppt/tags/tag1025.xml" ContentType="application/vnd.openxmlformats-officedocument.presentationml.tags+xml"/>
  <Override PartName="/ppt/tags/tag1026.xml" ContentType="application/vnd.openxmlformats-officedocument.presentationml.tags+xml"/>
  <Override PartName="/ppt/tags/tag1027.xml" ContentType="application/vnd.openxmlformats-officedocument.presentationml.tags+xml"/>
  <Override PartName="/ppt/tags/tag1028.xml" ContentType="application/vnd.openxmlformats-officedocument.presentationml.tags+xml"/>
  <Override PartName="/ppt/tags/tag1029.xml" ContentType="application/vnd.openxmlformats-officedocument.presentationml.tags+xml"/>
  <Override PartName="/ppt/tags/tag1030.xml" ContentType="application/vnd.openxmlformats-officedocument.presentationml.tags+xml"/>
  <Override PartName="/ppt/tags/tag1031.xml" ContentType="application/vnd.openxmlformats-officedocument.presentationml.tags+xml"/>
  <Override PartName="/ppt/tags/tag1032.xml" ContentType="application/vnd.openxmlformats-officedocument.presentationml.tags+xml"/>
  <Override PartName="/ppt/tags/tag1033.xml" ContentType="application/vnd.openxmlformats-officedocument.presentationml.tags+xml"/>
  <Override PartName="/ppt/tags/tag1034.xml" ContentType="application/vnd.openxmlformats-officedocument.presentationml.tags+xml"/>
  <Override PartName="/ppt/tags/tag1035.xml" ContentType="application/vnd.openxmlformats-officedocument.presentationml.tags+xml"/>
  <Override PartName="/ppt/tags/tag1036.xml" ContentType="application/vnd.openxmlformats-officedocument.presentationml.tags+xml"/>
  <Override PartName="/ppt/tags/tag1037.xml" ContentType="application/vnd.openxmlformats-officedocument.presentationml.tags+xml"/>
  <Override PartName="/ppt/tags/tag1038.xml" ContentType="application/vnd.openxmlformats-officedocument.presentationml.tags+xml"/>
  <Override PartName="/ppt/tags/tag1039.xml" ContentType="application/vnd.openxmlformats-officedocument.presentationml.tags+xml"/>
  <Override PartName="/ppt/tags/tag1040.xml" ContentType="application/vnd.openxmlformats-officedocument.presentationml.tags+xml"/>
  <Override PartName="/ppt/tags/tag1041.xml" ContentType="application/vnd.openxmlformats-officedocument.presentationml.tags+xml"/>
  <Override PartName="/ppt/tags/tag1042.xml" ContentType="application/vnd.openxmlformats-officedocument.presentationml.tags+xml"/>
  <Override PartName="/ppt/tags/tag1043.xml" ContentType="application/vnd.openxmlformats-officedocument.presentationml.tags+xml"/>
  <Override PartName="/ppt/tags/tag1044.xml" ContentType="application/vnd.openxmlformats-officedocument.presentationml.tags+xml"/>
  <Override PartName="/ppt/tags/tag1045.xml" ContentType="application/vnd.openxmlformats-officedocument.presentationml.tags+xml"/>
  <Override PartName="/ppt/tags/tag1046.xml" ContentType="application/vnd.openxmlformats-officedocument.presentationml.tags+xml"/>
  <Override PartName="/ppt/tags/tag1047.xml" ContentType="application/vnd.openxmlformats-officedocument.presentationml.tags+xml"/>
  <Override PartName="/ppt/tags/tag1048.xml" ContentType="application/vnd.openxmlformats-officedocument.presentationml.tags+xml"/>
  <Override PartName="/ppt/tags/tag1049.xml" ContentType="application/vnd.openxmlformats-officedocument.presentationml.tags+xml"/>
  <Override PartName="/ppt/tags/tag1050.xml" ContentType="application/vnd.openxmlformats-officedocument.presentationml.tags+xml"/>
  <Override PartName="/ppt/tags/tag1051.xml" ContentType="application/vnd.openxmlformats-officedocument.presentationml.tags+xml"/>
  <Override PartName="/ppt/tags/tag1052.xml" ContentType="application/vnd.openxmlformats-officedocument.presentationml.tags+xml"/>
  <Override PartName="/ppt/tags/tag1053.xml" ContentType="application/vnd.openxmlformats-officedocument.presentationml.tags+xml"/>
  <Override PartName="/ppt/tags/tag1054.xml" ContentType="application/vnd.openxmlformats-officedocument.presentationml.tags+xml"/>
  <Override PartName="/ppt/tags/tag1055.xml" ContentType="application/vnd.openxmlformats-officedocument.presentationml.tags+xml"/>
  <Override PartName="/ppt/tags/tag1056.xml" ContentType="application/vnd.openxmlformats-officedocument.presentationml.tags+xml"/>
  <Override PartName="/ppt/tags/tag1057.xml" ContentType="application/vnd.openxmlformats-officedocument.presentationml.tags+xml"/>
  <Override PartName="/ppt/tags/tag1058.xml" ContentType="application/vnd.openxmlformats-officedocument.presentationml.tags+xml"/>
  <Override PartName="/ppt/tags/tag1059.xml" ContentType="application/vnd.openxmlformats-officedocument.presentationml.tags+xml"/>
  <Override PartName="/ppt/tags/tag1060.xml" ContentType="application/vnd.openxmlformats-officedocument.presentationml.tags+xml"/>
  <Override PartName="/ppt/tags/tag1061.xml" ContentType="application/vnd.openxmlformats-officedocument.presentationml.tags+xml"/>
  <Override PartName="/ppt/tags/tag1062.xml" ContentType="application/vnd.openxmlformats-officedocument.presentationml.tags+xml"/>
  <Override PartName="/ppt/tags/tag1063.xml" ContentType="application/vnd.openxmlformats-officedocument.presentationml.tags+xml"/>
  <Override PartName="/ppt/tags/tag1064.xml" ContentType="application/vnd.openxmlformats-officedocument.presentationml.tags+xml"/>
  <Override PartName="/ppt/tags/tag1065.xml" ContentType="application/vnd.openxmlformats-officedocument.presentationml.tags+xml"/>
  <Override PartName="/ppt/tags/tag1066.xml" ContentType="application/vnd.openxmlformats-officedocument.presentationml.tags+xml"/>
  <Override PartName="/ppt/tags/tag1067.xml" ContentType="application/vnd.openxmlformats-officedocument.presentationml.tags+xml"/>
  <Override PartName="/ppt/tags/tag1068.xml" ContentType="application/vnd.openxmlformats-officedocument.presentationml.tags+xml"/>
  <Override PartName="/ppt/tags/tag1069.xml" ContentType="application/vnd.openxmlformats-officedocument.presentationml.tags+xml"/>
  <Override PartName="/ppt/tags/tag1070.xml" ContentType="application/vnd.openxmlformats-officedocument.presentationml.tags+xml"/>
  <Override PartName="/ppt/tags/tag1071.xml" ContentType="application/vnd.openxmlformats-officedocument.presentationml.tags+xml"/>
  <Override PartName="/ppt/tags/tag1072.xml" ContentType="application/vnd.openxmlformats-officedocument.presentationml.tags+xml"/>
  <Override PartName="/ppt/tags/tag1073.xml" ContentType="application/vnd.openxmlformats-officedocument.presentationml.tags+xml"/>
  <Override PartName="/ppt/tags/tag1074.xml" ContentType="application/vnd.openxmlformats-officedocument.presentationml.tags+xml"/>
  <Override PartName="/ppt/tags/tag1075.xml" ContentType="application/vnd.openxmlformats-officedocument.presentationml.tags+xml"/>
  <Override PartName="/ppt/tags/tag1076.xml" ContentType="application/vnd.openxmlformats-officedocument.presentationml.tags+xml"/>
  <Override PartName="/ppt/tags/tag1077.xml" ContentType="application/vnd.openxmlformats-officedocument.presentationml.tags+xml"/>
  <Override PartName="/ppt/tags/tag1078.xml" ContentType="application/vnd.openxmlformats-officedocument.presentationml.tags+xml"/>
  <Override PartName="/ppt/tags/tag1079.xml" ContentType="application/vnd.openxmlformats-officedocument.presentationml.tags+xml"/>
  <Override PartName="/ppt/tags/tag1080.xml" ContentType="application/vnd.openxmlformats-officedocument.presentationml.tags+xml"/>
  <Override PartName="/ppt/tags/tag1081.xml" ContentType="application/vnd.openxmlformats-officedocument.presentationml.tags+xml"/>
  <Override PartName="/ppt/tags/tag1082.xml" ContentType="application/vnd.openxmlformats-officedocument.presentationml.tags+xml"/>
  <Override PartName="/ppt/tags/tag1083.xml" ContentType="application/vnd.openxmlformats-officedocument.presentationml.tags+xml"/>
  <Override PartName="/ppt/tags/tag1084.xml" ContentType="application/vnd.openxmlformats-officedocument.presentationml.tags+xml"/>
  <Override PartName="/ppt/tags/tag1085.xml" ContentType="application/vnd.openxmlformats-officedocument.presentationml.tags+xml"/>
  <Override PartName="/ppt/tags/tag1086.xml" ContentType="application/vnd.openxmlformats-officedocument.presentationml.tags+xml"/>
  <Override PartName="/ppt/tags/tag1087.xml" ContentType="application/vnd.openxmlformats-officedocument.presentationml.tags+xml"/>
  <Override PartName="/ppt/tags/tag1088.xml" ContentType="application/vnd.openxmlformats-officedocument.presentationml.tags+xml"/>
  <Override PartName="/ppt/tags/tag1089.xml" ContentType="application/vnd.openxmlformats-officedocument.presentationml.tags+xml"/>
  <Override PartName="/ppt/tags/tag1090.xml" ContentType="application/vnd.openxmlformats-officedocument.presentationml.tags+xml"/>
  <Override PartName="/ppt/tags/tag1091.xml" ContentType="application/vnd.openxmlformats-officedocument.presentationml.tags+xml"/>
  <Override PartName="/ppt/tags/tag1092.xml" ContentType="application/vnd.openxmlformats-officedocument.presentationml.tags+xml"/>
  <Override PartName="/ppt/tags/tag1093.xml" ContentType="application/vnd.openxmlformats-officedocument.presentationml.tags+xml"/>
  <Override PartName="/ppt/tags/tag1094.xml" ContentType="application/vnd.openxmlformats-officedocument.presentationml.tags+xml"/>
  <Override PartName="/ppt/tags/tag1095.xml" ContentType="application/vnd.openxmlformats-officedocument.presentationml.tags+xml"/>
  <Override PartName="/ppt/tags/tag1096.xml" ContentType="application/vnd.openxmlformats-officedocument.presentationml.tags+xml"/>
  <Override PartName="/ppt/tags/tag1097.xml" ContentType="application/vnd.openxmlformats-officedocument.presentationml.tags+xml"/>
  <Override PartName="/ppt/tags/tag1098.xml" ContentType="application/vnd.openxmlformats-officedocument.presentationml.tags+xml"/>
  <Override PartName="/ppt/tags/tag1099.xml" ContentType="application/vnd.openxmlformats-officedocument.presentationml.tags+xml"/>
  <Override PartName="/ppt/tags/tag1100.xml" ContentType="application/vnd.openxmlformats-officedocument.presentationml.tags+xml"/>
  <Override PartName="/ppt/tags/tag1101.xml" ContentType="application/vnd.openxmlformats-officedocument.presentationml.tags+xml"/>
  <Override PartName="/ppt/tags/tag1102.xml" ContentType="application/vnd.openxmlformats-officedocument.presentationml.tags+xml"/>
  <Override PartName="/ppt/tags/tag1103.xml" ContentType="application/vnd.openxmlformats-officedocument.presentationml.tags+xml"/>
  <Override PartName="/ppt/tags/tag1104.xml" ContentType="application/vnd.openxmlformats-officedocument.presentationml.tags+xml"/>
  <Override PartName="/ppt/tags/tag1105.xml" ContentType="application/vnd.openxmlformats-officedocument.presentationml.tags+xml"/>
  <Override PartName="/ppt/tags/tag1106.xml" ContentType="application/vnd.openxmlformats-officedocument.presentationml.tags+xml"/>
  <Override PartName="/ppt/tags/tag1107.xml" ContentType="application/vnd.openxmlformats-officedocument.presentationml.tags+xml"/>
  <Override PartName="/ppt/tags/tag1108.xml" ContentType="application/vnd.openxmlformats-officedocument.presentationml.tags+xml"/>
  <Override PartName="/ppt/tags/tag1109.xml" ContentType="application/vnd.openxmlformats-officedocument.presentationml.tags+xml"/>
  <Override PartName="/ppt/tags/tag1110.xml" ContentType="application/vnd.openxmlformats-officedocument.presentationml.tags+xml"/>
  <Override PartName="/ppt/tags/tag1111.xml" ContentType="application/vnd.openxmlformats-officedocument.presentationml.tags+xml"/>
  <Override PartName="/ppt/tags/tag1112.xml" ContentType="application/vnd.openxmlformats-officedocument.presentationml.tags+xml"/>
  <Override PartName="/ppt/tags/tag1113.xml" ContentType="application/vnd.openxmlformats-officedocument.presentationml.tags+xml"/>
  <Override PartName="/ppt/tags/tag1114.xml" ContentType="application/vnd.openxmlformats-officedocument.presentationml.tags+xml"/>
  <Override PartName="/ppt/tags/tag1115.xml" ContentType="application/vnd.openxmlformats-officedocument.presentationml.tags+xml"/>
  <Override PartName="/ppt/tags/tag1116.xml" ContentType="application/vnd.openxmlformats-officedocument.presentationml.tags+xml"/>
  <Override PartName="/ppt/tags/tag1117.xml" ContentType="application/vnd.openxmlformats-officedocument.presentationml.tags+xml"/>
  <Override PartName="/ppt/tags/tag1118.xml" ContentType="application/vnd.openxmlformats-officedocument.presentationml.tags+xml"/>
  <Override PartName="/ppt/tags/tag1119.xml" ContentType="application/vnd.openxmlformats-officedocument.presentationml.tags+xml"/>
  <Override PartName="/ppt/tags/tag1120.xml" ContentType="application/vnd.openxmlformats-officedocument.presentationml.tags+xml"/>
  <Override PartName="/ppt/tags/tag1121.xml" ContentType="application/vnd.openxmlformats-officedocument.presentationml.tags+xml"/>
  <Override PartName="/ppt/tags/tag1122.xml" ContentType="application/vnd.openxmlformats-officedocument.presentationml.tags+xml"/>
  <Override PartName="/ppt/tags/tag1123.xml" ContentType="application/vnd.openxmlformats-officedocument.presentationml.tags+xml"/>
  <Override PartName="/ppt/tags/tag1124.xml" ContentType="application/vnd.openxmlformats-officedocument.presentationml.tags+xml"/>
  <Override PartName="/ppt/tags/tag1125.xml" ContentType="application/vnd.openxmlformats-officedocument.presentationml.tags+xml"/>
  <Override PartName="/ppt/tags/tag1126.xml" ContentType="application/vnd.openxmlformats-officedocument.presentationml.tags+xml"/>
  <Override PartName="/ppt/tags/tag1127.xml" ContentType="application/vnd.openxmlformats-officedocument.presentationml.tags+xml"/>
  <Override PartName="/ppt/tags/tag1128.xml" ContentType="application/vnd.openxmlformats-officedocument.presentationml.tags+xml"/>
  <Override PartName="/ppt/tags/tag1129.xml" ContentType="application/vnd.openxmlformats-officedocument.presentationml.tags+xml"/>
  <Override PartName="/ppt/tags/tag1130.xml" ContentType="application/vnd.openxmlformats-officedocument.presentationml.tags+xml"/>
  <Override PartName="/ppt/tags/tag1131.xml" ContentType="application/vnd.openxmlformats-officedocument.presentationml.tags+xml"/>
  <Override PartName="/ppt/tags/tag1132.xml" ContentType="application/vnd.openxmlformats-officedocument.presentationml.tags+xml"/>
  <Override PartName="/ppt/tags/tag1133.xml" ContentType="application/vnd.openxmlformats-officedocument.presentationml.tags+xml"/>
  <Override PartName="/ppt/tags/tag1134.xml" ContentType="application/vnd.openxmlformats-officedocument.presentationml.tags+xml"/>
  <Override PartName="/ppt/tags/tag1135.xml" ContentType="application/vnd.openxmlformats-officedocument.presentationml.tags+xml"/>
  <Override PartName="/ppt/tags/tag1136.xml" ContentType="application/vnd.openxmlformats-officedocument.presentationml.tags+xml"/>
  <Override PartName="/ppt/tags/tag1137.xml" ContentType="application/vnd.openxmlformats-officedocument.presentationml.tags+xml"/>
  <Override PartName="/ppt/tags/tag1138.xml" ContentType="application/vnd.openxmlformats-officedocument.presentationml.tags+xml"/>
  <Override PartName="/ppt/tags/tag1139.xml" ContentType="application/vnd.openxmlformats-officedocument.presentationml.tags+xml"/>
  <Override PartName="/ppt/tags/tag1140.xml" ContentType="application/vnd.openxmlformats-officedocument.presentationml.tags+xml"/>
  <Override PartName="/ppt/tags/tag1141.xml" ContentType="application/vnd.openxmlformats-officedocument.presentationml.tags+xml"/>
  <Override PartName="/ppt/tags/tag1142.xml" ContentType="application/vnd.openxmlformats-officedocument.presentationml.tags+xml"/>
  <Override PartName="/ppt/tags/tag1143.xml" ContentType="application/vnd.openxmlformats-officedocument.presentationml.tags+xml"/>
  <Override PartName="/ppt/tags/tag1144.xml" ContentType="application/vnd.openxmlformats-officedocument.presentationml.tags+xml"/>
  <Override PartName="/ppt/tags/tag1145.xml" ContentType="application/vnd.openxmlformats-officedocument.presentationml.tags+xml"/>
  <Override PartName="/ppt/tags/tag1146.xml" ContentType="application/vnd.openxmlformats-officedocument.presentationml.tags+xml"/>
  <Override PartName="/ppt/tags/tag1147.xml" ContentType="application/vnd.openxmlformats-officedocument.presentationml.tags+xml"/>
  <Override PartName="/ppt/tags/tag1148.xml" ContentType="application/vnd.openxmlformats-officedocument.presentationml.tags+xml"/>
  <Override PartName="/ppt/tags/tag1149.xml" ContentType="application/vnd.openxmlformats-officedocument.presentationml.tags+xml"/>
  <Override PartName="/ppt/tags/tag1150.xml" ContentType="application/vnd.openxmlformats-officedocument.presentationml.tags+xml"/>
  <Override PartName="/ppt/tags/tag1151.xml" ContentType="application/vnd.openxmlformats-officedocument.presentationml.tags+xml"/>
  <Override PartName="/ppt/tags/tag1152.xml" ContentType="application/vnd.openxmlformats-officedocument.presentationml.tags+xml"/>
  <Override PartName="/ppt/tags/tag1153.xml" ContentType="application/vnd.openxmlformats-officedocument.presentationml.tags+xml"/>
  <Override PartName="/ppt/tags/tag1154.xml" ContentType="application/vnd.openxmlformats-officedocument.presentationml.tags+xml"/>
  <Override PartName="/ppt/tags/tag1155.xml" ContentType="application/vnd.openxmlformats-officedocument.presentationml.tags+xml"/>
  <Override PartName="/ppt/tags/tag1156.xml" ContentType="application/vnd.openxmlformats-officedocument.presentationml.tags+xml"/>
  <Override PartName="/ppt/tags/tag1157.xml" ContentType="application/vnd.openxmlformats-officedocument.presentationml.tags+xml"/>
  <Override PartName="/ppt/tags/tag1158.xml" ContentType="application/vnd.openxmlformats-officedocument.presentationml.tags+xml"/>
  <Override PartName="/ppt/tags/tag1159.xml" ContentType="application/vnd.openxmlformats-officedocument.presentationml.tags+xml"/>
  <Override PartName="/ppt/tags/tag1160.xml" ContentType="application/vnd.openxmlformats-officedocument.presentationml.tags+xml"/>
  <Override PartName="/ppt/tags/tag1161.xml" ContentType="application/vnd.openxmlformats-officedocument.presentationml.tags+xml"/>
  <Override PartName="/ppt/tags/tag1162.xml" ContentType="application/vnd.openxmlformats-officedocument.presentationml.tags+xml"/>
  <Override PartName="/ppt/tags/tag1163.xml" ContentType="application/vnd.openxmlformats-officedocument.presentationml.tags+xml"/>
  <Override PartName="/ppt/tags/tag1164.xml" ContentType="application/vnd.openxmlformats-officedocument.presentationml.tags+xml"/>
  <Override PartName="/ppt/tags/tag1165.xml" ContentType="application/vnd.openxmlformats-officedocument.presentationml.tags+xml"/>
  <Override PartName="/ppt/tags/tag1166.xml" ContentType="application/vnd.openxmlformats-officedocument.presentationml.tags+xml"/>
  <Override PartName="/ppt/tags/tag1167.xml" ContentType="application/vnd.openxmlformats-officedocument.presentationml.tags+xml"/>
  <Override PartName="/ppt/tags/tag1168.xml" ContentType="application/vnd.openxmlformats-officedocument.presentationml.tags+xml"/>
  <Override PartName="/ppt/tags/tag1169.xml" ContentType="application/vnd.openxmlformats-officedocument.presentationml.tags+xml"/>
  <Override PartName="/ppt/tags/tag1170.xml" ContentType="application/vnd.openxmlformats-officedocument.presentationml.tags+xml"/>
  <Override PartName="/ppt/tags/tag1171.xml" ContentType="application/vnd.openxmlformats-officedocument.presentationml.tags+xml"/>
  <Override PartName="/ppt/tags/tag1172.xml" ContentType="application/vnd.openxmlformats-officedocument.presentationml.tags+xml"/>
  <Override PartName="/ppt/tags/tag1173.xml" ContentType="application/vnd.openxmlformats-officedocument.presentationml.tags+xml"/>
  <Override PartName="/ppt/tags/tag1174.xml" ContentType="application/vnd.openxmlformats-officedocument.presentationml.tags+xml"/>
  <Override PartName="/ppt/tags/tag1175.xml" ContentType="application/vnd.openxmlformats-officedocument.presentationml.tags+xml"/>
  <Override PartName="/ppt/tags/tag1176.xml" ContentType="application/vnd.openxmlformats-officedocument.presentationml.tags+xml"/>
  <Override PartName="/ppt/tags/tag1177.xml" ContentType="application/vnd.openxmlformats-officedocument.presentationml.tags+xml"/>
  <Override PartName="/ppt/tags/tag1178.xml" ContentType="application/vnd.openxmlformats-officedocument.presentationml.tags+xml"/>
  <Override PartName="/ppt/tags/tag1179.xml" ContentType="application/vnd.openxmlformats-officedocument.presentationml.tags+xml"/>
  <Override PartName="/ppt/tags/tag1180.xml" ContentType="application/vnd.openxmlformats-officedocument.presentationml.tags+xml"/>
  <Override PartName="/ppt/tags/tag1181.xml" ContentType="application/vnd.openxmlformats-officedocument.presentationml.tags+xml"/>
  <Override PartName="/ppt/tags/tag1182.xml" ContentType="application/vnd.openxmlformats-officedocument.presentationml.tags+xml"/>
  <Override PartName="/ppt/tags/tag1183.xml" ContentType="application/vnd.openxmlformats-officedocument.presentationml.tags+xml"/>
  <Override PartName="/ppt/tags/tag1184.xml" ContentType="application/vnd.openxmlformats-officedocument.presentationml.tags+xml"/>
  <Override PartName="/ppt/tags/tag1185.xml" ContentType="application/vnd.openxmlformats-officedocument.presentationml.tags+xml"/>
  <Override PartName="/ppt/tags/tag1186.xml" ContentType="application/vnd.openxmlformats-officedocument.presentationml.tags+xml"/>
  <Override PartName="/ppt/tags/tag1187.xml" ContentType="application/vnd.openxmlformats-officedocument.presentationml.tags+xml"/>
  <Override PartName="/ppt/tags/tag1188.xml" ContentType="application/vnd.openxmlformats-officedocument.presentationml.tags+xml"/>
  <Override PartName="/ppt/tags/tag1189.xml" ContentType="application/vnd.openxmlformats-officedocument.presentationml.tags+xml"/>
  <Override PartName="/ppt/tags/tag1190.xml" ContentType="application/vnd.openxmlformats-officedocument.presentationml.tags+xml"/>
  <Override PartName="/ppt/tags/tag1191.xml" ContentType="application/vnd.openxmlformats-officedocument.presentationml.tags+xml"/>
  <Override PartName="/ppt/tags/tag1192.xml" ContentType="application/vnd.openxmlformats-officedocument.presentationml.tags+xml"/>
  <Override PartName="/ppt/tags/tag1193.xml" ContentType="application/vnd.openxmlformats-officedocument.presentationml.tags+xml"/>
  <Override PartName="/ppt/tags/tag1194.xml" ContentType="application/vnd.openxmlformats-officedocument.presentationml.tags+xml"/>
  <Override PartName="/ppt/tags/tag1195.xml" ContentType="application/vnd.openxmlformats-officedocument.presentationml.tags+xml"/>
  <Override PartName="/ppt/tags/tag1196.xml" ContentType="application/vnd.openxmlformats-officedocument.presentationml.tags+xml"/>
  <Override PartName="/ppt/tags/tag1197.xml" ContentType="application/vnd.openxmlformats-officedocument.presentationml.tags+xml"/>
  <Override PartName="/ppt/tags/tag1198.xml" ContentType="application/vnd.openxmlformats-officedocument.presentationml.tags+xml"/>
  <Override PartName="/ppt/tags/tag1199.xml" ContentType="application/vnd.openxmlformats-officedocument.presentationml.tags+xml"/>
  <Override PartName="/ppt/tags/tag1200.xml" ContentType="application/vnd.openxmlformats-officedocument.presentationml.tags+xml"/>
  <Override PartName="/ppt/tags/tag1201.xml" ContentType="application/vnd.openxmlformats-officedocument.presentationml.tags+xml"/>
  <Override PartName="/ppt/tags/tag1202.xml" ContentType="application/vnd.openxmlformats-officedocument.presentationml.tags+xml"/>
  <Override PartName="/ppt/tags/tag1203.xml" ContentType="application/vnd.openxmlformats-officedocument.presentationml.tags+xml"/>
  <Override PartName="/ppt/tags/tag1204.xml" ContentType="application/vnd.openxmlformats-officedocument.presentationml.tags+xml"/>
  <Override PartName="/ppt/tags/tag1205.xml" ContentType="application/vnd.openxmlformats-officedocument.presentationml.tags+xml"/>
  <Override PartName="/ppt/tags/tag1206.xml" ContentType="application/vnd.openxmlformats-officedocument.presentationml.tags+xml"/>
  <Override PartName="/ppt/tags/tag1207.xml" ContentType="application/vnd.openxmlformats-officedocument.presentationml.tags+xml"/>
  <Override PartName="/ppt/tags/tag1208.xml" ContentType="application/vnd.openxmlformats-officedocument.presentationml.tags+xml"/>
  <Override PartName="/ppt/tags/tag1209.xml" ContentType="application/vnd.openxmlformats-officedocument.presentationml.tags+xml"/>
  <Override PartName="/ppt/tags/tag1210.xml" ContentType="application/vnd.openxmlformats-officedocument.presentationml.tags+xml"/>
  <Override PartName="/ppt/tags/tag1211.xml" ContentType="application/vnd.openxmlformats-officedocument.presentationml.tags+xml"/>
  <Override PartName="/ppt/tags/tag1212.xml" ContentType="application/vnd.openxmlformats-officedocument.presentationml.tags+xml"/>
  <Override PartName="/ppt/tags/tag1213.xml" ContentType="application/vnd.openxmlformats-officedocument.presentationml.tags+xml"/>
  <Override PartName="/ppt/tags/tag1214.xml" ContentType="application/vnd.openxmlformats-officedocument.presentationml.tags+xml"/>
  <Override PartName="/ppt/tags/tag1215.xml" ContentType="application/vnd.openxmlformats-officedocument.presentationml.tags+xml"/>
  <Override PartName="/ppt/tags/tag1216.xml" ContentType="application/vnd.openxmlformats-officedocument.presentationml.tags+xml"/>
  <Override PartName="/ppt/tags/tag1217.xml" ContentType="application/vnd.openxmlformats-officedocument.presentationml.tags+xml"/>
  <Override PartName="/ppt/tags/tag1218.xml" ContentType="application/vnd.openxmlformats-officedocument.presentationml.tags+xml"/>
  <Override PartName="/ppt/tags/tag1219.xml" ContentType="application/vnd.openxmlformats-officedocument.presentationml.tags+xml"/>
  <Override PartName="/ppt/tags/tag1220.xml" ContentType="application/vnd.openxmlformats-officedocument.presentationml.tags+xml"/>
  <Override PartName="/ppt/tags/tag1221.xml" ContentType="application/vnd.openxmlformats-officedocument.presentationml.tags+xml"/>
  <Override PartName="/ppt/tags/tag1222.xml" ContentType="application/vnd.openxmlformats-officedocument.presentationml.tags+xml"/>
  <Override PartName="/ppt/tags/tag1223.xml" ContentType="application/vnd.openxmlformats-officedocument.presentationml.tags+xml"/>
  <Override PartName="/ppt/tags/tag1224.xml" ContentType="application/vnd.openxmlformats-officedocument.presentationml.tags+xml"/>
  <Override PartName="/ppt/tags/tag1225.xml" ContentType="application/vnd.openxmlformats-officedocument.presentationml.tags+xml"/>
  <Override PartName="/ppt/tags/tag1226.xml" ContentType="application/vnd.openxmlformats-officedocument.presentationml.tags+xml"/>
  <Override PartName="/ppt/tags/tag1227.xml" ContentType="application/vnd.openxmlformats-officedocument.presentationml.tags+xml"/>
  <Override PartName="/ppt/tags/tag1228.xml" ContentType="application/vnd.openxmlformats-officedocument.presentationml.tags+xml"/>
  <Override PartName="/ppt/tags/tag1229.xml" ContentType="application/vnd.openxmlformats-officedocument.presentationml.tags+xml"/>
  <Override PartName="/ppt/tags/tag1230.xml" ContentType="application/vnd.openxmlformats-officedocument.presentationml.tags+xml"/>
  <Override PartName="/ppt/tags/tag1231.xml" ContentType="application/vnd.openxmlformats-officedocument.presentationml.tags+xml"/>
  <Override PartName="/ppt/tags/tag1232.xml" ContentType="application/vnd.openxmlformats-officedocument.presentationml.tags+xml"/>
  <Override PartName="/ppt/tags/tag1233.xml" ContentType="application/vnd.openxmlformats-officedocument.presentationml.tags+xml"/>
  <Override PartName="/ppt/tags/tag1234.xml" ContentType="application/vnd.openxmlformats-officedocument.presentationml.tags+xml"/>
  <Override PartName="/ppt/tags/tag1235.xml" ContentType="application/vnd.openxmlformats-officedocument.presentationml.tags+xml"/>
  <Override PartName="/ppt/tags/tag1236.xml" ContentType="application/vnd.openxmlformats-officedocument.presentationml.tags+xml"/>
  <Override PartName="/ppt/tags/tag1237.xml" ContentType="application/vnd.openxmlformats-officedocument.presentationml.tags+xml"/>
  <Override PartName="/ppt/tags/tag1238.xml" ContentType="application/vnd.openxmlformats-officedocument.presentationml.tags+xml"/>
  <Override PartName="/ppt/tags/tag1239.xml" ContentType="application/vnd.openxmlformats-officedocument.presentationml.tags+xml"/>
  <Override PartName="/ppt/tags/tag1240.xml" ContentType="application/vnd.openxmlformats-officedocument.presentationml.tags+xml"/>
  <Override PartName="/ppt/tags/tag1241.xml" ContentType="application/vnd.openxmlformats-officedocument.presentationml.tags+xml"/>
  <Override PartName="/ppt/tags/tag1242.xml" ContentType="application/vnd.openxmlformats-officedocument.presentationml.tags+xml"/>
  <Override PartName="/ppt/tags/tag1243.xml" ContentType="application/vnd.openxmlformats-officedocument.presentationml.tags+xml"/>
  <Override PartName="/ppt/tags/tag1244.xml" ContentType="application/vnd.openxmlformats-officedocument.presentationml.tags+xml"/>
  <Override PartName="/ppt/tags/tag1245.xml" ContentType="application/vnd.openxmlformats-officedocument.presentationml.tags+xml"/>
  <Override PartName="/ppt/tags/tag1246.xml" ContentType="application/vnd.openxmlformats-officedocument.presentationml.tags+xml"/>
  <Override PartName="/ppt/tags/tag1247.xml" ContentType="application/vnd.openxmlformats-officedocument.presentationml.tags+xml"/>
  <Override PartName="/ppt/tags/tag1248.xml" ContentType="application/vnd.openxmlformats-officedocument.presentationml.tags+xml"/>
  <Override PartName="/ppt/tags/tag1249.xml" ContentType="application/vnd.openxmlformats-officedocument.presentationml.tags+xml"/>
  <Override PartName="/ppt/tags/tag1250.xml" ContentType="application/vnd.openxmlformats-officedocument.presentationml.tags+xml"/>
  <Override PartName="/ppt/tags/tag1251.xml" ContentType="application/vnd.openxmlformats-officedocument.presentationml.tags+xml"/>
  <Override PartName="/ppt/tags/tag1252.xml" ContentType="application/vnd.openxmlformats-officedocument.presentationml.tags+xml"/>
  <Override PartName="/ppt/tags/tag1253.xml" ContentType="application/vnd.openxmlformats-officedocument.presentationml.tags+xml"/>
  <Override PartName="/ppt/tags/tag1254.xml" ContentType="application/vnd.openxmlformats-officedocument.presentationml.tags+xml"/>
  <Override PartName="/ppt/tags/tag1255.xml" ContentType="application/vnd.openxmlformats-officedocument.presentationml.tags+xml"/>
  <Override PartName="/ppt/tags/tag1256.xml" ContentType="application/vnd.openxmlformats-officedocument.presentationml.tags+xml"/>
  <Override PartName="/ppt/tags/tag1257.xml" ContentType="application/vnd.openxmlformats-officedocument.presentationml.tags+xml"/>
  <Override PartName="/ppt/tags/tag1258.xml" ContentType="application/vnd.openxmlformats-officedocument.presentationml.tags+xml"/>
  <Override PartName="/ppt/tags/tag1259.xml" ContentType="application/vnd.openxmlformats-officedocument.presentationml.tags+xml"/>
  <Override PartName="/ppt/tags/tag1260.xml" ContentType="application/vnd.openxmlformats-officedocument.presentationml.tags+xml"/>
  <Override PartName="/ppt/tags/tag1261.xml" ContentType="application/vnd.openxmlformats-officedocument.presentationml.tags+xml"/>
  <Override PartName="/ppt/tags/tag1262.xml" ContentType="application/vnd.openxmlformats-officedocument.presentationml.tags+xml"/>
  <Override PartName="/ppt/tags/tag1263.xml" ContentType="application/vnd.openxmlformats-officedocument.presentationml.tags+xml"/>
  <Override PartName="/ppt/tags/tag1264.xml" ContentType="application/vnd.openxmlformats-officedocument.presentationml.tags+xml"/>
  <Override PartName="/ppt/tags/tag1265.xml" ContentType="application/vnd.openxmlformats-officedocument.presentationml.tags+xml"/>
  <Override PartName="/ppt/tags/tag1266.xml" ContentType="application/vnd.openxmlformats-officedocument.presentationml.tags+xml"/>
  <Override PartName="/ppt/tags/tag1267.xml" ContentType="application/vnd.openxmlformats-officedocument.presentationml.tags+xml"/>
  <Override PartName="/ppt/tags/tag1268.xml" ContentType="application/vnd.openxmlformats-officedocument.presentationml.tags+xml"/>
  <Override PartName="/ppt/tags/tag1269.xml" ContentType="application/vnd.openxmlformats-officedocument.presentationml.tags+xml"/>
  <Override PartName="/ppt/tags/tag1270.xml" ContentType="application/vnd.openxmlformats-officedocument.presentationml.tags+xml"/>
  <Override PartName="/ppt/tags/tag1271.xml" ContentType="application/vnd.openxmlformats-officedocument.presentationml.tags+xml"/>
  <Override PartName="/ppt/tags/tag1272.xml" ContentType="application/vnd.openxmlformats-officedocument.presentationml.tags+xml"/>
  <Override PartName="/ppt/tags/tag1273.xml" ContentType="application/vnd.openxmlformats-officedocument.presentationml.tags+xml"/>
  <Override PartName="/ppt/tags/tag1274.xml" ContentType="application/vnd.openxmlformats-officedocument.presentationml.tags+xml"/>
  <Override PartName="/ppt/tags/tag1275.xml" ContentType="application/vnd.openxmlformats-officedocument.presentationml.tags+xml"/>
  <Override PartName="/ppt/tags/tag1276.xml" ContentType="application/vnd.openxmlformats-officedocument.presentationml.tags+xml"/>
  <Override PartName="/ppt/tags/tag1277.xml" ContentType="application/vnd.openxmlformats-officedocument.presentationml.tags+xml"/>
  <Override PartName="/ppt/tags/tag1278.xml" ContentType="application/vnd.openxmlformats-officedocument.presentationml.tags+xml"/>
  <Override PartName="/ppt/tags/tag1279.xml" ContentType="application/vnd.openxmlformats-officedocument.presentationml.tags+xml"/>
  <Override PartName="/ppt/tags/tag1280.xml" ContentType="application/vnd.openxmlformats-officedocument.presentationml.tags+xml"/>
  <Override PartName="/ppt/tags/tag1281.xml" ContentType="application/vnd.openxmlformats-officedocument.presentationml.tags+xml"/>
  <Override PartName="/ppt/tags/tag1282.xml" ContentType="application/vnd.openxmlformats-officedocument.presentationml.tags+xml"/>
  <Override PartName="/ppt/tags/tag1283.xml" ContentType="application/vnd.openxmlformats-officedocument.presentationml.tags+xml"/>
  <Override PartName="/ppt/tags/tag1284.xml" ContentType="application/vnd.openxmlformats-officedocument.presentationml.tags+xml"/>
  <Override PartName="/ppt/tags/tag1285.xml" ContentType="application/vnd.openxmlformats-officedocument.presentationml.tags+xml"/>
  <Override PartName="/ppt/tags/tag1286.xml" ContentType="application/vnd.openxmlformats-officedocument.presentationml.tags+xml"/>
  <Override PartName="/ppt/tags/tag1287.xml" ContentType="application/vnd.openxmlformats-officedocument.presentationml.tags+xml"/>
  <Override PartName="/ppt/tags/tag1288.xml" ContentType="application/vnd.openxmlformats-officedocument.presentationml.tags+xml"/>
  <Override PartName="/ppt/tags/tag1289.xml" ContentType="application/vnd.openxmlformats-officedocument.presentationml.tags+xml"/>
  <Override PartName="/ppt/tags/tag1290.xml" ContentType="application/vnd.openxmlformats-officedocument.presentationml.tags+xml"/>
  <Override PartName="/ppt/tags/tag1291.xml" ContentType="application/vnd.openxmlformats-officedocument.presentationml.tags+xml"/>
  <Override PartName="/ppt/tags/tag1292.xml" ContentType="application/vnd.openxmlformats-officedocument.presentationml.tags+xml"/>
  <Override PartName="/ppt/tags/tag1293.xml" ContentType="application/vnd.openxmlformats-officedocument.presentationml.tags+xml"/>
  <Override PartName="/ppt/tags/tag1294.xml" ContentType="application/vnd.openxmlformats-officedocument.presentationml.tags+xml"/>
  <Override PartName="/ppt/tags/tag1295.xml" ContentType="application/vnd.openxmlformats-officedocument.presentationml.tags+xml"/>
  <Override PartName="/ppt/tags/tag1296.xml" ContentType="application/vnd.openxmlformats-officedocument.presentationml.tags+xml"/>
  <Override PartName="/ppt/tags/tag1297.xml" ContentType="application/vnd.openxmlformats-officedocument.presentationml.tags+xml"/>
  <Override PartName="/ppt/tags/tag1298.xml" ContentType="application/vnd.openxmlformats-officedocument.presentationml.tags+xml"/>
  <Override PartName="/ppt/tags/tag1299.xml" ContentType="application/vnd.openxmlformats-officedocument.presentationml.tags+xml"/>
  <Override PartName="/ppt/tags/tag1300.xml" ContentType="application/vnd.openxmlformats-officedocument.presentationml.tags+xml"/>
  <Override PartName="/ppt/tags/tag1301.xml" ContentType="application/vnd.openxmlformats-officedocument.presentationml.tags+xml"/>
  <Override PartName="/ppt/tags/tag1302.xml" ContentType="application/vnd.openxmlformats-officedocument.presentationml.tags+xml"/>
  <Override PartName="/ppt/tags/tag1303.xml" ContentType="application/vnd.openxmlformats-officedocument.presentationml.tags+xml"/>
  <Override PartName="/ppt/tags/tag1304.xml" ContentType="application/vnd.openxmlformats-officedocument.presentationml.tags+xml"/>
  <Override PartName="/ppt/tags/tag1305.xml" ContentType="application/vnd.openxmlformats-officedocument.presentationml.tags+xml"/>
  <Override PartName="/ppt/tags/tag1306.xml" ContentType="application/vnd.openxmlformats-officedocument.presentationml.tags+xml"/>
  <Override PartName="/ppt/tags/tag1307.xml" ContentType="application/vnd.openxmlformats-officedocument.presentationml.tags+xml"/>
  <Override PartName="/ppt/tags/tag1308.xml" ContentType="application/vnd.openxmlformats-officedocument.presentationml.tags+xml"/>
  <Override PartName="/ppt/tags/tag1309.xml" ContentType="application/vnd.openxmlformats-officedocument.presentationml.tags+xml"/>
  <Override PartName="/ppt/tags/tag1310.xml" ContentType="application/vnd.openxmlformats-officedocument.presentationml.tags+xml"/>
  <Override PartName="/ppt/tags/tag1311.xml" ContentType="application/vnd.openxmlformats-officedocument.presentationml.tags+xml"/>
  <Override PartName="/ppt/tags/tag1312.xml" ContentType="application/vnd.openxmlformats-officedocument.presentationml.tags+xml"/>
  <Override PartName="/ppt/tags/tag1313.xml" ContentType="application/vnd.openxmlformats-officedocument.presentationml.tags+xml"/>
  <Override PartName="/ppt/tags/tag1314.xml" ContentType="application/vnd.openxmlformats-officedocument.presentationml.tags+xml"/>
  <Override PartName="/ppt/tags/tag1315.xml" ContentType="application/vnd.openxmlformats-officedocument.presentationml.tags+xml"/>
  <Override PartName="/ppt/tags/tag1316.xml" ContentType="application/vnd.openxmlformats-officedocument.presentationml.tags+xml"/>
  <Override PartName="/ppt/tags/tag1317.xml" ContentType="application/vnd.openxmlformats-officedocument.presentationml.tags+xml"/>
  <Override PartName="/ppt/tags/tag1318.xml" ContentType="application/vnd.openxmlformats-officedocument.presentationml.tags+xml"/>
  <Override PartName="/ppt/tags/tag1319.xml" ContentType="application/vnd.openxmlformats-officedocument.presentationml.tags+xml"/>
  <Override PartName="/ppt/tags/tag1320.xml" ContentType="application/vnd.openxmlformats-officedocument.presentationml.tags+xml"/>
  <Override PartName="/ppt/tags/tag1321.xml" ContentType="application/vnd.openxmlformats-officedocument.presentationml.tags+xml"/>
  <Override PartName="/ppt/tags/tag1322.xml" ContentType="application/vnd.openxmlformats-officedocument.presentationml.tags+xml"/>
  <Override PartName="/ppt/tags/tag1323.xml" ContentType="application/vnd.openxmlformats-officedocument.presentationml.tags+xml"/>
  <Override PartName="/ppt/tags/tag1324.xml" ContentType="application/vnd.openxmlformats-officedocument.presentationml.tags+xml"/>
  <Override PartName="/ppt/tags/tag1325.xml" ContentType="application/vnd.openxmlformats-officedocument.presentationml.tags+xml"/>
  <Override PartName="/ppt/tags/tag1326.xml" ContentType="application/vnd.openxmlformats-officedocument.presentationml.tags+xml"/>
  <Override PartName="/ppt/tags/tag1327.xml" ContentType="application/vnd.openxmlformats-officedocument.presentationml.tags+xml"/>
  <Override PartName="/ppt/tags/tag1328.xml" ContentType="application/vnd.openxmlformats-officedocument.presentationml.tags+xml"/>
  <Override PartName="/ppt/tags/tag1329.xml" ContentType="application/vnd.openxmlformats-officedocument.presentationml.tags+xml"/>
  <Override PartName="/ppt/tags/tag1330.xml" ContentType="application/vnd.openxmlformats-officedocument.presentationml.tags+xml"/>
  <Override PartName="/ppt/tags/tag1331.xml" ContentType="application/vnd.openxmlformats-officedocument.presentationml.tags+xml"/>
  <Override PartName="/ppt/tags/tag1332.xml" ContentType="application/vnd.openxmlformats-officedocument.presentationml.tags+xml"/>
  <Override PartName="/ppt/tags/tag1333.xml" ContentType="application/vnd.openxmlformats-officedocument.presentationml.tags+xml"/>
  <Override PartName="/ppt/tags/tag1334.xml" ContentType="application/vnd.openxmlformats-officedocument.presentationml.tags+xml"/>
  <Override PartName="/ppt/tags/tag1335.xml" ContentType="application/vnd.openxmlformats-officedocument.presentationml.tags+xml"/>
  <Override PartName="/ppt/tags/tag1336.xml" ContentType="application/vnd.openxmlformats-officedocument.presentationml.tags+xml"/>
  <Override PartName="/ppt/tags/tag1337.xml" ContentType="application/vnd.openxmlformats-officedocument.presentationml.tags+xml"/>
  <Override PartName="/ppt/tags/tag1338.xml" ContentType="application/vnd.openxmlformats-officedocument.presentationml.tags+xml"/>
  <Override PartName="/ppt/tags/tag1339.xml" ContentType="application/vnd.openxmlformats-officedocument.presentationml.tags+xml"/>
  <Override PartName="/ppt/tags/tag1340.xml" ContentType="application/vnd.openxmlformats-officedocument.presentationml.tags+xml"/>
  <Override PartName="/ppt/tags/tag1341.xml" ContentType="application/vnd.openxmlformats-officedocument.presentationml.tags+xml"/>
  <Override PartName="/ppt/tags/tag1342.xml" ContentType="application/vnd.openxmlformats-officedocument.presentationml.tags+xml"/>
  <Override PartName="/ppt/tags/tag1343.xml" ContentType="application/vnd.openxmlformats-officedocument.presentationml.tags+xml"/>
  <Override PartName="/ppt/tags/tag1344.xml" ContentType="application/vnd.openxmlformats-officedocument.presentationml.tags+xml"/>
  <Override PartName="/ppt/tags/tag1345.xml" ContentType="application/vnd.openxmlformats-officedocument.presentationml.tags+xml"/>
  <Override PartName="/ppt/tags/tag1346.xml" ContentType="application/vnd.openxmlformats-officedocument.presentationml.tags+xml"/>
  <Override PartName="/ppt/tags/tag1347.xml" ContentType="application/vnd.openxmlformats-officedocument.presentationml.tags+xml"/>
  <Override PartName="/ppt/tags/tag1348.xml" ContentType="application/vnd.openxmlformats-officedocument.presentationml.tags+xml"/>
  <Override PartName="/ppt/tags/tag1349.xml" ContentType="application/vnd.openxmlformats-officedocument.presentationml.tags+xml"/>
  <Override PartName="/ppt/tags/tag1350.xml" ContentType="application/vnd.openxmlformats-officedocument.presentationml.tags+xml"/>
  <Override PartName="/ppt/tags/tag1351.xml" ContentType="application/vnd.openxmlformats-officedocument.presentationml.tags+xml"/>
  <Override PartName="/ppt/tags/tag1352.xml" ContentType="application/vnd.openxmlformats-officedocument.presentationml.tags+xml"/>
  <Override PartName="/ppt/tags/tag1353.xml" ContentType="application/vnd.openxmlformats-officedocument.presentationml.tags+xml"/>
  <Override PartName="/ppt/tags/tag1354.xml" ContentType="application/vnd.openxmlformats-officedocument.presentationml.tags+xml"/>
  <Override PartName="/ppt/tags/tag1355.xml" ContentType="application/vnd.openxmlformats-officedocument.presentationml.tags+xml"/>
  <Override PartName="/ppt/tags/tag1356.xml" ContentType="application/vnd.openxmlformats-officedocument.presentationml.tags+xml"/>
  <Override PartName="/ppt/tags/tag1357.xml" ContentType="application/vnd.openxmlformats-officedocument.presentationml.tags+xml"/>
  <Override PartName="/ppt/tags/tag1358.xml" ContentType="application/vnd.openxmlformats-officedocument.presentationml.tags+xml"/>
  <Override PartName="/ppt/tags/tag1359.xml" ContentType="application/vnd.openxmlformats-officedocument.presentationml.tags+xml"/>
  <Override PartName="/ppt/tags/tag1360.xml" ContentType="application/vnd.openxmlformats-officedocument.presentationml.tags+xml"/>
  <Override PartName="/ppt/tags/tag1361.xml" ContentType="application/vnd.openxmlformats-officedocument.presentationml.tags+xml"/>
  <Override PartName="/ppt/tags/tag1362.xml" ContentType="application/vnd.openxmlformats-officedocument.presentationml.tags+xml"/>
  <Override PartName="/ppt/tags/tag1363.xml" ContentType="application/vnd.openxmlformats-officedocument.presentationml.tags+xml"/>
  <Override PartName="/ppt/tags/tag1364.xml" ContentType="application/vnd.openxmlformats-officedocument.presentationml.tags+xml"/>
  <Override PartName="/ppt/tags/tag1365.xml" ContentType="application/vnd.openxmlformats-officedocument.presentationml.tags+xml"/>
  <Override PartName="/ppt/tags/tag1366.xml" ContentType="application/vnd.openxmlformats-officedocument.presentationml.tags+xml"/>
  <Override PartName="/ppt/tags/tag1367.xml" ContentType="application/vnd.openxmlformats-officedocument.presentationml.tags+xml"/>
  <Override PartName="/ppt/tags/tag1368.xml" ContentType="application/vnd.openxmlformats-officedocument.presentationml.tags+xml"/>
  <Override PartName="/ppt/tags/tag1369.xml" ContentType="application/vnd.openxmlformats-officedocument.presentationml.tags+xml"/>
  <Override PartName="/ppt/tags/tag1370.xml" ContentType="application/vnd.openxmlformats-officedocument.presentationml.tags+xml"/>
  <Override PartName="/ppt/tags/tag1371.xml" ContentType="application/vnd.openxmlformats-officedocument.presentationml.tags+xml"/>
  <Override PartName="/ppt/tags/tag1372.xml" ContentType="application/vnd.openxmlformats-officedocument.presentationml.tags+xml"/>
  <Override PartName="/ppt/tags/tag1373.xml" ContentType="application/vnd.openxmlformats-officedocument.presentationml.tags+xml"/>
  <Override PartName="/ppt/tags/tag1374.xml" ContentType="application/vnd.openxmlformats-officedocument.presentationml.tags+xml"/>
  <Override PartName="/ppt/tags/tag1375.xml" ContentType="application/vnd.openxmlformats-officedocument.presentationml.tags+xml"/>
  <Override PartName="/ppt/tags/tag1376.xml" ContentType="application/vnd.openxmlformats-officedocument.presentationml.tags+xml"/>
  <Override PartName="/ppt/tags/tag1377.xml" ContentType="application/vnd.openxmlformats-officedocument.presentationml.tags+xml"/>
  <Override PartName="/ppt/tags/tag1378.xml" ContentType="application/vnd.openxmlformats-officedocument.presentationml.tags+xml"/>
  <Override PartName="/ppt/tags/tag1379.xml" ContentType="application/vnd.openxmlformats-officedocument.presentationml.tags+xml"/>
  <Override PartName="/ppt/tags/tag1380.xml" ContentType="application/vnd.openxmlformats-officedocument.presentationml.tags+xml"/>
  <Override PartName="/ppt/tags/tag1381.xml" ContentType="application/vnd.openxmlformats-officedocument.presentationml.tags+xml"/>
  <Override PartName="/ppt/tags/tag1382.xml" ContentType="application/vnd.openxmlformats-officedocument.presentationml.tags+xml"/>
  <Override PartName="/ppt/tags/tag1383.xml" ContentType="application/vnd.openxmlformats-officedocument.presentationml.tags+xml"/>
  <Override PartName="/ppt/tags/tag1384.xml" ContentType="application/vnd.openxmlformats-officedocument.presentationml.tags+xml"/>
  <Override PartName="/ppt/tags/tag1385.xml" ContentType="application/vnd.openxmlformats-officedocument.presentationml.tags+xml"/>
  <Override PartName="/ppt/tags/tag1386.xml" ContentType="application/vnd.openxmlformats-officedocument.presentationml.tags+xml"/>
  <Override PartName="/ppt/tags/tag1387.xml" ContentType="application/vnd.openxmlformats-officedocument.presentationml.tags+xml"/>
  <Override PartName="/ppt/tags/tag1388.xml" ContentType="application/vnd.openxmlformats-officedocument.presentationml.tags+xml"/>
  <Override PartName="/ppt/tags/tag1389.xml" ContentType="application/vnd.openxmlformats-officedocument.presentationml.tags+xml"/>
  <Override PartName="/ppt/tags/tag1390.xml" ContentType="application/vnd.openxmlformats-officedocument.presentationml.tags+xml"/>
  <Override PartName="/ppt/tags/tag1391.xml" ContentType="application/vnd.openxmlformats-officedocument.presentationml.tags+xml"/>
  <Override PartName="/ppt/tags/tag1392.xml" ContentType="application/vnd.openxmlformats-officedocument.presentationml.tags+xml"/>
  <Override PartName="/ppt/tags/tag1393.xml" ContentType="application/vnd.openxmlformats-officedocument.presentationml.tags+xml"/>
  <Override PartName="/ppt/tags/tag1394.xml" ContentType="application/vnd.openxmlformats-officedocument.presentationml.tags+xml"/>
  <Override PartName="/ppt/tags/tag1395.xml" ContentType="application/vnd.openxmlformats-officedocument.presentationml.tags+xml"/>
  <Override PartName="/ppt/tags/tag1396.xml" ContentType="application/vnd.openxmlformats-officedocument.presentationml.tags+xml"/>
  <Override PartName="/ppt/tags/tag1397.xml" ContentType="application/vnd.openxmlformats-officedocument.presentationml.tags+xml"/>
  <Override PartName="/ppt/tags/tag1398.xml" ContentType="application/vnd.openxmlformats-officedocument.presentationml.tags+xml"/>
  <Override PartName="/ppt/tags/tag1399.xml" ContentType="application/vnd.openxmlformats-officedocument.presentationml.tags+xml"/>
  <Override PartName="/ppt/tags/tag1400.xml" ContentType="application/vnd.openxmlformats-officedocument.presentationml.tags+xml"/>
  <Override PartName="/ppt/tags/tag1401.xml" ContentType="application/vnd.openxmlformats-officedocument.presentationml.tags+xml"/>
  <Override PartName="/ppt/tags/tag1402.xml" ContentType="application/vnd.openxmlformats-officedocument.presentationml.tags+xml"/>
  <Override PartName="/ppt/tags/tag1403.xml" ContentType="application/vnd.openxmlformats-officedocument.presentationml.tags+xml"/>
  <Override PartName="/ppt/tags/tag1404.xml" ContentType="application/vnd.openxmlformats-officedocument.presentationml.tags+xml"/>
  <Override PartName="/ppt/tags/tag1405.xml" ContentType="application/vnd.openxmlformats-officedocument.presentationml.tags+xml"/>
  <Override PartName="/ppt/tags/tag1406.xml" ContentType="application/vnd.openxmlformats-officedocument.presentationml.tags+xml"/>
  <Override PartName="/ppt/tags/tag1407.xml" ContentType="application/vnd.openxmlformats-officedocument.presentationml.tags+xml"/>
  <Override PartName="/ppt/tags/tag1408.xml" ContentType="application/vnd.openxmlformats-officedocument.presentationml.tags+xml"/>
  <Override PartName="/ppt/tags/tag1409.xml" ContentType="application/vnd.openxmlformats-officedocument.presentationml.tags+xml"/>
  <Override PartName="/ppt/tags/tag1410.xml" ContentType="application/vnd.openxmlformats-officedocument.presentationml.tags+xml"/>
  <Override PartName="/ppt/tags/tag1411.xml" ContentType="application/vnd.openxmlformats-officedocument.presentationml.tags+xml"/>
  <Override PartName="/ppt/tags/tag1412.xml" ContentType="application/vnd.openxmlformats-officedocument.presentationml.tags+xml"/>
  <Override PartName="/ppt/tags/tag1413.xml" ContentType="application/vnd.openxmlformats-officedocument.presentationml.tags+xml"/>
  <Override PartName="/ppt/tags/tag1414.xml" ContentType="application/vnd.openxmlformats-officedocument.presentationml.tags+xml"/>
  <Override PartName="/ppt/tags/tag1415.xml" ContentType="application/vnd.openxmlformats-officedocument.presentationml.tags+xml"/>
  <Override PartName="/ppt/tags/tag1416.xml" ContentType="application/vnd.openxmlformats-officedocument.presentationml.tags+xml"/>
  <Override PartName="/ppt/tags/tag1417.xml" ContentType="application/vnd.openxmlformats-officedocument.presentationml.tags+xml"/>
  <Override PartName="/ppt/tags/tag1418.xml" ContentType="application/vnd.openxmlformats-officedocument.presentationml.tags+xml"/>
  <Override PartName="/ppt/tags/tag1419.xml" ContentType="application/vnd.openxmlformats-officedocument.presentationml.tags+xml"/>
  <Override PartName="/ppt/tags/tag1420.xml" ContentType="application/vnd.openxmlformats-officedocument.presentationml.tags+xml"/>
  <Override PartName="/ppt/tags/tag1421.xml" ContentType="application/vnd.openxmlformats-officedocument.presentationml.tags+xml"/>
  <Override PartName="/ppt/tags/tag1422.xml" ContentType="application/vnd.openxmlformats-officedocument.presentationml.tags+xml"/>
  <Override PartName="/ppt/tags/tag1423.xml" ContentType="application/vnd.openxmlformats-officedocument.presentationml.tags+xml"/>
  <Override PartName="/ppt/tags/tag1424.xml" ContentType="application/vnd.openxmlformats-officedocument.presentationml.tags+xml"/>
  <Override PartName="/ppt/tags/tag1425.xml" ContentType="application/vnd.openxmlformats-officedocument.presentationml.tags+xml"/>
  <Override PartName="/ppt/tags/tag1426.xml" ContentType="application/vnd.openxmlformats-officedocument.presentationml.tags+xml"/>
  <Override PartName="/ppt/tags/tag1427.xml" ContentType="application/vnd.openxmlformats-officedocument.presentationml.tags+xml"/>
  <Override PartName="/ppt/tags/tag1428.xml" ContentType="application/vnd.openxmlformats-officedocument.presentationml.tags+xml"/>
  <Override PartName="/ppt/tags/tag1429.xml" ContentType="application/vnd.openxmlformats-officedocument.presentationml.tags+xml"/>
  <Override PartName="/ppt/tags/tag1430.xml" ContentType="application/vnd.openxmlformats-officedocument.presentationml.tags+xml"/>
  <Override PartName="/ppt/tags/tag1431.xml" ContentType="application/vnd.openxmlformats-officedocument.presentationml.tags+xml"/>
  <Override PartName="/ppt/tags/tag1432.xml" ContentType="application/vnd.openxmlformats-officedocument.presentationml.tags+xml"/>
  <Override PartName="/ppt/tags/tag1433.xml" ContentType="application/vnd.openxmlformats-officedocument.presentationml.tags+xml"/>
  <Override PartName="/ppt/tags/tag1434.xml" ContentType="application/vnd.openxmlformats-officedocument.presentationml.tags+xml"/>
  <Override PartName="/ppt/tags/tag1435.xml" ContentType="application/vnd.openxmlformats-officedocument.presentationml.tags+xml"/>
  <Override PartName="/ppt/tags/tag1436.xml" ContentType="application/vnd.openxmlformats-officedocument.presentationml.tags+xml"/>
  <Override PartName="/ppt/tags/tag1437.xml" ContentType="application/vnd.openxmlformats-officedocument.presentationml.tags+xml"/>
  <Override PartName="/ppt/tags/tag1438.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6"/>
  </p:notesMasterIdLst>
  <p:sldIdLst>
    <p:sldId id="14998699" r:id="rId2"/>
    <p:sldId id="14999185" r:id="rId3"/>
    <p:sldId id="14998703" r:id="rId4"/>
    <p:sldId id="14998704" r:id="rId5"/>
    <p:sldId id="14999186" r:id="rId6"/>
    <p:sldId id="14999187" r:id="rId7"/>
    <p:sldId id="14999188" r:id="rId8"/>
    <p:sldId id="14999189" r:id="rId9"/>
    <p:sldId id="14999191" r:id="rId10"/>
    <p:sldId id="14999192" r:id="rId11"/>
    <p:sldId id="14998819" r:id="rId12"/>
    <p:sldId id="14999194" r:id="rId13"/>
    <p:sldId id="14998705" r:id="rId14"/>
    <p:sldId id="14999193" r:id="rId15"/>
    <p:sldId id="14999133" r:id="rId16"/>
    <p:sldId id="14999195" r:id="rId17"/>
    <p:sldId id="14999268" r:id="rId18"/>
    <p:sldId id="14999269" r:id="rId19"/>
    <p:sldId id="14999270" r:id="rId20"/>
    <p:sldId id="14999293" r:id="rId21"/>
    <p:sldId id="14999294" r:id="rId22"/>
    <p:sldId id="14999296" r:id="rId23"/>
    <p:sldId id="14999295" r:id="rId24"/>
    <p:sldId id="14999297" r:id="rId25"/>
    <p:sldId id="14999280" r:id="rId26"/>
    <p:sldId id="14999281" r:id="rId27"/>
    <p:sldId id="14999282" r:id="rId28"/>
    <p:sldId id="14999283" r:id="rId29"/>
    <p:sldId id="14999284" r:id="rId30"/>
    <p:sldId id="14999285" r:id="rId31"/>
    <p:sldId id="14999286" r:id="rId32"/>
    <p:sldId id="14999287" r:id="rId33"/>
    <p:sldId id="14999288" r:id="rId34"/>
    <p:sldId id="14999134" r:id="rId35"/>
    <p:sldId id="14999196" r:id="rId36"/>
    <p:sldId id="14999271" r:id="rId37"/>
    <p:sldId id="14999135" r:id="rId38"/>
    <p:sldId id="14999273" r:id="rId39"/>
    <p:sldId id="14999274" r:id="rId40"/>
    <p:sldId id="14999275" r:id="rId41"/>
    <p:sldId id="14999278" r:id="rId42"/>
    <p:sldId id="14999279" r:id="rId43"/>
    <p:sldId id="14999276" r:id="rId44"/>
    <p:sldId id="14999277" r:id="rId45"/>
    <p:sldId id="14999197" r:id="rId46"/>
    <p:sldId id="14999248" r:id="rId47"/>
    <p:sldId id="14999249" r:id="rId48"/>
    <p:sldId id="14999136" r:id="rId49"/>
    <p:sldId id="14999198" r:id="rId50"/>
    <p:sldId id="14999272" r:id="rId51"/>
    <p:sldId id="14999250" r:id="rId52"/>
    <p:sldId id="14999137" r:id="rId53"/>
    <p:sldId id="14999199" r:id="rId54"/>
    <p:sldId id="14999251" r:id="rId55"/>
    <p:sldId id="14999138" r:id="rId56"/>
    <p:sldId id="14999200" r:id="rId57"/>
    <p:sldId id="14999252" r:id="rId58"/>
    <p:sldId id="14999253" r:id="rId59"/>
    <p:sldId id="14998706" r:id="rId60"/>
    <p:sldId id="14999201" r:id="rId61"/>
    <p:sldId id="14999127" r:id="rId62"/>
    <p:sldId id="14999216" r:id="rId63"/>
    <p:sldId id="14999145" r:id="rId64"/>
    <p:sldId id="14999202" r:id="rId65"/>
    <p:sldId id="14999146" r:id="rId66"/>
    <p:sldId id="14999203" r:id="rId67"/>
    <p:sldId id="14999204" r:id="rId68"/>
    <p:sldId id="14999205" r:id="rId69"/>
    <p:sldId id="14999147" r:id="rId70"/>
    <p:sldId id="14999206" r:id="rId71"/>
    <p:sldId id="14999291" r:id="rId72"/>
    <p:sldId id="14999292" r:id="rId73"/>
    <p:sldId id="14999290" r:id="rId74"/>
    <p:sldId id="14999289" r:id="rId75"/>
    <p:sldId id="14999207" r:id="rId76"/>
    <p:sldId id="14999254" r:id="rId77"/>
    <p:sldId id="14999208" r:id="rId78"/>
    <p:sldId id="14999255" r:id="rId79"/>
    <p:sldId id="14999256" r:id="rId80"/>
    <p:sldId id="14999257" r:id="rId81"/>
    <p:sldId id="14999258" r:id="rId82"/>
    <p:sldId id="14999148" r:id="rId83"/>
    <p:sldId id="14999209" r:id="rId84"/>
    <p:sldId id="14999259" r:id="rId85"/>
    <p:sldId id="14999149" r:id="rId86"/>
    <p:sldId id="14999210" r:id="rId87"/>
    <p:sldId id="14999211" r:id="rId88"/>
    <p:sldId id="14999150" r:id="rId89"/>
    <p:sldId id="14999212" r:id="rId90"/>
    <p:sldId id="14999151" r:id="rId91"/>
    <p:sldId id="14999213" r:id="rId92"/>
    <p:sldId id="14999152" r:id="rId93"/>
    <p:sldId id="14999214" r:id="rId94"/>
    <p:sldId id="14999215" r:id="rId95"/>
    <p:sldId id="14999128" r:id="rId96"/>
    <p:sldId id="14999217" r:id="rId97"/>
    <p:sldId id="14999157" r:id="rId98"/>
    <p:sldId id="14999218" r:id="rId99"/>
    <p:sldId id="14999260" r:id="rId100"/>
    <p:sldId id="14999158" r:id="rId101"/>
    <p:sldId id="14999219" r:id="rId102"/>
    <p:sldId id="14999159" r:id="rId103"/>
    <p:sldId id="14999220" r:id="rId104"/>
    <p:sldId id="14999160" r:id="rId105"/>
    <p:sldId id="14999221" r:id="rId106"/>
    <p:sldId id="14998707" r:id="rId107"/>
    <p:sldId id="14999223" r:id="rId108"/>
    <p:sldId id="14999166" r:id="rId109"/>
    <p:sldId id="14999224" r:id="rId110"/>
    <p:sldId id="14999167" r:id="rId111"/>
    <p:sldId id="14999225" r:id="rId112"/>
    <p:sldId id="14999261" r:id="rId113"/>
    <p:sldId id="14999168" r:id="rId114"/>
    <p:sldId id="14999227" r:id="rId115"/>
    <p:sldId id="14999262" r:id="rId116"/>
    <p:sldId id="14999169" r:id="rId117"/>
    <p:sldId id="14999226" r:id="rId118"/>
    <p:sldId id="14998708" r:id="rId119"/>
    <p:sldId id="14999174" r:id="rId120"/>
    <p:sldId id="14999228" r:id="rId121"/>
    <p:sldId id="14999263" r:id="rId122"/>
    <p:sldId id="14999175" r:id="rId123"/>
    <p:sldId id="14999233" r:id="rId124"/>
    <p:sldId id="14999234" r:id="rId125"/>
    <p:sldId id="14999235" r:id="rId126"/>
    <p:sldId id="14999265" r:id="rId127"/>
    <p:sldId id="14999178" r:id="rId128"/>
    <p:sldId id="14999236" r:id="rId129"/>
    <p:sldId id="14999266" r:id="rId130"/>
    <p:sldId id="14999179" r:id="rId131"/>
    <p:sldId id="14999237" r:id="rId132"/>
    <p:sldId id="14999238" r:id="rId133"/>
    <p:sldId id="14999239" r:id="rId134"/>
    <p:sldId id="14999240" r:id="rId135"/>
    <p:sldId id="14999184" r:id="rId136"/>
    <p:sldId id="14999241" r:id="rId137"/>
    <p:sldId id="14999267" r:id="rId138"/>
    <p:sldId id="14999242" r:id="rId139"/>
    <p:sldId id="14999243" r:id="rId140"/>
    <p:sldId id="14999244" r:id="rId141"/>
    <p:sldId id="14999245" r:id="rId142"/>
    <p:sldId id="14999246" r:id="rId143"/>
    <p:sldId id="14998709" r:id="rId144"/>
    <p:sldId id="14999247" r:id="rId145"/>
  </p:sldIdLst>
  <p:sldSz cx="12192000" cy="6858000"/>
  <p:notesSz cx="6858000" cy="9144000"/>
  <p:custDataLst>
    <p:tags r:id="rId147"/>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rt" id="{38F32E53-3FCE-49F2-A783-501C98E8FC15}">
          <p14:sldIdLst>
            <p14:sldId id="14998699"/>
            <p14:sldId id="14999185"/>
            <p14:sldId id="14998703"/>
          </p14:sldIdLst>
        </p14:section>
        <p14:section name="1 Introduction" id="{637E6806-6333-4E52-B7F3-BF6EA9F20107}">
          <p14:sldIdLst>
            <p14:sldId id="14998704"/>
            <p14:sldId id="14999186"/>
            <p14:sldId id="14999187"/>
            <p14:sldId id="14999188"/>
            <p14:sldId id="14999189"/>
            <p14:sldId id="14999191"/>
            <p14:sldId id="14999192"/>
            <p14:sldId id="14998819"/>
            <p14:sldId id="14999194"/>
          </p14:sldIdLst>
        </p14:section>
        <p14:section name="2 Preliminaries" id="{069670B0-32C9-4D31-A922-C9B11834644C}">
          <p14:sldIdLst>
            <p14:sldId id="14998705"/>
            <p14:sldId id="14999193"/>
            <p14:sldId id="14999133"/>
            <p14:sldId id="14999195"/>
            <p14:sldId id="14999268"/>
            <p14:sldId id="14999269"/>
            <p14:sldId id="14999270"/>
            <p14:sldId id="14999293"/>
            <p14:sldId id="14999294"/>
            <p14:sldId id="14999296"/>
            <p14:sldId id="14999295"/>
            <p14:sldId id="14999297"/>
            <p14:sldId id="14999280"/>
            <p14:sldId id="14999281"/>
            <p14:sldId id="14999282"/>
            <p14:sldId id="14999283"/>
            <p14:sldId id="14999284"/>
            <p14:sldId id="14999285"/>
            <p14:sldId id="14999286"/>
            <p14:sldId id="14999287"/>
            <p14:sldId id="14999288"/>
            <p14:sldId id="14999134"/>
            <p14:sldId id="14999196"/>
            <p14:sldId id="14999271"/>
            <p14:sldId id="14999135"/>
            <p14:sldId id="14999273"/>
            <p14:sldId id="14999274"/>
            <p14:sldId id="14999275"/>
            <p14:sldId id="14999278"/>
            <p14:sldId id="14999279"/>
            <p14:sldId id="14999276"/>
            <p14:sldId id="14999277"/>
            <p14:sldId id="14999197"/>
            <p14:sldId id="14999248"/>
            <p14:sldId id="14999249"/>
            <p14:sldId id="14999136"/>
            <p14:sldId id="14999198"/>
            <p14:sldId id="14999272"/>
            <p14:sldId id="14999250"/>
            <p14:sldId id="14999137"/>
            <p14:sldId id="14999199"/>
            <p14:sldId id="14999251"/>
            <p14:sldId id="14999138"/>
            <p14:sldId id="14999200"/>
            <p14:sldId id="14999252"/>
            <p14:sldId id="14999253"/>
          </p14:sldIdLst>
        </p14:section>
        <p14:section name="3 Depth Estimation" id="{87623635-51BF-431E-9494-0954B919BEA8}">
          <p14:sldIdLst>
            <p14:sldId id="14998706"/>
            <p14:sldId id="14999201"/>
          </p14:sldIdLst>
        </p14:section>
        <p14:section name="3.1 Supervised" id="{5F74BCA0-7BF3-4D31-9DFA-2F90E7600D7B}">
          <p14:sldIdLst>
            <p14:sldId id="14999127"/>
            <p14:sldId id="14999216"/>
            <p14:sldId id="14999145"/>
            <p14:sldId id="14999202"/>
            <p14:sldId id="14999146"/>
            <p14:sldId id="14999203"/>
            <p14:sldId id="14999204"/>
            <p14:sldId id="14999205"/>
            <p14:sldId id="14999147"/>
            <p14:sldId id="14999206"/>
            <p14:sldId id="14999291"/>
            <p14:sldId id="14999292"/>
            <p14:sldId id="14999290"/>
            <p14:sldId id="14999289"/>
            <p14:sldId id="14999207"/>
            <p14:sldId id="14999254"/>
            <p14:sldId id="14999208"/>
            <p14:sldId id="14999255"/>
            <p14:sldId id="14999256"/>
            <p14:sldId id="14999257"/>
            <p14:sldId id="14999258"/>
            <p14:sldId id="14999148"/>
            <p14:sldId id="14999209"/>
            <p14:sldId id="14999259"/>
            <p14:sldId id="14999149"/>
            <p14:sldId id="14999210"/>
            <p14:sldId id="14999211"/>
            <p14:sldId id="14999150"/>
            <p14:sldId id="14999212"/>
            <p14:sldId id="14999151"/>
            <p14:sldId id="14999213"/>
            <p14:sldId id="14999152"/>
            <p14:sldId id="14999214"/>
            <p14:sldId id="14999215"/>
          </p14:sldIdLst>
        </p14:section>
        <p14:section name="3.2 Unsupervised &amp; Semi-supervised" id="{61359E78-D26C-49D3-BFB2-FD5A57B162FA}">
          <p14:sldIdLst>
            <p14:sldId id="14999128"/>
            <p14:sldId id="14999217"/>
            <p14:sldId id="14999157"/>
            <p14:sldId id="14999218"/>
            <p14:sldId id="14999260"/>
            <p14:sldId id="14999158"/>
            <p14:sldId id="14999219"/>
            <p14:sldId id="14999159"/>
            <p14:sldId id="14999220"/>
            <p14:sldId id="14999160"/>
            <p14:sldId id="14999221"/>
          </p14:sldIdLst>
        </p14:section>
        <p14:section name="4 None Depth Estimation" id="{B8BC3ECF-9401-40D7-A64A-D807933B57C6}">
          <p14:sldIdLst>
            <p14:sldId id="14998707"/>
            <p14:sldId id="14999223"/>
            <p14:sldId id="14999166"/>
            <p14:sldId id="14999224"/>
            <p14:sldId id="14999167"/>
            <p14:sldId id="14999225"/>
            <p14:sldId id="14999261"/>
            <p14:sldId id="14999168"/>
            <p14:sldId id="14999227"/>
            <p14:sldId id="14999262"/>
            <p14:sldId id="14999169"/>
            <p14:sldId id="14999226"/>
          </p14:sldIdLst>
        </p14:section>
        <p14:section name="5 Discussions" id="{E76C1359-7CF5-4D7C-83DC-BAD21E8B5E63}">
          <p14:sldIdLst>
            <p14:sldId id="14998708"/>
            <p14:sldId id="14999174"/>
            <p14:sldId id="14999228"/>
            <p14:sldId id="14999263"/>
            <p14:sldId id="14999175"/>
            <p14:sldId id="14999233"/>
            <p14:sldId id="14999234"/>
            <p14:sldId id="14999235"/>
            <p14:sldId id="14999265"/>
            <p14:sldId id="14999178"/>
            <p14:sldId id="14999236"/>
            <p14:sldId id="14999266"/>
            <p14:sldId id="14999179"/>
            <p14:sldId id="14999237"/>
            <p14:sldId id="14999238"/>
            <p14:sldId id="14999239"/>
            <p14:sldId id="14999240"/>
            <p14:sldId id="14999184"/>
            <p14:sldId id="14999241"/>
            <p14:sldId id="14999267"/>
            <p14:sldId id="14999242"/>
            <p14:sldId id="14999243"/>
            <p14:sldId id="14999244"/>
            <p14:sldId id="14999245"/>
            <p14:sldId id="14999246"/>
          </p14:sldIdLst>
        </p14:section>
        <p14:section name="6 Conclusion" id="{4FDACACF-BC08-4776-A2CD-87FFBE2111A3}">
          <p14:sldIdLst>
            <p14:sldId id="14998709"/>
            <p14:sldId id="1499924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472C4"/>
    <a:srgbClr val="D9D9D9"/>
    <a:srgbClr val="EA6E0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4599F94E-CEE6-441E-89CC-EB005ECD8F06}">
      <a14:m xmlns:a14="http://schemas.microsoft.com/office/drawing/2010/main">
        <m:mathPr xmlns:m="http://schemas.openxmlformats.org/officeDocument/2006/math">
          <m:brkBin m:val="before"/>
          <m:brkBinSub m:val="--"/>
        </m:mathPr>
      </a14:m>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104" autoAdjust="0"/>
    <p:restoredTop sz="96678" autoAdjust="0"/>
  </p:normalViewPr>
  <p:slideViewPr>
    <p:cSldViewPr snapToGrid="0">
      <p:cViewPr varScale="1">
        <p:scale>
          <a:sx n="110" d="100"/>
          <a:sy n="110" d="100"/>
        </p:scale>
        <p:origin x="114" y="18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viewProps" Target="viewProps.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theme" Target="theme/theme1.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tableStyles" Target="tableStyle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tags" Target="tags/tag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BB64D2C-2A91-4DCC-B023-41A275464953}" type="datetimeFigureOut">
              <a:rPr lang="en-US" smtClean="0"/>
              <a:t>1/6/2025</a:t>
            </a:fld>
            <a:endParaRPr 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94B6657-2932-42B7-B000-868DA8BB0ABA}" type="slidenum">
              <a:rPr lang="en-US" smtClean="0"/>
              <a:t>‹#›</a:t>
            </a:fld>
            <a:endParaRPr lang="en-US"/>
          </a:p>
        </p:txBody>
      </p:sp>
    </p:spTree>
    <p:extLst>
      <p:ext uri="{BB962C8B-B14F-4D97-AF65-F5344CB8AC3E}">
        <p14:creationId xmlns:p14="http://schemas.microsoft.com/office/powerpoint/2010/main" val="36587719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8D4060-BC75-30CA-208D-876286C76FFA}"/>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en-US"/>
          </a:p>
        </p:txBody>
      </p:sp>
      <p:sp>
        <p:nvSpPr>
          <p:cNvPr id="3" name="副标题 2">
            <a:extLst>
              <a:ext uri="{FF2B5EF4-FFF2-40B4-BE49-F238E27FC236}">
                <a16:creationId xmlns:a16="http://schemas.microsoft.com/office/drawing/2014/main" id="{4B48E227-2883-E949-D2FB-AA985631738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a:p>
        </p:txBody>
      </p:sp>
      <p:sp>
        <p:nvSpPr>
          <p:cNvPr id="4" name="日期占位符 3">
            <a:extLst>
              <a:ext uri="{FF2B5EF4-FFF2-40B4-BE49-F238E27FC236}">
                <a16:creationId xmlns:a16="http://schemas.microsoft.com/office/drawing/2014/main" id="{949F8715-B201-6113-3AE9-3544F86B700F}"/>
              </a:ext>
            </a:extLst>
          </p:cNvPr>
          <p:cNvSpPr>
            <a:spLocks noGrp="1"/>
          </p:cNvSpPr>
          <p:nvPr>
            <p:ph type="dt" sz="half" idx="10"/>
          </p:nvPr>
        </p:nvSpPr>
        <p:spPr/>
        <p:txBody>
          <a:bodyPr/>
          <a:lstStyle/>
          <a:p>
            <a:fld id="{08EE26DA-41BE-41F2-8526-478C51E3B2EA}" type="datetimeFigureOut">
              <a:rPr lang="en-US" smtClean="0"/>
              <a:t>1/6/2025</a:t>
            </a:fld>
            <a:endParaRPr lang="en-US"/>
          </a:p>
        </p:txBody>
      </p:sp>
      <p:sp>
        <p:nvSpPr>
          <p:cNvPr id="5" name="页脚占位符 4">
            <a:extLst>
              <a:ext uri="{FF2B5EF4-FFF2-40B4-BE49-F238E27FC236}">
                <a16:creationId xmlns:a16="http://schemas.microsoft.com/office/drawing/2014/main" id="{60C9B3CC-C8E4-932E-5AB7-0D0866BD3BEB}"/>
              </a:ext>
            </a:extLst>
          </p:cNvPr>
          <p:cNvSpPr>
            <a:spLocks noGrp="1"/>
          </p:cNvSpPr>
          <p:nvPr>
            <p:ph type="ftr" sz="quarter" idx="11"/>
          </p:nvPr>
        </p:nvSpPr>
        <p:spPr/>
        <p:txBody>
          <a:bodyPr/>
          <a:lstStyle/>
          <a:p>
            <a:endParaRPr lang="en-US"/>
          </a:p>
        </p:txBody>
      </p:sp>
      <p:sp>
        <p:nvSpPr>
          <p:cNvPr id="6" name="灯片编号占位符 5">
            <a:extLst>
              <a:ext uri="{FF2B5EF4-FFF2-40B4-BE49-F238E27FC236}">
                <a16:creationId xmlns:a16="http://schemas.microsoft.com/office/drawing/2014/main" id="{B5C9FEB6-6E71-6055-71F2-8BBB2F9FBDDC}"/>
              </a:ext>
            </a:extLst>
          </p:cNvPr>
          <p:cNvSpPr>
            <a:spLocks noGrp="1"/>
          </p:cNvSpPr>
          <p:nvPr>
            <p:ph type="sldNum" sz="quarter" idx="12"/>
          </p:nvPr>
        </p:nvSpPr>
        <p:spPr/>
        <p:txBody>
          <a:bodyPr/>
          <a:lstStyle/>
          <a:p>
            <a:fld id="{609AE618-B78A-4E4C-9447-5402632093FC}" type="slidenum">
              <a:rPr lang="en-US" smtClean="0"/>
              <a:t>‹#›</a:t>
            </a:fld>
            <a:endParaRPr lang="en-US"/>
          </a:p>
        </p:txBody>
      </p:sp>
    </p:spTree>
    <p:extLst>
      <p:ext uri="{BB962C8B-B14F-4D97-AF65-F5344CB8AC3E}">
        <p14:creationId xmlns:p14="http://schemas.microsoft.com/office/powerpoint/2010/main" val="12312290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6AE6BE3-6E4F-37B9-7B00-C580BDE378F7}"/>
              </a:ext>
            </a:extLst>
          </p:cNvPr>
          <p:cNvSpPr>
            <a:spLocks noGrp="1"/>
          </p:cNvSpPr>
          <p:nvPr>
            <p:ph type="title"/>
          </p:nvPr>
        </p:nvSpPr>
        <p:spPr/>
        <p:txBody>
          <a:bodyPr/>
          <a:lstStyle/>
          <a:p>
            <a:r>
              <a:rPr lang="zh-CN" altLang="en-US"/>
              <a:t>单击此处编辑母版标题样式</a:t>
            </a:r>
            <a:endParaRPr lang="en-US"/>
          </a:p>
        </p:txBody>
      </p:sp>
      <p:sp>
        <p:nvSpPr>
          <p:cNvPr id="3" name="竖排文字占位符 2">
            <a:extLst>
              <a:ext uri="{FF2B5EF4-FFF2-40B4-BE49-F238E27FC236}">
                <a16:creationId xmlns:a16="http://schemas.microsoft.com/office/drawing/2014/main" id="{E2207F85-CA62-777D-3B0A-0176691A946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日期占位符 3">
            <a:extLst>
              <a:ext uri="{FF2B5EF4-FFF2-40B4-BE49-F238E27FC236}">
                <a16:creationId xmlns:a16="http://schemas.microsoft.com/office/drawing/2014/main" id="{5CD0957A-DF22-7773-7D26-B8C01CA310CC}"/>
              </a:ext>
            </a:extLst>
          </p:cNvPr>
          <p:cNvSpPr>
            <a:spLocks noGrp="1"/>
          </p:cNvSpPr>
          <p:nvPr>
            <p:ph type="dt" sz="half" idx="10"/>
          </p:nvPr>
        </p:nvSpPr>
        <p:spPr/>
        <p:txBody>
          <a:bodyPr/>
          <a:lstStyle/>
          <a:p>
            <a:fld id="{08EE26DA-41BE-41F2-8526-478C51E3B2EA}" type="datetimeFigureOut">
              <a:rPr lang="en-US" smtClean="0"/>
              <a:t>1/6/2025</a:t>
            </a:fld>
            <a:endParaRPr lang="en-US"/>
          </a:p>
        </p:txBody>
      </p:sp>
      <p:sp>
        <p:nvSpPr>
          <p:cNvPr id="5" name="页脚占位符 4">
            <a:extLst>
              <a:ext uri="{FF2B5EF4-FFF2-40B4-BE49-F238E27FC236}">
                <a16:creationId xmlns:a16="http://schemas.microsoft.com/office/drawing/2014/main" id="{D4ADC174-D4FF-2138-AFCF-3B8229A6FDF7}"/>
              </a:ext>
            </a:extLst>
          </p:cNvPr>
          <p:cNvSpPr>
            <a:spLocks noGrp="1"/>
          </p:cNvSpPr>
          <p:nvPr>
            <p:ph type="ftr" sz="quarter" idx="11"/>
          </p:nvPr>
        </p:nvSpPr>
        <p:spPr/>
        <p:txBody>
          <a:bodyPr/>
          <a:lstStyle/>
          <a:p>
            <a:endParaRPr lang="en-US"/>
          </a:p>
        </p:txBody>
      </p:sp>
      <p:sp>
        <p:nvSpPr>
          <p:cNvPr id="6" name="灯片编号占位符 5">
            <a:extLst>
              <a:ext uri="{FF2B5EF4-FFF2-40B4-BE49-F238E27FC236}">
                <a16:creationId xmlns:a16="http://schemas.microsoft.com/office/drawing/2014/main" id="{3A613F5A-0135-81DD-00E2-5E435DBE6FFA}"/>
              </a:ext>
            </a:extLst>
          </p:cNvPr>
          <p:cNvSpPr>
            <a:spLocks noGrp="1"/>
          </p:cNvSpPr>
          <p:nvPr>
            <p:ph type="sldNum" sz="quarter" idx="12"/>
          </p:nvPr>
        </p:nvSpPr>
        <p:spPr/>
        <p:txBody>
          <a:bodyPr/>
          <a:lstStyle/>
          <a:p>
            <a:fld id="{609AE618-B78A-4E4C-9447-5402632093FC}" type="slidenum">
              <a:rPr lang="en-US" smtClean="0"/>
              <a:t>‹#›</a:t>
            </a:fld>
            <a:endParaRPr lang="en-US"/>
          </a:p>
        </p:txBody>
      </p:sp>
    </p:spTree>
    <p:extLst>
      <p:ext uri="{BB962C8B-B14F-4D97-AF65-F5344CB8AC3E}">
        <p14:creationId xmlns:p14="http://schemas.microsoft.com/office/powerpoint/2010/main" val="5621158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058CB87-8CE4-D60E-CB7B-2E48F324AACE}"/>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en-US"/>
          </a:p>
        </p:txBody>
      </p:sp>
      <p:sp>
        <p:nvSpPr>
          <p:cNvPr id="3" name="竖排文字占位符 2">
            <a:extLst>
              <a:ext uri="{FF2B5EF4-FFF2-40B4-BE49-F238E27FC236}">
                <a16:creationId xmlns:a16="http://schemas.microsoft.com/office/drawing/2014/main" id="{2114797F-F8F3-D2D9-8899-B0ACFDF57931}"/>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日期占位符 3">
            <a:extLst>
              <a:ext uri="{FF2B5EF4-FFF2-40B4-BE49-F238E27FC236}">
                <a16:creationId xmlns:a16="http://schemas.microsoft.com/office/drawing/2014/main" id="{DB9876B4-13BE-EB83-DE02-B856CFF1E1C6}"/>
              </a:ext>
            </a:extLst>
          </p:cNvPr>
          <p:cNvSpPr>
            <a:spLocks noGrp="1"/>
          </p:cNvSpPr>
          <p:nvPr>
            <p:ph type="dt" sz="half" idx="10"/>
          </p:nvPr>
        </p:nvSpPr>
        <p:spPr/>
        <p:txBody>
          <a:bodyPr/>
          <a:lstStyle/>
          <a:p>
            <a:fld id="{08EE26DA-41BE-41F2-8526-478C51E3B2EA}" type="datetimeFigureOut">
              <a:rPr lang="en-US" smtClean="0"/>
              <a:t>1/6/2025</a:t>
            </a:fld>
            <a:endParaRPr lang="en-US"/>
          </a:p>
        </p:txBody>
      </p:sp>
      <p:sp>
        <p:nvSpPr>
          <p:cNvPr id="5" name="页脚占位符 4">
            <a:extLst>
              <a:ext uri="{FF2B5EF4-FFF2-40B4-BE49-F238E27FC236}">
                <a16:creationId xmlns:a16="http://schemas.microsoft.com/office/drawing/2014/main" id="{CE6BEE57-1ABD-36EC-8224-C1C1F0FAD51D}"/>
              </a:ext>
            </a:extLst>
          </p:cNvPr>
          <p:cNvSpPr>
            <a:spLocks noGrp="1"/>
          </p:cNvSpPr>
          <p:nvPr>
            <p:ph type="ftr" sz="quarter" idx="11"/>
          </p:nvPr>
        </p:nvSpPr>
        <p:spPr/>
        <p:txBody>
          <a:bodyPr/>
          <a:lstStyle/>
          <a:p>
            <a:endParaRPr lang="en-US"/>
          </a:p>
        </p:txBody>
      </p:sp>
      <p:sp>
        <p:nvSpPr>
          <p:cNvPr id="6" name="灯片编号占位符 5">
            <a:extLst>
              <a:ext uri="{FF2B5EF4-FFF2-40B4-BE49-F238E27FC236}">
                <a16:creationId xmlns:a16="http://schemas.microsoft.com/office/drawing/2014/main" id="{8D2548B8-4B27-804B-1C46-8DDC464E064D}"/>
              </a:ext>
            </a:extLst>
          </p:cNvPr>
          <p:cNvSpPr>
            <a:spLocks noGrp="1"/>
          </p:cNvSpPr>
          <p:nvPr>
            <p:ph type="sldNum" sz="quarter" idx="12"/>
          </p:nvPr>
        </p:nvSpPr>
        <p:spPr/>
        <p:txBody>
          <a:bodyPr/>
          <a:lstStyle/>
          <a:p>
            <a:fld id="{609AE618-B78A-4E4C-9447-5402632093FC}" type="slidenum">
              <a:rPr lang="en-US" smtClean="0"/>
              <a:t>‹#›</a:t>
            </a:fld>
            <a:endParaRPr lang="en-US"/>
          </a:p>
        </p:txBody>
      </p:sp>
    </p:spTree>
    <p:extLst>
      <p:ext uri="{BB962C8B-B14F-4D97-AF65-F5344CB8AC3E}">
        <p14:creationId xmlns:p14="http://schemas.microsoft.com/office/powerpoint/2010/main" val="157543796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幻灯片">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228818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9B3C1A-EC51-E359-3C4F-44EA1EBFE402}"/>
              </a:ext>
            </a:extLst>
          </p:cNvPr>
          <p:cNvSpPr>
            <a:spLocks noGrp="1"/>
          </p:cNvSpPr>
          <p:nvPr>
            <p:ph type="title"/>
          </p:nvPr>
        </p:nvSpPr>
        <p:spPr/>
        <p:txBody>
          <a:bodyPr/>
          <a:lstStyle/>
          <a:p>
            <a:r>
              <a:rPr lang="zh-CN" altLang="en-US"/>
              <a:t>单击此处编辑母版标题样式</a:t>
            </a:r>
            <a:endParaRPr lang="en-US"/>
          </a:p>
        </p:txBody>
      </p:sp>
      <p:sp>
        <p:nvSpPr>
          <p:cNvPr id="3" name="内容占位符 2">
            <a:extLst>
              <a:ext uri="{FF2B5EF4-FFF2-40B4-BE49-F238E27FC236}">
                <a16:creationId xmlns:a16="http://schemas.microsoft.com/office/drawing/2014/main" id="{7DF4EE5D-6523-EDD1-B70C-7A9A33706D4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日期占位符 3">
            <a:extLst>
              <a:ext uri="{FF2B5EF4-FFF2-40B4-BE49-F238E27FC236}">
                <a16:creationId xmlns:a16="http://schemas.microsoft.com/office/drawing/2014/main" id="{E690E2E5-6946-6E47-7BA1-7DE5657D64ED}"/>
              </a:ext>
            </a:extLst>
          </p:cNvPr>
          <p:cNvSpPr>
            <a:spLocks noGrp="1"/>
          </p:cNvSpPr>
          <p:nvPr>
            <p:ph type="dt" sz="half" idx="10"/>
          </p:nvPr>
        </p:nvSpPr>
        <p:spPr/>
        <p:txBody>
          <a:bodyPr/>
          <a:lstStyle/>
          <a:p>
            <a:fld id="{08EE26DA-41BE-41F2-8526-478C51E3B2EA}" type="datetimeFigureOut">
              <a:rPr lang="en-US" smtClean="0"/>
              <a:t>1/6/2025</a:t>
            </a:fld>
            <a:endParaRPr lang="en-US"/>
          </a:p>
        </p:txBody>
      </p:sp>
      <p:sp>
        <p:nvSpPr>
          <p:cNvPr id="5" name="页脚占位符 4">
            <a:extLst>
              <a:ext uri="{FF2B5EF4-FFF2-40B4-BE49-F238E27FC236}">
                <a16:creationId xmlns:a16="http://schemas.microsoft.com/office/drawing/2014/main" id="{8DBC75B9-1A39-715B-CDDF-4DE348B74720}"/>
              </a:ext>
            </a:extLst>
          </p:cNvPr>
          <p:cNvSpPr>
            <a:spLocks noGrp="1"/>
          </p:cNvSpPr>
          <p:nvPr>
            <p:ph type="ftr" sz="quarter" idx="11"/>
          </p:nvPr>
        </p:nvSpPr>
        <p:spPr/>
        <p:txBody>
          <a:bodyPr/>
          <a:lstStyle/>
          <a:p>
            <a:endParaRPr lang="en-US"/>
          </a:p>
        </p:txBody>
      </p:sp>
      <p:sp>
        <p:nvSpPr>
          <p:cNvPr id="6" name="灯片编号占位符 5">
            <a:extLst>
              <a:ext uri="{FF2B5EF4-FFF2-40B4-BE49-F238E27FC236}">
                <a16:creationId xmlns:a16="http://schemas.microsoft.com/office/drawing/2014/main" id="{53B2A842-CC49-7B4D-33A1-1D27E653A5EE}"/>
              </a:ext>
            </a:extLst>
          </p:cNvPr>
          <p:cNvSpPr>
            <a:spLocks noGrp="1"/>
          </p:cNvSpPr>
          <p:nvPr>
            <p:ph type="sldNum" sz="quarter" idx="12"/>
          </p:nvPr>
        </p:nvSpPr>
        <p:spPr/>
        <p:txBody>
          <a:bodyPr/>
          <a:lstStyle/>
          <a:p>
            <a:fld id="{609AE618-B78A-4E4C-9447-5402632093FC}" type="slidenum">
              <a:rPr lang="en-US" smtClean="0"/>
              <a:t>‹#›</a:t>
            </a:fld>
            <a:endParaRPr lang="en-US"/>
          </a:p>
        </p:txBody>
      </p:sp>
    </p:spTree>
    <p:extLst>
      <p:ext uri="{BB962C8B-B14F-4D97-AF65-F5344CB8AC3E}">
        <p14:creationId xmlns:p14="http://schemas.microsoft.com/office/powerpoint/2010/main" val="25862945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8B5EF6-68E0-EA01-E159-F80FF00D7749}"/>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en-US"/>
          </a:p>
        </p:txBody>
      </p:sp>
      <p:sp>
        <p:nvSpPr>
          <p:cNvPr id="3" name="文本占位符 2">
            <a:extLst>
              <a:ext uri="{FF2B5EF4-FFF2-40B4-BE49-F238E27FC236}">
                <a16:creationId xmlns:a16="http://schemas.microsoft.com/office/drawing/2014/main" id="{CB920E3A-AC78-C6FF-C75F-2A7DC2EE57F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F456EC9-1A0D-4DA7-0D63-516628D23FF2}"/>
              </a:ext>
            </a:extLst>
          </p:cNvPr>
          <p:cNvSpPr>
            <a:spLocks noGrp="1"/>
          </p:cNvSpPr>
          <p:nvPr>
            <p:ph type="dt" sz="half" idx="10"/>
          </p:nvPr>
        </p:nvSpPr>
        <p:spPr/>
        <p:txBody>
          <a:bodyPr/>
          <a:lstStyle/>
          <a:p>
            <a:fld id="{08EE26DA-41BE-41F2-8526-478C51E3B2EA}" type="datetimeFigureOut">
              <a:rPr lang="en-US" smtClean="0"/>
              <a:t>1/6/2025</a:t>
            </a:fld>
            <a:endParaRPr lang="en-US"/>
          </a:p>
        </p:txBody>
      </p:sp>
      <p:sp>
        <p:nvSpPr>
          <p:cNvPr id="5" name="页脚占位符 4">
            <a:extLst>
              <a:ext uri="{FF2B5EF4-FFF2-40B4-BE49-F238E27FC236}">
                <a16:creationId xmlns:a16="http://schemas.microsoft.com/office/drawing/2014/main" id="{9C880974-BE0C-3129-518F-1C8412BF5877}"/>
              </a:ext>
            </a:extLst>
          </p:cNvPr>
          <p:cNvSpPr>
            <a:spLocks noGrp="1"/>
          </p:cNvSpPr>
          <p:nvPr>
            <p:ph type="ftr" sz="quarter" idx="11"/>
          </p:nvPr>
        </p:nvSpPr>
        <p:spPr/>
        <p:txBody>
          <a:bodyPr/>
          <a:lstStyle/>
          <a:p>
            <a:endParaRPr lang="en-US"/>
          </a:p>
        </p:txBody>
      </p:sp>
      <p:sp>
        <p:nvSpPr>
          <p:cNvPr id="6" name="灯片编号占位符 5">
            <a:extLst>
              <a:ext uri="{FF2B5EF4-FFF2-40B4-BE49-F238E27FC236}">
                <a16:creationId xmlns:a16="http://schemas.microsoft.com/office/drawing/2014/main" id="{17A1CD86-545E-5789-8398-2670F701962D}"/>
              </a:ext>
            </a:extLst>
          </p:cNvPr>
          <p:cNvSpPr>
            <a:spLocks noGrp="1"/>
          </p:cNvSpPr>
          <p:nvPr>
            <p:ph type="sldNum" sz="quarter" idx="12"/>
          </p:nvPr>
        </p:nvSpPr>
        <p:spPr/>
        <p:txBody>
          <a:bodyPr/>
          <a:lstStyle/>
          <a:p>
            <a:fld id="{609AE618-B78A-4E4C-9447-5402632093FC}" type="slidenum">
              <a:rPr lang="en-US" smtClean="0"/>
              <a:t>‹#›</a:t>
            </a:fld>
            <a:endParaRPr lang="en-US"/>
          </a:p>
        </p:txBody>
      </p:sp>
    </p:spTree>
    <p:extLst>
      <p:ext uri="{BB962C8B-B14F-4D97-AF65-F5344CB8AC3E}">
        <p14:creationId xmlns:p14="http://schemas.microsoft.com/office/powerpoint/2010/main" val="12165592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DE5967-8DF5-890F-4B5B-7B88540327D6}"/>
              </a:ext>
            </a:extLst>
          </p:cNvPr>
          <p:cNvSpPr>
            <a:spLocks noGrp="1"/>
          </p:cNvSpPr>
          <p:nvPr>
            <p:ph type="title"/>
          </p:nvPr>
        </p:nvSpPr>
        <p:spPr/>
        <p:txBody>
          <a:bodyPr/>
          <a:lstStyle/>
          <a:p>
            <a:r>
              <a:rPr lang="zh-CN" altLang="en-US"/>
              <a:t>单击此处编辑母版标题样式</a:t>
            </a:r>
            <a:endParaRPr lang="en-US"/>
          </a:p>
        </p:txBody>
      </p:sp>
      <p:sp>
        <p:nvSpPr>
          <p:cNvPr id="3" name="内容占位符 2">
            <a:extLst>
              <a:ext uri="{FF2B5EF4-FFF2-40B4-BE49-F238E27FC236}">
                <a16:creationId xmlns:a16="http://schemas.microsoft.com/office/drawing/2014/main" id="{DB4CFA99-3A23-473B-F243-2DC1D072B195}"/>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内容占位符 3">
            <a:extLst>
              <a:ext uri="{FF2B5EF4-FFF2-40B4-BE49-F238E27FC236}">
                <a16:creationId xmlns:a16="http://schemas.microsoft.com/office/drawing/2014/main" id="{CD5FA356-51EC-D5A6-3C2B-28D14E3707DE}"/>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5" name="日期占位符 4">
            <a:extLst>
              <a:ext uri="{FF2B5EF4-FFF2-40B4-BE49-F238E27FC236}">
                <a16:creationId xmlns:a16="http://schemas.microsoft.com/office/drawing/2014/main" id="{E4CAAA29-87F1-2264-1781-9E8B62A29F8B}"/>
              </a:ext>
            </a:extLst>
          </p:cNvPr>
          <p:cNvSpPr>
            <a:spLocks noGrp="1"/>
          </p:cNvSpPr>
          <p:nvPr>
            <p:ph type="dt" sz="half" idx="10"/>
          </p:nvPr>
        </p:nvSpPr>
        <p:spPr/>
        <p:txBody>
          <a:bodyPr/>
          <a:lstStyle/>
          <a:p>
            <a:fld id="{08EE26DA-41BE-41F2-8526-478C51E3B2EA}" type="datetimeFigureOut">
              <a:rPr lang="en-US" smtClean="0"/>
              <a:t>1/6/2025</a:t>
            </a:fld>
            <a:endParaRPr lang="en-US"/>
          </a:p>
        </p:txBody>
      </p:sp>
      <p:sp>
        <p:nvSpPr>
          <p:cNvPr id="6" name="页脚占位符 5">
            <a:extLst>
              <a:ext uri="{FF2B5EF4-FFF2-40B4-BE49-F238E27FC236}">
                <a16:creationId xmlns:a16="http://schemas.microsoft.com/office/drawing/2014/main" id="{E07215C4-7472-A28D-D97A-2A8831122293}"/>
              </a:ext>
            </a:extLst>
          </p:cNvPr>
          <p:cNvSpPr>
            <a:spLocks noGrp="1"/>
          </p:cNvSpPr>
          <p:nvPr>
            <p:ph type="ftr" sz="quarter" idx="11"/>
          </p:nvPr>
        </p:nvSpPr>
        <p:spPr/>
        <p:txBody>
          <a:bodyPr/>
          <a:lstStyle/>
          <a:p>
            <a:endParaRPr lang="en-US"/>
          </a:p>
        </p:txBody>
      </p:sp>
      <p:sp>
        <p:nvSpPr>
          <p:cNvPr id="7" name="灯片编号占位符 6">
            <a:extLst>
              <a:ext uri="{FF2B5EF4-FFF2-40B4-BE49-F238E27FC236}">
                <a16:creationId xmlns:a16="http://schemas.microsoft.com/office/drawing/2014/main" id="{191C62A9-BC11-49B4-2280-396BD5A07357}"/>
              </a:ext>
            </a:extLst>
          </p:cNvPr>
          <p:cNvSpPr>
            <a:spLocks noGrp="1"/>
          </p:cNvSpPr>
          <p:nvPr>
            <p:ph type="sldNum" sz="quarter" idx="12"/>
          </p:nvPr>
        </p:nvSpPr>
        <p:spPr/>
        <p:txBody>
          <a:bodyPr/>
          <a:lstStyle/>
          <a:p>
            <a:fld id="{609AE618-B78A-4E4C-9447-5402632093FC}" type="slidenum">
              <a:rPr lang="en-US" smtClean="0"/>
              <a:t>‹#›</a:t>
            </a:fld>
            <a:endParaRPr lang="en-US"/>
          </a:p>
        </p:txBody>
      </p:sp>
    </p:spTree>
    <p:extLst>
      <p:ext uri="{BB962C8B-B14F-4D97-AF65-F5344CB8AC3E}">
        <p14:creationId xmlns:p14="http://schemas.microsoft.com/office/powerpoint/2010/main" val="3414266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D05104-67D2-F9E0-0786-06D4157DB1F4}"/>
              </a:ext>
            </a:extLst>
          </p:cNvPr>
          <p:cNvSpPr>
            <a:spLocks noGrp="1"/>
          </p:cNvSpPr>
          <p:nvPr>
            <p:ph type="title"/>
          </p:nvPr>
        </p:nvSpPr>
        <p:spPr>
          <a:xfrm>
            <a:off x="839788" y="365125"/>
            <a:ext cx="10515600" cy="1325563"/>
          </a:xfrm>
        </p:spPr>
        <p:txBody>
          <a:bodyPr/>
          <a:lstStyle/>
          <a:p>
            <a:r>
              <a:rPr lang="zh-CN" altLang="en-US"/>
              <a:t>单击此处编辑母版标题样式</a:t>
            </a:r>
            <a:endParaRPr lang="en-US"/>
          </a:p>
        </p:txBody>
      </p:sp>
      <p:sp>
        <p:nvSpPr>
          <p:cNvPr id="3" name="文本占位符 2">
            <a:extLst>
              <a:ext uri="{FF2B5EF4-FFF2-40B4-BE49-F238E27FC236}">
                <a16:creationId xmlns:a16="http://schemas.microsoft.com/office/drawing/2014/main" id="{78B9FE4F-19D4-E0E1-A538-B55FDD9B614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463F6DD-D9EA-CBDE-B40A-B4AAC5783698}"/>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5" name="文本占位符 4">
            <a:extLst>
              <a:ext uri="{FF2B5EF4-FFF2-40B4-BE49-F238E27FC236}">
                <a16:creationId xmlns:a16="http://schemas.microsoft.com/office/drawing/2014/main" id="{09FB87E3-4D6E-06BF-03B6-23784E731F0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C1F0C8-4374-9A76-3FFF-352869AD4209}"/>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7" name="日期占位符 6">
            <a:extLst>
              <a:ext uri="{FF2B5EF4-FFF2-40B4-BE49-F238E27FC236}">
                <a16:creationId xmlns:a16="http://schemas.microsoft.com/office/drawing/2014/main" id="{2AA80D9E-6DB1-71F9-80FF-6618D634C074}"/>
              </a:ext>
            </a:extLst>
          </p:cNvPr>
          <p:cNvSpPr>
            <a:spLocks noGrp="1"/>
          </p:cNvSpPr>
          <p:nvPr>
            <p:ph type="dt" sz="half" idx="10"/>
          </p:nvPr>
        </p:nvSpPr>
        <p:spPr/>
        <p:txBody>
          <a:bodyPr/>
          <a:lstStyle/>
          <a:p>
            <a:fld id="{08EE26DA-41BE-41F2-8526-478C51E3B2EA}" type="datetimeFigureOut">
              <a:rPr lang="en-US" smtClean="0"/>
              <a:t>1/6/2025</a:t>
            </a:fld>
            <a:endParaRPr lang="en-US"/>
          </a:p>
        </p:txBody>
      </p:sp>
      <p:sp>
        <p:nvSpPr>
          <p:cNvPr id="8" name="页脚占位符 7">
            <a:extLst>
              <a:ext uri="{FF2B5EF4-FFF2-40B4-BE49-F238E27FC236}">
                <a16:creationId xmlns:a16="http://schemas.microsoft.com/office/drawing/2014/main" id="{DFDF3DC2-FCDB-B180-0312-28CA514CE930}"/>
              </a:ext>
            </a:extLst>
          </p:cNvPr>
          <p:cNvSpPr>
            <a:spLocks noGrp="1"/>
          </p:cNvSpPr>
          <p:nvPr>
            <p:ph type="ftr" sz="quarter" idx="11"/>
          </p:nvPr>
        </p:nvSpPr>
        <p:spPr/>
        <p:txBody>
          <a:bodyPr/>
          <a:lstStyle/>
          <a:p>
            <a:endParaRPr lang="en-US"/>
          </a:p>
        </p:txBody>
      </p:sp>
      <p:sp>
        <p:nvSpPr>
          <p:cNvPr id="9" name="灯片编号占位符 8">
            <a:extLst>
              <a:ext uri="{FF2B5EF4-FFF2-40B4-BE49-F238E27FC236}">
                <a16:creationId xmlns:a16="http://schemas.microsoft.com/office/drawing/2014/main" id="{9E9F1702-B20F-318E-81BF-0CF3A2EDCEC6}"/>
              </a:ext>
            </a:extLst>
          </p:cNvPr>
          <p:cNvSpPr>
            <a:spLocks noGrp="1"/>
          </p:cNvSpPr>
          <p:nvPr>
            <p:ph type="sldNum" sz="quarter" idx="12"/>
          </p:nvPr>
        </p:nvSpPr>
        <p:spPr/>
        <p:txBody>
          <a:bodyPr/>
          <a:lstStyle/>
          <a:p>
            <a:fld id="{609AE618-B78A-4E4C-9447-5402632093FC}" type="slidenum">
              <a:rPr lang="en-US" smtClean="0"/>
              <a:t>‹#›</a:t>
            </a:fld>
            <a:endParaRPr lang="en-US"/>
          </a:p>
        </p:txBody>
      </p:sp>
    </p:spTree>
    <p:extLst>
      <p:ext uri="{BB962C8B-B14F-4D97-AF65-F5344CB8AC3E}">
        <p14:creationId xmlns:p14="http://schemas.microsoft.com/office/powerpoint/2010/main" val="19266115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637183-D835-3C1F-846B-95C383B6970C}"/>
              </a:ext>
            </a:extLst>
          </p:cNvPr>
          <p:cNvSpPr>
            <a:spLocks noGrp="1"/>
          </p:cNvSpPr>
          <p:nvPr>
            <p:ph type="title"/>
          </p:nvPr>
        </p:nvSpPr>
        <p:spPr/>
        <p:txBody>
          <a:bodyPr/>
          <a:lstStyle/>
          <a:p>
            <a:r>
              <a:rPr lang="zh-CN" altLang="en-US"/>
              <a:t>单击此处编辑母版标题样式</a:t>
            </a:r>
            <a:endParaRPr lang="en-US"/>
          </a:p>
        </p:txBody>
      </p:sp>
      <p:sp>
        <p:nvSpPr>
          <p:cNvPr id="3" name="日期占位符 2">
            <a:extLst>
              <a:ext uri="{FF2B5EF4-FFF2-40B4-BE49-F238E27FC236}">
                <a16:creationId xmlns:a16="http://schemas.microsoft.com/office/drawing/2014/main" id="{5B3A84B9-5E54-517D-9A9B-BC4FAB19FBB5}"/>
              </a:ext>
            </a:extLst>
          </p:cNvPr>
          <p:cNvSpPr>
            <a:spLocks noGrp="1"/>
          </p:cNvSpPr>
          <p:nvPr>
            <p:ph type="dt" sz="half" idx="10"/>
          </p:nvPr>
        </p:nvSpPr>
        <p:spPr/>
        <p:txBody>
          <a:bodyPr/>
          <a:lstStyle/>
          <a:p>
            <a:fld id="{08EE26DA-41BE-41F2-8526-478C51E3B2EA}" type="datetimeFigureOut">
              <a:rPr lang="en-US" smtClean="0"/>
              <a:t>1/6/2025</a:t>
            </a:fld>
            <a:endParaRPr lang="en-US"/>
          </a:p>
        </p:txBody>
      </p:sp>
      <p:sp>
        <p:nvSpPr>
          <p:cNvPr id="4" name="页脚占位符 3">
            <a:extLst>
              <a:ext uri="{FF2B5EF4-FFF2-40B4-BE49-F238E27FC236}">
                <a16:creationId xmlns:a16="http://schemas.microsoft.com/office/drawing/2014/main" id="{377C10F8-1BF0-6A47-CDE1-699C121E1FA2}"/>
              </a:ext>
            </a:extLst>
          </p:cNvPr>
          <p:cNvSpPr>
            <a:spLocks noGrp="1"/>
          </p:cNvSpPr>
          <p:nvPr>
            <p:ph type="ftr" sz="quarter" idx="11"/>
          </p:nvPr>
        </p:nvSpPr>
        <p:spPr/>
        <p:txBody>
          <a:bodyPr/>
          <a:lstStyle/>
          <a:p>
            <a:endParaRPr lang="en-US"/>
          </a:p>
        </p:txBody>
      </p:sp>
      <p:sp>
        <p:nvSpPr>
          <p:cNvPr id="5" name="灯片编号占位符 4">
            <a:extLst>
              <a:ext uri="{FF2B5EF4-FFF2-40B4-BE49-F238E27FC236}">
                <a16:creationId xmlns:a16="http://schemas.microsoft.com/office/drawing/2014/main" id="{9C1F7630-E47A-7343-074C-04D56BCA0EA3}"/>
              </a:ext>
            </a:extLst>
          </p:cNvPr>
          <p:cNvSpPr>
            <a:spLocks noGrp="1"/>
          </p:cNvSpPr>
          <p:nvPr>
            <p:ph type="sldNum" sz="quarter" idx="12"/>
          </p:nvPr>
        </p:nvSpPr>
        <p:spPr/>
        <p:txBody>
          <a:bodyPr/>
          <a:lstStyle/>
          <a:p>
            <a:fld id="{609AE618-B78A-4E4C-9447-5402632093FC}" type="slidenum">
              <a:rPr lang="en-US" smtClean="0"/>
              <a:t>‹#›</a:t>
            </a:fld>
            <a:endParaRPr lang="en-US"/>
          </a:p>
        </p:txBody>
      </p:sp>
    </p:spTree>
    <p:extLst>
      <p:ext uri="{BB962C8B-B14F-4D97-AF65-F5344CB8AC3E}">
        <p14:creationId xmlns:p14="http://schemas.microsoft.com/office/powerpoint/2010/main" val="28750306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0E66181-BFCC-6F1A-8B46-94C4A17B9C44}"/>
              </a:ext>
            </a:extLst>
          </p:cNvPr>
          <p:cNvSpPr>
            <a:spLocks noGrp="1"/>
          </p:cNvSpPr>
          <p:nvPr>
            <p:ph type="dt" sz="half" idx="10"/>
          </p:nvPr>
        </p:nvSpPr>
        <p:spPr/>
        <p:txBody>
          <a:bodyPr/>
          <a:lstStyle/>
          <a:p>
            <a:fld id="{08EE26DA-41BE-41F2-8526-478C51E3B2EA}" type="datetimeFigureOut">
              <a:rPr lang="en-US" smtClean="0"/>
              <a:t>1/6/2025</a:t>
            </a:fld>
            <a:endParaRPr lang="en-US"/>
          </a:p>
        </p:txBody>
      </p:sp>
      <p:sp>
        <p:nvSpPr>
          <p:cNvPr id="3" name="页脚占位符 2">
            <a:extLst>
              <a:ext uri="{FF2B5EF4-FFF2-40B4-BE49-F238E27FC236}">
                <a16:creationId xmlns:a16="http://schemas.microsoft.com/office/drawing/2014/main" id="{B9A51886-B814-B3C0-179A-A28AEF3860E2}"/>
              </a:ext>
            </a:extLst>
          </p:cNvPr>
          <p:cNvSpPr>
            <a:spLocks noGrp="1"/>
          </p:cNvSpPr>
          <p:nvPr>
            <p:ph type="ftr" sz="quarter" idx="11"/>
          </p:nvPr>
        </p:nvSpPr>
        <p:spPr/>
        <p:txBody>
          <a:bodyPr/>
          <a:lstStyle/>
          <a:p>
            <a:endParaRPr lang="en-US"/>
          </a:p>
        </p:txBody>
      </p:sp>
      <p:sp>
        <p:nvSpPr>
          <p:cNvPr id="4" name="灯片编号占位符 3">
            <a:extLst>
              <a:ext uri="{FF2B5EF4-FFF2-40B4-BE49-F238E27FC236}">
                <a16:creationId xmlns:a16="http://schemas.microsoft.com/office/drawing/2014/main" id="{FD5CFDA9-2A25-9953-A54D-8ABE3D8FBBF0}"/>
              </a:ext>
            </a:extLst>
          </p:cNvPr>
          <p:cNvSpPr>
            <a:spLocks noGrp="1"/>
          </p:cNvSpPr>
          <p:nvPr>
            <p:ph type="sldNum" sz="quarter" idx="12"/>
          </p:nvPr>
        </p:nvSpPr>
        <p:spPr/>
        <p:txBody>
          <a:bodyPr/>
          <a:lstStyle/>
          <a:p>
            <a:fld id="{609AE618-B78A-4E4C-9447-5402632093FC}" type="slidenum">
              <a:rPr lang="en-US" smtClean="0"/>
              <a:t>‹#›</a:t>
            </a:fld>
            <a:endParaRPr lang="en-US"/>
          </a:p>
        </p:txBody>
      </p:sp>
    </p:spTree>
    <p:extLst>
      <p:ext uri="{BB962C8B-B14F-4D97-AF65-F5344CB8AC3E}">
        <p14:creationId xmlns:p14="http://schemas.microsoft.com/office/powerpoint/2010/main" val="29252439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D4D008-CAFD-E4BD-05BC-7E7087D820DB}"/>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a:p>
        </p:txBody>
      </p:sp>
      <p:sp>
        <p:nvSpPr>
          <p:cNvPr id="3" name="内容占位符 2">
            <a:extLst>
              <a:ext uri="{FF2B5EF4-FFF2-40B4-BE49-F238E27FC236}">
                <a16:creationId xmlns:a16="http://schemas.microsoft.com/office/drawing/2014/main" id="{5F3B6E20-6713-EE39-9D1C-2B426F3FD73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文本占位符 3">
            <a:extLst>
              <a:ext uri="{FF2B5EF4-FFF2-40B4-BE49-F238E27FC236}">
                <a16:creationId xmlns:a16="http://schemas.microsoft.com/office/drawing/2014/main" id="{32F0A81C-38A6-8139-C15E-CB229588AE0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A727708-D712-201B-7DD9-78CD2C79C2DA}"/>
              </a:ext>
            </a:extLst>
          </p:cNvPr>
          <p:cNvSpPr>
            <a:spLocks noGrp="1"/>
          </p:cNvSpPr>
          <p:nvPr>
            <p:ph type="dt" sz="half" idx="10"/>
          </p:nvPr>
        </p:nvSpPr>
        <p:spPr/>
        <p:txBody>
          <a:bodyPr/>
          <a:lstStyle/>
          <a:p>
            <a:fld id="{08EE26DA-41BE-41F2-8526-478C51E3B2EA}" type="datetimeFigureOut">
              <a:rPr lang="en-US" smtClean="0"/>
              <a:t>1/6/2025</a:t>
            </a:fld>
            <a:endParaRPr lang="en-US"/>
          </a:p>
        </p:txBody>
      </p:sp>
      <p:sp>
        <p:nvSpPr>
          <p:cNvPr id="6" name="页脚占位符 5">
            <a:extLst>
              <a:ext uri="{FF2B5EF4-FFF2-40B4-BE49-F238E27FC236}">
                <a16:creationId xmlns:a16="http://schemas.microsoft.com/office/drawing/2014/main" id="{2B233939-5EFD-C8F3-5D41-9FAE54DB65EF}"/>
              </a:ext>
            </a:extLst>
          </p:cNvPr>
          <p:cNvSpPr>
            <a:spLocks noGrp="1"/>
          </p:cNvSpPr>
          <p:nvPr>
            <p:ph type="ftr" sz="quarter" idx="11"/>
          </p:nvPr>
        </p:nvSpPr>
        <p:spPr/>
        <p:txBody>
          <a:bodyPr/>
          <a:lstStyle/>
          <a:p>
            <a:endParaRPr lang="en-US"/>
          </a:p>
        </p:txBody>
      </p:sp>
      <p:sp>
        <p:nvSpPr>
          <p:cNvPr id="7" name="灯片编号占位符 6">
            <a:extLst>
              <a:ext uri="{FF2B5EF4-FFF2-40B4-BE49-F238E27FC236}">
                <a16:creationId xmlns:a16="http://schemas.microsoft.com/office/drawing/2014/main" id="{E233FEAE-67B6-3D50-0000-13545B508D40}"/>
              </a:ext>
            </a:extLst>
          </p:cNvPr>
          <p:cNvSpPr>
            <a:spLocks noGrp="1"/>
          </p:cNvSpPr>
          <p:nvPr>
            <p:ph type="sldNum" sz="quarter" idx="12"/>
          </p:nvPr>
        </p:nvSpPr>
        <p:spPr/>
        <p:txBody>
          <a:bodyPr/>
          <a:lstStyle/>
          <a:p>
            <a:fld id="{609AE618-B78A-4E4C-9447-5402632093FC}" type="slidenum">
              <a:rPr lang="en-US" smtClean="0"/>
              <a:t>‹#›</a:t>
            </a:fld>
            <a:endParaRPr lang="en-US"/>
          </a:p>
        </p:txBody>
      </p:sp>
    </p:spTree>
    <p:extLst>
      <p:ext uri="{BB962C8B-B14F-4D97-AF65-F5344CB8AC3E}">
        <p14:creationId xmlns:p14="http://schemas.microsoft.com/office/powerpoint/2010/main" val="17398954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9B9562-6470-D60F-FB90-7060A5E8AA36}"/>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a:p>
        </p:txBody>
      </p:sp>
      <p:sp>
        <p:nvSpPr>
          <p:cNvPr id="3" name="图片占位符 2">
            <a:extLst>
              <a:ext uri="{FF2B5EF4-FFF2-40B4-BE49-F238E27FC236}">
                <a16:creationId xmlns:a16="http://schemas.microsoft.com/office/drawing/2014/main" id="{D4D4F342-0EC1-5038-3CB1-A882412B670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文本占位符 3">
            <a:extLst>
              <a:ext uri="{FF2B5EF4-FFF2-40B4-BE49-F238E27FC236}">
                <a16:creationId xmlns:a16="http://schemas.microsoft.com/office/drawing/2014/main" id="{7CD7AC45-6DB2-7CB4-DC7A-8F8EEC1F07B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694C8DF-8C51-D096-F80A-B0342AAA8E07}"/>
              </a:ext>
            </a:extLst>
          </p:cNvPr>
          <p:cNvSpPr>
            <a:spLocks noGrp="1"/>
          </p:cNvSpPr>
          <p:nvPr>
            <p:ph type="dt" sz="half" idx="10"/>
          </p:nvPr>
        </p:nvSpPr>
        <p:spPr/>
        <p:txBody>
          <a:bodyPr/>
          <a:lstStyle/>
          <a:p>
            <a:fld id="{08EE26DA-41BE-41F2-8526-478C51E3B2EA}" type="datetimeFigureOut">
              <a:rPr lang="en-US" smtClean="0"/>
              <a:t>1/6/2025</a:t>
            </a:fld>
            <a:endParaRPr lang="en-US"/>
          </a:p>
        </p:txBody>
      </p:sp>
      <p:sp>
        <p:nvSpPr>
          <p:cNvPr id="6" name="页脚占位符 5">
            <a:extLst>
              <a:ext uri="{FF2B5EF4-FFF2-40B4-BE49-F238E27FC236}">
                <a16:creationId xmlns:a16="http://schemas.microsoft.com/office/drawing/2014/main" id="{B5F77C03-5B77-2A1B-9C81-5EDF63E5BCA2}"/>
              </a:ext>
            </a:extLst>
          </p:cNvPr>
          <p:cNvSpPr>
            <a:spLocks noGrp="1"/>
          </p:cNvSpPr>
          <p:nvPr>
            <p:ph type="ftr" sz="quarter" idx="11"/>
          </p:nvPr>
        </p:nvSpPr>
        <p:spPr/>
        <p:txBody>
          <a:bodyPr/>
          <a:lstStyle/>
          <a:p>
            <a:endParaRPr lang="en-US"/>
          </a:p>
        </p:txBody>
      </p:sp>
      <p:sp>
        <p:nvSpPr>
          <p:cNvPr id="7" name="灯片编号占位符 6">
            <a:extLst>
              <a:ext uri="{FF2B5EF4-FFF2-40B4-BE49-F238E27FC236}">
                <a16:creationId xmlns:a16="http://schemas.microsoft.com/office/drawing/2014/main" id="{B86415E9-1F15-B7E3-7A04-C7EA8C2065FE}"/>
              </a:ext>
            </a:extLst>
          </p:cNvPr>
          <p:cNvSpPr>
            <a:spLocks noGrp="1"/>
          </p:cNvSpPr>
          <p:nvPr>
            <p:ph type="sldNum" sz="quarter" idx="12"/>
          </p:nvPr>
        </p:nvSpPr>
        <p:spPr/>
        <p:txBody>
          <a:bodyPr/>
          <a:lstStyle/>
          <a:p>
            <a:fld id="{609AE618-B78A-4E4C-9447-5402632093FC}" type="slidenum">
              <a:rPr lang="en-US" smtClean="0"/>
              <a:t>‹#›</a:t>
            </a:fld>
            <a:endParaRPr lang="en-US"/>
          </a:p>
        </p:txBody>
      </p:sp>
    </p:spTree>
    <p:extLst>
      <p:ext uri="{BB962C8B-B14F-4D97-AF65-F5344CB8AC3E}">
        <p14:creationId xmlns:p14="http://schemas.microsoft.com/office/powerpoint/2010/main" val="17425153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oleObject" Target="../embeddings/oleObject1.bin"/><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ags" Target="../tags/tag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DDE2F1B7-EF5F-CFFF-0742-A16FF47663E9}"/>
              </a:ext>
            </a:extLst>
          </p:cNvPr>
          <p:cNvGraphicFramePr>
            <a:graphicFrameLocks noChangeAspect="1"/>
          </p:cNvGraphicFramePr>
          <p:nvPr userDrawn="1">
            <p:custDataLst>
              <p:tags r:id="rId14"/>
            </p:custDataLst>
            <p:extLst>
              <p:ext uri="{D42A27DB-BD31-4B8C-83A1-F6EECF244321}">
                <p14:modId xmlns:p14="http://schemas.microsoft.com/office/powerpoint/2010/main" val="85116278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15" imgW="473" imgH="476" progId="TCLayout.ActiveDocument.1">
                  <p:embed/>
                </p:oleObj>
              </mc:Choice>
              <mc:Fallback>
                <p:oleObj name="think-cell 幻灯片" r:id="rId15" imgW="473" imgH="476" progId="TCLayout.ActiveDocument.1">
                  <p:embed/>
                  <p:pic>
                    <p:nvPicPr>
                      <p:cNvPr id="0" name=""/>
                      <p:cNvPicPr/>
                      <p:nvPr/>
                    </p:nvPicPr>
                    <p:blipFill>
                      <a:blip r:embed="rId16"/>
                      <a:stretch>
                        <a:fillRect/>
                      </a:stretch>
                    </p:blipFill>
                    <p:spPr>
                      <a:xfrm>
                        <a:off x="1588" y="1588"/>
                        <a:ext cx="1588" cy="1588"/>
                      </a:xfrm>
                      <a:prstGeom prst="rect">
                        <a:avLst/>
                      </a:prstGeom>
                    </p:spPr>
                  </p:pic>
                </p:oleObj>
              </mc:Fallback>
            </mc:AlternateContent>
          </a:graphicData>
        </a:graphic>
      </p:graphicFrame>
      <p:sp>
        <p:nvSpPr>
          <p:cNvPr id="2" name="标题占位符 1">
            <a:extLst>
              <a:ext uri="{FF2B5EF4-FFF2-40B4-BE49-F238E27FC236}">
                <a16:creationId xmlns:a16="http://schemas.microsoft.com/office/drawing/2014/main" id="{F11CCE7F-69A2-8822-9152-1D468F6C9DC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a:p>
        </p:txBody>
      </p:sp>
      <p:sp>
        <p:nvSpPr>
          <p:cNvPr id="3" name="文本占位符 2">
            <a:extLst>
              <a:ext uri="{FF2B5EF4-FFF2-40B4-BE49-F238E27FC236}">
                <a16:creationId xmlns:a16="http://schemas.microsoft.com/office/drawing/2014/main" id="{860C9E29-34CE-030C-991C-2CF26A808D3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日期占位符 3">
            <a:extLst>
              <a:ext uri="{FF2B5EF4-FFF2-40B4-BE49-F238E27FC236}">
                <a16:creationId xmlns:a16="http://schemas.microsoft.com/office/drawing/2014/main" id="{E81C5E06-185F-27A0-BE61-29D1465E778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8EE26DA-41BE-41F2-8526-478C51E3B2EA}" type="datetimeFigureOut">
              <a:rPr lang="en-US" smtClean="0"/>
              <a:t>1/6/2025</a:t>
            </a:fld>
            <a:endParaRPr lang="en-US"/>
          </a:p>
        </p:txBody>
      </p:sp>
      <p:sp>
        <p:nvSpPr>
          <p:cNvPr id="5" name="页脚占位符 4">
            <a:extLst>
              <a:ext uri="{FF2B5EF4-FFF2-40B4-BE49-F238E27FC236}">
                <a16:creationId xmlns:a16="http://schemas.microsoft.com/office/drawing/2014/main" id="{BE655C2D-9135-0928-BD59-AF87FC0297F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灯片编号占位符 5">
            <a:extLst>
              <a:ext uri="{FF2B5EF4-FFF2-40B4-BE49-F238E27FC236}">
                <a16:creationId xmlns:a16="http://schemas.microsoft.com/office/drawing/2014/main" id="{8F07BB93-A763-A521-EDAE-59ECD87CE6E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09AE618-B78A-4E4C-9447-5402632093FC}" type="slidenum">
              <a:rPr lang="en-US" smtClean="0"/>
              <a:t>‹#›</a:t>
            </a:fld>
            <a:endParaRPr lang="en-US"/>
          </a:p>
        </p:txBody>
      </p:sp>
    </p:spTree>
    <p:extLst>
      <p:ext uri="{BB962C8B-B14F-4D97-AF65-F5344CB8AC3E}">
        <p14:creationId xmlns:p14="http://schemas.microsoft.com/office/powerpoint/2010/main" val="18494577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8" Type="http://schemas.openxmlformats.org/officeDocument/2006/relationships/oleObject" Target="../embeddings/oleObject9.bin"/><Relationship Id="rId3" Type="http://schemas.openxmlformats.org/officeDocument/2006/relationships/tags" Target="../tags/tag70.xml"/><Relationship Id="rId7" Type="http://schemas.openxmlformats.org/officeDocument/2006/relationships/slideLayout" Target="../slideLayouts/slideLayout2.xml"/><Relationship Id="rId2" Type="http://schemas.openxmlformats.org/officeDocument/2006/relationships/tags" Target="../tags/tag69.xml"/><Relationship Id="rId1" Type="http://schemas.openxmlformats.org/officeDocument/2006/relationships/tags" Target="../tags/tag68.xml"/><Relationship Id="rId6" Type="http://schemas.openxmlformats.org/officeDocument/2006/relationships/tags" Target="../tags/tag73.xml"/><Relationship Id="rId5" Type="http://schemas.openxmlformats.org/officeDocument/2006/relationships/tags" Target="../tags/tag72.xml"/><Relationship Id="rId4" Type="http://schemas.openxmlformats.org/officeDocument/2006/relationships/tags" Target="../tags/tag71.xml"/><Relationship Id="rId9" Type="http://schemas.openxmlformats.org/officeDocument/2006/relationships/image" Target="../media/image1.emf"/></Relationships>
</file>

<file path=ppt/slides/_rels/slide100.xml.rels><?xml version="1.0" encoding="UTF-8" standalone="yes"?>
<Relationships xmlns="http://schemas.openxmlformats.org/package/2006/relationships"><Relationship Id="rId8" Type="http://schemas.openxmlformats.org/officeDocument/2006/relationships/tags" Target="../tags/tag1129.xml"/><Relationship Id="rId13" Type="http://schemas.openxmlformats.org/officeDocument/2006/relationships/tags" Target="../tags/tag1134.xml"/><Relationship Id="rId18" Type="http://schemas.openxmlformats.org/officeDocument/2006/relationships/slide" Target="slide102.xml"/><Relationship Id="rId3" Type="http://schemas.openxmlformats.org/officeDocument/2006/relationships/tags" Target="../tags/tag1124.xml"/><Relationship Id="rId7" Type="http://schemas.openxmlformats.org/officeDocument/2006/relationships/tags" Target="../tags/tag1128.xml"/><Relationship Id="rId12" Type="http://schemas.openxmlformats.org/officeDocument/2006/relationships/tags" Target="../tags/tag1133.xml"/><Relationship Id="rId17" Type="http://schemas.openxmlformats.org/officeDocument/2006/relationships/slide" Target="slide104.xml"/><Relationship Id="rId2" Type="http://schemas.openxmlformats.org/officeDocument/2006/relationships/tags" Target="../tags/tag1123.xml"/><Relationship Id="rId16" Type="http://schemas.openxmlformats.org/officeDocument/2006/relationships/slideLayout" Target="../slideLayouts/slideLayout6.xml"/><Relationship Id="rId20" Type="http://schemas.openxmlformats.org/officeDocument/2006/relationships/slide" Target="slide97.xml"/><Relationship Id="rId1" Type="http://schemas.openxmlformats.org/officeDocument/2006/relationships/tags" Target="../tags/tag1122.xml"/><Relationship Id="rId6" Type="http://schemas.openxmlformats.org/officeDocument/2006/relationships/tags" Target="../tags/tag1127.xml"/><Relationship Id="rId11" Type="http://schemas.openxmlformats.org/officeDocument/2006/relationships/tags" Target="../tags/tag1132.xml"/><Relationship Id="rId5" Type="http://schemas.openxmlformats.org/officeDocument/2006/relationships/tags" Target="../tags/tag1126.xml"/><Relationship Id="rId15" Type="http://schemas.openxmlformats.org/officeDocument/2006/relationships/tags" Target="../tags/tag1136.xml"/><Relationship Id="rId10" Type="http://schemas.openxmlformats.org/officeDocument/2006/relationships/tags" Target="../tags/tag1131.xml"/><Relationship Id="rId19" Type="http://schemas.openxmlformats.org/officeDocument/2006/relationships/slide" Target="slide100.xml"/><Relationship Id="rId4" Type="http://schemas.openxmlformats.org/officeDocument/2006/relationships/tags" Target="../tags/tag1125.xml"/><Relationship Id="rId9" Type="http://schemas.openxmlformats.org/officeDocument/2006/relationships/tags" Target="../tags/tag1130.xml"/><Relationship Id="rId14" Type="http://schemas.openxmlformats.org/officeDocument/2006/relationships/tags" Target="../tags/tag1135.xml"/></Relationships>
</file>

<file path=ppt/slides/_rels/slide101.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23.png"/><Relationship Id="rId2" Type="http://schemas.openxmlformats.org/officeDocument/2006/relationships/tags" Target="../tags/tag1138.xml"/><Relationship Id="rId1" Type="http://schemas.openxmlformats.org/officeDocument/2006/relationships/tags" Target="../tags/tag1137.xml"/><Relationship Id="rId6" Type="http://schemas.openxmlformats.org/officeDocument/2006/relationships/tags" Target="../tags/tag1138.xml"/><Relationship Id="rId5" Type="http://schemas.openxmlformats.org/officeDocument/2006/relationships/image" Target="../media/image1.emf"/><Relationship Id="rId4" Type="http://schemas.openxmlformats.org/officeDocument/2006/relationships/oleObject" Target="../embeddings/oleObject84.bin"/></Relationships>
</file>

<file path=ppt/slides/_rels/slide102.xml.rels><?xml version="1.0" encoding="UTF-8" standalone="yes"?>
<Relationships xmlns="http://schemas.openxmlformats.org/package/2006/relationships"><Relationship Id="rId8" Type="http://schemas.openxmlformats.org/officeDocument/2006/relationships/tags" Target="../tags/tag1146.xml"/><Relationship Id="rId13" Type="http://schemas.openxmlformats.org/officeDocument/2006/relationships/tags" Target="../tags/tag1151.xml"/><Relationship Id="rId18" Type="http://schemas.openxmlformats.org/officeDocument/2006/relationships/oleObject" Target="../embeddings/oleObject85.bin"/><Relationship Id="rId3" Type="http://schemas.openxmlformats.org/officeDocument/2006/relationships/tags" Target="../tags/tag1141.xml"/><Relationship Id="rId21" Type="http://schemas.openxmlformats.org/officeDocument/2006/relationships/slide" Target="slide102.xml"/><Relationship Id="rId7" Type="http://schemas.openxmlformats.org/officeDocument/2006/relationships/tags" Target="../tags/tag1145.xml"/><Relationship Id="rId12" Type="http://schemas.openxmlformats.org/officeDocument/2006/relationships/tags" Target="../tags/tag1150.xml"/><Relationship Id="rId17" Type="http://schemas.openxmlformats.org/officeDocument/2006/relationships/slideLayout" Target="../slideLayouts/slideLayout6.xml"/><Relationship Id="rId2" Type="http://schemas.openxmlformats.org/officeDocument/2006/relationships/tags" Target="../tags/tag1140.xml"/><Relationship Id="rId16" Type="http://schemas.openxmlformats.org/officeDocument/2006/relationships/tags" Target="../tags/tag1154.xml"/><Relationship Id="rId20" Type="http://schemas.openxmlformats.org/officeDocument/2006/relationships/slide" Target="slide104.xml"/><Relationship Id="rId1" Type="http://schemas.openxmlformats.org/officeDocument/2006/relationships/tags" Target="../tags/tag1139.xml"/><Relationship Id="rId6" Type="http://schemas.openxmlformats.org/officeDocument/2006/relationships/tags" Target="../tags/tag1144.xml"/><Relationship Id="rId11" Type="http://schemas.openxmlformats.org/officeDocument/2006/relationships/tags" Target="../tags/tag1149.xml"/><Relationship Id="rId5" Type="http://schemas.openxmlformats.org/officeDocument/2006/relationships/tags" Target="../tags/tag1143.xml"/><Relationship Id="rId15" Type="http://schemas.openxmlformats.org/officeDocument/2006/relationships/tags" Target="../tags/tag1153.xml"/><Relationship Id="rId23" Type="http://schemas.openxmlformats.org/officeDocument/2006/relationships/slide" Target="slide97.xml"/><Relationship Id="rId10" Type="http://schemas.openxmlformats.org/officeDocument/2006/relationships/tags" Target="../tags/tag1148.xml"/><Relationship Id="rId19" Type="http://schemas.openxmlformats.org/officeDocument/2006/relationships/image" Target="../media/image1.emf"/><Relationship Id="rId4" Type="http://schemas.openxmlformats.org/officeDocument/2006/relationships/tags" Target="../tags/tag1142.xml"/><Relationship Id="rId9" Type="http://schemas.openxmlformats.org/officeDocument/2006/relationships/tags" Target="../tags/tag1147.xml"/><Relationship Id="rId14" Type="http://schemas.openxmlformats.org/officeDocument/2006/relationships/tags" Target="../tags/tag1152.xml"/><Relationship Id="rId22" Type="http://schemas.openxmlformats.org/officeDocument/2006/relationships/slide" Target="slide100.xml"/></Relationships>
</file>

<file path=ppt/slides/_rels/slide10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156.xml"/><Relationship Id="rId1" Type="http://schemas.openxmlformats.org/officeDocument/2006/relationships/tags" Target="../tags/tag1155.xml"/><Relationship Id="rId5" Type="http://schemas.openxmlformats.org/officeDocument/2006/relationships/image" Target="../media/image1.emf"/><Relationship Id="rId4" Type="http://schemas.openxmlformats.org/officeDocument/2006/relationships/oleObject" Target="../embeddings/oleObject86.bin"/></Relationships>
</file>

<file path=ppt/slides/_rels/slide104.xml.rels><?xml version="1.0" encoding="UTF-8" standalone="yes"?>
<Relationships xmlns="http://schemas.openxmlformats.org/package/2006/relationships"><Relationship Id="rId8" Type="http://schemas.openxmlformats.org/officeDocument/2006/relationships/tags" Target="../tags/tag1164.xml"/><Relationship Id="rId13" Type="http://schemas.openxmlformats.org/officeDocument/2006/relationships/tags" Target="../tags/tag1169.xml"/><Relationship Id="rId18" Type="http://schemas.openxmlformats.org/officeDocument/2006/relationships/slide" Target="slide102.xml"/><Relationship Id="rId3" Type="http://schemas.openxmlformats.org/officeDocument/2006/relationships/tags" Target="../tags/tag1159.xml"/><Relationship Id="rId7" Type="http://schemas.openxmlformats.org/officeDocument/2006/relationships/tags" Target="../tags/tag1163.xml"/><Relationship Id="rId12" Type="http://schemas.openxmlformats.org/officeDocument/2006/relationships/tags" Target="../tags/tag1168.xml"/><Relationship Id="rId17" Type="http://schemas.openxmlformats.org/officeDocument/2006/relationships/slide" Target="slide104.xml"/><Relationship Id="rId2" Type="http://schemas.openxmlformats.org/officeDocument/2006/relationships/tags" Target="../tags/tag1158.xml"/><Relationship Id="rId16" Type="http://schemas.openxmlformats.org/officeDocument/2006/relationships/slideLayout" Target="../slideLayouts/slideLayout6.xml"/><Relationship Id="rId20" Type="http://schemas.openxmlformats.org/officeDocument/2006/relationships/slide" Target="slide97.xml"/><Relationship Id="rId1" Type="http://schemas.openxmlformats.org/officeDocument/2006/relationships/tags" Target="../tags/tag1157.xml"/><Relationship Id="rId6" Type="http://schemas.openxmlformats.org/officeDocument/2006/relationships/tags" Target="../tags/tag1162.xml"/><Relationship Id="rId11" Type="http://schemas.openxmlformats.org/officeDocument/2006/relationships/tags" Target="../tags/tag1167.xml"/><Relationship Id="rId5" Type="http://schemas.openxmlformats.org/officeDocument/2006/relationships/tags" Target="../tags/tag1161.xml"/><Relationship Id="rId15" Type="http://schemas.openxmlformats.org/officeDocument/2006/relationships/tags" Target="../tags/tag1171.xml"/><Relationship Id="rId10" Type="http://schemas.openxmlformats.org/officeDocument/2006/relationships/tags" Target="../tags/tag1166.xml"/><Relationship Id="rId19" Type="http://schemas.openxmlformats.org/officeDocument/2006/relationships/slide" Target="slide100.xml"/><Relationship Id="rId4" Type="http://schemas.openxmlformats.org/officeDocument/2006/relationships/tags" Target="../tags/tag1160.xml"/><Relationship Id="rId9" Type="http://schemas.openxmlformats.org/officeDocument/2006/relationships/tags" Target="../tags/tag1165.xml"/><Relationship Id="rId14" Type="http://schemas.openxmlformats.org/officeDocument/2006/relationships/tags" Target="../tags/tag1170.xml"/></Relationships>
</file>

<file path=ppt/slides/_rels/slide10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173.xml"/><Relationship Id="rId1" Type="http://schemas.openxmlformats.org/officeDocument/2006/relationships/tags" Target="../tags/tag1172.xml"/><Relationship Id="rId5" Type="http://schemas.openxmlformats.org/officeDocument/2006/relationships/image" Target="../media/image1.emf"/><Relationship Id="rId4" Type="http://schemas.openxmlformats.org/officeDocument/2006/relationships/oleObject" Target="../embeddings/oleObject87.bin"/></Relationships>
</file>

<file path=ppt/slides/_rels/slide106.xml.rels><?xml version="1.0" encoding="UTF-8" standalone="yes"?>
<Relationships xmlns="http://schemas.openxmlformats.org/package/2006/relationships"><Relationship Id="rId8" Type="http://schemas.openxmlformats.org/officeDocument/2006/relationships/tags" Target="../tags/tag1181.xml"/><Relationship Id="rId13" Type="http://schemas.openxmlformats.org/officeDocument/2006/relationships/tags" Target="../tags/tag1186.xml"/><Relationship Id="rId18" Type="http://schemas.openxmlformats.org/officeDocument/2006/relationships/tags" Target="../tags/tag1191.xml"/><Relationship Id="rId26" Type="http://schemas.openxmlformats.org/officeDocument/2006/relationships/slide" Target="slide59.xml"/><Relationship Id="rId3" Type="http://schemas.openxmlformats.org/officeDocument/2006/relationships/tags" Target="../tags/tag1176.xml"/><Relationship Id="rId21" Type="http://schemas.openxmlformats.org/officeDocument/2006/relationships/tags" Target="../tags/tag1194.xml"/><Relationship Id="rId7" Type="http://schemas.openxmlformats.org/officeDocument/2006/relationships/tags" Target="../tags/tag1180.xml"/><Relationship Id="rId12" Type="http://schemas.openxmlformats.org/officeDocument/2006/relationships/tags" Target="../tags/tag1185.xml"/><Relationship Id="rId17" Type="http://schemas.openxmlformats.org/officeDocument/2006/relationships/tags" Target="../tags/tag1190.xml"/><Relationship Id="rId25" Type="http://schemas.openxmlformats.org/officeDocument/2006/relationships/slide" Target="slide106.xml"/><Relationship Id="rId2" Type="http://schemas.openxmlformats.org/officeDocument/2006/relationships/tags" Target="../tags/tag1175.xml"/><Relationship Id="rId16" Type="http://schemas.openxmlformats.org/officeDocument/2006/relationships/tags" Target="../tags/tag1189.xml"/><Relationship Id="rId20" Type="http://schemas.openxmlformats.org/officeDocument/2006/relationships/tags" Target="../tags/tag1193.xml"/><Relationship Id="rId1" Type="http://schemas.openxmlformats.org/officeDocument/2006/relationships/tags" Target="../tags/tag1174.xml"/><Relationship Id="rId6" Type="http://schemas.openxmlformats.org/officeDocument/2006/relationships/tags" Target="../tags/tag1179.xml"/><Relationship Id="rId11" Type="http://schemas.openxmlformats.org/officeDocument/2006/relationships/tags" Target="../tags/tag1184.xml"/><Relationship Id="rId24" Type="http://schemas.openxmlformats.org/officeDocument/2006/relationships/slide" Target="slide118.xml"/><Relationship Id="rId5" Type="http://schemas.openxmlformats.org/officeDocument/2006/relationships/tags" Target="../tags/tag1178.xml"/><Relationship Id="rId15" Type="http://schemas.openxmlformats.org/officeDocument/2006/relationships/tags" Target="../tags/tag1188.xml"/><Relationship Id="rId23" Type="http://schemas.openxmlformats.org/officeDocument/2006/relationships/slide" Target="slide143.xml"/><Relationship Id="rId28" Type="http://schemas.openxmlformats.org/officeDocument/2006/relationships/slide" Target="slide4.xml"/><Relationship Id="rId10" Type="http://schemas.openxmlformats.org/officeDocument/2006/relationships/tags" Target="../tags/tag1183.xml"/><Relationship Id="rId19" Type="http://schemas.openxmlformats.org/officeDocument/2006/relationships/tags" Target="../tags/tag1192.xml"/><Relationship Id="rId4" Type="http://schemas.openxmlformats.org/officeDocument/2006/relationships/tags" Target="../tags/tag1177.xml"/><Relationship Id="rId9" Type="http://schemas.openxmlformats.org/officeDocument/2006/relationships/tags" Target="../tags/tag1182.xml"/><Relationship Id="rId14" Type="http://schemas.openxmlformats.org/officeDocument/2006/relationships/tags" Target="../tags/tag1187.xml"/><Relationship Id="rId22" Type="http://schemas.openxmlformats.org/officeDocument/2006/relationships/slideLayout" Target="../slideLayouts/slideLayout6.xml"/><Relationship Id="rId27" Type="http://schemas.openxmlformats.org/officeDocument/2006/relationships/slide" Target="slide13.xml"/></Relationships>
</file>

<file path=ppt/slides/_rels/slide10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196.xml"/><Relationship Id="rId1" Type="http://schemas.openxmlformats.org/officeDocument/2006/relationships/tags" Target="../tags/tag1195.xml"/><Relationship Id="rId5" Type="http://schemas.openxmlformats.org/officeDocument/2006/relationships/image" Target="../media/image1.emf"/><Relationship Id="rId4" Type="http://schemas.openxmlformats.org/officeDocument/2006/relationships/oleObject" Target="../embeddings/oleObject88.bin"/></Relationships>
</file>

<file path=ppt/slides/_rels/slide108.xml.rels><?xml version="1.0" encoding="UTF-8" standalone="yes"?>
<Relationships xmlns="http://schemas.openxmlformats.org/package/2006/relationships"><Relationship Id="rId8" Type="http://schemas.openxmlformats.org/officeDocument/2006/relationships/tags" Target="../tags/tag1204.xml"/><Relationship Id="rId13" Type="http://schemas.openxmlformats.org/officeDocument/2006/relationships/tags" Target="../tags/tag1209.xml"/><Relationship Id="rId18" Type="http://schemas.openxmlformats.org/officeDocument/2006/relationships/slide" Target="slide113.xml"/><Relationship Id="rId3" Type="http://schemas.openxmlformats.org/officeDocument/2006/relationships/tags" Target="../tags/tag1199.xml"/><Relationship Id="rId7" Type="http://schemas.openxmlformats.org/officeDocument/2006/relationships/tags" Target="../tags/tag1203.xml"/><Relationship Id="rId12" Type="http://schemas.openxmlformats.org/officeDocument/2006/relationships/tags" Target="../tags/tag1208.xml"/><Relationship Id="rId17" Type="http://schemas.openxmlformats.org/officeDocument/2006/relationships/slide" Target="slide116.xml"/><Relationship Id="rId2" Type="http://schemas.openxmlformats.org/officeDocument/2006/relationships/tags" Target="../tags/tag1198.xml"/><Relationship Id="rId16" Type="http://schemas.openxmlformats.org/officeDocument/2006/relationships/slideLayout" Target="../slideLayouts/slideLayout6.xml"/><Relationship Id="rId20" Type="http://schemas.openxmlformats.org/officeDocument/2006/relationships/slide" Target="slide108.xml"/><Relationship Id="rId1" Type="http://schemas.openxmlformats.org/officeDocument/2006/relationships/tags" Target="../tags/tag1197.xml"/><Relationship Id="rId6" Type="http://schemas.openxmlformats.org/officeDocument/2006/relationships/tags" Target="../tags/tag1202.xml"/><Relationship Id="rId11" Type="http://schemas.openxmlformats.org/officeDocument/2006/relationships/tags" Target="../tags/tag1207.xml"/><Relationship Id="rId5" Type="http://schemas.openxmlformats.org/officeDocument/2006/relationships/tags" Target="../tags/tag1201.xml"/><Relationship Id="rId15" Type="http://schemas.openxmlformats.org/officeDocument/2006/relationships/tags" Target="../tags/tag1211.xml"/><Relationship Id="rId10" Type="http://schemas.openxmlformats.org/officeDocument/2006/relationships/tags" Target="../tags/tag1206.xml"/><Relationship Id="rId19" Type="http://schemas.openxmlformats.org/officeDocument/2006/relationships/slide" Target="slide110.xml"/><Relationship Id="rId4" Type="http://schemas.openxmlformats.org/officeDocument/2006/relationships/tags" Target="../tags/tag1200.xml"/><Relationship Id="rId9" Type="http://schemas.openxmlformats.org/officeDocument/2006/relationships/tags" Target="../tags/tag1205.xml"/><Relationship Id="rId14" Type="http://schemas.openxmlformats.org/officeDocument/2006/relationships/tags" Target="../tags/tag1210.xml"/></Relationships>
</file>

<file path=ppt/slides/_rels/slide109.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24.png"/><Relationship Id="rId2" Type="http://schemas.openxmlformats.org/officeDocument/2006/relationships/tags" Target="../tags/tag1213.xml"/><Relationship Id="rId1" Type="http://schemas.openxmlformats.org/officeDocument/2006/relationships/tags" Target="../tags/tag1212.xml"/><Relationship Id="rId6" Type="http://schemas.openxmlformats.org/officeDocument/2006/relationships/tags" Target="../tags/tag1213.xml"/><Relationship Id="rId5" Type="http://schemas.openxmlformats.org/officeDocument/2006/relationships/image" Target="../media/image1.emf"/><Relationship Id="rId4" Type="http://schemas.openxmlformats.org/officeDocument/2006/relationships/oleObject" Target="../embeddings/oleObject89.bin"/></Relationships>
</file>

<file path=ppt/slides/_rels/slide11.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2.xml"/><Relationship Id="rId1" Type="http://schemas.openxmlformats.org/officeDocument/2006/relationships/tags" Target="../tags/tag74.xml"/><Relationship Id="rId5" Type="http://schemas.openxmlformats.org/officeDocument/2006/relationships/image" Target="../media/image15.png"/><Relationship Id="rId4" Type="http://schemas.openxmlformats.org/officeDocument/2006/relationships/image" Target="../media/image1.emf"/></Relationships>
</file>

<file path=ppt/slides/_rels/slide110.xml.rels><?xml version="1.0" encoding="UTF-8" standalone="yes"?>
<Relationships xmlns="http://schemas.openxmlformats.org/package/2006/relationships"><Relationship Id="rId8" Type="http://schemas.openxmlformats.org/officeDocument/2006/relationships/tags" Target="../tags/tag1221.xml"/><Relationship Id="rId13" Type="http://schemas.openxmlformats.org/officeDocument/2006/relationships/tags" Target="../tags/tag1226.xml"/><Relationship Id="rId18" Type="http://schemas.openxmlformats.org/officeDocument/2006/relationships/slide" Target="slide113.xml"/><Relationship Id="rId3" Type="http://schemas.openxmlformats.org/officeDocument/2006/relationships/tags" Target="../tags/tag1216.xml"/><Relationship Id="rId7" Type="http://schemas.openxmlformats.org/officeDocument/2006/relationships/tags" Target="../tags/tag1220.xml"/><Relationship Id="rId12" Type="http://schemas.openxmlformats.org/officeDocument/2006/relationships/tags" Target="../tags/tag1225.xml"/><Relationship Id="rId17" Type="http://schemas.openxmlformats.org/officeDocument/2006/relationships/slide" Target="slide116.xml"/><Relationship Id="rId2" Type="http://schemas.openxmlformats.org/officeDocument/2006/relationships/tags" Target="../tags/tag1215.xml"/><Relationship Id="rId16" Type="http://schemas.openxmlformats.org/officeDocument/2006/relationships/slideLayout" Target="../slideLayouts/slideLayout6.xml"/><Relationship Id="rId20" Type="http://schemas.openxmlformats.org/officeDocument/2006/relationships/slide" Target="slide108.xml"/><Relationship Id="rId1" Type="http://schemas.openxmlformats.org/officeDocument/2006/relationships/tags" Target="../tags/tag1214.xml"/><Relationship Id="rId6" Type="http://schemas.openxmlformats.org/officeDocument/2006/relationships/tags" Target="../tags/tag1219.xml"/><Relationship Id="rId11" Type="http://schemas.openxmlformats.org/officeDocument/2006/relationships/tags" Target="../tags/tag1224.xml"/><Relationship Id="rId5" Type="http://schemas.openxmlformats.org/officeDocument/2006/relationships/tags" Target="../tags/tag1218.xml"/><Relationship Id="rId15" Type="http://schemas.openxmlformats.org/officeDocument/2006/relationships/tags" Target="../tags/tag1228.xml"/><Relationship Id="rId10" Type="http://schemas.openxmlformats.org/officeDocument/2006/relationships/tags" Target="../tags/tag1223.xml"/><Relationship Id="rId19" Type="http://schemas.openxmlformats.org/officeDocument/2006/relationships/slide" Target="slide110.xml"/><Relationship Id="rId4" Type="http://schemas.openxmlformats.org/officeDocument/2006/relationships/tags" Target="../tags/tag1217.xml"/><Relationship Id="rId9" Type="http://schemas.openxmlformats.org/officeDocument/2006/relationships/tags" Target="../tags/tag1222.xml"/><Relationship Id="rId14" Type="http://schemas.openxmlformats.org/officeDocument/2006/relationships/tags" Target="../tags/tag1227.xml"/></Relationships>
</file>

<file path=ppt/slides/_rels/slide111.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25.png"/><Relationship Id="rId2" Type="http://schemas.openxmlformats.org/officeDocument/2006/relationships/tags" Target="../tags/tag1230.xml"/><Relationship Id="rId1" Type="http://schemas.openxmlformats.org/officeDocument/2006/relationships/tags" Target="../tags/tag1229.xml"/><Relationship Id="rId6" Type="http://schemas.openxmlformats.org/officeDocument/2006/relationships/tags" Target="../tags/tag1230.xml"/><Relationship Id="rId5" Type="http://schemas.openxmlformats.org/officeDocument/2006/relationships/image" Target="../media/image1.emf"/><Relationship Id="rId4" Type="http://schemas.openxmlformats.org/officeDocument/2006/relationships/oleObject" Target="../embeddings/oleObject90.bin"/></Relationships>
</file>

<file path=ppt/slides/_rels/slide11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26.png"/><Relationship Id="rId2" Type="http://schemas.openxmlformats.org/officeDocument/2006/relationships/tags" Target="../tags/tag1232.xml"/><Relationship Id="rId1" Type="http://schemas.openxmlformats.org/officeDocument/2006/relationships/tags" Target="../tags/tag1231.xml"/><Relationship Id="rId6" Type="http://schemas.openxmlformats.org/officeDocument/2006/relationships/tags" Target="../tags/tag1232.xml"/><Relationship Id="rId5" Type="http://schemas.openxmlformats.org/officeDocument/2006/relationships/image" Target="../media/image1.emf"/><Relationship Id="rId4" Type="http://schemas.openxmlformats.org/officeDocument/2006/relationships/oleObject" Target="../embeddings/oleObject91.bin"/></Relationships>
</file>

<file path=ppt/slides/_rels/slide113.xml.rels><?xml version="1.0" encoding="UTF-8" standalone="yes"?>
<Relationships xmlns="http://schemas.openxmlformats.org/package/2006/relationships"><Relationship Id="rId8" Type="http://schemas.openxmlformats.org/officeDocument/2006/relationships/tags" Target="../tags/tag1240.xml"/><Relationship Id="rId13" Type="http://schemas.openxmlformats.org/officeDocument/2006/relationships/tags" Target="../tags/tag1245.xml"/><Relationship Id="rId18" Type="http://schemas.openxmlformats.org/officeDocument/2006/relationships/slide" Target="slide113.xml"/><Relationship Id="rId3" Type="http://schemas.openxmlformats.org/officeDocument/2006/relationships/tags" Target="../tags/tag1235.xml"/><Relationship Id="rId7" Type="http://schemas.openxmlformats.org/officeDocument/2006/relationships/tags" Target="../tags/tag1239.xml"/><Relationship Id="rId12" Type="http://schemas.openxmlformats.org/officeDocument/2006/relationships/tags" Target="../tags/tag1244.xml"/><Relationship Id="rId17" Type="http://schemas.openxmlformats.org/officeDocument/2006/relationships/slide" Target="slide116.xml"/><Relationship Id="rId2" Type="http://schemas.openxmlformats.org/officeDocument/2006/relationships/tags" Target="../tags/tag1234.xml"/><Relationship Id="rId16" Type="http://schemas.openxmlformats.org/officeDocument/2006/relationships/slideLayout" Target="../slideLayouts/slideLayout6.xml"/><Relationship Id="rId20" Type="http://schemas.openxmlformats.org/officeDocument/2006/relationships/slide" Target="slide108.xml"/><Relationship Id="rId1" Type="http://schemas.openxmlformats.org/officeDocument/2006/relationships/tags" Target="../tags/tag1233.xml"/><Relationship Id="rId6" Type="http://schemas.openxmlformats.org/officeDocument/2006/relationships/tags" Target="../tags/tag1238.xml"/><Relationship Id="rId11" Type="http://schemas.openxmlformats.org/officeDocument/2006/relationships/tags" Target="../tags/tag1243.xml"/><Relationship Id="rId5" Type="http://schemas.openxmlformats.org/officeDocument/2006/relationships/tags" Target="../tags/tag1237.xml"/><Relationship Id="rId15" Type="http://schemas.openxmlformats.org/officeDocument/2006/relationships/tags" Target="../tags/tag1247.xml"/><Relationship Id="rId10" Type="http://schemas.openxmlformats.org/officeDocument/2006/relationships/tags" Target="../tags/tag1242.xml"/><Relationship Id="rId19" Type="http://schemas.openxmlformats.org/officeDocument/2006/relationships/slide" Target="slide110.xml"/><Relationship Id="rId4" Type="http://schemas.openxmlformats.org/officeDocument/2006/relationships/tags" Target="../tags/tag1236.xml"/><Relationship Id="rId9" Type="http://schemas.openxmlformats.org/officeDocument/2006/relationships/tags" Target="../tags/tag1241.xml"/><Relationship Id="rId14" Type="http://schemas.openxmlformats.org/officeDocument/2006/relationships/tags" Target="../tags/tag1246.xml"/></Relationships>
</file>

<file path=ppt/slides/_rels/slide114.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27.png"/><Relationship Id="rId2" Type="http://schemas.openxmlformats.org/officeDocument/2006/relationships/tags" Target="../tags/tag1249.xml"/><Relationship Id="rId1" Type="http://schemas.openxmlformats.org/officeDocument/2006/relationships/tags" Target="../tags/tag1248.xml"/><Relationship Id="rId6" Type="http://schemas.openxmlformats.org/officeDocument/2006/relationships/tags" Target="../tags/tag1249.xml"/><Relationship Id="rId5" Type="http://schemas.openxmlformats.org/officeDocument/2006/relationships/image" Target="../media/image1.emf"/><Relationship Id="rId4" Type="http://schemas.openxmlformats.org/officeDocument/2006/relationships/oleObject" Target="../embeddings/oleObject92.bin"/></Relationships>
</file>

<file path=ppt/slides/_rels/slide1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251.xml"/><Relationship Id="rId1" Type="http://schemas.openxmlformats.org/officeDocument/2006/relationships/tags" Target="../tags/tag1250.xml"/><Relationship Id="rId5" Type="http://schemas.openxmlformats.org/officeDocument/2006/relationships/image" Target="../media/image1.emf"/><Relationship Id="rId4" Type="http://schemas.openxmlformats.org/officeDocument/2006/relationships/oleObject" Target="../embeddings/oleObject93.bin"/></Relationships>
</file>

<file path=ppt/slides/_rels/slide116.xml.rels><?xml version="1.0" encoding="UTF-8" standalone="yes"?>
<Relationships xmlns="http://schemas.openxmlformats.org/package/2006/relationships"><Relationship Id="rId8" Type="http://schemas.openxmlformats.org/officeDocument/2006/relationships/tags" Target="../tags/tag1259.xml"/><Relationship Id="rId13" Type="http://schemas.openxmlformats.org/officeDocument/2006/relationships/tags" Target="../tags/tag1264.xml"/><Relationship Id="rId18" Type="http://schemas.openxmlformats.org/officeDocument/2006/relationships/slide" Target="slide113.xml"/><Relationship Id="rId3" Type="http://schemas.openxmlformats.org/officeDocument/2006/relationships/tags" Target="../tags/tag1254.xml"/><Relationship Id="rId7" Type="http://schemas.openxmlformats.org/officeDocument/2006/relationships/tags" Target="../tags/tag1258.xml"/><Relationship Id="rId12" Type="http://schemas.openxmlformats.org/officeDocument/2006/relationships/tags" Target="../tags/tag1263.xml"/><Relationship Id="rId17" Type="http://schemas.openxmlformats.org/officeDocument/2006/relationships/slide" Target="slide116.xml"/><Relationship Id="rId2" Type="http://schemas.openxmlformats.org/officeDocument/2006/relationships/tags" Target="../tags/tag1253.xml"/><Relationship Id="rId16" Type="http://schemas.openxmlformats.org/officeDocument/2006/relationships/slideLayout" Target="../slideLayouts/slideLayout6.xml"/><Relationship Id="rId20" Type="http://schemas.openxmlformats.org/officeDocument/2006/relationships/slide" Target="slide108.xml"/><Relationship Id="rId1" Type="http://schemas.openxmlformats.org/officeDocument/2006/relationships/tags" Target="../tags/tag1252.xml"/><Relationship Id="rId6" Type="http://schemas.openxmlformats.org/officeDocument/2006/relationships/tags" Target="../tags/tag1257.xml"/><Relationship Id="rId11" Type="http://schemas.openxmlformats.org/officeDocument/2006/relationships/tags" Target="../tags/tag1262.xml"/><Relationship Id="rId5" Type="http://schemas.openxmlformats.org/officeDocument/2006/relationships/tags" Target="../tags/tag1256.xml"/><Relationship Id="rId15" Type="http://schemas.openxmlformats.org/officeDocument/2006/relationships/tags" Target="../tags/tag1266.xml"/><Relationship Id="rId10" Type="http://schemas.openxmlformats.org/officeDocument/2006/relationships/tags" Target="../tags/tag1261.xml"/><Relationship Id="rId19" Type="http://schemas.openxmlformats.org/officeDocument/2006/relationships/slide" Target="slide110.xml"/><Relationship Id="rId4" Type="http://schemas.openxmlformats.org/officeDocument/2006/relationships/tags" Target="../tags/tag1255.xml"/><Relationship Id="rId9" Type="http://schemas.openxmlformats.org/officeDocument/2006/relationships/tags" Target="../tags/tag1260.xml"/><Relationship Id="rId14" Type="http://schemas.openxmlformats.org/officeDocument/2006/relationships/tags" Target="../tags/tag1265.xml"/></Relationships>
</file>

<file path=ppt/slides/_rels/slide1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268.xml"/><Relationship Id="rId1" Type="http://schemas.openxmlformats.org/officeDocument/2006/relationships/tags" Target="../tags/tag1267.xml"/><Relationship Id="rId5" Type="http://schemas.openxmlformats.org/officeDocument/2006/relationships/image" Target="../media/image1.emf"/><Relationship Id="rId4" Type="http://schemas.openxmlformats.org/officeDocument/2006/relationships/oleObject" Target="../embeddings/oleObject94.bin"/></Relationships>
</file>

<file path=ppt/slides/_rels/slide118.xml.rels><?xml version="1.0" encoding="UTF-8" standalone="yes"?>
<Relationships xmlns="http://schemas.openxmlformats.org/package/2006/relationships"><Relationship Id="rId8" Type="http://schemas.openxmlformats.org/officeDocument/2006/relationships/tags" Target="../tags/tag1276.xml"/><Relationship Id="rId13" Type="http://schemas.openxmlformats.org/officeDocument/2006/relationships/tags" Target="../tags/tag1281.xml"/><Relationship Id="rId18" Type="http://schemas.openxmlformats.org/officeDocument/2006/relationships/tags" Target="../tags/tag1286.xml"/><Relationship Id="rId26" Type="http://schemas.openxmlformats.org/officeDocument/2006/relationships/slide" Target="slide59.xml"/><Relationship Id="rId3" Type="http://schemas.openxmlformats.org/officeDocument/2006/relationships/tags" Target="../tags/tag1271.xml"/><Relationship Id="rId21" Type="http://schemas.openxmlformats.org/officeDocument/2006/relationships/tags" Target="../tags/tag1289.xml"/><Relationship Id="rId7" Type="http://schemas.openxmlformats.org/officeDocument/2006/relationships/tags" Target="../tags/tag1275.xml"/><Relationship Id="rId12" Type="http://schemas.openxmlformats.org/officeDocument/2006/relationships/tags" Target="../tags/tag1280.xml"/><Relationship Id="rId17" Type="http://schemas.openxmlformats.org/officeDocument/2006/relationships/tags" Target="../tags/tag1285.xml"/><Relationship Id="rId25" Type="http://schemas.openxmlformats.org/officeDocument/2006/relationships/slide" Target="slide106.xml"/><Relationship Id="rId2" Type="http://schemas.openxmlformats.org/officeDocument/2006/relationships/tags" Target="../tags/tag1270.xml"/><Relationship Id="rId16" Type="http://schemas.openxmlformats.org/officeDocument/2006/relationships/tags" Target="../tags/tag1284.xml"/><Relationship Id="rId20" Type="http://schemas.openxmlformats.org/officeDocument/2006/relationships/tags" Target="../tags/tag1288.xml"/><Relationship Id="rId1" Type="http://schemas.openxmlformats.org/officeDocument/2006/relationships/tags" Target="../tags/tag1269.xml"/><Relationship Id="rId6" Type="http://schemas.openxmlformats.org/officeDocument/2006/relationships/tags" Target="../tags/tag1274.xml"/><Relationship Id="rId11" Type="http://schemas.openxmlformats.org/officeDocument/2006/relationships/tags" Target="../tags/tag1279.xml"/><Relationship Id="rId24" Type="http://schemas.openxmlformats.org/officeDocument/2006/relationships/slide" Target="slide118.xml"/><Relationship Id="rId5" Type="http://schemas.openxmlformats.org/officeDocument/2006/relationships/tags" Target="../tags/tag1273.xml"/><Relationship Id="rId15" Type="http://schemas.openxmlformats.org/officeDocument/2006/relationships/tags" Target="../tags/tag1283.xml"/><Relationship Id="rId23" Type="http://schemas.openxmlformats.org/officeDocument/2006/relationships/slide" Target="slide143.xml"/><Relationship Id="rId28" Type="http://schemas.openxmlformats.org/officeDocument/2006/relationships/slide" Target="slide4.xml"/><Relationship Id="rId10" Type="http://schemas.openxmlformats.org/officeDocument/2006/relationships/tags" Target="../tags/tag1278.xml"/><Relationship Id="rId19" Type="http://schemas.openxmlformats.org/officeDocument/2006/relationships/tags" Target="../tags/tag1287.xml"/><Relationship Id="rId4" Type="http://schemas.openxmlformats.org/officeDocument/2006/relationships/tags" Target="../tags/tag1272.xml"/><Relationship Id="rId9" Type="http://schemas.openxmlformats.org/officeDocument/2006/relationships/tags" Target="../tags/tag1277.xml"/><Relationship Id="rId14" Type="http://schemas.openxmlformats.org/officeDocument/2006/relationships/tags" Target="../tags/tag1282.xml"/><Relationship Id="rId22" Type="http://schemas.openxmlformats.org/officeDocument/2006/relationships/slideLayout" Target="../slideLayouts/slideLayout6.xml"/><Relationship Id="rId27" Type="http://schemas.openxmlformats.org/officeDocument/2006/relationships/slide" Target="slide13.xml"/></Relationships>
</file>

<file path=ppt/slides/_rels/slide119.xml.rels><?xml version="1.0" encoding="UTF-8" standalone="yes"?>
<Relationships xmlns="http://schemas.openxmlformats.org/package/2006/relationships"><Relationship Id="rId8" Type="http://schemas.openxmlformats.org/officeDocument/2006/relationships/tags" Target="../tags/tag1297.xml"/><Relationship Id="rId13" Type="http://schemas.openxmlformats.org/officeDocument/2006/relationships/tags" Target="../tags/tag1302.xml"/><Relationship Id="rId18" Type="http://schemas.openxmlformats.org/officeDocument/2006/relationships/tags" Target="../tags/tag1307.xml"/><Relationship Id="rId3" Type="http://schemas.openxmlformats.org/officeDocument/2006/relationships/tags" Target="../tags/tag1292.xml"/><Relationship Id="rId21" Type="http://schemas.openxmlformats.org/officeDocument/2006/relationships/slide" Target="slide130.xml"/><Relationship Id="rId7" Type="http://schemas.openxmlformats.org/officeDocument/2006/relationships/tags" Target="../tags/tag1296.xml"/><Relationship Id="rId12" Type="http://schemas.openxmlformats.org/officeDocument/2006/relationships/tags" Target="../tags/tag1301.xml"/><Relationship Id="rId17" Type="http://schemas.openxmlformats.org/officeDocument/2006/relationships/tags" Target="../tags/tag1306.xml"/><Relationship Id="rId2" Type="http://schemas.openxmlformats.org/officeDocument/2006/relationships/tags" Target="../tags/tag1291.xml"/><Relationship Id="rId16" Type="http://schemas.openxmlformats.org/officeDocument/2006/relationships/tags" Target="../tags/tag1305.xml"/><Relationship Id="rId20" Type="http://schemas.openxmlformats.org/officeDocument/2006/relationships/slide" Target="slide135.xml"/><Relationship Id="rId1" Type="http://schemas.openxmlformats.org/officeDocument/2006/relationships/tags" Target="../tags/tag1290.xml"/><Relationship Id="rId6" Type="http://schemas.openxmlformats.org/officeDocument/2006/relationships/tags" Target="../tags/tag1295.xml"/><Relationship Id="rId11" Type="http://schemas.openxmlformats.org/officeDocument/2006/relationships/tags" Target="../tags/tag1300.xml"/><Relationship Id="rId24" Type="http://schemas.openxmlformats.org/officeDocument/2006/relationships/slide" Target="slide119.xml"/><Relationship Id="rId5" Type="http://schemas.openxmlformats.org/officeDocument/2006/relationships/tags" Target="../tags/tag1294.xml"/><Relationship Id="rId15" Type="http://schemas.openxmlformats.org/officeDocument/2006/relationships/tags" Target="../tags/tag1304.xml"/><Relationship Id="rId23" Type="http://schemas.openxmlformats.org/officeDocument/2006/relationships/slide" Target="slide122.xml"/><Relationship Id="rId10" Type="http://schemas.openxmlformats.org/officeDocument/2006/relationships/tags" Target="../tags/tag1299.xml"/><Relationship Id="rId19" Type="http://schemas.openxmlformats.org/officeDocument/2006/relationships/slideLayout" Target="../slideLayouts/slideLayout6.xml"/><Relationship Id="rId4" Type="http://schemas.openxmlformats.org/officeDocument/2006/relationships/tags" Target="../tags/tag1293.xml"/><Relationship Id="rId9" Type="http://schemas.openxmlformats.org/officeDocument/2006/relationships/tags" Target="../tags/tag1298.xml"/><Relationship Id="rId14" Type="http://schemas.openxmlformats.org/officeDocument/2006/relationships/tags" Target="../tags/tag1303.xml"/><Relationship Id="rId22" Type="http://schemas.openxmlformats.org/officeDocument/2006/relationships/slide" Target="slide127.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76.xml"/><Relationship Id="rId1" Type="http://schemas.openxmlformats.org/officeDocument/2006/relationships/tags" Target="../tags/tag75.xml"/><Relationship Id="rId6" Type="http://schemas.openxmlformats.org/officeDocument/2006/relationships/image" Target="../media/image16.png"/><Relationship Id="rId5" Type="http://schemas.openxmlformats.org/officeDocument/2006/relationships/image" Target="../media/image1.emf"/><Relationship Id="rId4" Type="http://schemas.openxmlformats.org/officeDocument/2006/relationships/oleObject" Target="../embeddings/oleObject11.bin"/></Relationships>
</file>

<file path=ppt/slides/_rels/slide120.xml.rels><?xml version="1.0" encoding="UTF-8" standalone="yes"?>
<Relationships xmlns="http://schemas.openxmlformats.org/package/2006/relationships"><Relationship Id="rId3" Type="http://schemas.openxmlformats.org/officeDocument/2006/relationships/oleObject" Target="../embeddings/oleObject95.bin"/><Relationship Id="rId2" Type="http://schemas.openxmlformats.org/officeDocument/2006/relationships/slideLayout" Target="../slideLayouts/slideLayout2.xml"/><Relationship Id="rId1" Type="http://schemas.openxmlformats.org/officeDocument/2006/relationships/tags" Target="../tags/tag1308.xml"/><Relationship Id="rId5" Type="http://schemas.openxmlformats.org/officeDocument/2006/relationships/image" Target="../media/image128.png"/><Relationship Id="rId4" Type="http://schemas.openxmlformats.org/officeDocument/2006/relationships/image" Target="../media/image1.emf"/></Relationships>
</file>

<file path=ppt/slides/_rels/slide1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310.xml"/><Relationship Id="rId1" Type="http://schemas.openxmlformats.org/officeDocument/2006/relationships/tags" Target="../tags/tag1309.xml"/><Relationship Id="rId5" Type="http://schemas.openxmlformats.org/officeDocument/2006/relationships/image" Target="../media/image1.emf"/><Relationship Id="rId4" Type="http://schemas.openxmlformats.org/officeDocument/2006/relationships/oleObject" Target="../embeddings/oleObject96.bin"/></Relationships>
</file>

<file path=ppt/slides/_rels/slide122.xml.rels><?xml version="1.0" encoding="UTF-8" standalone="yes"?>
<Relationships xmlns="http://schemas.openxmlformats.org/package/2006/relationships"><Relationship Id="rId8" Type="http://schemas.openxmlformats.org/officeDocument/2006/relationships/tags" Target="../tags/tag1318.xml"/><Relationship Id="rId13" Type="http://schemas.openxmlformats.org/officeDocument/2006/relationships/tags" Target="../tags/tag1323.xml"/><Relationship Id="rId18" Type="http://schemas.openxmlformats.org/officeDocument/2006/relationships/tags" Target="../tags/tag1328.xml"/><Relationship Id="rId3" Type="http://schemas.openxmlformats.org/officeDocument/2006/relationships/tags" Target="../tags/tag1313.xml"/><Relationship Id="rId21" Type="http://schemas.openxmlformats.org/officeDocument/2006/relationships/slide" Target="slide130.xml"/><Relationship Id="rId7" Type="http://schemas.openxmlformats.org/officeDocument/2006/relationships/tags" Target="../tags/tag1317.xml"/><Relationship Id="rId12" Type="http://schemas.openxmlformats.org/officeDocument/2006/relationships/tags" Target="../tags/tag1322.xml"/><Relationship Id="rId17" Type="http://schemas.openxmlformats.org/officeDocument/2006/relationships/tags" Target="../tags/tag1327.xml"/><Relationship Id="rId2" Type="http://schemas.openxmlformats.org/officeDocument/2006/relationships/tags" Target="../tags/tag1312.xml"/><Relationship Id="rId16" Type="http://schemas.openxmlformats.org/officeDocument/2006/relationships/tags" Target="../tags/tag1326.xml"/><Relationship Id="rId20" Type="http://schemas.openxmlformats.org/officeDocument/2006/relationships/slide" Target="slide135.xml"/><Relationship Id="rId1" Type="http://schemas.openxmlformats.org/officeDocument/2006/relationships/tags" Target="../tags/tag1311.xml"/><Relationship Id="rId6" Type="http://schemas.openxmlformats.org/officeDocument/2006/relationships/tags" Target="../tags/tag1316.xml"/><Relationship Id="rId11" Type="http://schemas.openxmlformats.org/officeDocument/2006/relationships/tags" Target="../tags/tag1321.xml"/><Relationship Id="rId24" Type="http://schemas.openxmlformats.org/officeDocument/2006/relationships/slide" Target="slide119.xml"/><Relationship Id="rId5" Type="http://schemas.openxmlformats.org/officeDocument/2006/relationships/tags" Target="../tags/tag1315.xml"/><Relationship Id="rId15" Type="http://schemas.openxmlformats.org/officeDocument/2006/relationships/tags" Target="../tags/tag1325.xml"/><Relationship Id="rId23" Type="http://schemas.openxmlformats.org/officeDocument/2006/relationships/slide" Target="slide122.xml"/><Relationship Id="rId10" Type="http://schemas.openxmlformats.org/officeDocument/2006/relationships/tags" Target="../tags/tag1320.xml"/><Relationship Id="rId19" Type="http://schemas.openxmlformats.org/officeDocument/2006/relationships/slideLayout" Target="../slideLayouts/slideLayout6.xml"/><Relationship Id="rId4" Type="http://schemas.openxmlformats.org/officeDocument/2006/relationships/tags" Target="../tags/tag1314.xml"/><Relationship Id="rId9" Type="http://schemas.openxmlformats.org/officeDocument/2006/relationships/tags" Target="../tags/tag1319.xml"/><Relationship Id="rId14" Type="http://schemas.openxmlformats.org/officeDocument/2006/relationships/tags" Target="../tags/tag1324.xml"/><Relationship Id="rId22" Type="http://schemas.openxmlformats.org/officeDocument/2006/relationships/slide" Target="slide127.xml"/></Relationships>
</file>

<file path=ppt/slides/_rels/slide1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330.xml"/><Relationship Id="rId1" Type="http://schemas.openxmlformats.org/officeDocument/2006/relationships/tags" Target="../tags/tag1329.xml"/><Relationship Id="rId5" Type="http://schemas.openxmlformats.org/officeDocument/2006/relationships/image" Target="../media/image1.emf"/><Relationship Id="rId4" Type="http://schemas.openxmlformats.org/officeDocument/2006/relationships/oleObject" Target="../embeddings/oleObject97.bin"/></Relationships>
</file>

<file path=ppt/slides/_rels/slide1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332.xml"/><Relationship Id="rId1" Type="http://schemas.openxmlformats.org/officeDocument/2006/relationships/tags" Target="../tags/tag1331.xml"/><Relationship Id="rId6" Type="http://schemas.openxmlformats.org/officeDocument/2006/relationships/image" Target="../media/image129.png"/><Relationship Id="rId5" Type="http://schemas.openxmlformats.org/officeDocument/2006/relationships/image" Target="../media/image1.emf"/><Relationship Id="rId4" Type="http://schemas.openxmlformats.org/officeDocument/2006/relationships/oleObject" Target="../embeddings/oleObject98.bin"/></Relationships>
</file>

<file path=ppt/slides/_rels/slide1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334.xml"/><Relationship Id="rId1" Type="http://schemas.openxmlformats.org/officeDocument/2006/relationships/tags" Target="../tags/tag1333.xml"/><Relationship Id="rId6" Type="http://schemas.openxmlformats.org/officeDocument/2006/relationships/image" Target="../media/image130.png"/><Relationship Id="rId5" Type="http://schemas.openxmlformats.org/officeDocument/2006/relationships/image" Target="../media/image1.emf"/><Relationship Id="rId4" Type="http://schemas.openxmlformats.org/officeDocument/2006/relationships/oleObject" Target="../embeddings/oleObject99.bin"/></Relationships>
</file>

<file path=ppt/slides/_rels/slide1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336.xml"/><Relationship Id="rId1" Type="http://schemas.openxmlformats.org/officeDocument/2006/relationships/tags" Target="../tags/tag1335.xml"/><Relationship Id="rId5" Type="http://schemas.openxmlformats.org/officeDocument/2006/relationships/image" Target="../media/image1.emf"/><Relationship Id="rId4" Type="http://schemas.openxmlformats.org/officeDocument/2006/relationships/oleObject" Target="../embeddings/oleObject100.bin"/></Relationships>
</file>

<file path=ppt/slides/_rels/slide127.xml.rels><?xml version="1.0" encoding="UTF-8" standalone="yes"?>
<Relationships xmlns="http://schemas.openxmlformats.org/package/2006/relationships"><Relationship Id="rId8" Type="http://schemas.openxmlformats.org/officeDocument/2006/relationships/tags" Target="../tags/tag1344.xml"/><Relationship Id="rId13" Type="http://schemas.openxmlformats.org/officeDocument/2006/relationships/tags" Target="../tags/tag1349.xml"/><Relationship Id="rId18" Type="http://schemas.openxmlformats.org/officeDocument/2006/relationships/tags" Target="../tags/tag1354.xml"/><Relationship Id="rId3" Type="http://schemas.openxmlformats.org/officeDocument/2006/relationships/tags" Target="../tags/tag1339.xml"/><Relationship Id="rId21" Type="http://schemas.openxmlformats.org/officeDocument/2006/relationships/slide" Target="slide130.xml"/><Relationship Id="rId7" Type="http://schemas.openxmlformats.org/officeDocument/2006/relationships/tags" Target="../tags/tag1343.xml"/><Relationship Id="rId12" Type="http://schemas.openxmlformats.org/officeDocument/2006/relationships/tags" Target="../tags/tag1348.xml"/><Relationship Id="rId17" Type="http://schemas.openxmlformats.org/officeDocument/2006/relationships/tags" Target="../tags/tag1353.xml"/><Relationship Id="rId2" Type="http://schemas.openxmlformats.org/officeDocument/2006/relationships/tags" Target="../tags/tag1338.xml"/><Relationship Id="rId16" Type="http://schemas.openxmlformats.org/officeDocument/2006/relationships/tags" Target="../tags/tag1352.xml"/><Relationship Id="rId20" Type="http://schemas.openxmlformats.org/officeDocument/2006/relationships/slide" Target="slide135.xml"/><Relationship Id="rId1" Type="http://schemas.openxmlformats.org/officeDocument/2006/relationships/tags" Target="../tags/tag1337.xml"/><Relationship Id="rId6" Type="http://schemas.openxmlformats.org/officeDocument/2006/relationships/tags" Target="../tags/tag1342.xml"/><Relationship Id="rId11" Type="http://schemas.openxmlformats.org/officeDocument/2006/relationships/tags" Target="../tags/tag1347.xml"/><Relationship Id="rId24" Type="http://schemas.openxmlformats.org/officeDocument/2006/relationships/slide" Target="slide119.xml"/><Relationship Id="rId5" Type="http://schemas.openxmlformats.org/officeDocument/2006/relationships/tags" Target="../tags/tag1341.xml"/><Relationship Id="rId15" Type="http://schemas.openxmlformats.org/officeDocument/2006/relationships/tags" Target="../tags/tag1351.xml"/><Relationship Id="rId23" Type="http://schemas.openxmlformats.org/officeDocument/2006/relationships/slide" Target="slide122.xml"/><Relationship Id="rId10" Type="http://schemas.openxmlformats.org/officeDocument/2006/relationships/tags" Target="../tags/tag1346.xml"/><Relationship Id="rId19" Type="http://schemas.openxmlformats.org/officeDocument/2006/relationships/slideLayout" Target="../slideLayouts/slideLayout6.xml"/><Relationship Id="rId4" Type="http://schemas.openxmlformats.org/officeDocument/2006/relationships/tags" Target="../tags/tag1340.xml"/><Relationship Id="rId9" Type="http://schemas.openxmlformats.org/officeDocument/2006/relationships/tags" Target="../tags/tag1345.xml"/><Relationship Id="rId14" Type="http://schemas.openxmlformats.org/officeDocument/2006/relationships/tags" Target="../tags/tag1350.xml"/><Relationship Id="rId22" Type="http://schemas.openxmlformats.org/officeDocument/2006/relationships/slide" Target="slide127.xml"/></Relationships>
</file>

<file path=ppt/slides/_rels/slide128.xml.rels><?xml version="1.0" encoding="UTF-8" standalone="yes"?>
<Relationships xmlns="http://schemas.openxmlformats.org/package/2006/relationships"><Relationship Id="rId3" Type="http://schemas.openxmlformats.org/officeDocument/2006/relationships/oleObject" Target="../embeddings/oleObject101.bin"/><Relationship Id="rId2" Type="http://schemas.openxmlformats.org/officeDocument/2006/relationships/slideLayout" Target="../slideLayouts/slideLayout2.xml"/><Relationship Id="rId1" Type="http://schemas.openxmlformats.org/officeDocument/2006/relationships/tags" Target="../tags/tag1355.xml"/><Relationship Id="rId5" Type="http://schemas.openxmlformats.org/officeDocument/2006/relationships/image" Target="../media/image131.png"/><Relationship Id="rId4" Type="http://schemas.openxmlformats.org/officeDocument/2006/relationships/image" Target="../media/image1.emf"/></Relationships>
</file>

<file path=ppt/slides/_rels/slide1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357.xml"/><Relationship Id="rId1" Type="http://schemas.openxmlformats.org/officeDocument/2006/relationships/tags" Target="../tags/tag1356.xml"/><Relationship Id="rId5" Type="http://schemas.openxmlformats.org/officeDocument/2006/relationships/image" Target="../media/image1.emf"/><Relationship Id="rId4" Type="http://schemas.openxmlformats.org/officeDocument/2006/relationships/oleObject" Target="../embeddings/oleObject102.bin"/></Relationships>
</file>

<file path=ppt/slides/_rels/slide13.xml.rels><?xml version="1.0" encoding="UTF-8" standalone="yes"?>
<Relationships xmlns="http://schemas.openxmlformats.org/package/2006/relationships"><Relationship Id="rId8" Type="http://schemas.openxmlformats.org/officeDocument/2006/relationships/tags" Target="../tags/tag84.xml"/><Relationship Id="rId13" Type="http://schemas.openxmlformats.org/officeDocument/2006/relationships/tags" Target="../tags/tag89.xml"/><Relationship Id="rId18" Type="http://schemas.openxmlformats.org/officeDocument/2006/relationships/tags" Target="../tags/tag94.xml"/><Relationship Id="rId26" Type="http://schemas.openxmlformats.org/officeDocument/2006/relationships/slide" Target="slide106.xml"/><Relationship Id="rId3" Type="http://schemas.openxmlformats.org/officeDocument/2006/relationships/tags" Target="../tags/tag79.xml"/><Relationship Id="rId21" Type="http://schemas.openxmlformats.org/officeDocument/2006/relationships/tags" Target="../tags/tag97.xml"/><Relationship Id="rId7" Type="http://schemas.openxmlformats.org/officeDocument/2006/relationships/tags" Target="../tags/tag83.xml"/><Relationship Id="rId12" Type="http://schemas.openxmlformats.org/officeDocument/2006/relationships/tags" Target="../tags/tag88.xml"/><Relationship Id="rId17" Type="http://schemas.openxmlformats.org/officeDocument/2006/relationships/tags" Target="../tags/tag93.xml"/><Relationship Id="rId25" Type="http://schemas.openxmlformats.org/officeDocument/2006/relationships/slide" Target="slide118.xml"/><Relationship Id="rId2" Type="http://schemas.openxmlformats.org/officeDocument/2006/relationships/tags" Target="../tags/tag78.xml"/><Relationship Id="rId16" Type="http://schemas.openxmlformats.org/officeDocument/2006/relationships/tags" Target="../tags/tag92.xml"/><Relationship Id="rId20" Type="http://schemas.openxmlformats.org/officeDocument/2006/relationships/tags" Target="../tags/tag96.xml"/><Relationship Id="rId29" Type="http://schemas.openxmlformats.org/officeDocument/2006/relationships/slide" Target="slide4.xml"/><Relationship Id="rId1" Type="http://schemas.openxmlformats.org/officeDocument/2006/relationships/tags" Target="../tags/tag77.xml"/><Relationship Id="rId6" Type="http://schemas.openxmlformats.org/officeDocument/2006/relationships/tags" Target="../tags/tag82.xml"/><Relationship Id="rId11" Type="http://schemas.openxmlformats.org/officeDocument/2006/relationships/tags" Target="../tags/tag87.xml"/><Relationship Id="rId24" Type="http://schemas.openxmlformats.org/officeDocument/2006/relationships/slide" Target="slide143.xml"/><Relationship Id="rId5" Type="http://schemas.openxmlformats.org/officeDocument/2006/relationships/tags" Target="../tags/tag81.xml"/><Relationship Id="rId15" Type="http://schemas.openxmlformats.org/officeDocument/2006/relationships/tags" Target="../tags/tag91.xml"/><Relationship Id="rId23" Type="http://schemas.openxmlformats.org/officeDocument/2006/relationships/slideLayout" Target="../slideLayouts/slideLayout6.xml"/><Relationship Id="rId28" Type="http://schemas.openxmlformats.org/officeDocument/2006/relationships/slide" Target="slide13.xml"/><Relationship Id="rId10" Type="http://schemas.openxmlformats.org/officeDocument/2006/relationships/tags" Target="../tags/tag86.xml"/><Relationship Id="rId19" Type="http://schemas.openxmlformats.org/officeDocument/2006/relationships/tags" Target="../tags/tag95.xml"/><Relationship Id="rId31" Type="http://schemas.openxmlformats.org/officeDocument/2006/relationships/image" Target="../media/image1.emf"/><Relationship Id="rId4" Type="http://schemas.openxmlformats.org/officeDocument/2006/relationships/tags" Target="../tags/tag80.xml"/><Relationship Id="rId9" Type="http://schemas.openxmlformats.org/officeDocument/2006/relationships/tags" Target="../tags/tag85.xml"/><Relationship Id="rId14" Type="http://schemas.openxmlformats.org/officeDocument/2006/relationships/tags" Target="../tags/tag90.xml"/><Relationship Id="rId22" Type="http://schemas.openxmlformats.org/officeDocument/2006/relationships/tags" Target="../tags/tag98.xml"/><Relationship Id="rId27" Type="http://schemas.openxmlformats.org/officeDocument/2006/relationships/slide" Target="slide59.xml"/><Relationship Id="rId30" Type="http://schemas.openxmlformats.org/officeDocument/2006/relationships/oleObject" Target="../embeddings/oleObject12.bin"/></Relationships>
</file>

<file path=ppt/slides/_rels/slide130.xml.rels><?xml version="1.0" encoding="UTF-8" standalone="yes"?>
<Relationships xmlns="http://schemas.openxmlformats.org/package/2006/relationships"><Relationship Id="rId8" Type="http://schemas.openxmlformats.org/officeDocument/2006/relationships/tags" Target="../tags/tag1365.xml"/><Relationship Id="rId13" Type="http://schemas.openxmlformats.org/officeDocument/2006/relationships/tags" Target="../tags/tag1370.xml"/><Relationship Id="rId18" Type="http://schemas.openxmlformats.org/officeDocument/2006/relationships/tags" Target="../tags/tag1375.xml"/><Relationship Id="rId3" Type="http://schemas.openxmlformats.org/officeDocument/2006/relationships/tags" Target="../tags/tag1360.xml"/><Relationship Id="rId21" Type="http://schemas.openxmlformats.org/officeDocument/2006/relationships/slide" Target="slide130.xml"/><Relationship Id="rId7" Type="http://schemas.openxmlformats.org/officeDocument/2006/relationships/tags" Target="../tags/tag1364.xml"/><Relationship Id="rId12" Type="http://schemas.openxmlformats.org/officeDocument/2006/relationships/tags" Target="../tags/tag1369.xml"/><Relationship Id="rId17" Type="http://schemas.openxmlformats.org/officeDocument/2006/relationships/tags" Target="../tags/tag1374.xml"/><Relationship Id="rId2" Type="http://schemas.openxmlformats.org/officeDocument/2006/relationships/tags" Target="../tags/tag1359.xml"/><Relationship Id="rId16" Type="http://schemas.openxmlformats.org/officeDocument/2006/relationships/tags" Target="../tags/tag1373.xml"/><Relationship Id="rId20" Type="http://schemas.openxmlformats.org/officeDocument/2006/relationships/slide" Target="slide135.xml"/><Relationship Id="rId1" Type="http://schemas.openxmlformats.org/officeDocument/2006/relationships/tags" Target="../tags/tag1358.xml"/><Relationship Id="rId6" Type="http://schemas.openxmlformats.org/officeDocument/2006/relationships/tags" Target="../tags/tag1363.xml"/><Relationship Id="rId11" Type="http://schemas.openxmlformats.org/officeDocument/2006/relationships/tags" Target="../tags/tag1368.xml"/><Relationship Id="rId24" Type="http://schemas.openxmlformats.org/officeDocument/2006/relationships/slide" Target="slide119.xml"/><Relationship Id="rId5" Type="http://schemas.openxmlformats.org/officeDocument/2006/relationships/tags" Target="../tags/tag1362.xml"/><Relationship Id="rId15" Type="http://schemas.openxmlformats.org/officeDocument/2006/relationships/tags" Target="../tags/tag1372.xml"/><Relationship Id="rId23" Type="http://schemas.openxmlformats.org/officeDocument/2006/relationships/slide" Target="slide122.xml"/><Relationship Id="rId10" Type="http://schemas.openxmlformats.org/officeDocument/2006/relationships/tags" Target="../tags/tag1367.xml"/><Relationship Id="rId19" Type="http://schemas.openxmlformats.org/officeDocument/2006/relationships/slideLayout" Target="../slideLayouts/slideLayout6.xml"/><Relationship Id="rId4" Type="http://schemas.openxmlformats.org/officeDocument/2006/relationships/tags" Target="../tags/tag1361.xml"/><Relationship Id="rId9" Type="http://schemas.openxmlformats.org/officeDocument/2006/relationships/tags" Target="../tags/tag1366.xml"/><Relationship Id="rId14" Type="http://schemas.openxmlformats.org/officeDocument/2006/relationships/tags" Target="../tags/tag1371.xml"/><Relationship Id="rId22" Type="http://schemas.openxmlformats.org/officeDocument/2006/relationships/slide" Target="slide127.xml"/></Relationships>
</file>

<file path=ppt/slides/_rels/slide1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377.xml"/><Relationship Id="rId1" Type="http://schemas.openxmlformats.org/officeDocument/2006/relationships/tags" Target="../tags/tag1376.xml"/><Relationship Id="rId6" Type="http://schemas.openxmlformats.org/officeDocument/2006/relationships/image" Target="../media/image132.png"/><Relationship Id="rId5" Type="http://schemas.openxmlformats.org/officeDocument/2006/relationships/image" Target="../media/image1.emf"/><Relationship Id="rId4" Type="http://schemas.openxmlformats.org/officeDocument/2006/relationships/oleObject" Target="../embeddings/oleObject103.bin"/></Relationships>
</file>

<file path=ppt/slides/_rels/slide13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379.xml"/><Relationship Id="rId1" Type="http://schemas.openxmlformats.org/officeDocument/2006/relationships/tags" Target="../tags/tag1378.xml"/><Relationship Id="rId6" Type="http://schemas.openxmlformats.org/officeDocument/2006/relationships/image" Target="../media/image133.png"/><Relationship Id="rId5" Type="http://schemas.openxmlformats.org/officeDocument/2006/relationships/image" Target="../media/image1.emf"/><Relationship Id="rId4" Type="http://schemas.openxmlformats.org/officeDocument/2006/relationships/oleObject" Target="../embeddings/oleObject104.bin"/></Relationships>
</file>

<file path=ppt/slides/_rels/slide13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381.xml"/><Relationship Id="rId1" Type="http://schemas.openxmlformats.org/officeDocument/2006/relationships/tags" Target="../tags/tag1380.xml"/><Relationship Id="rId5" Type="http://schemas.openxmlformats.org/officeDocument/2006/relationships/image" Target="../media/image1.emf"/><Relationship Id="rId4" Type="http://schemas.openxmlformats.org/officeDocument/2006/relationships/oleObject" Target="../embeddings/oleObject105.bin"/></Relationships>
</file>

<file path=ppt/slides/_rels/slide13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383.xml"/><Relationship Id="rId1" Type="http://schemas.openxmlformats.org/officeDocument/2006/relationships/tags" Target="../tags/tag1382.xml"/><Relationship Id="rId5" Type="http://schemas.openxmlformats.org/officeDocument/2006/relationships/image" Target="../media/image1.emf"/><Relationship Id="rId4" Type="http://schemas.openxmlformats.org/officeDocument/2006/relationships/oleObject" Target="../embeddings/oleObject106.bin"/></Relationships>
</file>

<file path=ppt/slides/_rels/slide135.xml.rels><?xml version="1.0" encoding="UTF-8" standalone="yes"?>
<Relationships xmlns="http://schemas.openxmlformats.org/package/2006/relationships"><Relationship Id="rId8" Type="http://schemas.openxmlformats.org/officeDocument/2006/relationships/tags" Target="../tags/tag1391.xml"/><Relationship Id="rId13" Type="http://schemas.openxmlformats.org/officeDocument/2006/relationships/tags" Target="../tags/tag1396.xml"/><Relationship Id="rId18" Type="http://schemas.openxmlformats.org/officeDocument/2006/relationships/tags" Target="../tags/tag1401.xml"/><Relationship Id="rId3" Type="http://schemas.openxmlformats.org/officeDocument/2006/relationships/tags" Target="../tags/tag1386.xml"/><Relationship Id="rId21" Type="http://schemas.openxmlformats.org/officeDocument/2006/relationships/slide" Target="slide130.xml"/><Relationship Id="rId7" Type="http://schemas.openxmlformats.org/officeDocument/2006/relationships/tags" Target="../tags/tag1390.xml"/><Relationship Id="rId12" Type="http://schemas.openxmlformats.org/officeDocument/2006/relationships/tags" Target="../tags/tag1395.xml"/><Relationship Id="rId17" Type="http://schemas.openxmlformats.org/officeDocument/2006/relationships/tags" Target="../tags/tag1400.xml"/><Relationship Id="rId2" Type="http://schemas.openxmlformats.org/officeDocument/2006/relationships/tags" Target="../tags/tag1385.xml"/><Relationship Id="rId16" Type="http://schemas.openxmlformats.org/officeDocument/2006/relationships/tags" Target="../tags/tag1399.xml"/><Relationship Id="rId20" Type="http://schemas.openxmlformats.org/officeDocument/2006/relationships/slide" Target="slide135.xml"/><Relationship Id="rId1" Type="http://schemas.openxmlformats.org/officeDocument/2006/relationships/tags" Target="../tags/tag1384.xml"/><Relationship Id="rId6" Type="http://schemas.openxmlformats.org/officeDocument/2006/relationships/tags" Target="../tags/tag1389.xml"/><Relationship Id="rId11" Type="http://schemas.openxmlformats.org/officeDocument/2006/relationships/tags" Target="../tags/tag1394.xml"/><Relationship Id="rId24" Type="http://schemas.openxmlformats.org/officeDocument/2006/relationships/slide" Target="slide119.xml"/><Relationship Id="rId5" Type="http://schemas.openxmlformats.org/officeDocument/2006/relationships/tags" Target="../tags/tag1388.xml"/><Relationship Id="rId15" Type="http://schemas.openxmlformats.org/officeDocument/2006/relationships/tags" Target="../tags/tag1398.xml"/><Relationship Id="rId23" Type="http://schemas.openxmlformats.org/officeDocument/2006/relationships/slide" Target="slide122.xml"/><Relationship Id="rId10" Type="http://schemas.openxmlformats.org/officeDocument/2006/relationships/tags" Target="../tags/tag1393.xml"/><Relationship Id="rId19" Type="http://schemas.openxmlformats.org/officeDocument/2006/relationships/slideLayout" Target="../slideLayouts/slideLayout6.xml"/><Relationship Id="rId4" Type="http://schemas.openxmlformats.org/officeDocument/2006/relationships/tags" Target="../tags/tag1387.xml"/><Relationship Id="rId9" Type="http://schemas.openxmlformats.org/officeDocument/2006/relationships/tags" Target="../tags/tag1392.xml"/><Relationship Id="rId14" Type="http://schemas.openxmlformats.org/officeDocument/2006/relationships/tags" Target="../tags/tag1397.xml"/><Relationship Id="rId22" Type="http://schemas.openxmlformats.org/officeDocument/2006/relationships/slide" Target="slide127.xml"/></Relationships>
</file>

<file path=ppt/slides/_rels/slide13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403.xml"/><Relationship Id="rId1" Type="http://schemas.openxmlformats.org/officeDocument/2006/relationships/tags" Target="../tags/tag1402.xml"/><Relationship Id="rId5" Type="http://schemas.openxmlformats.org/officeDocument/2006/relationships/image" Target="../media/image1.emf"/><Relationship Id="rId4" Type="http://schemas.openxmlformats.org/officeDocument/2006/relationships/oleObject" Target="../embeddings/oleObject107.bin"/></Relationships>
</file>

<file path=ppt/slides/_rels/slide13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405.xml"/><Relationship Id="rId1" Type="http://schemas.openxmlformats.org/officeDocument/2006/relationships/tags" Target="../tags/tag1404.xml"/><Relationship Id="rId5" Type="http://schemas.openxmlformats.org/officeDocument/2006/relationships/image" Target="../media/image1.emf"/><Relationship Id="rId4" Type="http://schemas.openxmlformats.org/officeDocument/2006/relationships/oleObject" Target="../embeddings/oleObject108.bin"/></Relationships>
</file>

<file path=ppt/slides/_rels/slide13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407.xml"/><Relationship Id="rId1" Type="http://schemas.openxmlformats.org/officeDocument/2006/relationships/tags" Target="../tags/tag1406.xml"/><Relationship Id="rId5" Type="http://schemas.openxmlformats.org/officeDocument/2006/relationships/image" Target="../media/image1.emf"/><Relationship Id="rId4" Type="http://schemas.openxmlformats.org/officeDocument/2006/relationships/oleObject" Target="../embeddings/oleObject109.bin"/></Relationships>
</file>

<file path=ppt/slides/_rels/slide13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409.xml"/><Relationship Id="rId1" Type="http://schemas.openxmlformats.org/officeDocument/2006/relationships/tags" Target="../tags/tag1408.xml"/><Relationship Id="rId5" Type="http://schemas.openxmlformats.org/officeDocument/2006/relationships/image" Target="../media/image1.emf"/><Relationship Id="rId4" Type="http://schemas.openxmlformats.org/officeDocument/2006/relationships/oleObject" Target="../embeddings/oleObject110.bin"/></Relationships>
</file>

<file path=ppt/slides/_rels/slide14.xml.rels><?xml version="1.0" encoding="UTF-8" standalone="yes"?>
<Relationships xmlns="http://schemas.openxmlformats.org/package/2006/relationships"><Relationship Id="rId8" Type="http://schemas.openxmlformats.org/officeDocument/2006/relationships/slideLayout" Target="../slideLayouts/slideLayout2.xml"/><Relationship Id="rId13" Type="http://schemas.openxmlformats.org/officeDocument/2006/relationships/image" Target="../media/image19.jpeg"/><Relationship Id="rId18" Type="http://schemas.openxmlformats.org/officeDocument/2006/relationships/image" Target="../media/image24.png"/><Relationship Id="rId3" Type="http://schemas.openxmlformats.org/officeDocument/2006/relationships/tags" Target="../tags/tag101.xml"/><Relationship Id="rId7" Type="http://schemas.openxmlformats.org/officeDocument/2006/relationships/tags" Target="../tags/tag105.xml"/><Relationship Id="rId12" Type="http://schemas.openxmlformats.org/officeDocument/2006/relationships/image" Target="../media/image18.png"/><Relationship Id="rId17" Type="http://schemas.openxmlformats.org/officeDocument/2006/relationships/image" Target="../media/image23.png"/><Relationship Id="rId2" Type="http://schemas.openxmlformats.org/officeDocument/2006/relationships/tags" Target="../tags/tag100.xml"/><Relationship Id="rId16" Type="http://schemas.openxmlformats.org/officeDocument/2006/relationships/image" Target="../media/image22.png"/><Relationship Id="rId1" Type="http://schemas.openxmlformats.org/officeDocument/2006/relationships/tags" Target="../tags/tag99.xml"/><Relationship Id="rId6" Type="http://schemas.openxmlformats.org/officeDocument/2006/relationships/tags" Target="../tags/tag104.xml"/><Relationship Id="rId11" Type="http://schemas.openxmlformats.org/officeDocument/2006/relationships/image" Target="../media/image17.jpeg"/><Relationship Id="rId5" Type="http://schemas.openxmlformats.org/officeDocument/2006/relationships/tags" Target="../tags/tag103.xml"/><Relationship Id="rId15" Type="http://schemas.openxmlformats.org/officeDocument/2006/relationships/image" Target="../media/image21.jpeg"/><Relationship Id="rId10" Type="http://schemas.openxmlformats.org/officeDocument/2006/relationships/image" Target="../media/image1.emf"/><Relationship Id="rId19" Type="http://schemas.openxmlformats.org/officeDocument/2006/relationships/image" Target="../media/image25.png"/><Relationship Id="rId4" Type="http://schemas.openxmlformats.org/officeDocument/2006/relationships/tags" Target="../tags/tag102.xml"/><Relationship Id="rId9" Type="http://schemas.openxmlformats.org/officeDocument/2006/relationships/oleObject" Target="../embeddings/oleObject13.bin"/><Relationship Id="rId14" Type="http://schemas.openxmlformats.org/officeDocument/2006/relationships/image" Target="../media/image20.jpeg"/></Relationships>
</file>

<file path=ppt/slides/_rels/slide14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411.xml"/><Relationship Id="rId1" Type="http://schemas.openxmlformats.org/officeDocument/2006/relationships/tags" Target="../tags/tag1410.xml"/><Relationship Id="rId5" Type="http://schemas.openxmlformats.org/officeDocument/2006/relationships/image" Target="../media/image1.emf"/><Relationship Id="rId4" Type="http://schemas.openxmlformats.org/officeDocument/2006/relationships/oleObject" Target="../embeddings/oleObject111.bin"/></Relationships>
</file>

<file path=ppt/slides/_rels/slide14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413.xml"/><Relationship Id="rId1" Type="http://schemas.openxmlformats.org/officeDocument/2006/relationships/tags" Target="../tags/tag1412.xml"/><Relationship Id="rId5" Type="http://schemas.openxmlformats.org/officeDocument/2006/relationships/image" Target="../media/image1.emf"/><Relationship Id="rId4" Type="http://schemas.openxmlformats.org/officeDocument/2006/relationships/oleObject" Target="../embeddings/oleObject112.bin"/></Relationships>
</file>

<file path=ppt/slides/_rels/slide14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415.xml"/><Relationship Id="rId1" Type="http://schemas.openxmlformats.org/officeDocument/2006/relationships/tags" Target="../tags/tag1414.xml"/><Relationship Id="rId5" Type="http://schemas.openxmlformats.org/officeDocument/2006/relationships/image" Target="../media/image1.emf"/><Relationship Id="rId4" Type="http://schemas.openxmlformats.org/officeDocument/2006/relationships/oleObject" Target="../embeddings/oleObject113.bin"/></Relationships>
</file>

<file path=ppt/slides/_rels/slide143.xml.rels><?xml version="1.0" encoding="UTF-8" standalone="yes"?>
<Relationships xmlns="http://schemas.openxmlformats.org/package/2006/relationships"><Relationship Id="rId8" Type="http://schemas.openxmlformats.org/officeDocument/2006/relationships/tags" Target="../tags/tag1423.xml"/><Relationship Id="rId13" Type="http://schemas.openxmlformats.org/officeDocument/2006/relationships/tags" Target="../tags/tag1428.xml"/><Relationship Id="rId18" Type="http://schemas.openxmlformats.org/officeDocument/2006/relationships/tags" Target="../tags/tag1433.xml"/><Relationship Id="rId26" Type="http://schemas.openxmlformats.org/officeDocument/2006/relationships/slide" Target="slide106.xml"/><Relationship Id="rId3" Type="http://schemas.openxmlformats.org/officeDocument/2006/relationships/tags" Target="../tags/tag1418.xml"/><Relationship Id="rId21" Type="http://schemas.openxmlformats.org/officeDocument/2006/relationships/tags" Target="../tags/tag1436.xml"/><Relationship Id="rId7" Type="http://schemas.openxmlformats.org/officeDocument/2006/relationships/tags" Target="../tags/tag1422.xml"/><Relationship Id="rId12" Type="http://schemas.openxmlformats.org/officeDocument/2006/relationships/tags" Target="../tags/tag1427.xml"/><Relationship Id="rId17" Type="http://schemas.openxmlformats.org/officeDocument/2006/relationships/tags" Target="../tags/tag1432.xml"/><Relationship Id="rId25" Type="http://schemas.openxmlformats.org/officeDocument/2006/relationships/slide" Target="slide118.xml"/><Relationship Id="rId2" Type="http://schemas.openxmlformats.org/officeDocument/2006/relationships/tags" Target="../tags/tag1417.xml"/><Relationship Id="rId16" Type="http://schemas.openxmlformats.org/officeDocument/2006/relationships/tags" Target="../tags/tag1431.xml"/><Relationship Id="rId20" Type="http://schemas.openxmlformats.org/officeDocument/2006/relationships/tags" Target="../tags/tag1435.xml"/><Relationship Id="rId29" Type="http://schemas.openxmlformats.org/officeDocument/2006/relationships/slide" Target="slide4.xml"/><Relationship Id="rId1" Type="http://schemas.openxmlformats.org/officeDocument/2006/relationships/tags" Target="../tags/tag1416.xml"/><Relationship Id="rId6" Type="http://schemas.openxmlformats.org/officeDocument/2006/relationships/tags" Target="../tags/tag1421.xml"/><Relationship Id="rId11" Type="http://schemas.openxmlformats.org/officeDocument/2006/relationships/tags" Target="../tags/tag1426.xml"/><Relationship Id="rId24" Type="http://schemas.openxmlformats.org/officeDocument/2006/relationships/slide" Target="slide143.xml"/><Relationship Id="rId5" Type="http://schemas.openxmlformats.org/officeDocument/2006/relationships/tags" Target="../tags/tag1420.xml"/><Relationship Id="rId15" Type="http://schemas.openxmlformats.org/officeDocument/2006/relationships/tags" Target="../tags/tag1430.xml"/><Relationship Id="rId23" Type="http://schemas.openxmlformats.org/officeDocument/2006/relationships/slideLayout" Target="../slideLayouts/slideLayout6.xml"/><Relationship Id="rId28" Type="http://schemas.openxmlformats.org/officeDocument/2006/relationships/slide" Target="slide13.xml"/><Relationship Id="rId10" Type="http://schemas.openxmlformats.org/officeDocument/2006/relationships/tags" Target="../tags/tag1425.xml"/><Relationship Id="rId19" Type="http://schemas.openxmlformats.org/officeDocument/2006/relationships/tags" Target="../tags/tag1434.xml"/><Relationship Id="rId31" Type="http://schemas.openxmlformats.org/officeDocument/2006/relationships/image" Target="../media/image1.emf"/><Relationship Id="rId4" Type="http://schemas.openxmlformats.org/officeDocument/2006/relationships/tags" Target="../tags/tag1419.xml"/><Relationship Id="rId9" Type="http://schemas.openxmlformats.org/officeDocument/2006/relationships/tags" Target="../tags/tag1424.xml"/><Relationship Id="rId14" Type="http://schemas.openxmlformats.org/officeDocument/2006/relationships/tags" Target="../tags/tag1429.xml"/><Relationship Id="rId22" Type="http://schemas.openxmlformats.org/officeDocument/2006/relationships/tags" Target="../tags/tag1437.xml"/><Relationship Id="rId27" Type="http://schemas.openxmlformats.org/officeDocument/2006/relationships/slide" Target="slide59.xml"/><Relationship Id="rId30" Type="http://schemas.openxmlformats.org/officeDocument/2006/relationships/oleObject" Target="../embeddings/oleObject114.bin"/></Relationships>
</file>

<file path=ppt/slides/_rels/slide144.xml.rels><?xml version="1.0" encoding="UTF-8" standalone="yes"?>
<Relationships xmlns="http://schemas.openxmlformats.org/package/2006/relationships"><Relationship Id="rId3" Type="http://schemas.openxmlformats.org/officeDocument/2006/relationships/oleObject" Target="../embeddings/oleObject115.bin"/><Relationship Id="rId2" Type="http://schemas.openxmlformats.org/officeDocument/2006/relationships/slideLayout" Target="../slideLayouts/slideLayout2.xml"/><Relationship Id="rId1" Type="http://schemas.openxmlformats.org/officeDocument/2006/relationships/tags" Target="../tags/tag1438.xml"/><Relationship Id="rId4" Type="http://schemas.openxmlformats.org/officeDocument/2006/relationships/image" Target="../media/image1.emf"/></Relationships>
</file>

<file path=ppt/slides/_rels/slide15.xml.rels><?xml version="1.0" encoding="UTF-8" standalone="yes"?>
<Relationships xmlns="http://schemas.openxmlformats.org/package/2006/relationships"><Relationship Id="rId8" Type="http://schemas.openxmlformats.org/officeDocument/2006/relationships/tags" Target="../tags/tag113.xml"/><Relationship Id="rId13" Type="http://schemas.openxmlformats.org/officeDocument/2006/relationships/tags" Target="../tags/tag118.xml"/><Relationship Id="rId18" Type="http://schemas.openxmlformats.org/officeDocument/2006/relationships/tags" Target="../tags/tag123.xml"/><Relationship Id="rId26" Type="http://schemas.openxmlformats.org/officeDocument/2006/relationships/slide" Target="slide48.xml"/><Relationship Id="rId3" Type="http://schemas.openxmlformats.org/officeDocument/2006/relationships/tags" Target="../tags/tag108.xml"/><Relationship Id="rId21" Type="http://schemas.openxmlformats.org/officeDocument/2006/relationships/tags" Target="../tags/tag126.xml"/><Relationship Id="rId7" Type="http://schemas.openxmlformats.org/officeDocument/2006/relationships/tags" Target="../tags/tag112.xml"/><Relationship Id="rId12" Type="http://schemas.openxmlformats.org/officeDocument/2006/relationships/tags" Target="../tags/tag117.xml"/><Relationship Id="rId17" Type="http://schemas.openxmlformats.org/officeDocument/2006/relationships/tags" Target="../tags/tag122.xml"/><Relationship Id="rId25" Type="http://schemas.openxmlformats.org/officeDocument/2006/relationships/slide" Target="slide52.xml"/><Relationship Id="rId2" Type="http://schemas.openxmlformats.org/officeDocument/2006/relationships/tags" Target="../tags/tag107.xml"/><Relationship Id="rId16" Type="http://schemas.openxmlformats.org/officeDocument/2006/relationships/tags" Target="../tags/tag121.xml"/><Relationship Id="rId20" Type="http://schemas.openxmlformats.org/officeDocument/2006/relationships/tags" Target="../tags/tag125.xml"/><Relationship Id="rId29" Type="http://schemas.openxmlformats.org/officeDocument/2006/relationships/slide" Target="slide15.xml"/><Relationship Id="rId1" Type="http://schemas.openxmlformats.org/officeDocument/2006/relationships/tags" Target="../tags/tag106.xml"/><Relationship Id="rId6" Type="http://schemas.openxmlformats.org/officeDocument/2006/relationships/tags" Target="../tags/tag111.xml"/><Relationship Id="rId11" Type="http://schemas.openxmlformats.org/officeDocument/2006/relationships/tags" Target="../tags/tag116.xml"/><Relationship Id="rId24" Type="http://schemas.openxmlformats.org/officeDocument/2006/relationships/slide" Target="slide55.xml"/><Relationship Id="rId5" Type="http://schemas.openxmlformats.org/officeDocument/2006/relationships/tags" Target="../tags/tag110.xml"/><Relationship Id="rId15" Type="http://schemas.openxmlformats.org/officeDocument/2006/relationships/tags" Target="../tags/tag120.xml"/><Relationship Id="rId23" Type="http://schemas.openxmlformats.org/officeDocument/2006/relationships/slideLayout" Target="../slideLayouts/slideLayout6.xml"/><Relationship Id="rId28" Type="http://schemas.openxmlformats.org/officeDocument/2006/relationships/slide" Target="slide34.xml"/><Relationship Id="rId10" Type="http://schemas.openxmlformats.org/officeDocument/2006/relationships/tags" Target="../tags/tag115.xml"/><Relationship Id="rId19" Type="http://schemas.openxmlformats.org/officeDocument/2006/relationships/tags" Target="../tags/tag124.xml"/><Relationship Id="rId31" Type="http://schemas.openxmlformats.org/officeDocument/2006/relationships/image" Target="../media/image1.emf"/><Relationship Id="rId4" Type="http://schemas.openxmlformats.org/officeDocument/2006/relationships/tags" Target="../tags/tag109.xml"/><Relationship Id="rId9" Type="http://schemas.openxmlformats.org/officeDocument/2006/relationships/tags" Target="../tags/tag114.xml"/><Relationship Id="rId14" Type="http://schemas.openxmlformats.org/officeDocument/2006/relationships/tags" Target="../tags/tag119.xml"/><Relationship Id="rId22" Type="http://schemas.openxmlformats.org/officeDocument/2006/relationships/tags" Target="../tags/tag127.xml"/><Relationship Id="rId27" Type="http://schemas.openxmlformats.org/officeDocument/2006/relationships/slide" Target="slide37.xml"/><Relationship Id="rId30" Type="http://schemas.openxmlformats.org/officeDocument/2006/relationships/oleObject" Target="../embeddings/oleObject14.bin"/></Relationships>
</file>

<file path=ppt/slides/_rels/slide16.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slideLayout" Target="../slideLayouts/slideLayout2.xml"/><Relationship Id="rId7" Type="http://schemas.openxmlformats.org/officeDocument/2006/relationships/image" Target="../media/image26.png"/><Relationship Id="rId2" Type="http://schemas.openxmlformats.org/officeDocument/2006/relationships/tags" Target="../tags/tag129.xml"/><Relationship Id="rId1" Type="http://schemas.openxmlformats.org/officeDocument/2006/relationships/tags" Target="../tags/tag128.xml"/><Relationship Id="rId6" Type="http://schemas.openxmlformats.org/officeDocument/2006/relationships/tags" Target="../tags/tag129.xml"/><Relationship Id="rId5" Type="http://schemas.openxmlformats.org/officeDocument/2006/relationships/image" Target="../media/image1.emf"/><Relationship Id="rId10" Type="http://schemas.openxmlformats.org/officeDocument/2006/relationships/image" Target="../media/image29.png"/><Relationship Id="rId4" Type="http://schemas.openxmlformats.org/officeDocument/2006/relationships/oleObject" Target="../embeddings/oleObject15.bin"/><Relationship Id="rId9" Type="http://schemas.openxmlformats.org/officeDocument/2006/relationships/image" Target="../media/image28.png"/></Relationships>
</file>

<file path=ppt/slides/_rels/slide17.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slideLayout" Target="../slideLayouts/slideLayout2.xml"/><Relationship Id="rId7" Type="http://schemas.openxmlformats.org/officeDocument/2006/relationships/image" Target="../media/image31.png"/><Relationship Id="rId2" Type="http://schemas.openxmlformats.org/officeDocument/2006/relationships/tags" Target="../tags/tag131.xml"/><Relationship Id="rId1" Type="http://schemas.openxmlformats.org/officeDocument/2006/relationships/tags" Target="../tags/tag130.xml"/><Relationship Id="rId6" Type="http://schemas.openxmlformats.org/officeDocument/2006/relationships/image" Target="../media/image30.png"/><Relationship Id="rId5" Type="http://schemas.openxmlformats.org/officeDocument/2006/relationships/image" Target="../media/image1.emf"/><Relationship Id="rId10" Type="http://schemas.openxmlformats.org/officeDocument/2006/relationships/image" Target="../media/image33.png"/><Relationship Id="rId4" Type="http://schemas.openxmlformats.org/officeDocument/2006/relationships/oleObject" Target="../embeddings/oleObject16.bin"/><Relationship Id="rId9" Type="http://schemas.openxmlformats.org/officeDocument/2006/relationships/tags" Target="../tags/tag131.xml"/></Relationships>
</file>

<file path=ppt/slides/_rels/slide18.xml.rels><?xml version="1.0" encoding="UTF-8" standalone="yes"?>
<Relationships xmlns="http://schemas.openxmlformats.org/package/2006/relationships"><Relationship Id="rId8" Type="http://schemas.openxmlformats.org/officeDocument/2006/relationships/image" Target="../media/image35.jpeg"/><Relationship Id="rId3" Type="http://schemas.openxmlformats.org/officeDocument/2006/relationships/tags" Target="../tags/tag134.xml"/><Relationship Id="rId7" Type="http://schemas.openxmlformats.org/officeDocument/2006/relationships/image" Target="../media/image34.png"/><Relationship Id="rId2" Type="http://schemas.openxmlformats.org/officeDocument/2006/relationships/tags" Target="../tags/tag133.xml"/><Relationship Id="rId1" Type="http://schemas.openxmlformats.org/officeDocument/2006/relationships/tags" Target="../tags/tag132.xml"/><Relationship Id="rId6" Type="http://schemas.openxmlformats.org/officeDocument/2006/relationships/image" Target="../media/image1.emf"/><Relationship Id="rId5" Type="http://schemas.openxmlformats.org/officeDocument/2006/relationships/oleObject" Target="../embeddings/oleObject17.bin"/><Relationship Id="rId4"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36.xml"/><Relationship Id="rId1" Type="http://schemas.openxmlformats.org/officeDocument/2006/relationships/tags" Target="../tags/tag135.xml"/><Relationship Id="rId6" Type="http://schemas.openxmlformats.org/officeDocument/2006/relationships/image" Target="../media/image34.png"/><Relationship Id="rId5" Type="http://schemas.openxmlformats.org/officeDocument/2006/relationships/image" Target="../media/image1.emf"/><Relationship Id="rId4" Type="http://schemas.openxmlformats.org/officeDocument/2006/relationships/oleObject" Target="../embeddings/oleObject18.bin"/></Relationships>
</file>

<file path=ppt/slides/_rels/slide2.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tags" Target="../tags/tag3.xml"/><Relationship Id="rId5" Type="http://schemas.openxmlformats.org/officeDocument/2006/relationships/image" Target="../media/image4.png"/><Relationship Id="rId4" Type="http://schemas.openxmlformats.org/officeDocument/2006/relationships/image" Target="../media/image1.emf"/></Relationships>
</file>

<file path=ppt/slides/_rels/slide20.xml.rels><?xml version="1.0" encoding="UTF-8" standalone="yes"?>
<Relationships xmlns="http://schemas.openxmlformats.org/package/2006/relationships"><Relationship Id="rId8" Type="http://schemas.openxmlformats.org/officeDocument/2006/relationships/image" Target="../media/image37.jpeg"/><Relationship Id="rId3" Type="http://schemas.openxmlformats.org/officeDocument/2006/relationships/slideLayout" Target="../slideLayouts/slideLayout2.xml"/><Relationship Id="rId7" Type="http://schemas.openxmlformats.org/officeDocument/2006/relationships/image" Target="../media/image36.png"/><Relationship Id="rId2" Type="http://schemas.openxmlformats.org/officeDocument/2006/relationships/tags" Target="../tags/tag138.xml"/><Relationship Id="rId1" Type="http://schemas.openxmlformats.org/officeDocument/2006/relationships/tags" Target="../tags/tag137.xml"/><Relationship Id="rId6" Type="http://schemas.openxmlformats.org/officeDocument/2006/relationships/hyperlink" Target="https://www.cnblogs.com/xinxue/p/15189486.html" TargetMode="External"/><Relationship Id="rId5" Type="http://schemas.openxmlformats.org/officeDocument/2006/relationships/image" Target="../media/image1.emf"/><Relationship Id="rId4" Type="http://schemas.openxmlformats.org/officeDocument/2006/relationships/oleObject" Target="../embeddings/oleObject19.bin"/></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8.png"/><Relationship Id="rId2" Type="http://schemas.openxmlformats.org/officeDocument/2006/relationships/tags" Target="../tags/tag140.xml"/><Relationship Id="rId1" Type="http://schemas.openxmlformats.org/officeDocument/2006/relationships/tags" Target="../tags/tag139.xml"/><Relationship Id="rId6" Type="http://schemas.openxmlformats.org/officeDocument/2006/relationships/hyperlink" Target="https://www.cnblogs.com/xinxue/p/15189486.html" TargetMode="External"/><Relationship Id="rId5" Type="http://schemas.openxmlformats.org/officeDocument/2006/relationships/image" Target="../media/image1.emf"/><Relationship Id="rId4" Type="http://schemas.openxmlformats.org/officeDocument/2006/relationships/oleObject" Target="../embeddings/oleObject20.bin"/></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9.png"/><Relationship Id="rId2" Type="http://schemas.openxmlformats.org/officeDocument/2006/relationships/tags" Target="../tags/tag142.xml"/><Relationship Id="rId1" Type="http://schemas.openxmlformats.org/officeDocument/2006/relationships/tags" Target="../tags/tag141.xml"/><Relationship Id="rId6" Type="http://schemas.openxmlformats.org/officeDocument/2006/relationships/hyperlink" Target="https://www.cnblogs.com/xinxue/p/15189486.html" TargetMode="External"/><Relationship Id="rId5" Type="http://schemas.openxmlformats.org/officeDocument/2006/relationships/image" Target="../media/image1.emf"/><Relationship Id="rId4" Type="http://schemas.openxmlformats.org/officeDocument/2006/relationships/oleObject" Target="../embeddings/oleObject21.bin"/></Relationships>
</file>

<file path=ppt/slides/_rels/slide23.xml.rels><?xml version="1.0" encoding="UTF-8" standalone="yes"?>
<Relationships xmlns="http://schemas.openxmlformats.org/package/2006/relationships"><Relationship Id="rId8" Type="http://schemas.openxmlformats.org/officeDocument/2006/relationships/image" Target="../media/image41.jpeg"/><Relationship Id="rId3" Type="http://schemas.openxmlformats.org/officeDocument/2006/relationships/slideLayout" Target="../slideLayouts/slideLayout2.xml"/><Relationship Id="rId7" Type="http://schemas.openxmlformats.org/officeDocument/2006/relationships/image" Target="../media/image40.png"/><Relationship Id="rId2" Type="http://schemas.openxmlformats.org/officeDocument/2006/relationships/tags" Target="../tags/tag144.xml"/><Relationship Id="rId1" Type="http://schemas.openxmlformats.org/officeDocument/2006/relationships/tags" Target="../tags/tag143.xml"/><Relationship Id="rId6" Type="http://schemas.openxmlformats.org/officeDocument/2006/relationships/hyperlink" Target="https://www.cnblogs.com/xinxue/p/15189486.html" TargetMode="External"/><Relationship Id="rId5" Type="http://schemas.openxmlformats.org/officeDocument/2006/relationships/image" Target="../media/image1.emf"/><Relationship Id="rId4" Type="http://schemas.openxmlformats.org/officeDocument/2006/relationships/oleObject" Target="../embeddings/oleObject22.bin"/></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42.png"/><Relationship Id="rId2" Type="http://schemas.openxmlformats.org/officeDocument/2006/relationships/tags" Target="../tags/tag146.xml"/><Relationship Id="rId1" Type="http://schemas.openxmlformats.org/officeDocument/2006/relationships/tags" Target="../tags/tag145.xml"/><Relationship Id="rId6" Type="http://schemas.openxmlformats.org/officeDocument/2006/relationships/hyperlink" Target="https://www.cnblogs.com/xinxue/p/15189486.html" TargetMode="External"/><Relationship Id="rId5" Type="http://schemas.openxmlformats.org/officeDocument/2006/relationships/image" Target="../media/image1.emf"/><Relationship Id="rId4" Type="http://schemas.openxmlformats.org/officeDocument/2006/relationships/oleObject" Target="../embeddings/oleObject23.bin"/></Relationships>
</file>

<file path=ppt/slides/_rels/slide25.xml.rels><?xml version="1.0" encoding="UTF-8" standalone="yes"?>
<Relationships xmlns="http://schemas.openxmlformats.org/package/2006/relationships"><Relationship Id="rId8" Type="http://schemas.openxmlformats.org/officeDocument/2006/relationships/image" Target="../media/image360.png"/><Relationship Id="rId3" Type="http://schemas.openxmlformats.org/officeDocument/2006/relationships/slideLayout" Target="../slideLayouts/slideLayout2.xml"/><Relationship Id="rId7" Type="http://schemas.openxmlformats.org/officeDocument/2006/relationships/tags" Target="../tags/tag148.xml"/><Relationship Id="rId2" Type="http://schemas.openxmlformats.org/officeDocument/2006/relationships/tags" Target="../tags/tag148.xml"/><Relationship Id="rId1" Type="http://schemas.openxmlformats.org/officeDocument/2006/relationships/tags" Target="../tags/tag147.xml"/><Relationship Id="rId6" Type="http://schemas.openxmlformats.org/officeDocument/2006/relationships/hyperlink" Target="https://www.liuxiao.org/kb/%e4%b8%89%e8%a7%92%e5%8c%96-triangulation/" TargetMode="External"/><Relationship Id="rId5" Type="http://schemas.openxmlformats.org/officeDocument/2006/relationships/image" Target="../media/image1.emf"/><Relationship Id="rId4" Type="http://schemas.openxmlformats.org/officeDocument/2006/relationships/oleObject" Target="../embeddings/oleObject24.bin"/></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43.png"/><Relationship Id="rId2" Type="http://schemas.openxmlformats.org/officeDocument/2006/relationships/tags" Target="../tags/tag150.xml"/><Relationship Id="rId1" Type="http://schemas.openxmlformats.org/officeDocument/2006/relationships/tags" Target="../tags/tag149.xml"/><Relationship Id="rId6" Type="http://schemas.openxmlformats.org/officeDocument/2006/relationships/hyperlink" Target="https://www.liuxiao.org/kb/%e4%b8%89%e8%a7%92%e5%8c%96-triangulation/" TargetMode="External"/><Relationship Id="rId5" Type="http://schemas.openxmlformats.org/officeDocument/2006/relationships/image" Target="../media/image1.emf"/><Relationship Id="rId4" Type="http://schemas.openxmlformats.org/officeDocument/2006/relationships/oleObject" Target="../embeddings/oleObject25.bin"/></Relationships>
</file>

<file path=ppt/slides/_rels/slide27.xml.rels><?xml version="1.0" encoding="UTF-8" standalone="yes"?>
<Relationships xmlns="http://schemas.openxmlformats.org/package/2006/relationships"><Relationship Id="rId8" Type="http://schemas.openxmlformats.org/officeDocument/2006/relationships/image" Target="../media/image380.png"/><Relationship Id="rId3" Type="http://schemas.openxmlformats.org/officeDocument/2006/relationships/slideLayout" Target="../slideLayouts/slideLayout2.xml"/><Relationship Id="rId7" Type="http://schemas.openxmlformats.org/officeDocument/2006/relationships/tags" Target="../tags/tag152.xml"/><Relationship Id="rId2" Type="http://schemas.openxmlformats.org/officeDocument/2006/relationships/tags" Target="../tags/tag152.xml"/><Relationship Id="rId1" Type="http://schemas.openxmlformats.org/officeDocument/2006/relationships/tags" Target="../tags/tag151.xml"/><Relationship Id="rId6" Type="http://schemas.openxmlformats.org/officeDocument/2006/relationships/hyperlink" Target="https://www.liuxiao.org/kb/%e4%b8%89%e8%a7%92%e5%8c%96-triangulation/" TargetMode="External"/><Relationship Id="rId5" Type="http://schemas.openxmlformats.org/officeDocument/2006/relationships/image" Target="../media/image1.emf"/><Relationship Id="rId4" Type="http://schemas.openxmlformats.org/officeDocument/2006/relationships/oleObject" Target="../embeddings/oleObject26.bin"/></Relationships>
</file>

<file path=ppt/slides/_rels/slide28.xml.rels><?xml version="1.0" encoding="UTF-8" standalone="yes"?>
<Relationships xmlns="http://schemas.openxmlformats.org/package/2006/relationships"><Relationship Id="rId8" Type="http://schemas.openxmlformats.org/officeDocument/2006/relationships/image" Target="../media/image390.png"/><Relationship Id="rId3" Type="http://schemas.openxmlformats.org/officeDocument/2006/relationships/slideLayout" Target="../slideLayouts/slideLayout2.xml"/><Relationship Id="rId7" Type="http://schemas.openxmlformats.org/officeDocument/2006/relationships/tags" Target="../tags/tag154.xml"/><Relationship Id="rId2" Type="http://schemas.openxmlformats.org/officeDocument/2006/relationships/tags" Target="../tags/tag154.xml"/><Relationship Id="rId1" Type="http://schemas.openxmlformats.org/officeDocument/2006/relationships/tags" Target="../tags/tag153.xml"/><Relationship Id="rId6" Type="http://schemas.openxmlformats.org/officeDocument/2006/relationships/hyperlink" Target="https://www.liuxiao.org/kb/%e4%b8%89%e8%a7%92%e5%8c%96-triangulation/" TargetMode="External"/><Relationship Id="rId5" Type="http://schemas.openxmlformats.org/officeDocument/2006/relationships/image" Target="../media/image1.emf"/><Relationship Id="rId4" Type="http://schemas.openxmlformats.org/officeDocument/2006/relationships/oleObject" Target="../embeddings/oleObject27.bin"/></Relationships>
</file>

<file path=ppt/slides/_rels/slide29.xml.rels><?xml version="1.0" encoding="UTF-8" standalone="yes"?>
<Relationships xmlns="http://schemas.openxmlformats.org/package/2006/relationships"><Relationship Id="rId8" Type="http://schemas.openxmlformats.org/officeDocument/2006/relationships/image" Target="../media/image400.png"/><Relationship Id="rId3" Type="http://schemas.openxmlformats.org/officeDocument/2006/relationships/slideLayout" Target="../slideLayouts/slideLayout2.xml"/><Relationship Id="rId7" Type="http://schemas.openxmlformats.org/officeDocument/2006/relationships/tags" Target="../tags/tag156.xml"/><Relationship Id="rId2" Type="http://schemas.openxmlformats.org/officeDocument/2006/relationships/tags" Target="../tags/tag156.xml"/><Relationship Id="rId1" Type="http://schemas.openxmlformats.org/officeDocument/2006/relationships/tags" Target="../tags/tag155.xml"/><Relationship Id="rId6" Type="http://schemas.openxmlformats.org/officeDocument/2006/relationships/hyperlink" Target="https://www.liuxiao.org/kb/%e4%b8%89%e8%a7%92%e5%8c%96-triangulation/" TargetMode="External"/><Relationship Id="rId5" Type="http://schemas.openxmlformats.org/officeDocument/2006/relationships/image" Target="../media/image1.emf"/><Relationship Id="rId4" Type="http://schemas.openxmlformats.org/officeDocument/2006/relationships/oleObject" Target="../embeddings/oleObject28.bin"/></Relationships>
</file>

<file path=ppt/slides/_rels/slide3.xml.rels><?xml version="1.0" encoding="UTF-8" standalone="yes"?>
<Relationships xmlns="http://schemas.openxmlformats.org/package/2006/relationships"><Relationship Id="rId8" Type="http://schemas.openxmlformats.org/officeDocument/2006/relationships/tags" Target="../tags/tag11.xml"/><Relationship Id="rId13" Type="http://schemas.openxmlformats.org/officeDocument/2006/relationships/tags" Target="../tags/tag16.xml"/><Relationship Id="rId18" Type="http://schemas.openxmlformats.org/officeDocument/2006/relationships/tags" Target="../tags/tag21.xml"/><Relationship Id="rId26" Type="http://schemas.openxmlformats.org/officeDocument/2006/relationships/slide" Target="slide59.xml"/><Relationship Id="rId3" Type="http://schemas.openxmlformats.org/officeDocument/2006/relationships/tags" Target="../tags/tag6.xml"/><Relationship Id="rId21" Type="http://schemas.openxmlformats.org/officeDocument/2006/relationships/tags" Target="../tags/tag24.xml"/><Relationship Id="rId7" Type="http://schemas.openxmlformats.org/officeDocument/2006/relationships/tags" Target="../tags/tag10.xml"/><Relationship Id="rId12" Type="http://schemas.openxmlformats.org/officeDocument/2006/relationships/tags" Target="../tags/tag15.xml"/><Relationship Id="rId17" Type="http://schemas.openxmlformats.org/officeDocument/2006/relationships/tags" Target="../tags/tag20.xml"/><Relationship Id="rId25" Type="http://schemas.openxmlformats.org/officeDocument/2006/relationships/slide" Target="slide106.xml"/><Relationship Id="rId2" Type="http://schemas.openxmlformats.org/officeDocument/2006/relationships/tags" Target="../tags/tag5.xml"/><Relationship Id="rId16" Type="http://schemas.openxmlformats.org/officeDocument/2006/relationships/tags" Target="../tags/tag19.xml"/><Relationship Id="rId20" Type="http://schemas.openxmlformats.org/officeDocument/2006/relationships/tags" Target="../tags/tag23.xml"/><Relationship Id="rId29" Type="http://schemas.openxmlformats.org/officeDocument/2006/relationships/oleObject" Target="../embeddings/oleObject3.bin"/><Relationship Id="rId1" Type="http://schemas.openxmlformats.org/officeDocument/2006/relationships/tags" Target="../tags/tag4.xml"/><Relationship Id="rId6" Type="http://schemas.openxmlformats.org/officeDocument/2006/relationships/tags" Target="../tags/tag9.xml"/><Relationship Id="rId11" Type="http://schemas.openxmlformats.org/officeDocument/2006/relationships/tags" Target="../tags/tag14.xml"/><Relationship Id="rId24" Type="http://schemas.openxmlformats.org/officeDocument/2006/relationships/slide" Target="slide118.xml"/><Relationship Id="rId5" Type="http://schemas.openxmlformats.org/officeDocument/2006/relationships/tags" Target="../tags/tag8.xml"/><Relationship Id="rId15" Type="http://schemas.openxmlformats.org/officeDocument/2006/relationships/tags" Target="../tags/tag18.xml"/><Relationship Id="rId23" Type="http://schemas.openxmlformats.org/officeDocument/2006/relationships/slide" Target="slide143.xml"/><Relationship Id="rId28" Type="http://schemas.openxmlformats.org/officeDocument/2006/relationships/slide" Target="slide4.xml"/><Relationship Id="rId10" Type="http://schemas.openxmlformats.org/officeDocument/2006/relationships/tags" Target="../tags/tag13.xml"/><Relationship Id="rId19" Type="http://schemas.openxmlformats.org/officeDocument/2006/relationships/tags" Target="../tags/tag22.xml"/><Relationship Id="rId4" Type="http://schemas.openxmlformats.org/officeDocument/2006/relationships/tags" Target="../tags/tag7.xml"/><Relationship Id="rId9" Type="http://schemas.openxmlformats.org/officeDocument/2006/relationships/tags" Target="../tags/tag12.xml"/><Relationship Id="rId14" Type="http://schemas.openxmlformats.org/officeDocument/2006/relationships/tags" Target="../tags/tag17.xml"/><Relationship Id="rId22" Type="http://schemas.openxmlformats.org/officeDocument/2006/relationships/slideLayout" Target="../slideLayouts/slideLayout6.xml"/><Relationship Id="rId27" Type="http://schemas.openxmlformats.org/officeDocument/2006/relationships/slide" Target="slide13.xml"/><Relationship Id="rId30" Type="http://schemas.openxmlformats.org/officeDocument/2006/relationships/image" Target="../media/image1.emf"/></Relationships>
</file>

<file path=ppt/slides/_rels/slide30.xml.rels><?xml version="1.0" encoding="UTF-8" standalone="yes"?>
<Relationships xmlns="http://schemas.openxmlformats.org/package/2006/relationships"><Relationship Id="rId8" Type="http://schemas.openxmlformats.org/officeDocument/2006/relationships/tags" Target="../tags/tag158.xml"/><Relationship Id="rId3" Type="http://schemas.openxmlformats.org/officeDocument/2006/relationships/tags" Target="../tags/tag159.xml"/><Relationship Id="rId7" Type="http://schemas.openxmlformats.org/officeDocument/2006/relationships/hyperlink" Target="https://www.liuxiao.org/kb/%e5%af%b9%e6%9e%81%e7%ba%a6%e6%9d%9f-epipolar-constraint/" TargetMode="External"/><Relationship Id="rId12" Type="http://schemas.openxmlformats.org/officeDocument/2006/relationships/image" Target="../media/image430.png"/><Relationship Id="rId2" Type="http://schemas.openxmlformats.org/officeDocument/2006/relationships/tags" Target="../tags/tag158.xml"/><Relationship Id="rId1" Type="http://schemas.openxmlformats.org/officeDocument/2006/relationships/tags" Target="../tags/tag157.xml"/><Relationship Id="rId6" Type="http://schemas.openxmlformats.org/officeDocument/2006/relationships/image" Target="../media/image1.emf"/><Relationship Id="rId11" Type="http://schemas.openxmlformats.org/officeDocument/2006/relationships/tags" Target="../tags/tag159.xml"/><Relationship Id="rId5" Type="http://schemas.openxmlformats.org/officeDocument/2006/relationships/oleObject" Target="../embeddings/oleObject29.bin"/><Relationship Id="rId10" Type="http://schemas.openxmlformats.org/officeDocument/2006/relationships/image" Target="../media/image44.png"/><Relationship Id="rId4" Type="http://schemas.openxmlformats.org/officeDocument/2006/relationships/slideLayout" Target="../slideLayouts/slideLayout2.xml"/><Relationship Id="rId9" Type="http://schemas.openxmlformats.org/officeDocument/2006/relationships/image" Target="../media/image41.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45.png"/><Relationship Id="rId2" Type="http://schemas.openxmlformats.org/officeDocument/2006/relationships/tags" Target="../tags/tag161.xml"/><Relationship Id="rId1" Type="http://schemas.openxmlformats.org/officeDocument/2006/relationships/tags" Target="../tags/tag160.xml"/><Relationship Id="rId6" Type="http://schemas.openxmlformats.org/officeDocument/2006/relationships/hyperlink" Target="https://www.liuxiao.org/kb/%e5%af%b9%e6%9e%81%e7%ba%a6%e6%9d%9f-epipolar-constraint/" TargetMode="External"/><Relationship Id="rId5" Type="http://schemas.openxmlformats.org/officeDocument/2006/relationships/image" Target="../media/image1.emf"/><Relationship Id="rId4" Type="http://schemas.openxmlformats.org/officeDocument/2006/relationships/oleObject" Target="../embeddings/oleObject30.bin"/></Relationships>
</file>

<file path=ppt/slides/_rels/slide32.xml.rels><?xml version="1.0" encoding="UTF-8" standalone="yes"?>
<Relationships xmlns="http://schemas.openxmlformats.org/package/2006/relationships"><Relationship Id="rId8" Type="http://schemas.openxmlformats.org/officeDocument/2006/relationships/image" Target="../media/image450.png"/><Relationship Id="rId3" Type="http://schemas.openxmlformats.org/officeDocument/2006/relationships/slideLayout" Target="../slideLayouts/slideLayout2.xml"/><Relationship Id="rId7" Type="http://schemas.openxmlformats.org/officeDocument/2006/relationships/tags" Target="../tags/tag163.xml"/><Relationship Id="rId2" Type="http://schemas.openxmlformats.org/officeDocument/2006/relationships/tags" Target="../tags/tag163.xml"/><Relationship Id="rId1" Type="http://schemas.openxmlformats.org/officeDocument/2006/relationships/tags" Target="../tags/tag162.xml"/><Relationship Id="rId6" Type="http://schemas.openxmlformats.org/officeDocument/2006/relationships/hyperlink" Target="https://www.liuxiao.org/kb/%e5%af%b9%e6%9e%81%e7%ba%a6%e6%9d%9f-epipolar-constraint/" TargetMode="External"/><Relationship Id="rId5" Type="http://schemas.openxmlformats.org/officeDocument/2006/relationships/image" Target="../media/image1.emf"/><Relationship Id="rId4" Type="http://schemas.openxmlformats.org/officeDocument/2006/relationships/oleObject" Target="../embeddings/oleObject31.bin"/><Relationship Id="rId9" Type="http://schemas.openxmlformats.org/officeDocument/2006/relationships/image" Target="../media/image46.png"/></Relationships>
</file>

<file path=ppt/slides/_rels/slide33.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slideLayout" Target="../slideLayouts/slideLayout2.xml"/><Relationship Id="rId7" Type="http://schemas.openxmlformats.org/officeDocument/2006/relationships/tags" Target="../tags/tag165.xml"/><Relationship Id="rId2" Type="http://schemas.openxmlformats.org/officeDocument/2006/relationships/tags" Target="../tags/tag165.xml"/><Relationship Id="rId1" Type="http://schemas.openxmlformats.org/officeDocument/2006/relationships/tags" Target="../tags/tag164.xml"/><Relationship Id="rId6" Type="http://schemas.openxmlformats.org/officeDocument/2006/relationships/hyperlink" Target="https://www.liuxiao.org/kb/%e5%af%b9%e6%9e%81%e7%ba%a6%e6%9d%9f-epipolar-constraint/" TargetMode="External"/><Relationship Id="rId5" Type="http://schemas.openxmlformats.org/officeDocument/2006/relationships/image" Target="../media/image1.emf"/><Relationship Id="rId4" Type="http://schemas.openxmlformats.org/officeDocument/2006/relationships/oleObject" Target="../embeddings/oleObject32.bin"/></Relationships>
</file>

<file path=ppt/slides/_rels/slide34.xml.rels><?xml version="1.0" encoding="UTF-8" standalone="yes"?>
<Relationships xmlns="http://schemas.openxmlformats.org/package/2006/relationships"><Relationship Id="rId8" Type="http://schemas.openxmlformats.org/officeDocument/2006/relationships/tags" Target="../tags/tag173.xml"/><Relationship Id="rId13" Type="http://schemas.openxmlformats.org/officeDocument/2006/relationships/tags" Target="../tags/tag178.xml"/><Relationship Id="rId18" Type="http://schemas.openxmlformats.org/officeDocument/2006/relationships/tags" Target="../tags/tag183.xml"/><Relationship Id="rId26" Type="http://schemas.openxmlformats.org/officeDocument/2006/relationships/slide" Target="slide37.xml"/><Relationship Id="rId3" Type="http://schemas.openxmlformats.org/officeDocument/2006/relationships/tags" Target="../tags/tag168.xml"/><Relationship Id="rId21" Type="http://schemas.openxmlformats.org/officeDocument/2006/relationships/tags" Target="../tags/tag186.xml"/><Relationship Id="rId7" Type="http://schemas.openxmlformats.org/officeDocument/2006/relationships/tags" Target="../tags/tag172.xml"/><Relationship Id="rId12" Type="http://schemas.openxmlformats.org/officeDocument/2006/relationships/tags" Target="../tags/tag177.xml"/><Relationship Id="rId17" Type="http://schemas.openxmlformats.org/officeDocument/2006/relationships/tags" Target="../tags/tag182.xml"/><Relationship Id="rId25" Type="http://schemas.openxmlformats.org/officeDocument/2006/relationships/slide" Target="slide48.xml"/><Relationship Id="rId2" Type="http://schemas.openxmlformats.org/officeDocument/2006/relationships/tags" Target="../tags/tag167.xml"/><Relationship Id="rId16" Type="http://schemas.openxmlformats.org/officeDocument/2006/relationships/tags" Target="../tags/tag181.xml"/><Relationship Id="rId20" Type="http://schemas.openxmlformats.org/officeDocument/2006/relationships/tags" Target="../tags/tag185.xml"/><Relationship Id="rId1" Type="http://schemas.openxmlformats.org/officeDocument/2006/relationships/tags" Target="../tags/tag166.xml"/><Relationship Id="rId6" Type="http://schemas.openxmlformats.org/officeDocument/2006/relationships/tags" Target="../tags/tag171.xml"/><Relationship Id="rId11" Type="http://schemas.openxmlformats.org/officeDocument/2006/relationships/tags" Target="../tags/tag176.xml"/><Relationship Id="rId24" Type="http://schemas.openxmlformats.org/officeDocument/2006/relationships/slide" Target="slide52.xml"/><Relationship Id="rId5" Type="http://schemas.openxmlformats.org/officeDocument/2006/relationships/tags" Target="../tags/tag170.xml"/><Relationship Id="rId15" Type="http://schemas.openxmlformats.org/officeDocument/2006/relationships/tags" Target="../tags/tag180.xml"/><Relationship Id="rId23" Type="http://schemas.openxmlformats.org/officeDocument/2006/relationships/slide" Target="slide55.xml"/><Relationship Id="rId28" Type="http://schemas.openxmlformats.org/officeDocument/2006/relationships/slide" Target="slide15.xml"/><Relationship Id="rId10" Type="http://schemas.openxmlformats.org/officeDocument/2006/relationships/tags" Target="../tags/tag175.xml"/><Relationship Id="rId19" Type="http://schemas.openxmlformats.org/officeDocument/2006/relationships/tags" Target="../tags/tag184.xml"/><Relationship Id="rId4" Type="http://schemas.openxmlformats.org/officeDocument/2006/relationships/tags" Target="../tags/tag169.xml"/><Relationship Id="rId9" Type="http://schemas.openxmlformats.org/officeDocument/2006/relationships/tags" Target="../tags/tag174.xml"/><Relationship Id="rId14" Type="http://schemas.openxmlformats.org/officeDocument/2006/relationships/tags" Target="../tags/tag179.xml"/><Relationship Id="rId22" Type="http://schemas.openxmlformats.org/officeDocument/2006/relationships/slideLayout" Target="../slideLayouts/slideLayout6.xml"/><Relationship Id="rId27" Type="http://schemas.openxmlformats.org/officeDocument/2006/relationships/slide" Target="slide34.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48.png"/><Relationship Id="rId2" Type="http://schemas.openxmlformats.org/officeDocument/2006/relationships/tags" Target="../tags/tag188.xml"/><Relationship Id="rId1" Type="http://schemas.openxmlformats.org/officeDocument/2006/relationships/tags" Target="../tags/tag187.xml"/><Relationship Id="rId6" Type="http://schemas.openxmlformats.org/officeDocument/2006/relationships/tags" Target="../tags/tag188.xml"/><Relationship Id="rId5" Type="http://schemas.openxmlformats.org/officeDocument/2006/relationships/image" Target="../media/image1.emf"/><Relationship Id="rId4" Type="http://schemas.openxmlformats.org/officeDocument/2006/relationships/oleObject" Target="../embeddings/oleObject33.bin"/></Relationships>
</file>

<file path=ppt/slides/_rels/slide36.xml.rels><?xml version="1.0" encoding="UTF-8" standalone="yes"?>
<Relationships xmlns="http://schemas.openxmlformats.org/package/2006/relationships"><Relationship Id="rId8" Type="http://schemas.openxmlformats.org/officeDocument/2006/relationships/slideLayout" Target="../slideLayouts/slideLayout2.xml"/><Relationship Id="rId13" Type="http://schemas.openxmlformats.org/officeDocument/2006/relationships/image" Target="../media/image50.png"/><Relationship Id="rId3" Type="http://schemas.openxmlformats.org/officeDocument/2006/relationships/tags" Target="../tags/tag191.xml"/><Relationship Id="rId7" Type="http://schemas.openxmlformats.org/officeDocument/2006/relationships/tags" Target="../tags/tag195.xml"/><Relationship Id="rId12" Type="http://schemas.openxmlformats.org/officeDocument/2006/relationships/image" Target="../media/image49.png"/><Relationship Id="rId2" Type="http://schemas.openxmlformats.org/officeDocument/2006/relationships/tags" Target="../tags/tag190.xml"/><Relationship Id="rId1" Type="http://schemas.openxmlformats.org/officeDocument/2006/relationships/tags" Target="../tags/tag189.xml"/><Relationship Id="rId6" Type="http://schemas.openxmlformats.org/officeDocument/2006/relationships/tags" Target="../tags/tag194.xml"/><Relationship Id="rId11" Type="http://schemas.openxmlformats.org/officeDocument/2006/relationships/tags" Target="../tags/tag190.xml"/><Relationship Id="rId5" Type="http://schemas.openxmlformats.org/officeDocument/2006/relationships/tags" Target="../tags/tag193.xml"/><Relationship Id="rId10" Type="http://schemas.openxmlformats.org/officeDocument/2006/relationships/image" Target="../media/image1.emf"/><Relationship Id="rId4" Type="http://schemas.openxmlformats.org/officeDocument/2006/relationships/tags" Target="../tags/tag192.xml"/><Relationship Id="rId9" Type="http://schemas.openxmlformats.org/officeDocument/2006/relationships/oleObject" Target="../embeddings/oleObject34.bin"/><Relationship Id="rId14" Type="http://schemas.openxmlformats.org/officeDocument/2006/relationships/image" Target="../media/image51.jpg"/></Relationships>
</file>

<file path=ppt/slides/_rels/slide37.xml.rels><?xml version="1.0" encoding="UTF-8" standalone="yes"?>
<Relationships xmlns="http://schemas.openxmlformats.org/package/2006/relationships"><Relationship Id="rId8" Type="http://schemas.openxmlformats.org/officeDocument/2006/relationships/tags" Target="../tags/tag203.xml"/><Relationship Id="rId13" Type="http://schemas.openxmlformats.org/officeDocument/2006/relationships/tags" Target="../tags/tag208.xml"/><Relationship Id="rId18" Type="http://schemas.openxmlformats.org/officeDocument/2006/relationships/tags" Target="../tags/tag213.xml"/><Relationship Id="rId26" Type="http://schemas.openxmlformats.org/officeDocument/2006/relationships/slide" Target="slide37.xml"/><Relationship Id="rId3" Type="http://schemas.openxmlformats.org/officeDocument/2006/relationships/tags" Target="../tags/tag198.xml"/><Relationship Id="rId21" Type="http://schemas.openxmlformats.org/officeDocument/2006/relationships/tags" Target="../tags/tag216.xml"/><Relationship Id="rId7" Type="http://schemas.openxmlformats.org/officeDocument/2006/relationships/tags" Target="../tags/tag202.xml"/><Relationship Id="rId12" Type="http://schemas.openxmlformats.org/officeDocument/2006/relationships/tags" Target="../tags/tag207.xml"/><Relationship Id="rId17" Type="http://schemas.openxmlformats.org/officeDocument/2006/relationships/tags" Target="../tags/tag212.xml"/><Relationship Id="rId25" Type="http://schemas.openxmlformats.org/officeDocument/2006/relationships/slide" Target="slide48.xml"/><Relationship Id="rId2" Type="http://schemas.openxmlformats.org/officeDocument/2006/relationships/tags" Target="../tags/tag197.xml"/><Relationship Id="rId16" Type="http://schemas.openxmlformats.org/officeDocument/2006/relationships/tags" Target="../tags/tag211.xml"/><Relationship Id="rId20" Type="http://schemas.openxmlformats.org/officeDocument/2006/relationships/tags" Target="../tags/tag215.xml"/><Relationship Id="rId1" Type="http://schemas.openxmlformats.org/officeDocument/2006/relationships/tags" Target="../tags/tag196.xml"/><Relationship Id="rId6" Type="http://schemas.openxmlformats.org/officeDocument/2006/relationships/tags" Target="../tags/tag201.xml"/><Relationship Id="rId11" Type="http://schemas.openxmlformats.org/officeDocument/2006/relationships/tags" Target="../tags/tag206.xml"/><Relationship Id="rId24" Type="http://schemas.openxmlformats.org/officeDocument/2006/relationships/slide" Target="slide52.xml"/><Relationship Id="rId5" Type="http://schemas.openxmlformats.org/officeDocument/2006/relationships/tags" Target="../tags/tag200.xml"/><Relationship Id="rId15" Type="http://schemas.openxmlformats.org/officeDocument/2006/relationships/tags" Target="../tags/tag210.xml"/><Relationship Id="rId23" Type="http://schemas.openxmlformats.org/officeDocument/2006/relationships/slide" Target="slide55.xml"/><Relationship Id="rId28" Type="http://schemas.openxmlformats.org/officeDocument/2006/relationships/slide" Target="slide15.xml"/><Relationship Id="rId10" Type="http://schemas.openxmlformats.org/officeDocument/2006/relationships/tags" Target="../tags/tag205.xml"/><Relationship Id="rId19" Type="http://schemas.openxmlformats.org/officeDocument/2006/relationships/tags" Target="../tags/tag214.xml"/><Relationship Id="rId4" Type="http://schemas.openxmlformats.org/officeDocument/2006/relationships/tags" Target="../tags/tag199.xml"/><Relationship Id="rId9" Type="http://schemas.openxmlformats.org/officeDocument/2006/relationships/tags" Target="../tags/tag204.xml"/><Relationship Id="rId14" Type="http://schemas.openxmlformats.org/officeDocument/2006/relationships/tags" Target="../tags/tag209.xml"/><Relationship Id="rId22" Type="http://schemas.openxmlformats.org/officeDocument/2006/relationships/slideLayout" Target="../slideLayouts/slideLayout6.xml"/><Relationship Id="rId27" Type="http://schemas.openxmlformats.org/officeDocument/2006/relationships/slide" Target="slide34.xml"/></Relationships>
</file>

<file path=ppt/slides/_rels/slide38.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slideLayout" Target="../slideLayouts/slideLayout2.xml"/><Relationship Id="rId7" Type="http://schemas.openxmlformats.org/officeDocument/2006/relationships/image" Target="../media/image52.png"/><Relationship Id="rId2" Type="http://schemas.openxmlformats.org/officeDocument/2006/relationships/tags" Target="../tags/tag218.xml"/><Relationship Id="rId1" Type="http://schemas.openxmlformats.org/officeDocument/2006/relationships/tags" Target="../tags/tag217.xml"/><Relationship Id="rId6" Type="http://schemas.openxmlformats.org/officeDocument/2006/relationships/tags" Target="../tags/tag218.xml"/><Relationship Id="rId5" Type="http://schemas.openxmlformats.org/officeDocument/2006/relationships/image" Target="../media/image1.emf"/><Relationship Id="rId4" Type="http://schemas.openxmlformats.org/officeDocument/2006/relationships/oleObject" Target="../embeddings/oleObject35.bin"/></Relationships>
</file>

<file path=ppt/slides/_rels/slide39.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slideLayout" Target="../slideLayouts/slideLayout2.xml"/><Relationship Id="rId7" Type="http://schemas.openxmlformats.org/officeDocument/2006/relationships/image" Target="../media/image53.png"/><Relationship Id="rId2" Type="http://schemas.openxmlformats.org/officeDocument/2006/relationships/tags" Target="../tags/tag220.xml"/><Relationship Id="rId1" Type="http://schemas.openxmlformats.org/officeDocument/2006/relationships/tags" Target="../tags/tag219.xml"/><Relationship Id="rId6" Type="http://schemas.openxmlformats.org/officeDocument/2006/relationships/tags" Target="../tags/tag220.xml"/><Relationship Id="rId5" Type="http://schemas.openxmlformats.org/officeDocument/2006/relationships/image" Target="../media/image1.emf"/><Relationship Id="rId4" Type="http://schemas.openxmlformats.org/officeDocument/2006/relationships/oleObject" Target="../embeddings/oleObject36.bin"/></Relationships>
</file>

<file path=ppt/slides/_rels/slide4.xml.rels><?xml version="1.0" encoding="UTF-8" standalone="yes"?>
<Relationships xmlns="http://schemas.openxmlformats.org/package/2006/relationships"><Relationship Id="rId8" Type="http://schemas.openxmlformats.org/officeDocument/2006/relationships/tags" Target="../tags/tag32.xml"/><Relationship Id="rId13" Type="http://schemas.openxmlformats.org/officeDocument/2006/relationships/tags" Target="../tags/tag37.xml"/><Relationship Id="rId18" Type="http://schemas.openxmlformats.org/officeDocument/2006/relationships/tags" Target="../tags/tag42.xml"/><Relationship Id="rId26" Type="http://schemas.openxmlformats.org/officeDocument/2006/relationships/slide" Target="slide59.xml"/><Relationship Id="rId3" Type="http://schemas.openxmlformats.org/officeDocument/2006/relationships/tags" Target="../tags/tag27.xml"/><Relationship Id="rId21" Type="http://schemas.openxmlformats.org/officeDocument/2006/relationships/tags" Target="../tags/tag45.xml"/><Relationship Id="rId7" Type="http://schemas.openxmlformats.org/officeDocument/2006/relationships/tags" Target="../tags/tag31.xml"/><Relationship Id="rId12" Type="http://schemas.openxmlformats.org/officeDocument/2006/relationships/tags" Target="../tags/tag36.xml"/><Relationship Id="rId17" Type="http://schemas.openxmlformats.org/officeDocument/2006/relationships/tags" Target="../tags/tag41.xml"/><Relationship Id="rId25" Type="http://schemas.openxmlformats.org/officeDocument/2006/relationships/slide" Target="slide106.xml"/><Relationship Id="rId2" Type="http://schemas.openxmlformats.org/officeDocument/2006/relationships/tags" Target="../tags/tag26.xml"/><Relationship Id="rId16" Type="http://schemas.openxmlformats.org/officeDocument/2006/relationships/tags" Target="../tags/tag40.xml"/><Relationship Id="rId20" Type="http://schemas.openxmlformats.org/officeDocument/2006/relationships/tags" Target="../tags/tag44.xml"/><Relationship Id="rId1" Type="http://schemas.openxmlformats.org/officeDocument/2006/relationships/tags" Target="../tags/tag25.xml"/><Relationship Id="rId6" Type="http://schemas.openxmlformats.org/officeDocument/2006/relationships/tags" Target="../tags/tag30.xml"/><Relationship Id="rId11" Type="http://schemas.openxmlformats.org/officeDocument/2006/relationships/tags" Target="../tags/tag35.xml"/><Relationship Id="rId24" Type="http://schemas.openxmlformats.org/officeDocument/2006/relationships/slide" Target="slide118.xml"/><Relationship Id="rId5" Type="http://schemas.openxmlformats.org/officeDocument/2006/relationships/tags" Target="../tags/tag29.xml"/><Relationship Id="rId15" Type="http://schemas.openxmlformats.org/officeDocument/2006/relationships/tags" Target="../tags/tag39.xml"/><Relationship Id="rId23" Type="http://schemas.openxmlformats.org/officeDocument/2006/relationships/slide" Target="slide143.xml"/><Relationship Id="rId28" Type="http://schemas.openxmlformats.org/officeDocument/2006/relationships/slide" Target="slide4.xml"/><Relationship Id="rId10" Type="http://schemas.openxmlformats.org/officeDocument/2006/relationships/tags" Target="../tags/tag34.xml"/><Relationship Id="rId19" Type="http://schemas.openxmlformats.org/officeDocument/2006/relationships/tags" Target="../tags/tag43.xml"/><Relationship Id="rId4" Type="http://schemas.openxmlformats.org/officeDocument/2006/relationships/tags" Target="../tags/tag28.xml"/><Relationship Id="rId9" Type="http://schemas.openxmlformats.org/officeDocument/2006/relationships/tags" Target="../tags/tag33.xml"/><Relationship Id="rId14" Type="http://schemas.openxmlformats.org/officeDocument/2006/relationships/tags" Target="../tags/tag38.xml"/><Relationship Id="rId22" Type="http://schemas.openxmlformats.org/officeDocument/2006/relationships/slideLayout" Target="../slideLayouts/slideLayout6.xml"/><Relationship Id="rId27" Type="http://schemas.openxmlformats.org/officeDocument/2006/relationships/slide" Target="slide13.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55.png"/><Relationship Id="rId2" Type="http://schemas.openxmlformats.org/officeDocument/2006/relationships/tags" Target="../tags/tag222.xml"/><Relationship Id="rId1" Type="http://schemas.openxmlformats.org/officeDocument/2006/relationships/tags" Target="../tags/tag221.xml"/><Relationship Id="rId6" Type="http://schemas.openxmlformats.org/officeDocument/2006/relationships/tags" Target="../tags/tag222.xml"/><Relationship Id="rId5" Type="http://schemas.openxmlformats.org/officeDocument/2006/relationships/image" Target="../media/image1.emf"/><Relationship Id="rId4" Type="http://schemas.openxmlformats.org/officeDocument/2006/relationships/oleObject" Target="../embeddings/oleObject37.bin"/></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56.png"/><Relationship Id="rId2" Type="http://schemas.openxmlformats.org/officeDocument/2006/relationships/tags" Target="../tags/tag224.xml"/><Relationship Id="rId1" Type="http://schemas.openxmlformats.org/officeDocument/2006/relationships/tags" Target="../tags/tag223.xml"/><Relationship Id="rId6" Type="http://schemas.openxmlformats.org/officeDocument/2006/relationships/tags" Target="../tags/tag224.xml"/><Relationship Id="rId5" Type="http://schemas.openxmlformats.org/officeDocument/2006/relationships/image" Target="../media/image1.emf"/><Relationship Id="rId4" Type="http://schemas.openxmlformats.org/officeDocument/2006/relationships/oleObject" Target="../embeddings/oleObject38.bin"/></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57.png"/><Relationship Id="rId2" Type="http://schemas.openxmlformats.org/officeDocument/2006/relationships/tags" Target="../tags/tag226.xml"/><Relationship Id="rId1" Type="http://schemas.openxmlformats.org/officeDocument/2006/relationships/tags" Target="../tags/tag225.xml"/><Relationship Id="rId6" Type="http://schemas.openxmlformats.org/officeDocument/2006/relationships/tags" Target="../tags/tag226.xml"/><Relationship Id="rId5" Type="http://schemas.openxmlformats.org/officeDocument/2006/relationships/image" Target="../media/image1.emf"/><Relationship Id="rId4" Type="http://schemas.openxmlformats.org/officeDocument/2006/relationships/oleObject" Target="../embeddings/oleObject39.bin"/></Relationships>
</file>

<file path=ppt/slides/_rels/slide43.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tags" Target="../tags/tag229.xml"/><Relationship Id="rId7" Type="http://schemas.openxmlformats.org/officeDocument/2006/relationships/tags" Target="../tags/tag228.xml"/><Relationship Id="rId2" Type="http://schemas.openxmlformats.org/officeDocument/2006/relationships/tags" Target="../tags/tag228.xml"/><Relationship Id="rId1" Type="http://schemas.openxmlformats.org/officeDocument/2006/relationships/tags" Target="../tags/tag227.xml"/><Relationship Id="rId6" Type="http://schemas.openxmlformats.org/officeDocument/2006/relationships/image" Target="../media/image1.emf"/><Relationship Id="rId11" Type="http://schemas.openxmlformats.org/officeDocument/2006/relationships/image" Target="../media/image60.png"/><Relationship Id="rId5" Type="http://schemas.openxmlformats.org/officeDocument/2006/relationships/oleObject" Target="../embeddings/oleObject40.bin"/><Relationship Id="rId10" Type="http://schemas.openxmlformats.org/officeDocument/2006/relationships/tags" Target="../tags/tag229.xml"/><Relationship Id="rId4" Type="http://schemas.openxmlformats.org/officeDocument/2006/relationships/slideLayout" Target="../slideLayouts/slideLayout2.xml"/><Relationship Id="rId9" Type="http://schemas.openxmlformats.org/officeDocument/2006/relationships/image" Target="../media/image59.png"/></Relationships>
</file>

<file path=ppt/slides/_rels/slide44.xml.rels><?xml version="1.0" encoding="UTF-8" standalone="yes"?>
<Relationships xmlns="http://schemas.openxmlformats.org/package/2006/relationships"><Relationship Id="rId8" Type="http://schemas.openxmlformats.org/officeDocument/2006/relationships/image" Target="../media/image1.emf"/><Relationship Id="rId13" Type="http://schemas.openxmlformats.org/officeDocument/2006/relationships/image" Target="../media/image63.png"/><Relationship Id="rId3" Type="http://schemas.openxmlformats.org/officeDocument/2006/relationships/tags" Target="../tags/tag232.xml"/><Relationship Id="rId7" Type="http://schemas.openxmlformats.org/officeDocument/2006/relationships/oleObject" Target="../embeddings/oleObject41.bin"/><Relationship Id="rId12" Type="http://schemas.openxmlformats.org/officeDocument/2006/relationships/image" Target="../media/image62.png"/><Relationship Id="rId17" Type="http://schemas.openxmlformats.org/officeDocument/2006/relationships/image" Target="../media/image65.png"/><Relationship Id="rId2" Type="http://schemas.openxmlformats.org/officeDocument/2006/relationships/tags" Target="../tags/tag231.xml"/><Relationship Id="rId16" Type="http://schemas.openxmlformats.org/officeDocument/2006/relationships/tags" Target="../tags/tag234.xml"/><Relationship Id="rId1" Type="http://schemas.openxmlformats.org/officeDocument/2006/relationships/tags" Target="../tags/tag230.xml"/><Relationship Id="rId6" Type="http://schemas.openxmlformats.org/officeDocument/2006/relationships/slideLayout" Target="../slideLayouts/slideLayout2.xml"/><Relationship Id="rId11" Type="http://schemas.openxmlformats.org/officeDocument/2006/relationships/tags" Target="../tags/tag232.xml"/><Relationship Id="rId5" Type="http://schemas.openxmlformats.org/officeDocument/2006/relationships/tags" Target="../tags/tag234.xml"/><Relationship Id="rId15" Type="http://schemas.openxmlformats.org/officeDocument/2006/relationships/image" Target="../media/image64.png"/><Relationship Id="rId10" Type="http://schemas.openxmlformats.org/officeDocument/2006/relationships/image" Target="../media/image61.png"/><Relationship Id="rId4" Type="http://schemas.openxmlformats.org/officeDocument/2006/relationships/tags" Target="../tags/tag233.xml"/><Relationship Id="rId9" Type="http://schemas.openxmlformats.org/officeDocument/2006/relationships/tags" Target="../tags/tag231.xml"/><Relationship Id="rId14" Type="http://schemas.openxmlformats.org/officeDocument/2006/relationships/tags" Target="../tags/tag233.xml"/></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66.png"/><Relationship Id="rId2" Type="http://schemas.openxmlformats.org/officeDocument/2006/relationships/tags" Target="../tags/tag236.xml"/><Relationship Id="rId1" Type="http://schemas.openxmlformats.org/officeDocument/2006/relationships/tags" Target="../tags/tag235.xml"/><Relationship Id="rId6" Type="http://schemas.openxmlformats.org/officeDocument/2006/relationships/tags" Target="../tags/tag236.xml"/><Relationship Id="rId5" Type="http://schemas.openxmlformats.org/officeDocument/2006/relationships/image" Target="../media/image1.emf"/><Relationship Id="rId4" Type="http://schemas.openxmlformats.org/officeDocument/2006/relationships/oleObject" Target="../embeddings/oleObject42.bin"/></Relationships>
</file>

<file path=ppt/slides/_rels/slide46.xml.rels><?xml version="1.0" encoding="UTF-8" standalone="yes"?>
<Relationships xmlns="http://schemas.openxmlformats.org/package/2006/relationships"><Relationship Id="rId8" Type="http://schemas.openxmlformats.org/officeDocument/2006/relationships/tags" Target="../tags/tag238.xml"/><Relationship Id="rId3" Type="http://schemas.openxmlformats.org/officeDocument/2006/relationships/tags" Target="../tags/tag239.xml"/><Relationship Id="rId7" Type="http://schemas.openxmlformats.org/officeDocument/2006/relationships/image" Target="../media/image67.png"/><Relationship Id="rId2" Type="http://schemas.openxmlformats.org/officeDocument/2006/relationships/tags" Target="../tags/tag238.xml"/><Relationship Id="rId1" Type="http://schemas.openxmlformats.org/officeDocument/2006/relationships/tags" Target="../tags/tag237.xml"/><Relationship Id="rId6" Type="http://schemas.openxmlformats.org/officeDocument/2006/relationships/image" Target="../media/image1.emf"/><Relationship Id="rId5" Type="http://schemas.openxmlformats.org/officeDocument/2006/relationships/oleObject" Target="../embeddings/oleObject43.bin"/><Relationship Id="rId10" Type="http://schemas.openxmlformats.org/officeDocument/2006/relationships/image" Target="../media/image50.png"/><Relationship Id="rId4" Type="http://schemas.openxmlformats.org/officeDocument/2006/relationships/slideLayout" Target="../slideLayouts/slideLayout2.xml"/><Relationship Id="rId9" Type="http://schemas.openxmlformats.org/officeDocument/2006/relationships/image" Target="../media/image68.png"/></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69.png"/><Relationship Id="rId2" Type="http://schemas.openxmlformats.org/officeDocument/2006/relationships/tags" Target="../tags/tag241.xml"/><Relationship Id="rId1" Type="http://schemas.openxmlformats.org/officeDocument/2006/relationships/tags" Target="../tags/tag240.xml"/><Relationship Id="rId6" Type="http://schemas.openxmlformats.org/officeDocument/2006/relationships/tags" Target="../tags/tag241.xml"/><Relationship Id="rId5" Type="http://schemas.openxmlformats.org/officeDocument/2006/relationships/image" Target="../media/image1.emf"/><Relationship Id="rId4" Type="http://schemas.openxmlformats.org/officeDocument/2006/relationships/oleObject" Target="../embeddings/oleObject44.bin"/></Relationships>
</file>

<file path=ppt/slides/_rels/slide48.xml.rels><?xml version="1.0" encoding="UTF-8" standalone="yes"?>
<Relationships xmlns="http://schemas.openxmlformats.org/package/2006/relationships"><Relationship Id="rId8" Type="http://schemas.openxmlformats.org/officeDocument/2006/relationships/tags" Target="../tags/tag249.xml"/><Relationship Id="rId13" Type="http://schemas.openxmlformats.org/officeDocument/2006/relationships/tags" Target="../tags/tag254.xml"/><Relationship Id="rId18" Type="http://schemas.openxmlformats.org/officeDocument/2006/relationships/tags" Target="../tags/tag259.xml"/><Relationship Id="rId26" Type="http://schemas.openxmlformats.org/officeDocument/2006/relationships/slide" Target="slide37.xml"/><Relationship Id="rId3" Type="http://schemas.openxmlformats.org/officeDocument/2006/relationships/tags" Target="../tags/tag244.xml"/><Relationship Id="rId21" Type="http://schemas.openxmlformats.org/officeDocument/2006/relationships/tags" Target="../tags/tag262.xml"/><Relationship Id="rId7" Type="http://schemas.openxmlformats.org/officeDocument/2006/relationships/tags" Target="../tags/tag248.xml"/><Relationship Id="rId12" Type="http://schemas.openxmlformats.org/officeDocument/2006/relationships/tags" Target="../tags/tag253.xml"/><Relationship Id="rId17" Type="http://schemas.openxmlformats.org/officeDocument/2006/relationships/tags" Target="../tags/tag258.xml"/><Relationship Id="rId25" Type="http://schemas.openxmlformats.org/officeDocument/2006/relationships/slide" Target="slide48.xml"/><Relationship Id="rId2" Type="http://schemas.openxmlformats.org/officeDocument/2006/relationships/tags" Target="../tags/tag243.xml"/><Relationship Id="rId16" Type="http://schemas.openxmlformats.org/officeDocument/2006/relationships/tags" Target="../tags/tag257.xml"/><Relationship Id="rId20" Type="http://schemas.openxmlformats.org/officeDocument/2006/relationships/tags" Target="../tags/tag261.xml"/><Relationship Id="rId1" Type="http://schemas.openxmlformats.org/officeDocument/2006/relationships/tags" Target="../tags/tag242.xml"/><Relationship Id="rId6" Type="http://schemas.openxmlformats.org/officeDocument/2006/relationships/tags" Target="../tags/tag247.xml"/><Relationship Id="rId11" Type="http://schemas.openxmlformats.org/officeDocument/2006/relationships/tags" Target="../tags/tag252.xml"/><Relationship Id="rId24" Type="http://schemas.openxmlformats.org/officeDocument/2006/relationships/slide" Target="slide52.xml"/><Relationship Id="rId5" Type="http://schemas.openxmlformats.org/officeDocument/2006/relationships/tags" Target="../tags/tag246.xml"/><Relationship Id="rId15" Type="http://schemas.openxmlformats.org/officeDocument/2006/relationships/tags" Target="../tags/tag256.xml"/><Relationship Id="rId23" Type="http://schemas.openxmlformats.org/officeDocument/2006/relationships/slide" Target="slide55.xml"/><Relationship Id="rId28" Type="http://schemas.openxmlformats.org/officeDocument/2006/relationships/slide" Target="slide15.xml"/><Relationship Id="rId10" Type="http://schemas.openxmlformats.org/officeDocument/2006/relationships/tags" Target="../tags/tag251.xml"/><Relationship Id="rId19" Type="http://schemas.openxmlformats.org/officeDocument/2006/relationships/tags" Target="../tags/tag260.xml"/><Relationship Id="rId4" Type="http://schemas.openxmlformats.org/officeDocument/2006/relationships/tags" Target="../tags/tag245.xml"/><Relationship Id="rId9" Type="http://schemas.openxmlformats.org/officeDocument/2006/relationships/tags" Target="../tags/tag250.xml"/><Relationship Id="rId14" Type="http://schemas.openxmlformats.org/officeDocument/2006/relationships/tags" Target="../tags/tag255.xml"/><Relationship Id="rId22" Type="http://schemas.openxmlformats.org/officeDocument/2006/relationships/slideLayout" Target="../slideLayouts/slideLayout6.xml"/><Relationship Id="rId27" Type="http://schemas.openxmlformats.org/officeDocument/2006/relationships/slide" Target="slide34.xml"/></Relationships>
</file>

<file path=ppt/slides/_rels/slide49.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slideLayout" Target="../slideLayouts/slideLayout2.xml"/><Relationship Id="rId7" Type="http://schemas.openxmlformats.org/officeDocument/2006/relationships/image" Target="../media/image71.png"/><Relationship Id="rId2" Type="http://schemas.openxmlformats.org/officeDocument/2006/relationships/tags" Target="../tags/tag264.xml"/><Relationship Id="rId1" Type="http://schemas.openxmlformats.org/officeDocument/2006/relationships/tags" Target="../tags/tag263.xml"/><Relationship Id="rId6" Type="http://schemas.openxmlformats.org/officeDocument/2006/relationships/image" Target="../media/image70.png"/><Relationship Id="rId11" Type="http://schemas.openxmlformats.org/officeDocument/2006/relationships/image" Target="../media/image73.png"/><Relationship Id="rId5" Type="http://schemas.openxmlformats.org/officeDocument/2006/relationships/image" Target="../media/image1.emf"/><Relationship Id="rId10" Type="http://schemas.openxmlformats.org/officeDocument/2006/relationships/image" Target="../media/image610.png"/><Relationship Id="rId4" Type="http://schemas.openxmlformats.org/officeDocument/2006/relationships/oleObject" Target="../embeddings/oleObject45.bin"/><Relationship Id="rId9" Type="http://schemas.openxmlformats.org/officeDocument/2006/relationships/image" Target="../media/image600.png"/></Relationships>
</file>

<file path=ppt/slides/_rels/slide5.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tags" Target="../tags/tag46.xml"/><Relationship Id="rId5" Type="http://schemas.openxmlformats.org/officeDocument/2006/relationships/image" Target="../media/image5.jpeg"/><Relationship Id="rId4" Type="http://schemas.openxmlformats.org/officeDocument/2006/relationships/image" Target="../media/image1.emf"/></Relationships>
</file>

<file path=ppt/slides/_rels/slide50.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tags" Target="../tags/tag267.xml"/><Relationship Id="rId7" Type="http://schemas.openxmlformats.org/officeDocument/2006/relationships/image" Target="../media/image1.emf"/><Relationship Id="rId12" Type="http://schemas.openxmlformats.org/officeDocument/2006/relationships/image" Target="../media/image75.png"/><Relationship Id="rId2" Type="http://schemas.openxmlformats.org/officeDocument/2006/relationships/tags" Target="../tags/tag266.xml"/><Relationship Id="rId1" Type="http://schemas.openxmlformats.org/officeDocument/2006/relationships/tags" Target="../tags/tag265.xml"/><Relationship Id="rId6" Type="http://schemas.openxmlformats.org/officeDocument/2006/relationships/oleObject" Target="../embeddings/oleObject46.bin"/><Relationship Id="rId11" Type="http://schemas.openxmlformats.org/officeDocument/2006/relationships/tags" Target="../tags/tag268.xml"/><Relationship Id="rId5" Type="http://schemas.openxmlformats.org/officeDocument/2006/relationships/slideLayout" Target="../slideLayouts/slideLayout2.xml"/><Relationship Id="rId10" Type="http://schemas.openxmlformats.org/officeDocument/2006/relationships/image" Target="../media/image640.png"/><Relationship Id="rId4" Type="http://schemas.openxmlformats.org/officeDocument/2006/relationships/tags" Target="../tags/tag268.xml"/><Relationship Id="rId9" Type="http://schemas.openxmlformats.org/officeDocument/2006/relationships/tags" Target="../tags/tag267.xml"/></Relationships>
</file>

<file path=ppt/slides/_rels/slide51.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slideLayout" Target="../slideLayouts/slideLayout2.xml"/><Relationship Id="rId7" Type="http://schemas.openxmlformats.org/officeDocument/2006/relationships/image" Target="../media/image76.png"/><Relationship Id="rId2" Type="http://schemas.openxmlformats.org/officeDocument/2006/relationships/tags" Target="../tags/tag270.xml"/><Relationship Id="rId1" Type="http://schemas.openxmlformats.org/officeDocument/2006/relationships/tags" Target="../tags/tag269.xml"/><Relationship Id="rId6" Type="http://schemas.openxmlformats.org/officeDocument/2006/relationships/tags" Target="../tags/tag270.xml"/><Relationship Id="rId5" Type="http://schemas.openxmlformats.org/officeDocument/2006/relationships/image" Target="../media/image1.emf"/><Relationship Id="rId4" Type="http://schemas.openxmlformats.org/officeDocument/2006/relationships/oleObject" Target="../embeddings/oleObject47.bin"/></Relationships>
</file>

<file path=ppt/slides/_rels/slide52.xml.rels><?xml version="1.0" encoding="UTF-8" standalone="yes"?>
<Relationships xmlns="http://schemas.openxmlformats.org/package/2006/relationships"><Relationship Id="rId8" Type="http://schemas.openxmlformats.org/officeDocument/2006/relationships/tags" Target="../tags/tag278.xml"/><Relationship Id="rId13" Type="http://schemas.openxmlformats.org/officeDocument/2006/relationships/tags" Target="../tags/tag283.xml"/><Relationship Id="rId18" Type="http://schemas.openxmlformats.org/officeDocument/2006/relationships/tags" Target="../tags/tag288.xml"/><Relationship Id="rId26" Type="http://schemas.openxmlformats.org/officeDocument/2006/relationships/slide" Target="slide37.xml"/><Relationship Id="rId3" Type="http://schemas.openxmlformats.org/officeDocument/2006/relationships/tags" Target="../tags/tag273.xml"/><Relationship Id="rId21" Type="http://schemas.openxmlformats.org/officeDocument/2006/relationships/tags" Target="../tags/tag291.xml"/><Relationship Id="rId7" Type="http://schemas.openxmlformats.org/officeDocument/2006/relationships/tags" Target="../tags/tag277.xml"/><Relationship Id="rId12" Type="http://schemas.openxmlformats.org/officeDocument/2006/relationships/tags" Target="../tags/tag282.xml"/><Relationship Id="rId17" Type="http://schemas.openxmlformats.org/officeDocument/2006/relationships/tags" Target="../tags/tag287.xml"/><Relationship Id="rId25" Type="http://schemas.openxmlformats.org/officeDocument/2006/relationships/slide" Target="slide48.xml"/><Relationship Id="rId2" Type="http://schemas.openxmlformats.org/officeDocument/2006/relationships/tags" Target="../tags/tag272.xml"/><Relationship Id="rId16" Type="http://schemas.openxmlformats.org/officeDocument/2006/relationships/tags" Target="../tags/tag286.xml"/><Relationship Id="rId20" Type="http://schemas.openxmlformats.org/officeDocument/2006/relationships/tags" Target="../tags/tag290.xml"/><Relationship Id="rId1" Type="http://schemas.openxmlformats.org/officeDocument/2006/relationships/tags" Target="../tags/tag271.xml"/><Relationship Id="rId6" Type="http://schemas.openxmlformats.org/officeDocument/2006/relationships/tags" Target="../tags/tag276.xml"/><Relationship Id="rId11" Type="http://schemas.openxmlformats.org/officeDocument/2006/relationships/tags" Target="../tags/tag281.xml"/><Relationship Id="rId24" Type="http://schemas.openxmlformats.org/officeDocument/2006/relationships/slide" Target="slide52.xml"/><Relationship Id="rId5" Type="http://schemas.openxmlformats.org/officeDocument/2006/relationships/tags" Target="../tags/tag275.xml"/><Relationship Id="rId15" Type="http://schemas.openxmlformats.org/officeDocument/2006/relationships/tags" Target="../tags/tag285.xml"/><Relationship Id="rId23" Type="http://schemas.openxmlformats.org/officeDocument/2006/relationships/slide" Target="slide55.xml"/><Relationship Id="rId28" Type="http://schemas.openxmlformats.org/officeDocument/2006/relationships/slide" Target="slide15.xml"/><Relationship Id="rId10" Type="http://schemas.openxmlformats.org/officeDocument/2006/relationships/tags" Target="../tags/tag280.xml"/><Relationship Id="rId19" Type="http://schemas.openxmlformats.org/officeDocument/2006/relationships/tags" Target="../tags/tag289.xml"/><Relationship Id="rId4" Type="http://schemas.openxmlformats.org/officeDocument/2006/relationships/tags" Target="../tags/tag274.xml"/><Relationship Id="rId9" Type="http://schemas.openxmlformats.org/officeDocument/2006/relationships/tags" Target="../tags/tag279.xml"/><Relationship Id="rId14" Type="http://schemas.openxmlformats.org/officeDocument/2006/relationships/tags" Target="../tags/tag284.xml"/><Relationship Id="rId22" Type="http://schemas.openxmlformats.org/officeDocument/2006/relationships/slideLayout" Target="../slideLayouts/slideLayout6.xml"/><Relationship Id="rId27" Type="http://schemas.openxmlformats.org/officeDocument/2006/relationships/slide" Target="slide34.xml"/></Relationships>
</file>

<file path=ppt/slides/_rels/slide53.xml.rels><?xml version="1.0" encoding="UTF-8" standalone="yes"?>
<Relationships xmlns="http://schemas.openxmlformats.org/package/2006/relationships"><Relationship Id="rId8" Type="http://schemas.openxmlformats.org/officeDocument/2006/relationships/hyperlink" Target="https://openaccess.thecvf.com/content_cvpr_2017/papers/Dai_ScanNet_Richly-Annotated_3D_CVPR_2017_paper.pdf" TargetMode="External"/><Relationship Id="rId3" Type="http://schemas.openxmlformats.org/officeDocument/2006/relationships/tags" Target="../tags/tag294.xml"/><Relationship Id="rId7" Type="http://schemas.openxmlformats.org/officeDocument/2006/relationships/image" Target="../media/image77.png"/><Relationship Id="rId2" Type="http://schemas.openxmlformats.org/officeDocument/2006/relationships/tags" Target="../tags/tag293.xml"/><Relationship Id="rId1" Type="http://schemas.openxmlformats.org/officeDocument/2006/relationships/tags" Target="../tags/tag292.xml"/><Relationship Id="rId6" Type="http://schemas.openxmlformats.org/officeDocument/2006/relationships/image" Target="../media/image1.emf"/><Relationship Id="rId5" Type="http://schemas.openxmlformats.org/officeDocument/2006/relationships/oleObject" Target="../embeddings/oleObject48.bin"/><Relationship Id="rId4" Type="http://schemas.openxmlformats.org/officeDocument/2006/relationships/slideLayout" Target="../slideLayouts/slideLayout2.xml"/><Relationship Id="rId9" Type="http://schemas.openxmlformats.org/officeDocument/2006/relationships/hyperlink" Target="https://citeseerx.ist.psu.edu/document?repid=rep1&amp;type=pdf&amp;doi=bd72d217109452d390113501daeb15db0c4f917b" TargetMode="External"/></Relationships>
</file>

<file path=ppt/slides/_rels/slide54.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tags" Target="../tags/tag297.xml"/><Relationship Id="rId7" Type="http://schemas.openxmlformats.org/officeDocument/2006/relationships/oleObject" Target="../embeddings/oleObject49.bin"/><Relationship Id="rId12" Type="http://schemas.openxmlformats.org/officeDocument/2006/relationships/hyperlink" Target="https://openaccess.thecvf.com/content_CVPR_2020/papers/Yao_BlendedMVS_A_Large-Scale_Dataset_for_Generalized_Multi-View_Stereo_Networks_CVPR_2020_paper.pdf" TargetMode="External"/><Relationship Id="rId2" Type="http://schemas.openxmlformats.org/officeDocument/2006/relationships/tags" Target="../tags/tag296.xml"/><Relationship Id="rId1" Type="http://schemas.openxmlformats.org/officeDocument/2006/relationships/tags" Target="../tags/tag295.xml"/><Relationship Id="rId6" Type="http://schemas.openxmlformats.org/officeDocument/2006/relationships/slideLayout" Target="../slideLayouts/slideLayout2.xml"/><Relationship Id="rId11" Type="http://schemas.openxmlformats.org/officeDocument/2006/relationships/hyperlink" Target="https://openaccess.thecvf.com/content_cvpr_2017/papers/Schops_A_Multi-View_Stereo_CVPR_2017_paper.pdf" TargetMode="External"/><Relationship Id="rId5" Type="http://schemas.openxmlformats.org/officeDocument/2006/relationships/tags" Target="../tags/tag299.xml"/><Relationship Id="rId10" Type="http://schemas.openxmlformats.org/officeDocument/2006/relationships/hyperlink" Target="https://web.archive.org/web/20170612142454id_/http:/vladlen.info/papers/tanks-and-temples.pdf" TargetMode="External"/><Relationship Id="rId4" Type="http://schemas.openxmlformats.org/officeDocument/2006/relationships/tags" Target="../tags/tag298.xml"/><Relationship Id="rId9" Type="http://schemas.openxmlformats.org/officeDocument/2006/relationships/hyperlink" Target="https://publications.aston.ac.uk/id/eprint/28180/1/Large_scale_data_for_multiple_view_stereopsis.pdf" TargetMode="External"/></Relationships>
</file>

<file path=ppt/slides/_rels/slide55.xml.rels><?xml version="1.0" encoding="UTF-8" standalone="yes"?>
<Relationships xmlns="http://schemas.openxmlformats.org/package/2006/relationships"><Relationship Id="rId8" Type="http://schemas.openxmlformats.org/officeDocument/2006/relationships/tags" Target="../tags/tag307.xml"/><Relationship Id="rId13" Type="http://schemas.openxmlformats.org/officeDocument/2006/relationships/tags" Target="../tags/tag312.xml"/><Relationship Id="rId18" Type="http://schemas.openxmlformats.org/officeDocument/2006/relationships/tags" Target="../tags/tag317.xml"/><Relationship Id="rId26" Type="http://schemas.openxmlformats.org/officeDocument/2006/relationships/slide" Target="slide37.xml"/><Relationship Id="rId3" Type="http://schemas.openxmlformats.org/officeDocument/2006/relationships/tags" Target="../tags/tag302.xml"/><Relationship Id="rId21" Type="http://schemas.openxmlformats.org/officeDocument/2006/relationships/tags" Target="../tags/tag320.xml"/><Relationship Id="rId7" Type="http://schemas.openxmlformats.org/officeDocument/2006/relationships/tags" Target="../tags/tag306.xml"/><Relationship Id="rId12" Type="http://schemas.openxmlformats.org/officeDocument/2006/relationships/tags" Target="../tags/tag311.xml"/><Relationship Id="rId17" Type="http://schemas.openxmlformats.org/officeDocument/2006/relationships/tags" Target="../tags/tag316.xml"/><Relationship Id="rId25" Type="http://schemas.openxmlformats.org/officeDocument/2006/relationships/slide" Target="slide48.xml"/><Relationship Id="rId2" Type="http://schemas.openxmlformats.org/officeDocument/2006/relationships/tags" Target="../tags/tag301.xml"/><Relationship Id="rId16" Type="http://schemas.openxmlformats.org/officeDocument/2006/relationships/tags" Target="../tags/tag315.xml"/><Relationship Id="rId20" Type="http://schemas.openxmlformats.org/officeDocument/2006/relationships/tags" Target="../tags/tag319.xml"/><Relationship Id="rId1" Type="http://schemas.openxmlformats.org/officeDocument/2006/relationships/tags" Target="../tags/tag300.xml"/><Relationship Id="rId6" Type="http://schemas.openxmlformats.org/officeDocument/2006/relationships/tags" Target="../tags/tag305.xml"/><Relationship Id="rId11" Type="http://schemas.openxmlformats.org/officeDocument/2006/relationships/tags" Target="../tags/tag310.xml"/><Relationship Id="rId24" Type="http://schemas.openxmlformats.org/officeDocument/2006/relationships/slide" Target="slide52.xml"/><Relationship Id="rId5" Type="http://schemas.openxmlformats.org/officeDocument/2006/relationships/tags" Target="../tags/tag304.xml"/><Relationship Id="rId15" Type="http://schemas.openxmlformats.org/officeDocument/2006/relationships/tags" Target="../tags/tag314.xml"/><Relationship Id="rId23" Type="http://schemas.openxmlformats.org/officeDocument/2006/relationships/slide" Target="slide55.xml"/><Relationship Id="rId28" Type="http://schemas.openxmlformats.org/officeDocument/2006/relationships/slide" Target="slide15.xml"/><Relationship Id="rId10" Type="http://schemas.openxmlformats.org/officeDocument/2006/relationships/tags" Target="../tags/tag309.xml"/><Relationship Id="rId19" Type="http://schemas.openxmlformats.org/officeDocument/2006/relationships/tags" Target="../tags/tag318.xml"/><Relationship Id="rId4" Type="http://schemas.openxmlformats.org/officeDocument/2006/relationships/tags" Target="../tags/tag303.xml"/><Relationship Id="rId9" Type="http://schemas.openxmlformats.org/officeDocument/2006/relationships/tags" Target="../tags/tag308.xml"/><Relationship Id="rId14" Type="http://schemas.openxmlformats.org/officeDocument/2006/relationships/tags" Target="../tags/tag313.xml"/><Relationship Id="rId22" Type="http://schemas.openxmlformats.org/officeDocument/2006/relationships/slideLayout" Target="../slideLayouts/slideLayout6.xml"/><Relationship Id="rId27" Type="http://schemas.openxmlformats.org/officeDocument/2006/relationships/slide" Target="slide34.xml"/></Relationships>
</file>

<file path=ppt/slides/_rels/slide56.xml.rels><?xml version="1.0" encoding="UTF-8" standalone="yes"?>
<Relationships xmlns="http://schemas.openxmlformats.org/package/2006/relationships"><Relationship Id="rId8" Type="http://schemas.openxmlformats.org/officeDocument/2006/relationships/oleObject" Target="../embeddings/oleObject50.bin"/><Relationship Id="rId3" Type="http://schemas.openxmlformats.org/officeDocument/2006/relationships/tags" Target="../tags/tag323.xml"/><Relationship Id="rId7" Type="http://schemas.openxmlformats.org/officeDocument/2006/relationships/slideLayout" Target="../slideLayouts/slideLayout2.xml"/><Relationship Id="rId2" Type="http://schemas.openxmlformats.org/officeDocument/2006/relationships/tags" Target="../tags/tag322.xml"/><Relationship Id="rId1" Type="http://schemas.openxmlformats.org/officeDocument/2006/relationships/tags" Target="../tags/tag321.xml"/><Relationship Id="rId6" Type="http://schemas.openxmlformats.org/officeDocument/2006/relationships/tags" Target="../tags/tag326.xml"/><Relationship Id="rId11" Type="http://schemas.openxmlformats.org/officeDocument/2006/relationships/image" Target="../media/image300.png"/><Relationship Id="rId5" Type="http://schemas.openxmlformats.org/officeDocument/2006/relationships/tags" Target="../tags/tag325.xml"/><Relationship Id="rId10" Type="http://schemas.openxmlformats.org/officeDocument/2006/relationships/tags" Target="../tags/tag322.xml"/><Relationship Id="rId4" Type="http://schemas.openxmlformats.org/officeDocument/2006/relationships/tags" Target="../tags/tag324.xml"/><Relationship Id="rId9" Type="http://schemas.openxmlformats.org/officeDocument/2006/relationships/image" Target="../media/image1.emf"/></Relationships>
</file>

<file path=ppt/slides/_rels/slide57.xml.rels><?xml version="1.0" encoding="UTF-8" standalone="yes"?>
<Relationships xmlns="http://schemas.openxmlformats.org/package/2006/relationships"><Relationship Id="rId8" Type="http://schemas.openxmlformats.org/officeDocument/2006/relationships/tags" Target="../tags/tag334.xml"/><Relationship Id="rId13" Type="http://schemas.openxmlformats.org/officeDocument/2006/relationships/image" Target="../media/image78.png"/><Relationship Id="rId18" Type="http://schemas.openxmlformats.org/officeDocument/2006/relationships/tags" Target="../tags/tag333.xml"/><Relationship Id="rId3" Type="http://schemas.openxmlformats.org/officeDocument/2006/relationships/tags" Target="../tags/tag329.xml"/><Relationship Id="rId21" Type="http://schemas.openxmlformats.org/officeDocument/2006/relationships/image" Target="../media/image81.png"/><Relationship Id="rId7" Type="http://schemas.openxmlformats.org/officeDocument/2006/relationships/tags" Target="../tags/tag333.xml"/><Relationship Id="rId12" Type="http://schemas.openxmlformats.org/officeDocument/2006/relationships/tags" Target="../tags/tag328.xml"/><Relationship Id="rId17" Type="http://schemas.openxmlformats.org/officeDocument/2006/relationships/image" Target="../media/image80.png"/><Relationship Id="rId2" Type="http://schemas.openxmlformats.org/officeDocument/2006/relationships/tags" Target="../tags/tag328.xml"/><Relationship Id="rId16" Type="http://schemas.openxmlformats.org/officeDocument/2006/relationships/tags" Target="../tags/tag330.xml"/><Relationship Id="rId20" Type="http://schemas.openxmlformats.org/officeDocument/2006/relationships/tags" Target="../tags/tag334.xml"/><Relationship Id="rId1" Type="http://schemas.openxmlformats.org/officeDocument/2006/relationships/tags" Target="../tags/tag327.xml"/><Relationship Id="rId6" Type="http://schemas.openxmlformats.org/officeDocument/2006/relationships/tags" Target="../tags/tag332.xml"/><Relationship Id="rId11" Type="http://schemas.openxmlformats.org/officeDocument/2006/relationships/image" Target="../media/image1.emf"/><Relationship Id="rId5" Type="http://schemas.openxmlformats.org/officeDocument/2006/relationships/tags" Target="../tags/tag331.xml"/><Relationship Id="rId15" Type="http://schemas.openxmlformats.org/officeDocument/2006/relationships/image" Target="../media/image79.png"/><Relationship Id="rId10" Type="http://schemas.openxmlformats.org/officeDocument/2006/relationships/oleObject" Target="../embeddings/oleObject51.bin"/><Relationship Id="rId19" Type="http://schemas.openxmlformats.org/officeDocument/2006/relationships/image" Target="../media/image340.png"/><Relationship Id="rId4" Type="http://schemas.openxmlformats.org/officeDocument/2006/relationships/tags" Target="../tags/tag330.xml"/><Relationship Id="rId9" Type="http://schemas.openxmlformats.org/officeDocument/2006/relationships/slideLayout" Target="../slideLayouts/slideLayout2.xml"/><Relationship Id="rId14" Type="http://schemas.openxmlformats.org/officeDocument/2006/relationships/tags" Target="../tags/tag329.xml"/></Relationships>
</file>

<file path=ppt/slides/_rels/slide58.xml.rels><?xml version="1.0" encoding="UTF-8" standalone="yes"?>
<Relationships xmlns="http://schemas.openxmlformats.org/package/2006/relationships"><Relationship Id="rId8" Type="http://schemas.openxmlformats.org/officeDocument/2006/relationships/slideLayout" Target="../slideLayouts/slideLayout2.xml"/><Relationship Id="rId13" Type="http://schemas.openxmlformats.org/officeDocument/2006/relationships/tags" Target="../tags/tag337.xml"/><Relationship Id="rId3" Type="http://schemas.openxmlformats.org/officeDocument/2006/relationships/tags" Target="../tags/tag337.xml"/><Relationship Id="rId7" Type="http://schemas.openxmlformats.org/officeDocument/2006/relationships/tags" Target="../tags/tag341.xml"/><Relationship Id="rId12" Type="http://schemas.openxmlformats.org/officeDocument/2006/relationships/image" Target="../media/image82.png"/><Relationship Id="rId2" Type="http://schemas.openxmlformats.org/officeDocument/2006/relationships/tags" Target="../tags/tag336.xml"/><Relationship Id="rId1" Type="http://schemas.openxmlformats.org/officeDocument/2006/relationships/tags" Target="../tags/tag335.xml"/><Relationship Id="rId6" Type="http://schemas.openxmlformats.org/officeDocument/2006/relationships/tags" Target="../tags/tag340.xml"/><Relationship Id="rId11" Type="http://schemas.openxmlformats.org/officeDocument/2006/relationships/tags" Target="../tags/tag336.xml"/><Relationship Id="rId5" Type="http://schemas.openxmlformats.org/officeDocument/2006/relationships/tags" Target="../tags/tag339.xml"/><Relationship Id="rId10" Type="http://schemas.openxmlformats.org/officeDocument/2006/relationships/image" Target="../media/image1.emf"/><Relationship Id="rId4" Type="http://schemas.openxmlformats.org/officeDocument/2006/relationships/tags" Target="../tags/tag338.xml"/><Relationship Id="rId9" Type="http://schemas.openxmlformats.org/officeDocument/2006/relationships/oleObject" Target="../embeddings/oleObject52.bin"/><Relationship Id="rId14" Type="http://schemas.openxmlformats.org/officeDocument/2006/relationships/image" Target="../media/image83.png"/></Relationships>
</file>

<file path=ppt/slides/_rels/slide59.xml.rels><?xml version="1.0" encoding="UTF-8" standalone="yes"?>
<Relationships xmlns="http://schemas.openxmlformats.org/package/2006/relationships"><Relationship Id="rId13" Type="http://schemas.openxmlformats.org/officeDocument/2006/relationships/tags" Target="../tags/tag354.xml"/><Relationship Id="rId18" Type="http://schemas.openxmlformats.org/officeDocument/2006/relationships/tags" Target="../tags/tag359.xml"/><Relationship Id="rId26" Type="http://schemas.openxmlformats.org/officeDocument/2006/relationships/tags" Target="../tags/tag367.xml"/><Relationship Id="rId39" Type="http://schemas.openxmlformats.org/officeDocument/2006/relationships/image" Target="../media/image1.emf"/><Relationship Id="rId21" Type="http://schemas.openxmlformats.org/officeDocument/2006/relationships/tags" Target="../tags/tag362.xml"/><Relationship Id="rId34" Type="http://schemas.openxmlformats.org/officeDocument/2006/relationships/slide" Target="slide61.xml"/><Relationship Id="rId7" Type="http://schemas.openxmlformats.org/officeDocument/2006/relationships/tags" Target="../tags/tag348.xml"/><Relationship Id="rId12" Type="http://schemas.openxmlformats.org/officeDocument/2006/relationships/tags" Target="../tags/tag353.xml"/><Relationship Id="rId17" Type="http://schemas.openxmlformats.org/officeDocument/2006/relationships/tags" Target="../tags/tag358.xml"/><Relationship Id="rId25" Type="http://schemas.openxmlformats.org/officeDocument/2006/relationships/tags" Target="../tags/tag366.xml"/><Relationship Id="rId33" Type="http://schemas.openxmlformats.org/officeDocument/2006/relationships/slide" Target="slide95.xml"/><Relationship Id="rId38" Type="http://schemas.openxmlformats.org/officeDocument/2006/relationships/oleObject" Target="../embeddings/oleObject53.bin"/><Relationship Id="rId2" Type="http://schemas.openxmlformats.org/officeDocument/2006/relationships/tags" Target="../tags/tag343.xml"/><Relationship Id="rId16" Type="http://schemas.openxmlformats.org/officeDocument/2006/relationships/tags" Target="../tags/tag357.xml"/><Relationship Id="rId20" Type="http://schemas.openxmlformats.org/officeDocument/2006/relationships/tags" Target="../tags/tag361.xml"/><Relationship Id="rId29" Type="http://schemas.openxmlformats.org/officeDocument/2006/relationships/slideLayout" Target="../slideLayouts/slideLayout6.xml"/><Relationship Id="rId1" Type="http://schemas.openxmlformats.org/officeDocument/2006/relationships/tags" Target="../tags/tag342.xml"/><Relationship Id="rId6" Type="http://schemas.openxmlformats.org/officeDocument/2006/relationships/tags" Target="../tags/tag347.xml"/><Relationship Id="rId11" Type="http://schemas.openxmlformats.org/officeDocument/2006/relationships/tags" Target="../tags/tag352.xml"/><Relationship Id="rId24" Type="http://schemas.openxmlformats.org/officeDocument/2006/relationships/tags" Target="../tags/tag365.xml"/><Relationship Id="rId32" Type="http://schemas.openxmlformats.org/officeDocument/2006/relationships/slide" Target="slide106.xml"/><Relationship Id="rId37" Type="http://schemas.openxmlformats.org/officeDocument/2006/relationships/slide" Target="slide4.xml"/><Relationship Id="rId5" Type="http://schemas.openxmlformats.org/officeDocument/2006/relationships/tags" Target="../tags/tag346.xml"/><Relationship Id="rId15" Type="http://schemas.openxmlformats.org/officeDocument/2006/relationships/tags" Target="../tags/tag356.xml"/><Relationship Id="rId23" Type="http://schemas.openxmlformats.org/officeDocument/2006/relationships/tags" Target="../tags/tag364.xml"/><Relationship Id="rId28" Type="http://schemas.openxmlformats.org/officeDocument/2006/relationships/tags" Target="../tags/tag369.xml"/><Relationship Id="rId36" Type="http://schemas.openxmlformats.org/officeDocument/2006/relationships/slide" Target="slide13.xml"/><Relationship Id="rId10" Type="http://schemas.openxmlformats.org/officeDocument/2006/relationships/tags" Target="../tags/tag351.xml"/><Relationship Id="rId19" Type="http://schemas.openxmlformats.org/officeDocument/2006/relationships/tags" Target="../tags/tag360.xml"/><Relationship Id="rId31" Type="http://schemas.openxmlformats.org/officeDocument/2006/relationships/slide" Target="slide118.xml"/><Relationship Id="rId4" Type="http://schemas.openxmlformats.org/officeDocument/2006/relationships/tags" Target="../tags/tag345.xml"/><Relationship Id="rId9" Type="http://schemas.openxmlformats.org/officeDocument/2006/relationships/tags" Target="../tags/tag350.xml"/><Relationship Id="rId14" Type="http://schemas.openxmlformats.org/officeDocument/2006/relationships/tags" Target="../tags/tag355.xml"/><Relationship Id="rId22" Type="http://schemas.openxmlformats.org/officeDocument/2006/relationships/tags" Target="../tags/tag363.xml"/><Relationship Id="rId27" Type="http://schemas.openxmlformats.org/officeDocument/2006/relationships/tags" Target="../tags/tag368.xml"/><Relationship Id="rId30" Type="http://schemas.openxmlformats.org/officeDocument/2006/relationships/slide" Target="slide143.xml"/><Relationship Id="rId35" Type="http://schemas.openxmlformats.org/officeDocument/2006/relationships/slide" Target="slide59.xml"/><Relationship Id="rId8" Type="http://schemas.openxmlformats.org/officeDocument/2006/relationships/tags" Target="../tags/tag349.xml"/><Relationship Id="rId3" Type="http://schemas.openxmlformats.org/officeDocument/2006/relationships/tags" Target="../tags/tag344.xml"/></Relationships>
</file>

<file path=ppt/slides/_rels/slide6.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tags" Target="../tags/tag47.xml"/><Relationship Id="rId5" Type="http://schemas.openxmlformats.org/officeDocument/2006/relationships/image" Target="../media/image6.png"/><Relationship Id="rId4" Type="http://schemas.openxmlformats.org/officeDocument/2006/relationships/image" Target="../media/image1.emf"/></Relationships>
</file>

<file path=ppt/slides/_rels/slide60.xml.rels><?xml version="1.0" encoding="UTF-8" standalone="yes"?>
<Relationships xmlns="http://schemas.openxmlformats.org/package/2006/relationships"><Relationship Id="rId3" Type="http://schemas.openxmlformats.org/officeDocument/2006/relationships/oleObject" Target="../embeddings/oleObject54.bin"/><Relationship Id="rId2" Type="http://schemas.openxmlformats.org/officeDocument/2006/relationships/slideLayout" Target="../slideLayouts/slideLayout2.xml"/><Relationship Id="rId1" Type="http://schemas.openxmlformats.org/officeDocument/2006/relationships/tags" Target="../tags/tag370.xml"/><Relationship Id="rId5" Type="http://schemas.openxmlformats.org/officeDocument/2006/relationships/image" Target="../media/image84.png"/><Relationship Id="rId4" Type="http://schemas.openxmlformats.org/officeDocument/2006/relationships/image" Target="../media/image1.emf"/></Relationships>
</file>

<file path=ppt/slides/_rels/slide61.xml.rels><?xml version="1.0" encoding="UTF-8" standalone="yes"?>
<Relationships xmlns="http://schemas.openxmlformats.org/package/2006/relationships"><Relationship Id="rId13" Type="http://schemas.openxmlformats.org/officeDocument/2006/relationships/tags" Target="../tags/tag383.xml"/><Relationship Id="rId18" Type="http://schemas.openxmlformats.org/officeDocument/2006/relationships/tags" Target="../tags/tag388.xml"/><Relationship Id="rId26" Type="http://schemas.openxmlformats.org/officeDocument/2006/relationships/tags" Target="../tags/tag396.xml"/><Relationship Id="rId3" Type="http://schemas.openxmlformats.org/officeDocument/2006/relationships/tags" Target="../tags/tag373.xml"/><Relationship Id="rId21" Type="http://schemas.openxmlformats.org/officeDocument/2006/relationships/tags" Target="../tags/tag391.xml"/><Relationship Id="rId34" Type="http://schemas.openxmlformats.org/officeDocument/2006/relationships/slide" Target="slide59.xml"/><Relationship Id="rId7" Type="http://schemas.openxmlformats.org/officeDocument/2006/relationships/tags" Target="../tags/tag377.xml"/><Relationship Id="rId12" Type="http://schemas.openxmlformats.org/officeDocument/2006/relationships/tags" Target="../tags/tag382.xml"/><Relationship Id="rId17" Type="http://schemas.openxmlformats.org/officeDocument/2006/relationships/tags" Target="../tags/tag387.xml"/><Relationship Id="rId25" Type="http://schemas.openxmlformats.org/officeDocument/2006/relationships/tags" Target="../tags/tag395.xml"/><Relationship Id="rId33" Type="http://schemas.openxmlformats.org/officeDocument/2006/relationships/slide" Target="slide61.xml"/><Relationship Id="rId2" Type="http://schemas.openxmlformats.org/officeDocument/2006/relationships/tags" Target="../tags/tag372.xml"/><Relationship Id="rId16" Type="http://schemas.openxmlformats.org/officeDocument/2006/relationships/tags" Target="../tags/tag386.xml"/><Relationship Id="rId20" Type="http://schemas.openxmlformats.org/officeDocument/2006/relationships/tags" Target="../tags/tag390.xml"/><Relationship Id="rId29" Type="http://schemas.openxmlformats.org/officeDocument/2006/relationships/slide" Target="slide143.xml"/><Relationship Id="rId1" Type="http://schemas.openxmlformats.org/officeDocument/2006/relationships/tags" Target="../tags/tag371.xml"/><Relationship Id="rId6" Type="http://schemas.openxmlformats.org/officeDocument/2006/relationships/tags" Target="../tags/tag376.xml"/><Relationship Id="rId11" Type="http://schemas.openxmlformats.org/officeDocument/2006/relationships/tags" Target="../tags/tag381.xml"/><Relationship Id="rId24" Type="http://schemas.openxmlformats.org/officeDocument/2006/relationships/tags" Target="../tags/tag394.xml"/><Relationship Id="rId32" Type="http://schemas.openxmlformats.org/officeDocument/2006/relationships/slide" Target="slide95.xml"/><Relationship Id="rId5" Type="http://schemas.openxmlformats.org/officeDocument/2006/relationships/tags" Target="../tags/tag375.xml"/><Relationship Id="rId15" Type="http://schemas.openxmlformats.org/officeDocument/2006/relationships/tags" Target="../tags/tag385.xml"/><Relationship Id="rId23" Type="http://schemas.openxmlformats.org/officeDocument/2006/relationships/tags" Target="../tags/tag393.xml"/><Relationship Id="rId28" Type="http://schemas.openxmlformats.org/officeDocument/2006/relationships/slideLayout" Target="../slideLayouts/slideLayout6.xml"/><Relationship Id="rId36" Type="http://schemas.openxmlformats.org/officeDocument/2006/relationships/slide" Target="slide4.xml"/><Relationship Id="rId10" Type="http://schemas.openxmlformats.org/officeDocument/2006/relationships/tags" Target="../tags/tag380.xml"/><Relationship Id="rId19" Type="http://schemas.openxmlformats.org/officeDocument/2006/relationships/tags" Target="../tags/tag389.xml"/><Relationship Id="rId31" Type="http://schemas.openxmlformats.org/officeDocument/2006/relationships/slide" Target="slide106.xml"/><Relationship Id="rId4" Type="http://schemas.openxmlformats.org/officeDocument/2006/relationships/tags" Target="../tags/tag374.xml"/><Relationship Id="rId9" Type="http://schemas.openxmlformats.org/officeDocument/2006/relationships/tags" Target="../tags/tag379.xml"/><Relationship Id="rId14" Type="http://schemas.openxmlformats.org/officeDocument/2006/relationships/tags" Target="../tags/tag384.xml"/><Relationship Id="rId22" Type="http://schemas.openxmlformats.org/officeDocument/2006/relationships/tags" Target="../tags/tag392.xml"/><Relationship Id="rId27" Type="http://schemas.openxmlformats.org/officeDocument/2006/relationships/tags" Target="../tags/tag397.xml"/><Relationship Id="rId30" Type="http://schemas.openxmlformats.org/officeDocument/2006/relationships/slide" Target="slide118.xml"/><Relationship Id="rId35" Type="http://schemas.openxmlformats.org/officeDocument/2006/relationships/slide" Target="slide13.xml"/><Relationship Id="rId8" Type="http://schemas.openxmlformats.org/officeDocument/2006/relationships/tags" Target="../tags/tag378.xml"/></Relationships>
</file>

<file path=ppt/slides/_rels/slide62.xml.rels><?xml version="1.0" encoding="UTF-8" standalone="yes"?>
<Relationships xmlns="http://schemas.openxmlformats.org/package/2006/relationships"><Relationship Id="rId3" Type="http://schemas.openxmlformats.org/officeDocument/2006/relationships/oleObject" Target="../embeddings/oleObject55.bin"/><Relationship Id="rId2" Type="http://schemas.openxmlformats.org/officeDocument/2006/relationships/slideLayout" Target="../slideLayouts/slideLayout2.xml"/><Relationship Id="rId1" Type="http://schemas.openxmlformats.org/officeDocument/2006/relationships/tags" Target="../tags/tag398.xml"/><Relationship Id="rId4" Type="http://schemas.openxmlformats.org/officeDocument/2006/relationships/image" Target="../media/image1.emf"/></Relationships>
</file>

<file path=ppt/slides/_rels/slide63.xml.rels><?xml version="1.0" encoding="UTF-8" standalone="yes"?>
<Relationships xmlns="http://schemas.openxmlformats.org/package/2006/relationships"><Relationship Id="rId13" Type="http://schemas.openxmlformats.org/officeDocument/2006/relationships/tags" Target="../tags/tag411.xml"/><Relationship Id="rId18" Type="http://schemas.openxmlformats.org/officeDocument/2006/relationships/tags" Target="../tags/tag416.xml"/><Relationship Id="rId26" Type="http://schemas.openxmlformats.org/officeDocument/2006/relationships/tags" Target="../tags/tag424.xml"/><Relationship Id="rId39" Type="http://schemas.openxmlformats.org/officeDocument/2006/relationships/slide" Target="slide63.xml"/><Relationship Id="rId21" Type="http://schemas.openxmlformats.org/officeDocument/2006/relationships/tags" Target="../tags/tag419.xml"/><Relationship Id="rId34" Type="http://schemas.openxmlformats.org/officeDocument/2006/relationships/slide" Target="slide88.xml"/><Relationship Id="rId7" Type="http://schemas.openxmlformats.org/officeDocument/2006/relationships/tags" Target="../tags/tag405.xml"/><Relationship Id="rId12" Type="http://schemas.openxmlformats.org/officeDocument/2006/relationships/tags" Target="../tags/tag410.xml"/><Relationship Id="rId17" Type="http://schemas.openxmlformats.org/officeDocument/2006/relationships/tags" Target="../tags/tag415.xml"/><Relationship Id="rId25" Type="http://schemas.openxmlformats.org/officeDocument/2006/relationships/tags" Target="../tags/tag423.xml"/><Relationship Id="rId33" Type="http://schemas.openxmlformats.org/officeDocument/2006/relationships/slide" Target="slide90.xml"/><Relationship Id="rId38" Type="http://schemas.openxmlformats.org/officeDocument/2006/relationships/slide" Target="slide65.xml"/><Relationship Id="rId2" Type="http://schemas.openxmlformats.org/officeDocument/2006/relationships/tags" Target="../tags/tag400.xml"/><Relationship Id="rId16" Type="http://schemas.openxmlformats.org/officeDocument/2006/relationships/tags" Target="../tags/tag414.xml"/><Relationship Id="rId20" Type="http://schemas.openxmlformats.org/officeDocument/2006/relationships/tags" Target="../tags/tag418.xml"/><Relationship Id="rId29" Type="http://schemas.openxmlformats.org/officeDocument/2006/relationships/slideLayout" Target="../slideLayouts/slideLayout6.xml"/><Relationship Id="rId1" Type="http://schemas.openxmlformats.org/officeDocument/2006/relationships/tags" Target="../tags/tag399.xml"/><Relationship Id="rId6" Type="http://schemas.openxmlformats.org/officeDocument/2006/relationships/tags" Target="../tags/tag404.xml"/><Relationship Id="rId11" Type="http://schemas.openxmlformats.org/officeDocument/2006/relationships/tags" Target="../tags/tag409.xml"/><Relationship Id="rId24" Type="http://schemas.openxmlformats.org/officeDocument/2006/relationships/tags" Target="../tags/tag422.xml"/><Relationship Id="rId32" Type="http://schemas.openxmlformats.org/officeDocument/2006/relationships/slide" Target="slide92.xml"/><Relationship Id="rId37" Type="http://schemas.openxmlformats.org/officeDocument/2006/relationships/slide" Target="slide69.xml"/><Relationship Id="rId5" Type="http://schemas.openxmlformats.org/officeDocument/2006/relationships/tags" Target="../tags/tag403.xml"/><Relationship Id="rId15" Type="http://schemas.openxmlformats.org/officeDocument/2006/relationships/tags" Target="../tags/tag413.xml"/><Relationship Id="rId23" Type="http://schemas.openxmlformats.org/officeDocument/2006/relationships/tags" Target="../tags/tag421.xml"/><Relationship Id="rId28" Type="http://schemas.openxmlformats.org/officeDocument/2006/relationships/tags" Target="../tags/tag426.xml"/><Relationship Id="rId36" Type="http://schemas.openxmlformats.org/officeDocument/2006/relationships/slide" Target="slide82.xml"/><Relationship Id="rId10" Type="http://schemas.openxmlformats.org/officeDocument/2006/relationships/tags" Target="../tags/tag408.xml"/><Relationship Id="rId19" Type="http://schemas.openxmlformats.org/officeDocument/2006/relationships/tags" Target="../tags/tag417.xml"/><Relationship Id="rId31" Type="http://schemas.openxmlformats.org/officeDocument/2006/relationships/image" Target="../media/image1.emf"/><Relationship Id="rId4" Type="http://schemas.openxmlformats.org/officeDocument/2006/relationships/tags" Target="../tags/tag402.xml"/><Relationship Id="rId9" Type="http://schemas.openxmlformats.org/officeDocument/2006/relationships/tags" Target="../tags/tag407.xml"/><Relationship Id="rId14" Type="http://schemas.openxmlformats.org/officeDocument/2006/relationships/tags" Target="../tags/tag412.xml"/><Relationship Id="rId22" Type="http://schemas.openxmlformats.org/officeDocument/2006/relationships/tags" Target="../tags/tag420.xml"/><Relationship Id="rId27" Type="http://schemas.openxmlformats.org/officeDocument/2006/relationships/tags" Target="../tags/tag425.xml"/><Relationship Id="rId30" Type="http://schemas.openxmlformats.org/officeDocument/2006/relationships/oleObject" Target="../embeddings/oleObject56.bin"/><Relationship Id="rId35" Type="http://schemas.openxmlformats.org/officeDocument/2006/relationships/slide" Target="slide85.xml"/><Relationship Id="rId8" Type="http://schemas.openxmlformats.org/officeDocument/2006/relationships/tags" Target="../tags/tag406.xml"/><Relationship Id="rId3" Type="http://schemas.openxmlformats.org/officeDocument/2006/relationships/tags" Target="../tags/tag401.xml"/></Relationships>
</file>

<file path=ppt/slides/_rels/slide6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428.xml"/><Relationship Id="rId1" Type="http://schemas.openxmlformats.org/officeDocument/2006/relationships/tags" Target="../tags/tag427.xml"/><Relationship Id="rId5" Type="http://schemas.openxmlformats.org/officeDocument/2006/relationships/image" Target="../media/image1.emf"/><Relationship Id="rId4" Type="http://schemas.openxmlformats.org/officeDocument/2006/relationships/oleObject" Target="../embeddings/oleObject57.bin"/></Relationships>
</file>

<file path=ppt/slides/_rels/slide65.xml.rels><?xml version="1.0" encoding="UTF-8" standalone="yes"?>
<Relationships xmlns="http://schemas.openxmlformats.org/package/2006/relationships"><Relationship Id="rId13" Type="http://schemas.openxmlformats.org/officeDocument/2006/relationships/tags" Target="../tags/tag441.xml"/><Relationship Id="rId18" Type="http://schemas.openxmlformats.org/officeDocument/2006/relationships/tags" Target="../tags/tag446.xml"/><Relationship Id="rId26" Type="http://schemas.openxmlformats.org/officeDocument/2006/relationships/tags" Target="../tags/tag454.xml"/><Relationship Id="rId3" Type="http://schemas.openxmlformats.org/officeDocument/2006/relationships/tags" Target="../tags/tag431.xml"/><Relationship Id="rId21" Type="http://schemas.openxmlformats.org/officeDocument/2006/relationships/tags" Target="../tags/tag449.xml"/><Relationship Id="rId34" Type="http://schemas.openxmlformats.org/officeDocument/2006/relationships/slide" Target="slide69.xml"/><Relationship Id="rId7" Type="http://schemas.openxmlformats.org/officeDocument/2006/relationships/tags" Target="../tags/tag435.xml"/><Relationship Id="rId12" Type="http://schemas.openxmlformats.org/officeDocument/2006/relationships/tags" Target="../tags/tag440.xml"/><Relationship Id="rId17" Type="http://schemas.openxmlformats.org/officeDocument/2006/relationships/tags" Target="../tags/tag445.xml"/><Relationship Id="rId25" Type="http://schemas.openxmlformats.org/officeDocument/2006/relationships/tags" Target="../tags/tag453.xml"/><Relationship Id="rId33" Type="http://schemas.openxmlformats.org/officeDocument/2006/relationships/slide" Target="slide82.xml"/><Relationship Id="rId2" Type="http://schemas.openxmlformats.org/officeDocument/2006/relationships/tags" Target="../tags/tag430.xml"/><Relationship Id="rId16" Type="http://schemas.openxmlformats.org/officeDocument/2006/relationships/tags" Target="../tags/tag444.xml"/><Relationship Id="rId20" Type="http://schemas.openxmlformats.org/officeDocument/2006/relationships/tags" Target="../tags/tag448.xml"/><Relationship Id="rId29" Type="http://schemas.openxmlformats.org/officeDocument/2006/relationships/slide" Target="slide92.xml"/><Relationship Id="rId1" Type="http://schemas.openxmlformats.org/officeDocument/2006/relationships/tags" Target="../tags/tag429.xml"/><Relationship Id="rId6" Type="http://schemas.openxmlformats.org/officeDocument/2006/relationships/tags" Target="../tags/tag434.xml"/><Relationship Id="rId11" Type="http://schemas.openxmlformats.org/officeDocument/2006/relationships/tags" Target="../tags/tag439.xml"/><Relationship Id="rId24" Type="http://schemas.openxmlformats.org/officeDocument/2006/relationships/tags" Target="../tags/tag452.xml"/><Relationship Id="rId32" Type="http://schemas.openxmlformats.org/officeDocument/2006/relationships/slide" Target="slide85.xml"/><Relationship Id="rId5" Type="http://schemas.openxmlformats.org/officeDocument/2006/relationships/tags" Target="../tags/tag433.xml"/><Relationship Id="rId15" Type="http://schemas.openxmlformats.org/officeDocument/2006/relationships/tags" Target="../tags/tag443.xml"/><Relationship Id="rId23" Type="http://schemas.openxmlformats.org/officeDocument/2006/relationships/tags" Target="../tags/tag451.xml"/><Relationship Id="rId28" Type="http://schemas.openxmlformats.org/officeDocument/2006/relationships/slideLayout" Target="../slideLayouts/slideLayout6.xml"/><Relationship Id="rId36" Type="http://schemas.openxmlformats.org/officeDocument/2006/relationships/slide" Target="slide63.xml"/><Relationship Id="rId10" Type="http://schemas.openxmlformats.org/officeDocument/2006/relationships/tags" Target="../tags/tag438.xml"/><Relationship Id="rId19" Type="http://schemas.openxmlformats.org/officeDocument/2006/relationships/tags" Target="../tags/tag447.xml"/><Relationship Id="rId31" Type="http://schemas.openxmlformats.org/officeDocument/2006/relationships/slide" Target="slide88.xml"/><Relationship Id="rId4" Type="http://schemas.openxmlformats.org/officeDocument/2006/relationships/tags" Target="../tags/tag432.xml"/><Relationship Id="rId9" Type="http://schemas.openxmlformats.org/officeDocument/2006/relationships/tags" Target="../tags/tag437.xml"/><Relationship Id="rId14" Type="http://schemas.openxmlformats.org/officeDocument/2006/relationships/tags" Target="../tags/tag442.xml"/><Relationship Id="rId22" Type="http://schemas.openxmlformats.org/officeDocument/2006/relationships/tags" Target="../tags/tag450.xml"/><Relationship Id="rId27" Type="http://schemas.openxmlformats.org/officeDocument/2006/relationships/tags" Target="../tags/tag455.xml"/><Relationship Id="rId30" Type="http://schemas.openxmlformats.org/officeDocument/2006/relationships/slide" Target="slide90.xml"/><Relationship Id="rId35" Type="http://schemas.openxmlformats.org/officeDocument/2006/relationships/slide" Target="slide65.xml"/><Relationship Id="rId8" Type="http://schemas.openxmlformats.org/officeDocument/2006/relationships/tags" Target="../tags/tag436.xml"/></Relationships>
</file>

<file path=ppt/slides/_rels/slide6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86.png"/><Relationship Id="rId2" Type="http://schemas.openxmlformats.org/officeDocument/2006/relationships/tags" Target="../tags/tag457.xml"/><Relationship Id="rId1" Type="http://schemas.openxmlformats.org/officeDocument/2006/relationships/tags" Target="../tags/tag456.xml"/><Relationship Id="rId6" Type="http://schemas.openxmlformats.org/officeDocument/2006/relationships/image" Target="../media/image85.jpeg"/><Relationship Id="rId5" Type="http://schemas.openxmlformats.org/officeDocument/2006/relationships/image" Target="../media/image1.emf"/><Relationship Id="rId4" Type="http://schemas.openxmlformats.org/officeDocument/2006/relationships/oleObject" Target="../embeddings/oleObject58.bin"/></Relationships>
</file>

<file path=ppt/slides/_rels/slide67.xml.rels><?xml version="1.0" encoding="UTF-8" standalone="yes"?>
<Relationships xmlns="http://schemas.openxmlformats.org/package/2006/relationships"><Relationship Id="rId8" Type="http://schemas.openxmlformats.org/officeDocument/2006/relationships/image" Target="../media/image88.png"/><Relationship Id="rId13" Type="http://schemas.openxmlformats.org/officeDocument/2006/relationships/image" Target="../media/image93.png"/><Relationship Id="rId3" Type="http://schemas.openxmlformats.org/officeDocument/2006/relationships/slideLayout" Target="../slideLayouts/slideLayout2.xml"/><Relationship Id="rId7" Type="http://schemas.openxmlformats.org/officeDocument/2006/relationships/image" Target="../media/image87.png"/><Relationship Id="rId12" Type="http://schemas.openxmlformats.org/officeDocument/2006/relationships/image" Target="../media/image92.png"/><Relationship Id="rId2" Type="http://schemas.openxmlformats.org/officeDocument/2006/relationships/tags" Target="../tags/tag459.xml"/><Relationship Id="rId1" Type="http://schemas.openxmlformats.org/officeDocument/2006/relationships/tags" Target="../tags/tag458.xml"/><Relationship Id="rId6" Type="http://schemas.openxmlformats.org/officeDocument/2006/relationships/tags" Target="../tags/tag459.xml"/><Relationship Id="rId11" Type="http://schemas.openxmlformats.org/officeDocument/2006/relationships/image" Target="../media/image91.png"/><Relationship Id="rId5" Type="http://schemas.openxmlformats.org/officeDocument/2006/relationships/image" Target="../media/image1.emf"/><Relationship Id="rId15" Type="http://schemas.openxmlformats.org/officeDocument/2006/relationships/image" Target="../media/image95.png"/><Relationship Id="rId10" Type="http://schemas.openxmlformats.org/officeDocument/2006/relationships/image" Target="../media/image90.png"/><Relationship Id="rId4" Type="http://schemas.openxmlformats.org/officeDocument/2006/relationships/oleObject" Target="../embeddings/oleObject59.bin"/><Relationship Id="rId9" Type="http://schemas.openxmlformats.org/officeDocument/2006/relationships/image" Target="../media/image89.png"/><Relationship Id="rId14" Type="http://schemas.openxmlformats.org/officeDocument/2006/relationships/image" Target="../media/image94.png"/></Relationships>
</file>

<file path=ppt/slides/_rels/slide68.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96.png"/><Relationship Id="rId2" Type="http://schemas.openxmlformats.org/officeDocument/2006/relationships/tags" Target="../tags/tag461.xml"/><Relationship Id="rId1" Type="http://schemas.openxmlformats.org/officeDocument/2006/relationships/tags" Target="../tags/tag460.xml"/><Relationship Id="rId6" Type="http://schemas.openxmlformats.org/officeDocument/2006/relationships/tags" Target="../tags/tag461.xml"/><Relationship Id="rId5" Type="http://schemas.openxmlformats.org/officeDocument/2006/relationships/image" Target="../media/image1.emf"/><Relationship Id="rId4" Type="http://schemas.openxmlformats.org/officeDocument/2006/relationships/oleObject" Target="../embeddings/oleObject60.bin"/></Relationships>
</file>

<file path=ppt/slides/_rels/slide69.xml.rels><?xml version="1.0" encoding="UTF-8" standalone="yes"?>
<Relationships xmlns="http://schemas.openxmlformats.org/package/2006/relationships"><Relationship Id="rId13" Type="http://schemas.openxmlformats.org/officeDocument/2006/relationships/tags" Target="../tags/tag474.xml"/><Relationship Id="rId18" Type="http://schemas.openxmlformats.org/officeDocument/2006/relationships/tags" Target="../tags/tag479.xml"/><Relationship Id="rId26" Type="http://schemas.openxmlformats.org/officeDocument/2006/relationships/tags" Target="../tags/tag487.xml"/><Relationship Id="rId3" Type="http://schemas.openxmlformats.org/officeDocument/2006/relationships/tags" Target="../tags/tag464.xml"/><Relationship Id="rId21" Type="http://schemas.openxmlformats.org/officeDocument/2006/relationships/tags" Target="../tags/tag482.xml"/><Relationship Id="rId34" Type="http://schemas.openxmlformats.org/officeDocument/2006/relationships/slide" Target="slide69.xml"/><Relationship Id="rId7" Type="http://schemas.openxmlformats.org/officeDocument/2006/relationships/tags" Target="../tags/tag468.xml"/><Relationship Id="rId12" Type="http://schemas.openxmlformats.org/officeDocument/2006/relationships/tags" Target="../tags/tag473.xml"/><Relationship Id="rId17" Type="http://schemas.openxmlformats.org/officeDocument/2006/relationships/tags" Target="../tags/tag478.xml"/><Relationship Id="rId25" Type="http://schemas.openxmlformats.org/officeDocument/2006/relationships/tags" Target="../tags/tag486.xml"/><Relationship Id="rId33" Type="http://schemas.openxmlformats.org/officeDocument/2006/relationships/slide" Target="slide82.xml"/><Relationship Id="rId2" Type="http://schemas.openxmlformats.org/officeDocument/2006/relationships/tags" Target="../tags/tag463.xml"/><Relationship Id="rId16" Type="http://schemas.openxmlformats.org/officeDocument/2006/relationships/tags" Target="../tags/tag477.xml"/><Relationship Id="rId20" Type="http://schemas.openxmlformats.org/officeDocument/2006/relationships/tags" Target="../tags/tag481.xml"/><Relationship Id="rId29" Type="http://schemas.openxmlformats.org/officeDocument/2006/relationships/slide" Target="slide92.xml"/><Relationship Id="rId1" Type="http://schemas.openxmlformats.org/officeDocument/2006/relationships/tags" Target="../tags/tag462.xml"/><Relationship Id="rId6" Type="http://schemas.openxmlformats.org/officeDocument/2006/relationships/tags" Target="../tags/tag467.xml"/><Relationship Id="rId11" Type="http://schemas.openxmlformats.org/officeDocument/2006/relationships/tags" Target="../tags/tag472.xml"/><Relationship Id="rId24" Type="http://schemas.openxmlformats.org/officeDocument/2006/relationships/tags" Target="../tags/tag485.xml"/><Relationship Id="rId32" Type="http://schemas.openxmlformats.org/officeDocument/2006/relationships/slide" Target="slide85.xml"/><Relationship Id="rId5" Type="http://schemas.openxmlformats.org/officeDocument/2006/relationships/tags" Target="../tags/tag466.xml"/><Relationship Id="rId15" Type="http://schemas.openxmlformats.org/officeDocument/2006/relationships/tags" Target="../tags/tag476.xml"/><Relationship Id="rId23" Type="http://schemas.openxmlformats.org/officeDocument/2006/relationships/tags" Target="../tags/tag484.xml"/><Relationship Id="rId28" Type="http://schemas.openxmlformats.org/officeDocument/2006/relationships/slideLayout" Target="../slideLayouts/slideLayout6.xml"/><Relationship Id="rId36" Type="http://schemas.openxmlformats.org/officeDocument/2006/relationships/slide" Target="slide63.xml"/><Relationship Id="rId10" Type="http://schemas.openxmlformats.org/officeDocument/2006/relationships/tags" Target="../tags/tag471.xml"/><Relationship Id="rId19" Type="http://schemas.openxmlformats.org/officeDocument/2006/relationships/tags" Target="../tags/tag480.xml"/><Relationship Id="rId31" Type="http://schemas.openxmlformats.org/officeDocument/2006/relationships/slide" Target="slide88.xml"/><Relationship Id="rId4" Type="http://schemas.openxmlformats.org/officeDocument/2006/relationships/tags" Target="../tags/tag465.xml"/><Relationship Id="rId9" Type="http://schemas.openxmlformats.org/officeDocument/2006/relationships/tags" Target="../tags/tag470.xml"/><Relationship Id="rId14" Type="http://schemas.openxmlformats.org/officeDocument/2006/relationships/tags" Target="../tags/tag475.xml"/><Relationship Id="rId22" Type="http://schemas.openxmlformats.org/officeDocument/2006/relationships/tags" Target="../tags/tag483.xml"/><Relationship Id="rId27" Type="http://schemas.openxmlformats.org/officeDocument/2006/relationships/tags" Target="../tags/tag488.xml"/><Relationship Id="rId30" Type="http://schemas.openxmlformats.org/officeDocument/2006/relationships/slide" Target="slide90.xml"/><Relationship Id="rId35" Type="http://schemas.openxmlformats.org/officeDocument/2006/relationships/slide" Target="slide65.xml"/><Relationship Id="rId8" Type="http://schemas.openxmlformats.org/officeDocument/2006/relationships/tags" Target="../tags/tag469.xml"/></Relationships>
</file>

<file path=ppt/slides/_rels/slide7.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tags" Target="../tags/tag50.xml"/><Relationship Id="rId7" Type="http://schemas.openxmlformats.org/officeDocument/2006/relationships/oleObject" Target="../embeddings/oleObject6.bin"/><Relationship Id="rId2" Type="http://schemas.openxmlformats.org/officeDocument/2006/relationships/tags" Target="../tags/tag49.xml"/><Relationship Id="rId1" Type="http://schemas.openxmlformats.org/officeDocument/2006/relationships/tags" Target="../tags/tag48.xml"/><Relationship Id="rId6" Type="http://schemas.openxmlformats.org/officeDocument/2006/relationships/slideLayout" Target="../slideLayouts/slideLayout2.xml"/><Relationship Id="rId5" Type="http://schemas.openxmlformats.org/officeDocument/2006/relationships/tags" Target="../tags/tag52.xml"/><Relationship Id="rId10" Type="http://schemas.openxmlformats.org/officeDocument/2006/relationships/image" Target="../media/image8.png"/><Relationship Id="rId4" Type="http://schemas.openxmlformats.org/officeDocument/2006/relationships/tags" Target="../tags/tag51.xml"/><Relationship Id="rId9" Type="http://schemas.openxmlformats.org/officeDocument/2006/relationships/image" Target="../media/image7.png"/></Relationships>
</file>

<file path=ppt/slides/_rels/slide70.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tags" Target="../tags/tag491.xml"/><Relationship Id="rId7" Type="http://schemas.openxmlformats.org/officeDocument/2006/relationships/oleObject" Target="../embeddings/oleObject61.bin"/><Relationship Id="rId2" Type="http://schemas.openxmlformats.org/officeDocument/2006/relationships/tags" Target="../tags/tag490.xml"/><Relationship Id="rId1" Type="http://schemas.openxmlformats.org/officeDocument/2006/relationships/tags" Target="../tags/tag489.xml"/><Relationship Id="rId6" Type="http://schemas.openxmlformats.org/officeDocument/2006/relationships/slideLayout" Target="../slideLayouts/slideLayout2.xml"/><Relationship Id="rId11" Type="http://schemas.openxmlformats.org/officeDocument/2006/relationships/image" Target="../media/image99.png"/><Relationship Id="rId5" Type="http://schemas.openxmlformats.org/officeDocument/2006/relationships/tags" Target="../tags/tag493.xml"/><Relationship Id="rId10" Type="http://schemas.openxmlformats.org/officeDocument/2006/relationships/image" Target="../media/image98.jpeg"/><Relationship Id="rId4" Type="http://schemas.openxmlformats.org/officeDocument/2006/relationships/tags" Target="../tags/tag492.xml"/><Relationship Id="rId9" Type="http://schemas.openxmlformats.org/officeDocument/2006/relationships/image" Target="../media/image97.png"/></Relationships>
</file>

<file path=ppt/slides/_rels/slide71.xml.rels><?xml version="1.0" encoding="UTF-8" standalone="yes"?>
<Relationships xmlns="http://schemas.openxmlformats.org/package/2006/relationships"><Relationship Id="rId3" Type="http://schemas.openxmlformats.org/officeDocument/2006/relationships/oleObject" Target="../embeddings/oleObject62.bin"/><Relationship Id="rId2" Type="http://schemas.openxmlformats.org/officeDocument/2006/relationships/slideLayout" Target="../slideLayouts/slideLayout2.xml"/><Relationship Id="rId1" Type="http://schemas.openxmlformats.org/officeDocument/2006/relationships/tags" Target="../tags/tag494.xml"/><Relationship Id="rId5" Type="http://schemas.openxmlformats.org/officeDocument/2006/relationships/image" Target="../media/image100.png"/><Relationship Id="rId4" Type="http://schemas.openxmlformats.org/officeDocument/2006/relationships/image" Target="../media/image1.emf"/></Relationships>
</file>

<file path=ppt/slides/_rels/slide72.xml.rels><?xml version="1.0" encoding="UTF-8" standalone="yes"?>
<Relationships xmlns="http://schemas.openxmlformats.org/package/2006/relationships"><Relationship Id="rId117" Type="http://schemas.openxmlformats.org/officeDocument/2006/relationships/tags" Target="../tags/tag611.xml"/><Relationship Id="rId299" Type="http://schemas.openxmlformats.org/officeDocument/2006/relationships/tags" Target="../tags/tag793.xml"/><Relationship Id="rId21" Type="http://schemas.openxmlformats.org/officeDocument/2006/relationships/tags" Target="../tags/tag515.xml"/><Relationship Id="rId63" Type="http://schemas.openxmlformats.org/officeDocument/2006/relationships/tags" Target="../tags/tag557.xml"/><Relationship Id="rId159" Type="http://schemas.openxmlformats.org/officeDocument/2006/relationships/tags" Target="../tags/tag653.xml"/><Relationship Id="rId324" Type="http://schemas.openxmlformats.org/officeDocument/2006/relationships/tags" Target="../tags/tag818.xml"/><Relationship Id="rId366" Type="http://schemas.openxmlformats.org/officeDocument/2006/relationships/tags" Target="../tags/tag860.xml"/><Relationship Id="rId170" Type="http://schemas.openxmlformats.org/officeDocument/2006/relationships/tags" Target="../tags/tag664.xml"/><Relationship Id="rId226" Type="http://schemas.openxmlformats.org/officeDocument/2006/relationships/tags" Target="../tags/tag720.xml"/><Relationship Id="rId268" Type="http://schemas.openxmlformats.org/officeDocument/2006/relationships/tags" Target="../tags/tag762.xml"/><Relationship Id="rId32" Type="http://schemas.openxmlformats.org/officeDocument/2006/relationships/tags" Target="../tags/tag526.xml"/><Relationship Id="rId74" Type="http://schemas.openxmlformats.org/officeDocument/2006/relationships/tags" Target="../tags/tag568.xml"/><Relationship Id="rId128" Type="http://schemas.openxmlformats.org/officeDocument/2006/relationships/tags" Target="../tags/tag622.xml"/><Relationship Id="rId335" Type="http://schemas.openxmlformats.org/officeDocument/2006/relationships/tags" Target="../tags/tag829.xml"/><Relationship Id="rId377" Type="http://schemas.openxmlformats.org/officeDocument/2006/relationships/tags" Target="../tags/tag871.xml"/><Relationship Id="rId5" Type="http://schemas.openxmlformats.org/officeDocument/2006/relationships/tags" Target="../tags/tag499.xml"/><Relationship Id="rId181" Type="http://schemas.openxmlformats.org/officeDocument/2006/relationships/tags" Target="../tags/tag675.xml"/><Relationship Id="rId237" Type="http://schemas.openxmlformats.org/officeDocument/2006/relationships/tags" Target="../tags/tag731.xml"/><Relationship Id="rId402" Type="http://schemas.openxmlformats.org/officeDocument/2006/relationships/tags" Target="../tags/tag896.xml"/><Relationship Id="rId279" Type="http://schemas.openxmlformats.org/officeDocument/2006/relationships/tags" Target="../tags/tag773.xml"/><Relationship Id="rId43" Type="http://schemas.openxmlformats.org/officeDocument/2006/relationships/tags" Target="../tags/tag537.xml"/><Relationship Id="rId139" Type="http://schemas.openxmlformats.org/officeDocument/2006/relationships/tags" Target="../tags/tag633.xml"/><Relationship Id="rId290" Type="http://schemas.openxmlformats.org/officeDocument/2006/relationships/tags" Target="../tags/tag784.xml"/><Relationship Id="rId304" Type="http://schemas.openxmlformats.org/officeDocument/2006/relationships/tags" Target="../tags/tag798.xml"/><Relationship Id="rId346" Type="http://schemas.openxmlformats.org/officeDocument/2006/relationships/tags" Target="../tags/tag840.xml"/><Relationship Id="rId388" Type="http://schemas.openxmlformats.org/officeDocument/2006/relationships/tags" Target="../tags/tag882.xml"/><Relationship Id="rId85" Type="http://schemas.openxmlformats.org/officeDocument/2006/relationships/tags" Target="../tags/tag579.xml"/><Relationship Id="rId150" Type="http://schemas.openxmlformats.org/officeDocument/2006/relationships/tags" Target="../tags/tag644.xml"/><Relationship Id="rId192" Type="http://schemas.openxmlformats.org/officeDocument/2006/relationships/tags" Target="../tags/tag686.xml"/><Relationship Id="rId206" Type="http://schemas.openxmlformats.org/officeDocument/2006/relationships/tags" Target="../tags/tag700.xml"/><Relationship Id="rId413" Type="http://schemas.openxmlformats.org/officeDocument/2006/relationships/image" Target="../media/image104.png"/><Relationship Id="rId248" Type="http://schemas.openxmlformats.org/officeDocument/2006/relationships/tags" Target="../tags/tag742.xml"/><Relationship Id="rId12" Type="http://schemas.openxmlformats.org/officeDocument/2006/relationships/tags" Target="../tags/tag506.xml"/><Relationship Id="rId108" Type="http://schemas.openxmlformats.org/officeDocument/2006/relationships/tags" Target="../tags/tag602.xml"/><Relationship Id="rId315" Type="http://schemas.openxmlformats.org/officeDocument/2006/relationships/tags" Target="../tags/tag809.xml"/><Relationship Id="rId357" Type="http://schemas.openxmlformats.org/officeDocument/2006/relationships/tags" Target="../tags/tag851.xml"/><Relationship Id="rId54" Type="http://schemas.openxmlformats.org/officeDocument/2006/relationships/tags" Target="../tags/tag548.xml"/><Relationship Id="rId96" Type="http://schemas.openxmlformats.org/officeDocument/2006/relationships/tags" Target="../tags/tag590.xml"/><Relationship Id="rId161" Type="http://schemas.openxmlformats.org/officeDocument/2006/relationships/tags" Target="../tags/tag655.xml"/><Relationship Id="rId217" Type="http://schemas.openxmlformats.org/officeDocument/2006/relationships/tags" Target="../tags/tag711.xml"/><Relationship Id="rId399" Type="http://schemas.openxmlformats.org/officeDocument/2006/relationships/tags" Target="../tags/tag893.xml"/><Relationship Id="rId259" Type="http://schemas.openxmlformats.org/officeDocument/2006/relationships/tags" Target="../tags/tag753.xml"/><Relationship Id="rId23" Type="http://schemas.openxmlformats.org/officeDocument/2006/relationships/tags" Target="../tags/tag517.xml"/><Relationship Id="rId119" Type="http://schemas.openxmlformats.org/officeDocument/2006/relationships/tags" Target="../tags/tag613.xml"/><Relationship Id="rId270" Type="http://schemas.openxmlformats.org/officeDocument/2006/relationships/tags" Target="../tags/tag764.xml"/><Relationship Id="rId326" Type="http://schemas.openxmlformats.org/officeDocument/2006/relationships/tags" Target="../tags/tag820.xml"/><Relationship Id="rId65" Type="http://schemas.openxmlformats.org/officeDocument/2006/relationships/tags" Target="../tags/tag559.xml"/><Relationship Id="rId130" Type="http://schemas.openxmlformats.org/officeDocument/2006/relationships/tags" Target="../tags/tag624.xml"/><Relationship Id="rId368" Type="http://schemas.openxmlformats.org/officeDocument/2006/relationships/tags" Target="../tags/tag862.xml"/><Relationship Id="rId172" Type="http://schemas.openxmlformats.org/officeDocument/2006/relationships/tags" Target="../tags/tag666.xml"/><Relationship Id="rId228" Type="http://schemas.openxmlformats.org/officeDocument/2006/relationships/tags" Target="../tags/tag722.xml"/><Relationship Id="rId281" Type="http://schemas.openxmlformats.org/officeDocument/2006/relationships/tags" Target="../tags/tag775.xml"/><Relationship Id="rId337" Type="http://schemas.openxmlformats.org/officeDocument/2006/relationships/tags" Target="../tags/tag831.xml"/><Relationship Id="rId34" Type="http://schemas.openxmlformats.org/officeDocument/2006/relationships/tags" Target="../tags/tag528.xml"/><Relationship Id="rId76" Type="http://schemas.openxmlformats.org/officeDocument/2006/relationships/tags" Target="../tags/tag570.xml"/><Relationship Id="rId141" Type="http://schemas.openxmlformats.org/officeDocument/2006/relationships/tags" Target="../tags/tag635.xml"/><Relationship Id="rId379" Type="http://schemas.openxmlformats.org/officeDocument/2006/relationships/tags" Target="../tags/tag873.xml"/><Relationship Id="rId7" Type="http://schemas.openxmlformats.org/officeDocument/2006/relationships/tags" Target="../tags/tag501.xml"/><Relationship Id="rId183" Type="http://schemas.openxmlformats.org/officeDocument/2006/relationships/tags" Target="../tags/tag677.xml"/><Relationship Id="rId239" Type="http://schemas.openxmlformats.org/officeDocument/2006/relationships/tags" Target="../tags/tag733.xml"/><Relationship Id="rId390" Type="http://schemas.openxmlformats.org/officeDocument/2006/relationships/tags" Target="../tags/tag884.xml"/><Relationship Id="rId404" Type="http://schemas.openxmlformats.org/officeDocument/2006/relationships/tags" Target="../tags/tag898.xml"/><Relationship Id="rId250" Type="http://schemas.openxmlformats.org/officeDocument/2006/relationships/tags" Target="../tags/tag744.xml"/><Relationship Id="rId292" Type="http://schemas.openxmlformats.org/officeDocument/2006/relationships/tags" Target="../tags/tag786.xml"/><Relationship Id="rId306" Type="http://schemas.openxmlformats.org/officeDocument/2006/relationships/tags" Target="../tags/tag800.xml"/><Relationship Id="rId45" Type="http://schemas.openxmlformats.org/officeDocument/2006/relationships/tags" Target="../tags/tag539.xml"/><Relationship Id="rId87" Type="http://schemas.openxmlformats.org/officeDocument/2006/relationships/tags" Target="../tags/tag581.xml"/><Relationship Id="rId110" Type="http://schemas.openxmlformats.org/officeDocument/2006/relationships/tags" Target="../tags/tag604.xml"/><Relationship Id="rId348" Type="http://schemas.openxmlformats.org/officeDocument/2006/relationships/tags" Target="../tags/tag842.xml"/><Relationship Id="rId152" Type="http://schemas.openxmlformats.org/officeDocument/2006/relationships/tags" Target="../tags/tag646.xml"/><Relationship Id="rId194" Type="http://schemas.openxmlformats.org/officeDocument/2006/relationships/tags" Target="../tags/tag688.xml"/><Relationship Id="rId208" Type="http://schemas.openxmlformats.org/officeDocument/2006/relationships/tags" Target="../tags/tag702.xml"/><Relationship Id="rId261" Type="http://schemas.openxmlformats.org/officeDocument/2006/relationships/tags" Target="../tags/tag755.xml"/><Relationship Id="rId14" Type="http://schemas.openxmlformats.org/officeDocument/2006/relationships/tags" Target="../tags/tag508.xml"/><Relationship Id="rId56" Type="http://schemas.openxmlformats.org/officeDocument/2006/relationships/tags" Target="../tags/tag550.xml"/><Relationship Id="rId317" Type="http://schemas.openxmlformats.org/officeDocument/2006/relationships/tags" Target="../tags/tag811.xml"/><Relationship Id="rId359" Type="http://schemas.openxmlformats.org/officeDocument/2006/relationships/tags" Target="../tags/tag853.xml"/><Relationship Id="rId98" Type="http://schemas.openxmlformats.org/officeDocument/2006/relationships/tags" Target="../tags/tag592.xml"/><Relationship Id="rId121" Type="http://schemas.openxmlformats.org/officeDocument/2006/relationships/tags" Target="../tags/tag615.xml"/><Relationship Id="rId163" Type="http://schemas.openxmlformats.org/officeDocument/2006/relationships/tags" Target="../tags/tag657.xml"/><Relationship Id="rId219" Type="http://schemas.openxmlformats.org/officeDocument/2006/relationships/tags" Target="../tags/tag713.xml"/><Relationship Id="rId370" Type="http://schemas.openxmlformats.org/officeDocument/2006/relationships/tags" Target="../tags/tag864.xml"/><Relationship Id="rId230" Type="http://schemas.openxmlformats.org/officeDocument/2006/relationships/tags" Target="../tags/tag724.xml"/><Relationship Id="rId25" Type="http://schemas.openxmlformats.org/officeDocument/2006/relationships/tags" Target="../tags/tag519.xml"/><Relationship Id="rId67" Type="http://schemas.openxmlformats.org/officeDocument/2006/relationships/tags" Target="../tags/tag561.xml"/><Relationship Id="rId272" Type="http://schemas.openxmlformats.org/officeDocument/2006/relationships/tags" Target="../tags/tag766.xml"/><Relationship Id="rId328" Type="http://schemas.openxmlformats.org/officeDocument/2006/relationships/tags" Target="../tags/tag822.xml"/><Relationship Id="rId132" Type="http://schemas.openxmlformats.org/officeDocument/2006/relationships/tags" Target="../tags/tag626.xml"/><Relationship Id="rId174" Type="http://schemas.openxmlformats.org/officeDocument/2006/relationships/tags" Target="../tags/tag668.xml"/><Relationship Id="rId381" Type="http://schemas.openxmlformats.org/officeDocument/2006/relationships/tags" Target="../tags/tag875.xml"/><Relationship Id="rId241" Type="http://schemas.openxmlformats.org/officeDocument/2006/relationships/tags" Target="../tags/tag735.xml"/><Relationship Id="rId36" Type="http://schemas.openxmlformats.org/officeDocument/2006/relationships/tags" Target="../tags/tag530.xml"/><Relationship Id="rId283" Type="http://schemas.openxmlformats.org/officeDocument/2006/relationships/tags" Target="../tags/tag777.xml"/><Relationship Id="rId339" Type="http://schemas.openxmlformats.org/officeDocument/2006/relationships/tags" Target="../tags/tag833.xml"/><Relationship Id="rId78" Type="http://schemas.openxmlformats.org/officeDocument/2006/relationships/tags" Target="../tags/tag572.xml"/><Relationship Id="rId101" Type="http://schemas.openxmlformats.org/officeDocument/2006/relationships/tags" Target="../tags/tag595.xml"/><Relationship Id="rId143" Type="http://schemas.openxmlformats.org/officeDocument/2006/relationships/tags" Target="../tags/tag637.xml"/><Relationship Id="rId185" Type="http://schemas.openxmlformats.org/officeDocument/2006/relationships/tags" Target="../tags/tag679.xml"/><Relationship Id="rId350" Type="http://schemas.openxmlformats.org/officeDocument/2006/relationships/tags" Target="../tags/tag844.xml"/><Relationship Id="rId406" Type="http://schemas.openxmlformats.org/officeDocument/2006/relationships/tags" Target="../tags/tag900.xml"/><Relationship Id="rId9" Type="http://schemas.openxmlformats.org/officeDocument/2006/relationships/tags" Target="../tags/tag503.xml"/><Relationship Id="rId210" Type="http://schemas.openxmlformats.org/officeDocument/2006/relationships/tags" Target="../tags/tag704.xml"/><Relationship Id="rId392" Type="http://schemas.openxmlformats.org/officeDocument/2006/relationships/tags" Target="../tags/tag886.xml"/><Relationship Id="rId252" Type="http://schemas.openxmlformats.org/officeDocument/2006/relationships/tags" Target="../tags/tag746.xml"/><Relationship Id="rId294" Type="http://schemas.openxmlformats.org/officeDocument/2006/relationships/tags" Target="../tags/tag788.xml"/><Relationship Id="rId308" Type="http://schemas.openxmlformats.org/officeDocument/2006/relationships/tags" Target="../tags/tag802.xml"/><Relationship Id="rId47" Type="http://schemas.openxmlformats.org/officeDocument/2006/relationships/tags" Target="../tags/tag541.xml"/><Relationship Id="rId89" Type="http://schemas.openxmlformats.org/officeDocument/2006/relationships/tags" Target="../tags/tag583.xml"/><Relationship Id="rId112" Type="http://schemas.openxmlformats.org/officeDocument/2006/relationships/tags" Target="../tags/tag606.xml"/><Relationship Id="rId154" Type="http://schemas.openxmlformats.org/officeDocument/2006/relationships/tags" Target="../tags/tag648.xml"/><Relationship Id="rId361" Type="http://schemas.openxmlformats.org/officeDocument/2006/relationships/tags" Target="../tags/tag855.xml"/><Relationship Id="rId196" Type="http://schemas.openxmlformats.org/officeDocument/2006/relationships/tags" Target="../tags/tag690.xml"/><Relationship Id="rId16" Type="http://schemas.openxmlformats.org/officeDocument/2006/relationships/tags" Target="../tags/tag510.xml"/><Relationship Id="rId221" Type="http://schemas.openxmlformats.org/officeDocument/2006/relationships/tags" Target="../tags/tag715.xml"/><Relationship Id="rId263" Type="http://schemas.openxmlformats.org/officeDocument/2006/relationships/tags" Target="../tags/tag757.xml"/><Relationship Id="rId319" Type="http://schemas.openxmlformats.org/officeDocument/2006/relationships/tags" Target="../tags/tag813.xml"/><Relationship Id="rId58" Type="http://schemas.openxmlformats.org/officeDocument/2006/relationships/tags" Target="../tags/tag552.xml"/><Relationship Id="rId123" Type="http://schemas.openxmlformats.org/officeDocument/2006/relationships/tags" Target="../tags/tag617.xml"/><Relationship Id="rId330" Type="http://schemas.openxmlformats.org/officeDocument/2006/relationships/tags" Target="../tags/tag824.xml"/><Relationship Id="rId165" Type="http://schemas.openxmlformats.org/officeDocument/2006/relationships/tags" Target="../tags/tag659.xml"/><Relationship Id="rId372" Type="http://schemas.openxmlformats.org/officeDocument/2006/relationships/tags" Target="../tags/tag866.xml"/><Relationship Id="rId232" Type="http://schemas.openxmlformats.org/officeDocument/2006/relationships/tags" Target="../tags/tag726.xml"/><Relationship Id="rId274" Type="http://schemas.openxmlformats.org/officeDocument/2006/relationships/tags" Target="../tags/tag768.xml"/><Relationship Id="rId27" Type="http://schemas.openxmlformats.org/officeDocument/2006/relationships/tags" Target="../tags/tag521.xml"/><Relationship Id="rId69" Type="http://schemas.openxmlformats.org/officeDocument/2006/relationships/tags" Target="../tags/tag563.xml"/><Relationship Id="rId134" Type="http://schemas.openxmlformats.org/officeDocument/2006/relationships/tags" Target="../tags/tag628.xml"/><Relationship Id="rId80" Type="http://schemas.openxmlformats.org/officeDocument/2006/relationships/tags" Target="../tags/tag574.xml"/><Relationship Id="rId155" Type="http://schemas.openxmlformats.org/officeDocument/2006/relationships/tags" Target="../tags/tag649.xml"/><Relationship Id="rId176" Type="http://schemas.openxmlformats.org/officeDocument/2006/relationships/tags" Target="../tags/tag670.xml"/><Relationship Id="rId197" Type="http://schemas.openxmlformats.org/officeDocument/2006/relationships/tags" Target="../tags/tag691.xml"/><Relationship Id="rId341" Type="http://schemas.openxmlformats.org/officeDocument/2006/relationships/tags" Target="../tags/tag835.xml"/><Relationship Id="rId362" Type="http://schemas.openxmlformats.org/officeDocument/2006/relationships/tags" Target="../tags/tag856.xml"/><Relationship Id="rId383" Type="http://schemas.openxmlformats.org/officeDocument/2006/relationships/tags" Target="../tags/tag877.xml"/><Relationship Id="rId201" Type="http://schemas.openxmlformats.org/officeDocument/2006/relationships/tags" Target="../tags/tag695.xml"/><Relationship Id="rId222" Type="http://schemas.openxmlformats.org/officeDocument/2006/relationships/tags" Target="../tags/tag716.xml"/><Relationship Id="rId243" Type="http://schemas.openxmlformats.org/officeDocument/2006/relationships/tags" Target="../tags/tag737.xml"/><Relationship Id="rId264" Type="http://schemas.openxmlformats.org/officeDocument/2006/relationships/tags" Target="../tags/tag758.xml"/><Relationship Id="rId285" Type="http://schemas.openxmlformats.org/officeDocument/2006/relationships/tags" Target="../tags/tag779.xml"/><Relationship Id="rId17" Type="http://schemas.openxmlformats.org/officeDocument/2006/relationships/tags" Target="../tags/tag511.xml"/><Relationship Id="rId38" Type="http://schemas.openxmlformats.org/officeDocument/2006/relationships/tags" Target="../tags/tag532.xml"/><Relationship Id="rId59" Type="http://schemas.openxmlformats.org/officeDocument/2006/relationships/tags" Target="../tags/tag553.xml"/><Relationship Id="rId103" Type="http://schemas.openxmlformats.org/officeDocument/2006/relationships/tags" Target="../tags/tag597.xml"/><Relationship Id="rId124" Type="http://schemas.openxmlformats.org/officeDocument/2006/relationships/tags" Target="../tags/tag618.xml"/><Relationship Id="rId310" Type="http://schemas.openxmlformats.org/officeDocument/2006/relationships/tags" Target="../tags/tag804.xml"/><Relationship Id="rId70" Type="http://schemas.openxmlformats.org/officeDocument/2006/relationships/tags" Target="../tags/tag564.xml"/><Relationship Id="rId91" Type="http://schemas.openxmlformats.org/officeDocument/2006/relationships/tags" Target="../tags/tag585.xml"/><Relationship Id="rId145" Type="http://schemas.openxmlformats.org/officeDocument/2006/relationships/tags" Target="../tags/tag639.xml"/><Relationship Id="rId166" Type="http://schemas.openxmlformats.org/officeDocument/2006/relationships/tags" Target="../tags/tag660.xml"/><Relationship Id="rId187" Type="http://schemas.openxmlformats.org/officeDocument/2006/relationships/tags" Target="../tags/tag681.xml"/><Relationship Id="rId331" Type="http://schemas.openxmlformats.org/officeDocument/2006/relationships/tags" Target="../tags/tag825.xml"/><Relationship Id="rId352" Type="http://schemas.openxmlformats.org/officeDocument/2006/relationships/tags" Target="../tags/tag846.xml"/><Relationship Id="rId373" Type="http://schemas.openxmlformats.org/officeDocument/2006/relationships/tags" Target="../tags/tag867.xml"/><Relationship Id="rId394" Type="http://schemas.openxmlformats.org/officeDocument/2006/relationships/tags" Target="../tags/tag888.xml"/><Relationship Id="rId408" Type="http://schemas.openxmlformats.org/officeDocument/2006/relationships/oleObject" Target="../embeddings/oleObject63.bin"/><Relationship Id="rId1" Type="http://schemas.openxmlformats.org/officeDocument/2006/relationships/tags" Target="../tags/tag495.xml"/><Relationship Id="rId212" Type="http://schemas.openxmlformats.org/officeDocument/2006/relationships/tags" Target="../tags/tag706.xml"/><Relationship Id="rId233" Type="http://schemas.openxmlformats.org/officeDocument/2006/relationships/tags" Target="../tags/tag727.xml"/><Relationship Id="rId254" Type="http://schemas.openxmlformats.org/officeDocument/2006/relationships/tags" Target="../tags/tag748.xml"/><Relationship Id="rId28" Type="http://schemas.openxmlformats.org/officeDocument/2006/relationships/tags" Target="../tags/tag522.xml"/><Relationship Id="rId49" Type="http://schemas.openxmlformats.org/officeDocument/2006/relationships/tags" Target="../tags/tag543.xml"/><Relationship Id="rId114" Type="http://schemas.openxmlformats.org/officeDocument/2006/relationships/tags" Target="../tags/tag608.xml"/><Relationship Id="rId275" Type="http://schemas.openxmlformats.org/officeDocument/2006/relationships/tags" Target="../tags/tag769.xml"/><Relationship Id="rId296" Type="http://schemas.openxmlformats.org/officeDocument/2006/relationships/tags" Target="../tags/tag790.xml"/><Relationship Id="rId300" Type="http://schemas.openxmlformats.org/officeDocument/2006/relationships/tags" Target="../tags/tag794.xml"/><Relationship Id="rId60" Type="http://schemas.openxmlformats.org/officeDocument/2006/relationships/tags" Target="../tags/tag554.xml"/><Relationship Id="rId81" Type="http://schemas.openxmlformats.org/officeDocument/2006/relationships/tags" Target="../tags/tag575.xml"/><Relationship Id="rId135" Type="http://schemas.openxmlformats.org/officeDocument/2006/relationships/tags" Target="../tags/tag629.xml"/><Relationship Id="rId156" Type="http://schemas.openxmlformats.org/officeDocument/2006/relationships/tags" Target="../tags/tag650.xml"/><Relationship Id="rId177" Type="http://schemas.openxmlformats.org/officeDocument/2006/relationships/tags" Target="../tags/tag671.xml"/><Relationship Id="rId198" Type="http://schemas.openxmlformats.org/officeDocument/2006/relationships/tags" Target="../tags/tag692.xml"/><Relationship Id="rId321" Type="http://schemas.openxmlformats.org/officeDocument/2006/relationships/tags" Target="../tags/tag815.xml"/><Relationship Id="rId342" Type="http://schemas.openxmlformats.org/officeDocument/2006/relationships/tags" Target="../tags/tag836.xml"/><Relationship Id="rId363" Type="http://schemas.openxmlformats.org/officeDocument/2006/relationships/tags" Target="../tags/tag857.xml"/><Relationship Id="rId384" Type="http://schemas.openxmlformats.org/officeDocument/2006/relationships/tags" Target="../tags/tag878.xml"/><Relationship Id="rId202" Type="http://schemas.openxmlformats.org/officeDocument/2006/relationships/tags" Target="../tags/tag696.xml"/><Relationship Id="rId223" Type="http://schemas.openxmlformats.org/officeDocument/2006/relationships/tags" Target="../tags/tag717.xml"/><Relationship Id="rId244" Type="http://schemas.openxmlformats.org/officeDocument/2006/relationships/tags" Target="../tags/tag738.xml"/><Relationship Id="rId18" Type="http://schemas.openxmlformats.org/officeDocument/2006/relationships/tags" Target="../tags/tag512.xml"/><Relationship Id="rId39" Type="http://schemas.openxmlformats.org/officeDocument/2006/relationships/tags" Target="../tags/tag533.xml"/><Relationship Id="rId265" Type="http://schemas.openxmlformats.org/officeDocument/2006/relationships/tags" Target="../tags/tag759.xml"/><Relationship Id="rId286" Type="http://schemas.openxmlformats.org/officeDocument/2006/relationships/tags" Target="../tags/tag780.xml"/><Relationship Id="rId50" Type="http://schemas.openxmlformats.org/officeDocument/2006/relationships/tags" Target="../tags/tag544.xml"/><Relationship Id="rId104" Type="http://schemas.openxmlformats.org/officeDocument/2006/relationships/tags" Target="../tags/tag598.xml"/><Relationship Id="rId125" Type="http://schemas.openxmlformats.org/officeDocument/2006/relationships/tags" Target="../tags/tag619.xml"/><Relationship Id="rId146" Type="http://schemas.openxmlformats.org/officeDocument/2006/relationships/tags" Target="../tags/tag640.xml"/><Relationship Id="rId167" Type="http://schemas.openxmlformats.org/officeDocument/2006/relationships/tags" Target="../tags/tag661.xml"/><Relationship Id="rId188" Type="http://schemas.openxmlformats.org/officeDocument/2006/relationships/tags" Target="../tags/tag682.xml"/><Relationship Id="rId311" Type="http://schemas.openxmlformats.org/officeDocument/2006/relationships/tags" Target="../tags/tag805.xml"/><Relationship Id="rId332" Type="http://schemas.openxmlformats.org/officeDocument/2006/relationships/tags" Target="../tags/tag826.xml"/><Relationship Id="rId353" Type="http://schemas.openxmlformats.org/officeDocument/2006/relationships/tags" Target="../tags/tag847.xml"/><Relationship Id="rId374" Type="http://schemas.openxmlformats.org/officeDocument/2006/relationships/tags" Target="../tags/tag868.xml"/><Relationship Id="rId395" Type="http://schemas.openxmlformats.org/officeDocument/2006/relationships/tags" Target="../tags/tag889.xml"/><Relationship Id="rId409" Type="http://schemas.openxmlformats.org/officeDocument/2006/relationships/image" Target="../media/image1.emf"/><Relationship Id="rId71" Type="http://schemas.openxmlformats.org/officeDocument/2006/relationships/tags" Target="../tags/tag565.xml"/><Relationship Id="rId92" Type="http://schemas.openxmlformats.org/officeDocument/2006/relationships/tags" Target="../tags/tag586.xml"/><Relationship Id="rId213" Type="http://schemas.openxmlformats.org/officeDocument/2006/relationships/tags" Target="../tags/tag707.xml"/><Relationship Id="rId234" Type="http://schemas.openxmlformats.org/officeDocument/2006/relationships/tags" Target="../tags/tag728.xml"/><Relationship Id="rId2" Type="http://schemas.openxmlformats.org/officeDocument/2006/relationships/tags" Target="../tags/tag496.xml"/><Relationship Id="rId29" Type="http://schemas.openxmlformats.org/officeDocument/2006/relationships/tags" Target="../tags/tag523.xml"/><Relationship Id="rId255" Type="http://schemas.openxmlformats.org/officeDocument/2006/relationships/tags" Target="../tags/tag749.xml"/><Relationship Id="rId276" Type="http://schemas.openxmlformats.org/officeDocument/2006/relationships/tags" Target="../tags/tag770.xml"/><Relationship Id="rId297" Type="http://schemas.openxmlformats.org/officeDocument/2006/relationships/tags" Target="../tags/tag791.xml"/><Relationship Id="rId40" Type="http://schemas.openxmlformats.org/officeDocument/2006/relationships/tags" Target="../tags/tag534.xml"/><Relationship Id="rId115" Type="http://schemas.openxmlformats.org/officeDocument/2006/relationships/tags" Target="../tags/tag609.xml"/><Relationship Id="rId136" Type="http://schemas.openxmlformats.org/officeDocument/2006/relationships/tags" Target="../tags/tag630.xml"/><Relationship Id="rId157" Type="http://schemas.openxmlformats.org/officeDocument/2006/relationships/tags" Target="../tags/tag651.xml"/><Relationship Id="rId178" Type="http://schemas.openxmlformats.org/officeDocument/2006/relationships/tags" Target="../tags/tag672.xml"/><Relationship Id="rId301" Type="http://schemas.openxmlformats.org/officeDocument/2006/relationships/tags" Target="../tags/tag795.xml"/><Relationship Id="rId322" Type="http://schemas.openxmlformats.org/officeDocument/2006/relationships/tags" Target="../tags/tag816.xml"/><Relationship Id="rId343" Type="http://schemas.openxmlformats.org/officeDocument/2006/relationships/tags" Target="../tags/tag837.xml"/><Relationship Id="rId364" Type="http://schemas.openxmlformats.org/officeDocument/2006/relationships/tags" Target="../tags/tag858.xml"/><Relationship Id="rId61" Type="http://schemas.openxmlformats.org/officeDocument/2006/relationships/tags" Target="../tags/tag555.xml"/><Relationship Id="rId82" Type="http://schemas.openxmlformats.org/officeDocument/2006/relationships/tags" Target="../tags/tag576.xml"/><Relationship Id="rId199" Type="http://schemas.openxmlformats.org/officeDocument/2006/relationships/tags" Target="../tags/tag693.xml"/><Relationship Id="rId203" Type="http://schemas.openxmlformats.org/officeDocument/2006/relationships/tags" Target="../tags/tag697.xml"/><Relationship Id="rId385" Type="http://schemas.openxmlformats.org/officeDocument/2006/relationships/tags" Target="../tags/tag879.xml"/><Relationship Id="rId19" Type="http://schemas.openxmlformats.org/officeDocument/2006/relationships/tags" Target="../tags/tag513.xml"/><Relationship Id="rId224" Type="http://schemas.openxmlformats.org/officeDocument/2006/relationships/tags" Target="../tags/tag718.xml"/><Relationship Id="rId245" Type="http://schemas.openxmlformats.org/officeDocument/2006/relationships/tags" Target="../tags/tag739.xml"/><Relationship Id="rId266" Type="http://schemas.openxmlformats.org/officeDocument/2006/relationships/tags" Target="../tags/tag760.xml"/><Relationship Id="rId287" Type="http://schemas.openxmlformats.org/officeDocument/2006/relationships/tags" Target="../tags/tag781.xml"/><Relationship Id="rId410" Type="http://schemas.openxmlformats.org/officeDocument/2006/relationships/image" Target="../media/image101.png"/><Relationship Id="rId30" Type="http://schemas.openxmlformats.org/officeDocument/2006/relationships/tags" Target="../tags/tag524.xml"/><Relationship Id="rId105" Type="http://schemas.openxmlformats.org/officeDocument/2006/relationships/tags" Target="../tags/tag599.xml"/><Relationship Id="rId126" Type="http://schemas.openxmlformats.org/officeDocument/2006/relationships/tags" Target="../tags/tag620.xml"/><Relationship Id="rId147" Type="http://schemas.openxmlformats.org/officeDocument/2006/relationships/tags" Target="../tags/tag641.xml"/><Relationship Id="rId168" Type="http://schemas.openxmlformats.org/officeDocument/2006/relationships/tags" Target="../tags/tag662.xml"/><Relationship Id="rId312" Type="http://schemas.openxmlformats.org/officeDocument/2006/relationships/tags" Target="../tags/tag806.xml"/><Relationship Id="rId333" Type="http://schemas.openxmlformats.org/officeDocument/2006/relationships/tags" Target="../tags/tag827.xml"/><Relationship Id="rId354" Type="http://schemas.openxmlformats.org/officeDocument/2006/relationships/tags" Target="../tags/tag848.xml"/><Relationship Id="rId51" Type="http://schemas.openxmlformats.org/officeDocument/2006/relationships/tags" Target="../tags/tag545.xml"/><Relationship Id="rId72" Type="http://schemas.openxmlformats.org/officeDocument/2006/relationships/tags" Target="../tags/tag566.xml"/><Relationship Id="rId93" Type="http://schemas.openxmlformats.org/officeDocument/2006/relationships/tags" Target="../tags/tag587.xml"/><Relationship Id="rId189" Type="http://schemas.openxmlformats.org/officeDocument/2006/relationships/tags" Target="../tags/tag683.xml"/><Relationship Id="rId375" Type="http://schemas.openxmlformats.org/officeDocument/2006/relationships/tags" Target="../tags/tag869.xml"/><Relationship Id="rId396" Type="http://schemas.openxmlformats.org/officeDocument/2006/relationships/tags" Target="../tags/tag890.xml"/><Relationship Id="rId3" Type="http://schemas.openxmlformats.org/officeDocument/2006/relationships/tags" Target="../tags/tag497.xml"/><Relationship Id="rId214" Type="http://schemas.openxmlformats.org/officeDocument/2006/relationships/tags" Target="../tags/tag708.xml"/><Relationship Id="rId235" Type="http://schemas.openxmlformats.org/officeDocument/2006/relationships/tags" Target="../tags/tag729.xml"/><Relationship Id="rId256" Type="http://schemas.openxmlformats.org/officeDocument/2006/relationships/tags" Target="../tags/tag750.xml"/><Relationship Id="rId277" Type="http://schemas.openxmlformats.org/officeDocument/2006/relationships/tags" Target="../tags/tag771.xml"/><Relationship Id="rId298" Type="http://schemas.openxmlformats.org/officeDocument/2006/relationships/tags" Target="../tags/tag792.xml"/><Relationship Id="rId400" Type="http://schemas.openxmlformats.org/officeDocument/2006/relationships/tags" Target="../tags/tag894.xml"/><Relationship Id="rId116" Type="http://schemas.openxmlformats.org/officeDocument/2006/relationships/tags" Target="../tags/tag610.xml"/><Relationship Id="rId137" Type="http://schemas.openxmlformats.org/officeDocument/2006/relationships/tags" Target="../tags/tag631.xml"/><Relationship Id="rId158" Type="http://schemas.openxmlformats.org/officeDocument/2006/relationships/tags" Target="../tags/tag652.xml"/><Relationship Id="rId302" Type="http://schemas.openxmlformats.org/officeDocument/2006/relationships/tags" Target="../tags/tag796.xml"/><Relationship Id="rId323" Type="http://schemas.openxmlformats.org/officeDocument/2006/relationships/tags" Target="../tags/tag817.xml"/><Relationship Id="rId344" Type="http://schemas.openxmlformats.org/officeDocument/2006/relationships/tags" Target="../tags/tag838.xml"/><Relationship Id="rId20" Type="http://schemas.openxmlformats.org/officeDocument/2006/relationships/tags" Target="../tags/tag514.xml"/><Relationship Id="rId41" Type="http://schemas.openxmlformats.org/officeDocument/2006/relationships/tags" Target="../tags/tag535.xml"/><Relationship Id="rId62" Type="http://schemas.openxmlformats.org/officeDocument/2006/relationships/tags" Target="../tags/tag556.xml"/><Relationship Id="rId83" Type="http://schemas.openxmlformats.org/officeDocument/2006/relationships/tags" Target="../tags/tag577.xml"/><Relationship Id="rId179" Type="http://schemas.openxmlformats.org/officeDocument/2006/relationships/tags" Target="../tags/tag673.xml"/><Relationship Id="rId365" Type="http://schemas.openxmlformats.org/officeDocument/2006/relationships/tags" Target="../tags/tag859.xml"/><Relationship Id="rId386" Type="http://schemas.openxmlformats.org/officeDocument/2006/relationships/tags" Target="../tags/tag880.xml"/><Relationship Id="rId190" Type="http://schemas.openxmlformats.org/officeDocument/2006/relationships/tags" Target="../tags/tag684.xml"/><Relationship Id="rId204" Type="http://schemas.openxmlformats.org/officeDocument/2006/relationships/tags" Target="../tags/tag698.xml"/><Relationship Id="rId225" Type="http://schemas.openxmlformats.org/officeDocument/2006/relationships/tags" Target="../tags/tag719.xml"/><Relationship Id="rId246" Type="http://schemas.openxmlformats.org/officeDocument/2006/relationships/tags" Target="../tags/tag740.xml"/><Relationship Id="rId267" Type="http://schemas.openxmlformats.org/officeDocument/2006/relationships/tags" Target="../tags/tag761.xml"/><Relationship Id="rId288" Type="http://schemas.openxmlformats.org/officeDocument/2006/relationships/tags" Target="../tags/tag782.xml"/><Relationship Id="rId411" Type="http://schemas.openxmlformats.org/officeDocument/2006/relationships/image" Target="../media/image102.png"/><Relationship Id="rId106" Type="http://schemas.openxmlformats.org/officeDocument/2006/relationships/tags" Target="../tags/tag600.xml"/><Relationship Id="rId127" Type="http://schemas.openxmlformats.org/officeDocument/2006/relationships/tags" Target="../tags/tag621.xml"/><Relationship Id="rId313" Type="http://schemas.openxmlformats.org/officeDocument/2006/relationships/tags" Target="../tags/tag807.xml"/><Relationship Id="rId10" Type="http://schemas.openxmlformats.org/officeDocument/2006/relationships/tags" Target="../tags/tag504.xml"/><Relationship Id="rId31" Type="http://schemas.openxmlformats.org/officeDocument/2006/relationships/tags" Target="../tags/tag525.xml"/><Relationship Id="rId52" Type="http://schemas.openxmlformats.org/officeDocument/2006/relationships/tags" Target="../tags/tag546.xml"/><Relationship Id="rId73" Type="http://schemas.openxmlformats.org/officeDocument/2006/relationships/tags" Target="../tags/tag567.xml"/><Relationship Id="rId94" Type="http://schemas.openxmlformats.org/officeDocument/2006/relationships/tags" Target="../tags/tag588.xml"/><Relationship Id="rId148" Type="http://schemas.openxmlformats.org/officeDocument/2006/relationships/tags" Target="../tags/tag642.xml"/><Relationship Id="rId169" Type="http://schemas.openxmlformats.org/officeDocument/2006/relationships/tags" Target="../tags/tag663.xml"/><Relationship Id="rId334" Type="http://schemas.openxmlformats.org/officeDocument/2006/relationships/tags" Target="../tags/tag828.xml"/><Relationship Id="rId355" Type="http://schemas.openxmlformats.org/officeDocument/2006/relationships/tags" Target="../tags/tag849.xml"/><Relationship Id="rId376" Type="http://schemas.openxmlformats.org/officeDocument/2006/relationships/tags" Target="../tags/tag870.xml"/><Relationship Id="rId397" Type="http://schemas.openxmlformats.org/officeDocument/2006/relationships/tags" Target="../tags/tag891.xml"/><Relationship Id="rId4" Type="http://schemas.openxmlformats.org/officeDocument/2006/relationships/tags" Target="../tags/tag498.xml"/><Relationship Id="rId180" Type="http://schemas.openxmlformats.org/officeDocument/2006/relationships/tags" Target="../tags/tag674.xml"/><Relationship Id="rId215" Type="http://schemas.openxmlformats.org/officeDocument/2006/relationships/tags" Target="../tags/tag709.xml"/><Relationship Id="rId236" Type="http://schemas.openxmlformats.org/officeDocument/2006/relationships/tags" Target="../tags/tag730.xml"/><Relationship Id="rId257" Type="http://schemas.openxmlformats.org/officeDocument/2006/relationships/tags" Target="../tags/tag751.xml"/><Relationship Id="rId278" Type="http://schemas.openxmlformats.org/officeDocument/2006/relationships/tags" Target="../tags/tag772.xml"/><Relationship Id="rId401" Type="http://schemas.openxmlformats.org/officeDocument/2006/relationships/tags" Target="../tags/tag895.xml"/><Relationship Id="rId303" Type="http://schemas.openxmlformats.org/officeDocument/2006/relationships/tags" Target="../tags/tag797.xml"/><Relationship Id="rId42" Type="http://schemas.openxmlformats.org/officeDocument/2006/relationships/tags" Target="../tags/tag536.xml"/><Relationship Id="rId84" Type="http://schemas.openxmlformats.org/officeDocument/2006/relationships/tags" Target="../tags/tag578.xml"/><Relationship Id="rId138" Type="http://schemas.openxmlformats.org/officeDocument/2006/relationships/tags" Target="../tags/tag632.xml"/><Relationship Id="rId345" Type="http://schemas.openxmlformats.org/officeDocument/2006/relationships/tags" Target="../tags/tag839.xml"/><Relationship Id="rId387" Type="http://schemas.openxmlformats.org/officeDocument/2006/relationships/tags" Target="../tags/tag881.xml"/><Relationship Id="rId191" Type="http://schemas.openxmlformats.org/officeDocument/2006/relationships/tags" Target="../tags/tag685.xml"/><Relationship Id="rId205" Type="http://schemas.openxmlformats.org/officeDocument/2006/relationships/tags" Target="../tags/tag699.xml"/><Relationship Id="rId247" Type="http://schemas.openxmlformats.org/officeDocument/2006/relationships/tags" Target="../tags/tag741.xml"/><Relationship Id="rId412" Type="http://schemas.openxmlformats.org/officeDocument/2006/relationships/image" Target="../media/image103.png"/><Relationship Id="rId107" Type="http://schemas.openxmlformats.org/officeDocument/2006/relationships/tags" Target="../tags/tag601.xml"/><Relationship Id="rId289" Type="http://schemas.openxmlformats.org/officeDocument/2006/relationships/tags" Target="../tags/tag783.xml"/><Relationship Id="rId11" Type="http://schemas.openxmlformats.org/officeDocument/2006/relationships/tags" Target="../tags/tag505.xml"/><Relationship Id="rId53" Type="http://schemas.openxmlformats.org/officeDocument/2006/relationships/tags" Target="../tags/tag547.xml"/><Relationship Id="rId149" Type="http://schemas.openxmlformats.org/officeDocument/2006/relationships/tags" Target="../tags/tag643.xml"/><Relationship Id="rId314" Type="http://schemas.openxmlformats.org/officeDocument/2006/relationships/tags" Target="../tags/tag808.xml"/><Relationship Id="rId356" Type="http://schemas.openxmlformats.org/officeDocument/2006/relationships/tags" Target="../tags/tag850.xml"/><Relationship Id="rId398" Type="http://schemas.openxmlformats.org/officeDocument/2006/relationships/tags" Target="../tags/tag892.xml"/><Relationship Id="rId95" Type="http://schemas.openxmlformats.org/officeDocument/2006/relationships/tags" Target="../tags/tag589.xml"/><Relationship Id="rId160" Type="http://schemas.openxmlformats.org/officeDocument/2006/relationships/tags" Target="../tags/tag654.xml"/><Relationship Id="rId216" Type="http://schemas.openxmlformats.org/officeDocument/2006/relationships/tags" Target="../tags/tag710.xml"/><Relationship Id="rId258" Type="http://schemas.openxmlformats.org/officeDocument/2006/relationships/tags" Target="../tags/tag752.xml"/><Relationship Id="rId22" Type="http://schemas.openxmlformats.org/officeDocument/2006/relationships/tags" Target="../tags/tag516.xml"/><Relationship Id="rId64" Type="http://schemas.openxmlformats.org/officeDocument/2006/relationships/tags" Target="../tags/tag558.xml"/><Relationship Id="rId118" Type="http://schemas.openxmlformats.org/officeDocument/2006/relationships/tags" Target="../tags/tag612.xml"/><Relationship Id="rId325" Type="http://schemas.openxmlformats.org/officeDocument/2006/relationships/tags" Target="../tags/tag819.xml"/><Relationship Id="rId367" Type="http://schemas.openxmlformats.org/officeDocument/2006/relationships/tags" Target="../tags/tag861.xml"/><Relationship Id="rId171" Type="http://schemas.openxmlformats.org/officeDocument/2006/relationships/tags" Target="../tags/tag665.xml"/><Relationship Id="rId227" Type="http://schemas.openxmlformats.org/officeDocument/2006/relationships/tags" Target="../tags/tag721.xml"/><Relationship Id="rId269" Type="http://schemas.openxmlformats.org/officeDocument/2006/relationships/tags" Target="../tags/tag763.xml"/><Relationship Id="rId33" Type="http://schemas.openxmlformats.org/officeDocument/2006/relationships/tags" Target="../tags/tag527.xml"/><Relationship Id="rId129" Type="http://schemas.openxmlformats.org/officeDocument/2006/relationships/tags" Target="../tags/tag623.xml"/><Relationship Id="rId280" Type="http://schemas.openxmlformats.org/officeDocument/2006/relationships/tags" Target="../tags/tag774.xml"/><Relationship Id="rId336" Type="http://schemas.openxmlformats.org/officeDocument/2006/relationships/tags" Target="../tags/tag830.xml"/><Relationship Id="rId75" Type="http://schemas.openxmlformats.org/officeDocument/2006/relationships/tags" Target="../tags/tag569.xml"/><Relationship Id="rId140" Type="http://schemas.openxmlformats.org/officeDocument/2006/relationships/tags" Target="../tags/tag634.xml"/><Relationship Id="rId182" Type="http://schemas.openxmlformats.org/officeDocument/2006/relationships/tags" Target="../tags/tag676.xml"/><Relationship Id="rId378" Type="http://schemas.openxmlformats.org/officeDocument/2006/relationships/tags" Target="../tags/tag872.xml"/><Relationship Id="rId403" Type="http://schemas.openxmlformats.org/officeDocument/2006/relationships/tags" Target="../tags/tag897.xml"/><Relationship Id="rId6" Type="http://schemas.openxmlformats.org/officeDocument/2006/relationships/tags" Target="../tags/tag500.xml"/><Relationship Id="rId238" Type="http://schemas.openxmlformats.org/officeDocument/2006/relationships/tags" Target="../tags/tag732.xml"/><Relationship Id="rId291" Type="http://schemas.openxmlformats.org/officeDocument/2006/relationships/tags" Target="../tags/tag785.xml"/><Relationship Id="rId305" Type="http://schemas.openxmlformats.org/officeDocument/2006/relationships/tags" Target="../tags/tag799.xml"/><Relationship Id="rId347" Type="http://schemas.openxmlformats.org/officeDocument/2006/relationships/tags" Target="../tags/tag841.xml"/><Relationship Id="rId44" Type="http://schemas.openxmlformats.org/officeDocument/2006/relationships/tags" Target="../tags/tag538.xml"/><Relationship Id="rId86" Type="http://schemas.openxmlformats.org/officeDocument/2006/relationships/tags" Target="../tags/tag580.xml"/><Relationship Id="rId151" Type="http://schemas.openxmlformats.org/officeDocument/2006/relationships/tags" Target="../tags/tag645.xml"/><Relationship Id="rId389" Type="http://schemas.openxmlformats.org/officeDocument/2006/relationships/tags" Target="../tags/tag883.xml"/><Relationship Id="rId193" Type="http://schemas.openxmlformats.org/officeDocument/2006/relationships/tags" Target="../tags/tag687.xml"/><Relationship Id="rId207" Type="http://schemas.openxmlformats.org/officeDocument/2006/relationships/tags" Target="../tags/tag701.xml"/><Relationship Id="rId249" Type="http://schemas.openxmlformats.org/officeDocument/2006/relationships/tags" Target="../tags/tag743.xml"/><Relationship Id="rId414" Type="http://schemas.openxmlformats.org/officeDocument/2006/relationships/image" Target="../media/image105.png"/><Relationship Id="rId13" Type="http://schemas.openxmlformats.org/officeDocument/2006/relationships/tags" Target="../tags/tag507.xml"/><Relationship Id="rId109" Type="http://schemas.openxmlformats.org/officeDocument/2006/relationships/tags" Target="../tags/tag603.xml"/><Relationship Id="rId260" Type="http://schemas.openxmlformats.org/officeDocument/2006/relationships/tags" Target="../tags/tag754.xml"/><Relationship Id="rId316" Type="http://schemas.openxmlformats.org/officeDocument/2006/relationships/tags" Target="../tags/tag810.xml"/><Relationship Id="rId55" Type="http://schemas.openxmlformats.org/officeDocument/2006/relationships/tags" Target="../tags/tag549.xml"/><Relationship Id="rId97" Type="http://schemas.openxmlformats.org/officeDocument/2006/relationships/tags" Target="../tags/tag591.xml"/><Relationship Id="rId120" Type="http://schemas.openxmlformats.org/officeDocument/2006/relationships/tags" Target="../tags/tag614.xml"/><Relationship Id="rId358" Type="http://schemas.openxmlformats.org/officeDocument/2006/relationships/tags" Target="../tags/tag852.xml"/><Relationship Id="rId162" Type="http://schemas.openxmlformats.org/officeDocument/2006/relationships/tags" Target="../tags/tag656.xml"/><Relationship Id="rId218" Type="http://schemas.openxmlformats.org/officeDocument/2006/relationships/tags" Target="../tags/tag712.xml"/><Relationship Id="rId271" Type="http://schemas.openxmlformats.org/officeDocument/2006/relationships/tags" Target="../tags/tag765.xml"/><Relationship Id="rId24" Type="http://schemas.openxmlformats.org/officeDocument/2006/relationships/tags" Target="../tags/tag518.xml"/><Relationship Id="rId66" Type="http://schemas.openxmlformats.org/officeDocument/2006/relationships/tags" Target="../tags/tag560.xml"/><Relationship Id="rId131" Type="http://schemas.openxmlformats.org/officeDocument/2006/relationships/tags" Target="../tags/tag625.xml"/><Relationship Id="rId327" Type="http://schemas.openxmlformats.org/officeDocument/2006/relationships/tags" Target="../tags/tag821.xml"/><Relationship Id="rId369" Type="http://schemas.openxmlformats.org/officeDocument/2006/relationships/tags" Target="../tags/tag863.xml"/><Relationship Id="rId173" Type="http://schemas.openxmlformats.org/officeDocument/2006/relationships/tags" Target="../tags/tag667.xml"/><Relationship Id="rId229" Type="http://schemas.openxmlformats.org/officeDocument/2006/relationships/tags" Target="../tags/tag723.xml"/><Relationship Id="rId380" Type="http://schemas.openxmlformats.org/officeDocument/2006/relationships/tags" Target="../tags/tag874.xml"/><Relationship Id="rId240" Type="http://schemas.openxmlformats.org/officeDocument/2006/relationships/tags" Target="../tags/tag734.xml"/><Relationship Id="rId35" Type="http://schemas.openxmlformats.org/officeDocument/2006/relationships/tags" Target="../tags/tag529.xml"/><Relationship Id="rId77" Type="http://schemas.openxmlformats.org/officeDocument/2006/relationships/tags" Target="../tags/tag571.xml"/><Relationship Id="rId100" Type="http://schemas.openxmlformats.org/officeDocument/2006/relationships/tags" Target="../tags/tag594.xml"/><Relationship Id="rId282" Type="http://schemas.openxmlformats.org/officeDocument/2006/relationships/tags" Target="../tags/tag776.xml"/><Relationship Id="rId338" Type="http://schemas.openxmlformats.org/officeDocument/2006/relationships/tags" Target="../tags/tag832.xml"/><Relationship Id="rId8" Type="http://schemas.openxmlformats.org/officeDocument/2006/relationships/tags" Target="../tags/tag502.xml"/><Relationship Id="rId142" Type="http://schemas.openxmlformats.org/officeDocument/2006/relationships/tags" Target="../tags/tag636.xml"/><Relationship Id="rId184" Type="http://schemas.openxmlformats.org/officeDocument/2006/relationships/tags" Target="../tags/tag678.xml"/><Relationship Id="rId391" Type="http://schemas.openxmlformats.org/officeDocument/2006/relationships/tags" Target="../tags/tag885.xml"/><Relationship Id="rId405" Type="http://schemas.openxmlformats.org/officeDocument/2006/relationships/tags" Target="../tags/tag899.xml"/><Relationship Id="rId251" Type="http://schemas.openxmlformats.org/officeDocument/2006/relationships/tags" Target="../tags/tag745.xml"/><Relationship Id="rId46" Type="http://schemas.openxmlformats.org/officeDocument/2006/relationships/tags" Target="../tags/tag540.xml"/><Relationship Id="rId293" Type="http://schemas.openxmlformats.org/officeDocument/2006/relationships/tags" Target="../tags/tag787.xml"/><Relationship Id="rId307" Type="http://schemas.openxmlformats.org/officeDocument/2006/relationships/tags" Target="../tags/tag801.xml"/><Relationship Id="rId349" Type="http://schemas.openxmlformats.org/officeDocument/2006/relationships/tags" Target="../tags/tag843.xml"/><Relationship Id="rId88" Type="http://schemas.openxmlformats.org/officeDocument/2006/relationships/tags" Target="../tags/tag582.xml"/><Relationship Id="rId111" Type="http://schemas.openxmlformats.org/officeDocument/2006/relationships/tags" Target="../tags/tag605.xml"/><Relationship Id="rId153" Type="http://schemas.openxmlformats.org/officeDocument/2006/relationships/tags" Target="../tags/tag647.xml"/><Relationship Id="rId195" Type="http://schemas.openxmlformats.org/officeDocument/2006/relationships/tags" Target="../tags/tag689.xml"/><Relationship Id="rId209" Type="http://schemas.openxmlformats.org/officeDocument/2006/relationships/tags" Target="../tags/tag703.xml"/><Relationship Id="rId360" Type="http://schemas.openxmlformats.org/officeDocument/2006/relationships/tags" Target="../tags/tag854.xml"/><Relationship Id="rId220" Type="http://schemas.openxmlformats.org/officeDocument/2006/relationships/tags" Target="../tags/tag714.xml"/><Relationship Id="rId15" Type="http://schemas.openxmlformats.org/officeDocument/2006/relationships/tags" Target="../tags/tag509.xml"/><Relationship Id="rId57" Type="http://schemas.openxmlformats.org/officeDocument/2006/relationships/tags" Target="../tags/tag551.xml"/><Relationship Id="rId262" Type="http://schemas.openxmlformats.org/officeDocument/2006/relationships/tags" Target="../tags/tag756.xml"/><Relationship Id="rId318" Type="http://schemas.openxmlformats.org/officeDocument/2006/relationships/tags" Target="../tags/tag812.xml"/><Relationship Id="rId99" Type="http://schemas.openxmlformats.org/officeDocument/2006/relationships/tags" Target="../tags/tag593.xml"/><Relationship Id="rId122" Type="http://schemas.openxmlformats.org/officeDocument/2006/relationships/tags" Target="../tags/tag616.xml"/><Relationship Id="rId164" Type="http://schemas.openxmlformats.org/officeDocument/2006/relationships/tags" Target="../tags/tag658.xml"/><Relationship Id="rId371" Type="http://schemas.openxmlformats.org/officeDocument/2006/relationships/tags" Target="../tags/tag865.xml"/><Relationship Id="rId26" Type="http://schemas.openxmlformats.org/officeDocument/2006/relationships/tags" Target="../tags/tag520.xml"/><Relationship Id="rId231" Type="http://schemas.openxmlformats.org/officeDocument/2006/relationships/tags" Target="../tags/tag725.xml"/><Relationship Id="rId273" Type="http://schemas.openxmlformats.org/officeDocument/2006/relationships/tags" Target="../tags/tag767.xml"/><Relationship Id="rId329" Type="http://schemas.openxmlformats.org/officeDocument/2006/relationships/tags" Target="../tags/tag823.xml"/><Relationship Id="rId68" Type="http://schemas.openxmlformats.org/officeDocument/2006/relationships/tags" Target="../tags/tag562.xml"/><Relationship Id="rId133" Type="http://schemas.openxmlformats.org/officeDocument/2006/relationships/tags" Target="../tags/tag627.xml"/><Relationship Id="rId175" Type="http://schemas.openxmlformats.org/officeDocument/2006/relationships/tags" Target="../tags/tag669.xml"/><Relationship Id="rId340" Type="http://schemas.openxmlformats.org/officeDocument/2006/relationships/tags" Target="../tags/tag834.xml"/><Relationship Id="rId200" Type="http://schemas.openxmlformats.org/officeDocument/2006/relationships/tags" Target="../tags/tag694.xml"/><Relationship Id="rId382" Type="http://schemas.openxmlformats.org/officeDocument/2006/relationships/tags" Target="../tags/tag876.xml"/><Relationship Id="rId242" Type="http://schemas.openxmlformats.org/officeDocument/2006/relationships/tags" Target="../tags/tag736.xml"/><Relationship Id="rId284" Type="http://schemas.openxmlformats.org/officeDocument/2006/relationships/tags" Target="../tags/tag778.xml"/><Relationship Id="rId37" Type="http://schemas.openxmlformats.org/officeDocument/2006/relationships/tags" Target="../tags/tag531.xml"/><Relationship Id="rId79" Type="http://schemas.openxmlformats.org/officeDocument/2006/relationships/tags" Target="../tags/tag573.xml"/><Relationship Id="rId102" Type="http://schemas.openxmlformats.org/officeDocument/2006/relationships/tags" Target="../tags/tag596.xml"/><Relationship Id="rId144" Type="http://schemas.openxmlformats.org/officeDocument/2006/relationships/tags" Target="../tags/tag638.xml"/><Relationship Id="rId90" Type="http://schemas.openxmlformats.org/officeDocument/2006/relationships/tags" Target="../tags/tag584.xml"/><Relationship Id="rId186" Type="http://schemas.openxmlformats.org/officeDocument/2006/relationships/tags" Target="../tags/tag680.xml"/><Relationship Id="rId351" Type="http://schemas.openxmlformats.org/officeDocument/2006/relationships/tags" Target="../tags/tag845.xml"/><Relationship Id="rId393" Type="http://schemas.openxmlformats.org/officeDocument/2006/relationships/tags" Target="../tags/tag887.xml"/><Relationship Id="rId407" Type="http://schemas.openxmlformats.org/officeDocument/2006/relationships/slideLayout" Target="../slideLayouts/slideLayout2.xml"/><Relationship Id="rId211" Type="http://schemas.openxmlformats.org/officeDocument/2006/relationships/tags" Target="../tags/tag705.xml"/><Relationship Id="rId253" Type="http://schemas.openxmlformats.org/officeDocument/2006/relationships/tags" Target="../tags/tag747.xml"/><Relationship Id="rId295" Type="http://schemas.openxmlformats.org/officeDocument/2006/relationships/tags" Target="../tags/tag789.xml"/><Relationship Id="rId309" Type="http://schemas.openxmlformats.org/officeDocument/2006/relationships/tags" Target="../tags/tag803.xml"/><Relationship Id="rId48" Type="http://schemas.openxmlformats.org/officeDocument/2006/relationships/tags" Target="../tags/tag542.xml"/><Relationship Id="rId113" Type="http://schemas.openxmlformats.org/officeDocument/2006/relationships/tags" Target="../tags/tag607.xml"/><Relationship Id="rId320" Type="http://schemas.openxmlformats.org/officeDocument/2006/relationships/tags" Target="../tags/tag814.xml"/></Relationships>
</file>

<file path=ppt/slides/_rels/slide73.xml.rels><?xml version="1.0" encoding="UTF-8" standalone="yes"?>
<Relationships xmlns="http://schemas.openxmlformats.org/package/2006/relationships"><Relationship Id="rId3" Type="http://schemas.openxmlformats.org/officeDocument/2006/relationships/oleObject" Target="../embeddings/oleObject64.bin"/><Relationship Id="rId2" Type="http://schemas.openxmlformats.org/officeDocument/2006/relationships/slideLayout" Target="../slideLayouts/slideLayout2.xml"/><Relationship Id="rId1" Type="http://schemas.openxmlformats.org/officeDocument/2006/relationships/tags" Target="../tags/tag901.xml"/><Relationship Id="rId6" Type="http://schemas.openxmlformats.org/officeDocument/2006/relationships/image" Target="../media/image107.png"/><Relationship Id="rId5" Type="http://schemas.openxmlformats.org/officeDocument/2006/relationships/image" Target="../media/image106.png"/><Relationship Id="rId4" Type="http://schemas.openxmlformats.org/officeDocument/2006/relationships/image" Target="../media/image1.emf"/></Relationships>
</file>

<file path=ppt/slides/_rels/slide7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903.xml"/><Relationship Id="rId1" Type="http://schemas.openxmlformats.org/officeDocument/2006/relationships/tags" Target="../tags/tag902.xml"/><Relationship Id="rId6" Type="http://schemas.openxmlformats.org/officeDocument/2006/relationships/image" Target="../media/image108.png"/><Relationship Id="rId5" Type="http://schemas.openxmlformats.org/officeDocument/2006/relationships/image" Target="../media/image1.emf"/><Relationship Id="rId4" Type="http://schemas.openxmlformats.org/officeDocument/2006/relationships/oleObject" Target="../embeddings/oleObject65.bin"/></Relationships>
</file>

<file path=ppt/slides/_rels/slide7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905.xml"/><Relationship Id="rId1" Type="http://schemas.openxmlformats.org/officeDocument/2006/relationships/tags" Target="../tags/tag904.xml"/><Relationship Id="rId6" Type="http://schemas.openxmlformats.org/officeDocument/2006/relationships/image" Target="../media/image109.png"/><Relationship Id="rId5" Type="http://schemas.openxmlformats.org/officeDocument/2006/relationships/image" Target="../media/image1.emf"/><Relationship Id="rId4" Type="http://schemas.openxmlformats.org/officeDocument/2006/relationships/oleObject" Target="../embeddings/oleObject66.bin"/></Relationships>
</file>

<file path=ppt/slides/_rels/slide7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907.xml"/><Relationship Id="rId1" Type="http://schemas.openxmlformats.org/officeDocument/2006/relationships/tags" Target="../tags/tag906.xml"/><Relationship Id="rId6" Type="http://schemas.openxmlformats.org/officeDocument/2006/relationships/image" Target="../media/image109.png"/><Relationship Id="rId5" Type="http://schemas.openxmlformats.org/officeDocument/2006/relationships/image" Target="../media/image1.emf"/><Relationship Id="rId4" Type="http://schemas.openxmlformats.org/officeDocument/2006/relationships/oleObject" Target="../embeddings/oleObject67.bin"/></Relationships>
</file>

<file path=ppt/slides/_rels/slide7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909.xml"/><Relationship Id="rId1" Type="http://schemas.openxmlformats.org/officeDocument/2006/relationships/tags" Target="../tags/tag908.xml"/><Relationship Id="rId6" Type="http://schemas.openxmlformats.org/officeDocument/2006/relationships/image" Target="../media/image110.png"/><Relationship Id="rId5" Type="http://schemas.openxmlformats.org/officeDocument/2006/relationships/image" Target="../media/image1.emf"/><Relationship Id="rId4" Type="http://schemas.openxmlformats.org/officeDocument/2006/relationships/oleObject" Target="../embeddings/oleObject68.bin"/></Relationships>
</file>

<file path=ppt/slides/_rels/slide78.xml.rels><?xml version="1.0" encoding="UTF-8" standalone="yes"?>
<Relationships xmlns="http://schemas.openxmlformats.org/package/2006/relationships"><Relationship Id="rId8" Type="http://schemas.openxmlformats.org/officeDocument/2006/relationships/oleObject" Target="../embeddings/oleObject69.bin"/><Relationship Id="rId3" Type="http://schemas.openxmlformats.org/officeDocument/2006/relationships/tags" Target="../tags/tag912.xml"/><Relationship Id="rId7" Type="http://schemas.openxmlformats.org/officeDocument/2006/relationships/slideLayout" Target="../slideLayouts/slideLayout2.xml"/><Relationship Id="rId2" Type="http://schemas.openxmlformats.org/officeDocument/2006/relationships/tags" Target="../tags/tag911.xml"/><Relationship Id="rId1" Type="http://schemas.openxmlformats.org/officeDocument/2006/relationships/tags" Target="../tags/tag910.xml"/><Relationship Id="rId6" Type="http://schemas.openxmlformats.org/officeDocument/2006/relationships/tags" Target="../tags/tag915.xml"/><Relationship Id="rId11" Type="http://schemas.openxmlformats.org/officeDocument/2006/relationships/image" Target="../media/image490.png"/><Relationship Id="rId5" Type="http://schemas.openxmlformats.org/officeDocument/2006/relationships/tags" Target="../tags/tag914.xml"/><Relationship Id="rId10" Type="http://schemas.openxmlformats.org/officeDocument/2006/relationships/tags" Target="../tags/tag914.xml"/><Relationship Id="rId4" Type="http://schemas.openxmlformats.org/officeDocument/2006/relationships/tags" Target="../tags/tag913.xml"/><Relationship Id="rId9" Type="http://schemas.openxmlformats.org/officeDocument/2006/relationships/image" Target="../media/image1.emf"/></Relationships>
</file>

<file path=ppt/slides/_rels/slide79.xml.rels><?xml version="1.0" encoding="UTF-8" standalone="yes"?>
<Relationships xmlns="http://schemas.openxmlformats.org/package/2006/relationships"><Relationship Id="rId8" Type="http://schemas.openxmlformats.org/officeDocument/2006/relationships/image" Target="../media/image111.png"/><Relationship Id="rId3" Type="http://schemas.openxmlformats.org/officeDocument/2006/relationships/tags" Target="../tags/tag918.xml"/><Relationship Id="rId7" Type="http://schemas.openxmlformats.org/officeDocument/2006/relationships/tags" Target="../tags/tag917.xml"/><Relationship Id="rId2" Type="http://schemas.openxmlformats.org/officeDocument/2006/relationships/tags" Target="../tags/tag917.xml"/><Relationship Id="rId1" Type="http://schemas.openxmlformats.org/officeDocument/2006/relationships/tags" Target="../tags/tag916.xml"/><Relationship Id="rId6" Type="http://schemas.openxmlformats.org/officeDocument/2006/relationships/image" Target="../media/image1.emf"/><Relationship Id="rId5" Type="http://schemas.openxmlformats.org/officeDocument/2006/relationships/oleObject" Target="../embeddings/oleObject70.bin"/><Relationship Id="rId4"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slideLayout" Target="../slideLayouts/slideLayout2.xml"/><Relationship Id="rId13" Type="http://schemas.openxmlformats.org/officeDocument/2006/relationships/image" Target="../media/image11.jpeg"/><Relationship Id="rId3" Type="http://schemas.openxmlformats.org/officeDocument/2006/relationships/tags" Target="../tags/tag55.xml"/><Relationship Id="rId7" Type="http://schemas.openxmlformats.org/officeDocument/2006/relationships/tags" Target="../tags/tag59.xml"/><Relationship Id="rId12" Type="http://schemas.openxmlformats.org/officeDocument/2006/relationships/image" Target="../media/image10.gif"/><Relationship Id="rId2" Type="http://schemas.openxmlformats.org/officeDocument/2006/relationships/tags" Target="../tags/tag54.xml"/><Relationship Id="rId1" Type="http://schemas.openxmlformats.org/officeDocument/2006/relationships/tags" Target="../tags/tag53.xml"/><Relationship Id="rId6" Type="http://schemas.openxmlformats.org/officeDocument/2006/relationships/tags" Target="../tags/tag58.xml"/><Relationship Id="rId11" Type="http://schemas.openxmlformats.org/officeDocument/2006/relationships/image" Target="../media/image9.png"/><Relationship Id="rId5" Type="http://schemas.openxmlformats.org/officeDocument/2006/relationships/tags" Target="../tags/tag57.xml"/><Relationship Id="rId10" Type="http://schemas.openxmlformats.org/officeDocument/2006/relationships/image" Target="../media/image1.emf"/><Relationship Id="rId4" Type="http://schemas.openxmlformats.org/officeDocument/2006/relationships/tags" Target="../tags/tag56.xml"/><Relationship Id="rId9" Type="http://schemas.openxmlformats.org/officeDocument/2006/relationships/oleObject" Target="../embeddings/oleObject7.bin"/></Relationships>
</file>

<file path=ppt/slides/_rels/slide8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920.xml"/><Relationship Id="rId1" Type="http://schemas.openxmlformats.org/officeDocument/2006/relationships/tags" Target="../tags/tag919.xml"/><Relationship Id="rId6" Type="http://schemas.openxmlformats.org/officeDocument/2006/relationships/image" Target="../media/image112.png"/><Relationship Id="rId5" Type="http://schemas.openxmlformats.org/officeDocument/2006/relationships/image" Target="../media/image1.emf"/><Relationship Id="rId4" Type="http://schemas.openxmlformats.org/officeDocument/2006/relationships/oleObject" Target="../embeddings/oleObject71.bin"/></Relationships>
</file>

<file path=ppt/slides/_rels/slide81.xml.rels><?xml version="1.0" encoding="UTF-8" standalone="yes"?>
<Relationships xmlns="http://schemas.openxmlformats.org/package/2006/relationships"><Relationship Id="rId3" Type="http://schemas.openxmlformats.org/officeDocument/2006/relationships/oleObject" Target="../embeddings/oleObject72.bin"/><Relationship Id="rId2" Type="http://schemas.openxmlformats.org/officeDocument/2006/relationships/slideLayout" Target="../slideLayouts/slideLayout2.xml"/><Relationship Id="rId1" Type="http://schemas.openxmlformats.org/officeDocument/2006/relationships/tags" Target="../tags/tag921.xml"/><Relationship Id="rId5" Type="http://schemas.openxmlformats.org/officeDocument/2006/relationships/image" Target="../media/image113.png"/><Relationship Id="rId4" Type="http://schemas.openxmlformats.org/officeDocument/2006/relationships/image" Target="../media/image1.emf"/></Relationships>
</file>

<file path=ppt/slides/_rels/slide82.xml.rels><?xml version="1.0" encoding="UTF-8" standalone="yes"?>
<Relationships xmlns="http://schemas.openxmlformats.org/package/2006/relationships"><Relationship Id="rId13" Type="http://schemas.openxmlformats.org/officeDocument/2006/relationships/tags" Target="../tags/tag934.xml"/><Relationship Id="rId18" Type="http://schemas.openxmlformats.org/officeDocument/2006/relationships/tags" Target="../tags/tag939.xml"/><Relationship Id="rId26" Type="http://schemas.openxmlformats.org/officeDocument/2006/relationships/tags" Target="../tags/tag947.xml"/><Relationship Id="rId3" Type="http://schemas.openxmlformats.org/officeDocument/2006/relationships/tags" Target="../tags/tag924.xml"/><Relationship Id="rId21" Type="http://schemas.openxmlformats.org/officeDocument/2006/relationships/tags" Target="../tags/tag942.xml"/><Relationship Id="rId34" Type="http://schemas.openxmlformats.org/officeDocument/2006/relationships/slide" Target="slide69.xml"/><Relationship Id="rId7" Type="http://schemas.openxmlformats.org/officeDocument/2006/relationships/tags" Target="../tags/tag928.xml"/><Relationship Id="rId12" Type="http://schemas.openxmlformats.org/officeDocument/2006/relationships/tags" Target="../tags/tag933.xml"/><Relationship Id="rId17" Type="http://schemas.openxmlformats.org/officeDocument/2006/relationships/tags" Target="../tags/tag938.xml"/><Relationship Id="rId25" Type="http://schemas.openxmlformats.org/officeDocument/2006/relationships/tags" Target="../tags/tag946.xml"/><Relationship Id="rId33" Type="http://schemas.openxmlformats.org/officeDocument/2006/relationships/slide" Target="slide82.xml"/><Relationship Id="rId2" Type="http://schemas.openxmlformats.org/officeDocument/2006/relationships/tags" Target="../tags/tag923.xml"/><Relationship Id="rId16" Type="http://schemas.openxmlformats.org/officeDocument/2006/relationships/tags" Target="../tags/tag937.xml"/><Relationship Id="rId20" Type="http://schemas.openxmlformats.org/officeDocument/2006/relationships/tags" Target="../tags/tag941.xml"/><Relationship Id="rId29" Type="http://schemas.openxmlformats.org/officeDocument/2006/relationships/slide" Target="slide92.xml"/><Relationship Id="rId1" Type="http://schemas.openxmlformats.org/officeDocument/2006/relationships/tags" Target="../tags/tag922.xml"/><Relationship Id="rId6" Type="http://schemas.openxmlformats.org/officeDocument/2006/relationships/tags" Target="../tags/tag927.xml"/><Relationship Id="rId11" Type="http://schemas.openxmlformats.org/officeDocument/2006/relationships/tags" Target="../tags/tag932.xml"/><Relationship Id="rId24" Type="http://schemas.openxmlformats.org/officeDocument/2006/relationships/tags" Target="../tags/tag945.xml"/><Relationship Id="rId32" Type="http://schemas.openxmlformats.org/officeDocument/2006/relationships/slide" Target="slide85.xml"/><Relationship Id="rId5" Type="http://schemas.openxmlformats.org/officeDocument/2006/relationships/tags" Target="../tags/tag926.xml"/><Relationship Id="rId15" Type="http://schemas.openxmlformats.org/officeDocument/2006/relationships/tags" Target="../tags/tag936.xml"/><Relationship Id="rId23" Type="http://schemas.openxmlformats.org/officeDocument/2006/relationships/tags" Target="../tags/tag944.xml"/><Relationship Id="rId28" Type="http://schemas.openxmlformats.org/officeDocument/2006/relationships/slideLayout" Target="../slideLayouts/slideLayout6.xml"/><Relationship Id="rId36" Type="http://schemas.openxmlformats.org/officeDocument/2006/relationships/slide" Target="slide63.xml"/><Relationship Id="rId10" Type="http://schemas.openxmlformats.org/officeDocument/2006/relationships/tags" Target="../tags/tag931.xml"/><Relationship Id="rId19" Type="http://schemas.openxmlformats.org/officeDocument/2006/relationships/tags" Target="../tags/tag940.xml"/><Relationship Id="rId31" Type="http://schemas.openxmlformats.org/officeDocument/2006/relationships/slide" Target="slide88.xml"/><Relationship Id="rId4" Type="http://schemas.openxmlformats.org/officeDocument/2006/relationships/tags" Target="../tags/tag925.xml"/><Relationship Id="rId9" Type="http://schemas.openxmlformats.org/officeDocument/2006/relationships/tags" Target="../tags/tag930.xml"/><Relationship Id="rId14" Type="http://schemas.openxmlformats.org/officeDocument/2006/relationships/tags" Target="../tags/tag935.xml"/><Relationship Id="rId22" Type="http://schemas.openxmlformats.org/officeDocument/2006/relationships/tags" Target="../tags/tag943.xml"/><Relationship Id="rId27" Type="http://schemas.openxmlformats.org/officeDocument/2006/relationships/tags" Target="../tags/tag948.xml"/><Relationship Id="rId30" Type="http://schemas.openxmlformats.org/officeDocument/2006/relationships/slide" Target="slide90.xml"/><Relationship Id="rId35" Type="http://schemas.openxmlformats.org/officeDocument/2006/relationships/slide" Target="slide65.xml"/><Relationship Id="rId8" Type="http://schemas.openxmlformats.org/officeDocument/2006/relationships/tags" Target="../tags/tag929.xml"/></Relationships>
</file>

<file path=ppt/slides/_rels/slide83.xml.rels><?xml version="1.0" encoding="UTF-8" standalone="yes"?>
<Relationships xmlns="http://schemas.openxmlformats.org/package/2006/relationships"><Relationship Id="rId8" Type="http://schemas.openxmlformats.org/officeDocument/2006/relationships/image" Target="../media/image115.png"/><Relationship Id="rId3" Type="http://schemas.openxmlformats.org/officeDocument/2006/relationships/tags" Target="../tags/tag951.xml"/><Relationship Id="rId7" Type="http://schemas.openxmlformats.org/officeDocument/2006/relationships/image" Target="../media/image114.png"/><Relationship Id="rId2" Type="http://schemas.openxmlformats.org/officeDocument/2006/relationships/tags" Target="../tags/tag950.xml"/><Relationship Id="rId1" Type="http://schemas.openxmlformats.org/officeDocument/2006/relationships/tags" Target="../tags/tag949.xml"/><Relationship Id="rId6" Type="http://schemas.openxmlformats.org/officeDocument/2006/relationships/image" Target="../media/image1.emf"/><Relationship Id="rId5" Type="http://schemas.openxmlformats.org/officeDocument/2006/relationships/oleObject" Target="../embeddings/oleObject73.bin"/><Relationship Id="rId4"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953.xml"/><Relationship Id="rId1" Type="http://schemas.openxmlformats.org/officeDocument/2006/relationships/tags" Target="../tags/tag952.xml"/><Relationship Id="rId5" Type="http://schemas.openxmlformats.org/officeDocument/2006/relationships/image" Target="../media/image1.emf"/><Relationship Id="rId4" Type="http://schemas.openxmlformats.org/officeDocument/2006/relationships/oleObject" Target="../embeddings/oleObject74.bin"/></Relationships>
</file>

<file path=ppt/slides/_rels/slide85.xml.rels><?xml version="1.0" encoding="UTF-8" standalone="yes"?>
<Relationships xmlns="http://schemas.openxmlformats.org/package/2006/relationships"><Relationship Id="rId13" Type="http://schemas.openxmlformats.org/officeDocument/2006/relationships/tags" Target="../tags/tag966.xml"/><Relationship Id="rId18" Type="http://schemas.openxmlformats.org/officeDocument/2006/relationships/tags" Target="../tags/tag971.xml"/><Relationship Id="rId26" Type="http://schemas.openxmlformats.org/officeDocument/2006/relationships/tags" Target="../tags/tag979.xml"/><Relationship Id="rId3" Type="http://schemas.openxmlformats.org/officeDocument/2006/relationships/tags" Target="../tags/tag956.xml"/><Relationship Id="rId21" Type="http://schemas.openxmlformats.org/officeDocument/2006/relationships/tags" Target="../tags/tag974.xml"/><Relationship Id="rId34" Type="http://schemas.openxmlformats.org/officeDocument/2006/relationships/slide" Target="slide69.xml"/><Relationship Id="rId7" Type="http://schemas.openxmlformats.org/officeDocument/2006/relationships/tags" Target="../tags/tag960.xml"/><Relationship Id="rId12" Type="http://schemas.openxmlformats.org/officeDocument/2006/relationships/tags" Target="../tags/tag965.xml"/><Relationship Id="rId17" Type="http://schemas.openxmlformats.org/officeDocument/2006/relationships/tags" Target="../tags/tag970.xml"/><Relationship Id="rId25" Type="http://schemas.openxmlformats.org/officeDocument/2006/relationships/tags" Target="../tags/tag978.xml"/><Relationship Id="rId33" Type="http://schemas.openxmlformats.org/officeDocument/2006/relationships/slide" Target="slide82.xml"/><Relationship Id="rId2" Type="http://schemas.openxmlformats.org/officeDocument/2006/relationships/tags" Target="../tags/tag955.xml"/><Relationship Id="rId16" Type="http://schemas.openxmlformats.org/officeDocument/2006/relationships/tags" Target="../tags/tag969.xml"/><Relationship Id="rId20" Type="http://schemas.openxmlformats.org/officeDocument/2006/relationships/tags" Target="../tags/tag973.xml"/><Relationship Id="rId29" Type="http://schemas.openxmlformats.org/officeDocument/2006/relationships/slide" Target="slide92.xml"/><Relationship Id="rId1" Type="http://schemas.openxmlformats.org/officeDocument/2006/relationships/tags" Target="../tags/tag954.xml"/><Relationship Id="rId6" Type="http://schemas.openxmlformats.org/officeDocument/2006/relationships/tags" Target="../tags/tag959.xml"/><Relationship Id="rId11" Type="http://schemas.openxmlformats.org/officeDocument/2006/relationships/tags" Target="../tags/tag964.xml"/><Relationship Id="rId24" Type="http://schemas.openxmlformats.org/officeDocument/2006/relationships/tags" Target="../tags/tag977.xml"/><Relationship Id="rId32" Type="http://schemas.openxmlformats.org/officeDocument/2006/relationships/slide" Target="slide85.xml"/><Relationship Id="rId5" Type="http://schemas.openxmlformats.org/officeDocument/2006/relationships/tags" Target="../tags/tag958.xml"/><Relationship Id="rId15" Type="http://schemas.openxmlformats.org/officeDocument/2006/relationships/tags" Target="../tags/tag968.xml"/><Relationship Id="rId23" Type="http://schemas.openxmlformats.org/officeDocument/2006/relationships/tags" Target="../tags/tag976.xml"/><Relationship Id="rId28" Type="http://schemas.openxmlformats.org/officeDocument/2006/relationships/slideLayout" Target="../slideLayouts/slideLayout6.xml"/><Relationship Id="rId36" Type="http://schemas.openxmlformats.org/officeDocument/2006/relationships/slide" Target="slide63.xml"/><Relationship Id="rId10" Type="http://schemas.openxmlformats.org/officeDocument/2006/relationships/tags" Target="../tags/tag963.xml"/><Relationship Id="rId19" Type="http://schemas.openxmlformats.org/officeDocument/2006/relationships/tags" Target="../tags/tag972.xml"/><Relationship Id="rId31" Type="http://schemas.openxmlformats.org/officeDocument/2006/relationships/slide" Target="slide88.xml"/><Relationship Id="rId4" Type="http://schemas.openxmlformats.org/officeDocument/2006/relationships/tags" Target="../tags/tag957.xml"/><Relationship Id="rId9" Type="http://schemas.openxmlformats.org/officeDocument/2006/relationships/tags" Target="../tags/tag962.xml"/><Relationship Id="rId14" Type="http://schemas.openxmlformats.org/officeDocument/2006/relationships/tags" Target="../tags/tag967.xml"/><Relationship Id="rId22" Type="http://schemas.openxmlformats.org/officeDocument/2006/relationships/tags" Target="../tags/tag975.xml"/><Relationship Id="rId27" Type="http://schemas.openxmlformats.org/officeDocument/2006/relationships/tags" Target="../tags/tag980.xml"/><Relationship Id="rId30" Type="http://schemas.openxmlformats.org/officeDocument/2006/relationships/slide" Target="slide90.xml"/><Relationship Id="rId35" Type="http://schemas.openxmlformats.org/officeDocument/2006/relationships/slide" Target="slide65.xml"/><Relationship Id="rId8" Type="http://schemas.openxmlformats.org/officeDocument/2006/relationships/tags" Target="../tags/tag961.xml"/></Relationships>
</file>

<file path=ppt/slides/_rels/slide8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16.png"/><Relationship Id="rId2" Type="http://schemas.openxmlformats.org/officeDocument/2006/relationships/tags" Target="../tags/tag982.xml"/><Relationship Id="rId1" Type="http://schemas.openxmlformats.org/officeDocument/2006/relationships/tags" Target="../tags/tag981.xml"/><Relationship Id="rId6" Type="http://schemas.openxmlformats.org/officeDocument/2006/relationships/tags" Target="../tags/tag982.xml"/><Relationship Id="rId5" Type="http://schemas.openxmlformats.org/officeDocument/2006/relationships/image" Target="../media/image1.emf"/><Relationship Id="rId4" Type="http://schemas.openxmlformats.org/officeDocument/2006/relationships/oleObject" Target="../embeddings/oleObject75.bin"/></Relationships>
</file>

<file path=ppt/slides/_rels/slide87.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17.png"/><Relationship Id="rId2" Type="http://schemas.openxmlformats.org/officeDocument/2006/relationships/tags" Target="../tags/tag984.xml"/><Relationship Id="rId1" Type="http://schemas.openxmlformats.org/officeDocument/2006/relationships/tags" Target="../tags/tag983.xml"/><Relationship Id="rId6" Type="http://schemas.openxmlformats.org/officeDocument/2006/relationships/tags" Target="../tags/tag984.xml"/><Relationship Id="rId5" Type="http://schemas.openxmlformats.org/officeDocument/2006/relationships/image" Target="../media/image1.emf"/><Relationship Id="rId4" Type="http://schemas.openxmlformats.org/officeDocument/2006/relationships/oleObject" Target="../embeddings/oleObject76.bin"/></Relationships>
</file>

<file path=ppt/slides/_rels/slide88.xml.rels><?xml version="1.0" encoding="UTF-8" standalone="yes"?>
<Relationships xmlns="http://schemas.openxmlformats.org/package/2006/relationships"><Relationship Id="rId13" Type="http://schemas.openxmlformats.org/officeDocument/2006/relationships/tags" Target="../tags/tag997.xml"/><Relationship Id="rId18" Type="http://schemas.openxmlformats.org/officeDocument/2006/relationships/tags" Target="../tags/tag1002.xml"/><Relationship Id="rId26" Type="http://schemas.openxmlformats.org/officeDocument/2006/relationships/tags" Target="../tags/tag1010.xml"/><Relationship Id="rId3" Type="http://schemas.openxmlformats.org/officeDocument/2006/relationships/tags" Target="../tags/tag987.xml"/><Relationship Id="rId21" Type="http://schemas.openxmlformats.org/officeDocument/2006/relationships/tags" Target="../tags/tag1005.xml"/><Relationship Id="rId34" Type="http://schemas.openxmlformats.org/officeDocument/2006/relationships/slide" Target="slide69.xml"/><Relationship Id="rId7" Type="http://schemas.openxmlformats.org/officeDocument/2006/relationships/tags" Target="../tags/tag991.xml"/><Relationship Id="rId12" Type="http://schemas.openxmlformats.org/officeDocument/2006/relationships/tags" Target="../tags/tag996.xml"/><Relationship Id="rId17" Type="http://schemas.openxmlformats.org/officeDocument/2006/relationships/tags" Target="../tags/tag1001.xml"/><Relationship Id="rId25" Type="http://schemas.openxmlformats.org/officeDocument/2006/relationships/tags" Target="../tags/tag1009.xml"/><Relationship Id="rId33" Type="http://schemas.openxmlformats.org/officeDocument/2006/relationships/slide" Target="slide82.xml"/><Relationship Id="rId2" Type="http://schemas.openxmlformats.org/officeDocument/2006/relationships/tags" Target="../tags/tag986.xml"/><Relationship Id="rId16" Type="http://schemas.openxmlformats.org/officeDocument/2006/relationships/tags" Target="../tags/tag1000.xml"/><Relationship Id="rId20" Type="http://schemas.openxmlformats.org/officeDocument/2006/relationships/tags" Target="../tags/tag1004.xml"/><Relationship Id="rId29" Type="http://schemas.openxmlformats.org/officeDocument/2006/relationships/slide" Target="slide92.xml"/><Relationship Id="rId1" Type="http://schemas.openxmlformats.org/officeDocument/2006/relationships/tags" Target="../tags/tag985.xml"/><Relationship Id="rId6" Type="http://schemas.openxmlformats.org/officeDocument/2006/relationships/tags" Target="../tags/tag990.xml"/><Relationship Id="rId11" Type="http://schemas.openxmlformats.org/officeDocument/2006/relationships/tags" Target="../tags/tag995.xml"/><Relationship Id="rId24" Type="http://schemas.openxmlformats.org/officeDocument/2006/relationships/tags" Target="../tags/tag1008.xml"/><Relationship Id="rId32" Type="http://schemas.openxmlformats.org/officeDocument/2006/relationships/slide" Target="slide85.xml"/><Relationship Id="rId5" Type="http://schemas.openxmlformats.org/officeDocument/2006/relationships/tags" Target="../tags/tag989.xml"/><Relationship Id="rId15" Type="http://schemas.openxmlformats.org/officeDocument/2006/relationships/tags" Target="../tags/tag999.xml"/><Relationship Id="rId23" Type="http://schemas.openxmlformats.org/officeDocument/2006/relationships/tags" Target="../tags/tag1007.xml"/><Relationship Id="rId28" Type="http://schemas.openxmlformats.org/officeDocument/2006/relationships/slideLayout" Target="../slideLayouts/slideLayout6.xml"/><Relationship Id="rId36" Type="http://schemas.openxmlformats.org/officeDocument/2006/relationships/slide" Target="slide63.xml"/><Relationship Id="rId10" Type="http://schemas.openxmlformats.org/officeDocument/2006/relationships/tags" Target="../tags/tag994.xml"/><Relationship Id="rId19" Type="http://schemas.openxmlformats.org/officeDocument/2006/relationships/tags" Target="../tags/tag1003.xml"/><Relationship Id="rId31" Type="http://schemas.openxmlformats.org/officeDocument/2006/relationships/slide" Target="slide88.xml"/><Relationship Id="rId4" Type="http://schemas.openxmlformats.org/officeDocument/2006/relationships/tags" Target="../tags/tag988.xml"/><Relationship Id="rId9" Type="http://schemas.openxmlformats.org/officeDocument/2006/relationships/tags" Target="../tags/tag993.xml"/><Relationship Id="rId14" Type="http://schemas.openxmlformats.org/officeDocument/2006/relationships/tags" Target="../tags/tag998.xml"/><Relationship Id="rId22" Type="http://schemas.openxmlformats.org/officeDocument/2006/relationships/tags" Target="../tags/tag1006.xml"/><Relationship Id="rId27" Type="http://schemas.openxmlformats.org/officeDocument/2006/relationships/tags" Target="../tags/tag1011.xml"/><Relationship Id="rId30" Type="http://schemas.openxmlformats.org/officeDocument/2006/relationships/slide" Target="slide90.xml"/><Relationship Id="rId35" Type="http://schemas.openxmlformats.org/officeDocument/2006/relationships/slide" Target="slide65.xml"/><Relationship Id="rId8" Type="http://schemas.openxmlformats.org/officeDocument/2006/relationships/tags" Target="../tags/tag992.xml"/></Relationships>
</file>

<file path=ppt/slides/_rels/slide8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013.xml"/><Relationship Id="rId1" Type="http://schemas.openxmlformats.org/officeDocument/2006/relationships/tags" Target="../tags/tag1012.xml"/><Relationship Id="rId5" Type="http://schemas.openxmlformats.org/officeDocument/2006/relationships/image" Target="../media/image1.emf"/><Relationship Id="rId4" Type="http://schemas.openxmlformats.org/officeDocument/2006/relationships/oleObject" Target="../embeddings/oleObject77.bin"/></Relationships>
</file>

<file path=ppt/slides/_rels/slide9.xml.rels><?xml version="1.0" encoding="UTF-8" standalone="yes"?>
<Relationships xmlns="http://schemas.openxmlformats.org/package/2006/relationships"><Relationship Id="rId8" Type="http://schemas.openxmlformats.org/officeDocument/2006/relationships/tags" Target="../tags/tag67.xml"/><Relationship Id="rId13" Type="http://schemas.openxmlformats.org/officeDocument/2006/relationships/image" Target="../media/image13.png"/><Relationship Id="rId3" Type="http://schemas.openxmlformats.org/officeDocument/2006/relationships/tags" Target="../tags/tag62.xml"/><Relationship Id="rId7" Type="http://schemas.openxmlformats.org/officeDocument/2006/relationships/tags" Target="../tags/tag66.xml"/><Relationship Id="rId12" Type="http://schemas.openxmlformats.org/officeDocument/2006/relationships/image" Target="../media/image12.jpeg"/><Relationship Id="rId2" Type="http://schemas.openxmlformats.org/officeDocument/2006/relationships/tags" Target="../tags/tag61.xml"/><Relationship Id="rId1" Type="http://schemas.openxmlformats.org/officeDocument/2006/relationships/tags" Target="../tags/tag60.xml"/><Relationship Id="rId6" Type="http://schemas.openxmlformats.org/officeDocument/2006/relationships/tags" Target="../tags/tag65.xml"/><Relationship Id="rId11" Type="http://schemas.openxmlformats.org/officeDocument/2006/relationships/image" Target="../media/image1.emf"/><Relationship Id="rId5" Type="http://schemas.openxmlformats.org/officeDocument/2006/relationships/tags" Target="../tags/tag64.xml"/><Relationship Id="rId10" Type="http://schemas.openxmlformats.org/officeDocument/2006/relationships/oleObject" Target="../embeddings/oleObject8.bin"/><Relationship Id="rId4" Type="http://schemas.openxmlformats.org/officeDocument/2006/relationships/tags" Target="../tags/tag63.xml"/><Relationship Id="rId9" Type="http://schemas.openxmlformats.org/officeDocument/2006/relationships/slideLayout" Target="../slideLayouts/slideLayout2.xml"/><Relationship Id="rId14" Type="http://schemas.openxmlformats.org/officeDocument/2006/relationships/image" Target="../media/image14.jpeg"/></Relationships>
</file>

<file path=ppt/slides/_rels/slide90.xml.rels><?xml version="1.0" encoding="UTF-8" standalone="yes"?>
<Relationships xmlns="http://schemas.openxmlformats.org/package/2006/relationships"><Relationship Id="rId13" Type="http://schemas.openxmlformats.org/officeDocument/2006/relationships/tags" Target="../tags/tag1026.xml"/><Relationship Id="rId18" Type="http://schemas.openxmlformats.org/officeDocument/2006/relationships/tags" Target="../tags/tag1031.xml"/><Relationship Id="rId26" Type="http://schemas.openxmlformats.org/officeDocument/2006/relationships/tags" Target="../tags/tag1039.xml"/><Relationship Id="rId3" Type="http://schemas.openxmlformats.org/officeDocument/2006/relationships/tags" Target="../tags/tag1016.xml"/><Relationship Id="rId21" Type="http://schemas.openxmlformats.org/officeDocument/2006/relationships/tags" Target="../tags/tag1034.xml"/><Relationship Id="rId34" Type="http://schemas.openxmlformats.org/officeDocument/2006/relationships/slide" Target="slide69.xml"/><Relationship Id="rId7" Type="http://schemas.openxmlformats.org/officeDocument/2006/relationships/tags" Target="../tags/tag1020.xml"/><Relationship Id="rId12" Type="http://schemas.openxmlformats.org/officeDocument/2006/relationships/tags" Target="../tags/tag1025.xml"/><Relationship Id="rId17" Type="http://schemas.openxmlformats.org/officeDocument/2006/relationships/tags" Target="../tags/tag1030.xml"/><Relationship Id="rId25" Type="http://schemas.openxmlformats.org/officeDocument/2006/relationships/tags" Target="../tags/tag1038.xml"/><Relationship Id="rId33" Type="http://schemas.openxmlformats.org/officeDocument/2006/relationships/slide" Target="slide82.xml"/><Relationship Id="rId2" Type="http://schemas.openxmlformats.org/officeDocument/2006/relationships/tags" Target="../tags/tag1015.xml"/><Relationship Id="rId16" Type="http://schemas.openxmlformats.org/officeDocument/2006/relationships/tags" Target="../tags/tag1029.xml"/><Relationship Id="rId20" Type="http://schemas.openxmlformats.org/officeDocument/2006/relationships/tags" Target="../tags/tag1033.xml"/><Relationship Id="rId29" Type="http://schemas.openxmlformats.org/officeDocument/2006/relationships/slide" Target="slide92.xml"/><Relationship Id="rId1" Type="http://schemas.openxmlformats.org/officeDocument/2006/relationships/tags" Target="../tags/tag1014.xml"/><Relationship Id="rId6" Type="http://schemas.openxmlformats.org/officeDocument/2006/relationships/tags" Target="../tags/tag1019.xml"/><Relationship Id="rId11" Type="http://schemas.openxmlformats.org/officeDocument/2006/relationships/tags" Target="../tags/tag1024.xml"/><Relationship Id="rId24" Type="http://schemas.openxmlformats.org/officeDocument/2006/relationships/tags" Target="../tags/tag1037.xml"/><Relationship Id="rId32" Type="http://schemas.openxmlformats.org/officeDocument/2006/relationships/slide" Target="slide85.xml"/><Relationship Id="rId5" Type="http://schemas.openxmlformats.org/officeDocument/2006/relationships/tags" Target="../tags/tag1018.xml"/><Relationship Id="rId15" Type="http://schemas.openxmlformats.org/officeDocument/2006/relationships/tags" Target="../tags/tag1028.xml"/><Relationship Id="rId23" Type="http://schemas.openxmlformats.org/officeDocument/2006/relationships/tags" Target="../tags/tag1036.xml"/><Relationship Id="rId28" Type="http://schemas.openxmlformats.org/officeDocument/2006/relationships/slideLayout" Target="../slideLayouts/slideLayout6.xml"/><Relationship Id="rId36" Type="http://schemas.openxmlformats.org/officeDocument/2006/relationships/slide" Target="slide63.xml"/><Relationship Id="rId10" Type="http://schemas.openxmlformats.org/officeDocument/2006/relationships/tags" Target="../tags/tag1023.xml"/><Relationship Id="rId19" Type="http://schemas.openxmlformats.org/officeDocument/2006/relationships/tags" Target="../tags/tag1032.xml"/><Relationship Id="rId31" Type="http://schemas.openxmlformats.org/officeDocument/2006/relationships/slide" Target="slide88.xml"/><Relationship Id="rId4" Type="http://schemas.openxmlformats.org/officeDocument/2006/relationships/tags" Target="../tags/tag1017.xml"/><Relationship Id="rId9" Type="http://schemas.openxmlformats.org/officeDocument/2006/relationships/tags" Target="../tags/tag1022.xml"/><Relationship Id="rId14" Type="http://schemas.openxmlformats.org/officeDocument/2006/relationships/tags" Target="../tags/tag1027.xml"/><Relationship Id="rId22" Type="http://schemas.openxmlformats.org/officeDocument/2006/relationships/tags" Target="../tags/tag1035.xml"/><Relationship Id="rId27" Type="http://schemas.openxmlformats.org/officeDocument/2006/relationships/tags" Target="../tags/tag1040.xml"/><Relationship Id="rId30" Type="http://schemas.openxmlformats.org/officeDocument/2006/relationships/slide" Target="slide90.xml"/><Relationship Id="rId35" Type="http://schemas.openxmlformats.org/officeDocument/2006/relationships/slide" Target="slide65.xml"/><Relationship Id="rId8" Type="http://schemas.openxmlformats.org/officeDocument/2006/relationships/tags" Target="../tags/tag1021.xml"/></Relationships>
</file>

<file path=ppt/slides/_rels/slide91.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18.png"/><Relationship Id="rId2" Type="http://schemas.openxmlformats.org/officeDocument/2006/relationships/tags" Target="../tags/tag1042.xml"/><Relationship Id="rId1" Type="http://schemas.openxmlformats.org/officeDocument/2006/relationships/tags" Target="../tags/tag1041.xml"/><Relationship Id="rId6" Type="http://schemas.openxmlformats.org/officeDocument/2006/relationships/tags" Target="../tags/tag1042.xml"/><Relationship Id="rId5" Type="http://schemas.openxmlformats.org/officeDocument/2006/relationships/image" Target="../media/image1.emf"/><Relationship Id="rId4" Type="http://schemas.openxmlformats.org/officeDocument/2006/relationships/oleObject" Target="../embeddings/oleObject78.bin"/></Relationships>
</file>

<file path=ppt/slides/_rels/slide92.xml.rels><?xml version="1.0" encoding="UTF-8" standalone="yes"?>
<Relationships xmlns="http://schemas.openxmlformats.org/package/2006/relationships"><Relationship Id="rId13" Type="http://schemas.openxmlformats.org/officeDocument/2006/relationships/tags" Target="../tags/tag1055.xml"/><Relationship Id="rId18" Type="http://schemas.openxmlformats.org/officeDocument/2006/relationships/tags" Target="../tags/tag1060.xml"/><Relationship Id="rId26" Type="http://schemas.openxmlformats.org/officeDocument/2006/relationships/tags" Target="../tags/tag1068.xml"/><Relationship Id="rId3" Type="http://schemas.openxmlformats.org/officeDocument/2006/relationships/tags" Target="../tags/tag1045.xml"/><Relationship Id="rId21" Type="http://schemas.openxmlformats.org/officeDocument/2006/relationships/tags" Target="../tags/tag1063.xml"/><Relationship Id="rId34" Type="http://schemas.openxmlformats.org/officeDocument/2006/relationships/slide" Target="slide69.xml"/><Relationship Id="rId7" Type="http://schemas.openxmlformats.org/officeDocument/2006/relationships/tags" Target="../tags/tag1049.xml"/><Relationship Id="rId12" Type="http://schemas.openxmlformats.org/officeDocument/2006/relationships/tags" Target="../tags/tag1054.xml"/><Relationship Id="rId17" Type="http://schemas.openxmlformats.org/officeDocument/2006/relationships/tags" Target="../tags/tag1059.xml"/><Relationship Id="rId25" Type="http://schemas.openxmlformats.org/officeDocument/2006/relationships/tags" Target="../tags/tag1067.xml"/><Relationship Id="rId33" Type="http://schemas.openxmlformats.org/officeDocument/2006/relationships/slide" Target="slide82.xml"/><Relationship Id="rId2" Type="http://schemas.openxmlformats.org/officeDocument/2006/relationships/tags" Target="../tags/tag1044.xml"/><Relationship Id="rId16" Type="http://schemas.openxmlformats.org/officeDocument/2006/relationships/tags" Target="../tags/tag1058.xml"/><Relationship Id="rId20" Type="http://schemas.openxmlformats.org/officeDocument/2006/relationships/tags" Target="../tags/tag1062.xml"/><Relationship Id="rId29" Type="http://schemas.openxmlformats.org/officeDocument/2006/relationships/slide" Target="slide92.xml"/><Relationship Id="rId1" Type="http://schemas.openxmlformats.org/officeDocument/2006/relationships/tags" Target="../tags/tag1043.xml"/><Relationship Id="rId6" Type="http://schemas.openxmlformats.org/officeDocument/2006/relationships/tags" Target="../tags/tag1048.xml"/><Relationship Id="rId11" Type="http://schemas.openxmlformats.org/officeDocument/2006/relationships/tags" Target="../tags/tag1053.xml"/><Relationship Id="rId24" Type="http://schemas.openxmlformats.org/officeDocument/2006/relationships/tags" Target="../tags/tag1066.xml"/><Relationship Id="rId32" Type="http://schemas.openxmlformats.org/officeDocument/2006/relationships/slide" Target="slide85.xml"/><Relationship Id="rId5" Type="http://schemas.openxmlformats.org/officeDocument/2006/relationships/tags" Target="../tags/tag1047.xml"/><Relationship Id="rId15" Type="http://schemas.openxmlformats.org/officeDocument/2006/relationships/tags" Target="../tags/tag1057.xml"/><Relationship Id="rId23" Type="http://schemas.openxmlformats.org/officeDocument/2006/relationships/tags" Target="../tags/tag1065.xml"/><Relationship Id="rId28" Type="http://schemas.openxmlformats.org/officeDocument/2006/relationships/slideLayout" Target="../slideLayouts/slideLayout6.xml"/><Relationship Id="rId36" Type="http://schemas.openxmlformats.org/officeDocument/2006/relationships/slide" Target="slide63.xml"/><Relationship Id="rId10" Type="http://schemas.openxmlformats.org/officeDocument/2006/relationships/tags" Target="../tags/tag1052.xml"/><Relationship Id="rId19" Type="http://schemas.openxmlformats.org/officeDocument/2006/relationships/tags" Target="../tags/tag1061.xml"/><Relationship Id="rId31" Type="http://schemas.openxmlformats.org/officeDocument/2006/relationships/slide" Target="slide88.xml"/><Relationship Id="rId4" Type="http://schemas.openxmlformats.org/officeDocument/2006/relationships/tags" Target="../tags/tag1046.xml"/><Relationship Id="rId9" Type="http://schemas.openxmlformats.org/officeDocument/2006/relationships/tags" Target="../tags/tag1051.xml"/><Relationship Id="rId14" Type="http://schemas.openxmlformats.org/officeDocument/2006/relationships/tags" Target="../tags/tag1056.xml"/><Relationship Id="rId22" Type="http://schemas.openxmlformats.org/officeDocument/2006/relationships/tags" Target="../tags/tag1064.xml"/><Relationship Id="rId27" Type="http://schemas.openxmlformats.org/officeDocument/2006/relationships/tags" Target="../tags/tag1069.xml"/><Relationship Id="rId30" Type="http://schemas.openxmlformats.org/officeDocument/2006/relationships/slide" Target="slide90.xml"/><Relationship Id="rId35" Type="http://schemas.openxmlformats.org/officeDocument/2006/relationships/slide" Target="slide65.xml"/><Relationship Id="rId8" Type="http://schemas.openxmlformats.org/officeDocument/2006/relationships/tags" Target="../tags/tag1050.xml"/></Relationships>
</file>

<file path=ppt/slides/_rels/slide93.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19.png"/><Relationship Id="rId2" Type="http://schemas.openxmlformats.org/officeDocument/2006/relationships/tags" Target="../tags/tag1071.xml"/><Relationship Id="rId1" Type="http://schemas.openxmlformats.org/officeDocument/2006/relationships/tags" Target="../tags/tag1070.xml"/><Relationship Id="rId6" Type="http://schemas.openxmlformats.org/officeDocument/2006/relationships/tags" Target="../tags/tag1071.xml"/><Relationship Id="rId5" Type="http://schemas.openxmlformats.org/officeDocument/2006/relationships/image" Target="../media/image1.emf"/><Relationship Id="rId4" Type="http://schemas.openxmlformats.org/officeDocument/2006/relationships/oleObject" Target="../embeddings/oleObject79.bin"/></Relationships>
</file>

<file path=ppt/slides/_rels/slide94.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20.png"/><Relationship Id="rId2" Type="http://schemas.openxmlformats.org/officeDocument/2006/relationships/tags" Target="../tags/tag1073.xml"/><Relationship Id="rId1" Type="http://schemas.openxmlformats.org/officeDocument/2006/relationships/tags" Target="../tags/tag1072.xml"/><Relationship Id="rId6" Type="http://schemas.openxmlformats.org/officeDocument/2006/relationships/tags" Target="../tags/tag1073.xml"/><Relationship Id="rId5" Type="http://schemas.openxmlformats.org/officeDocument/2006/relationships/image" Target="../media/image1.emf"/><Relationship Id="rId4" Type="http://schemas.openxmlformats.org/officeDocument/2006/relationships/oleObject" Target="../embeddings/oleObject80.bin"/></Relationships>
</file>

<file path=ppt/slides/_rels/slide95.xml.rels><?xml version="1.0" encoding="UTF-8" standalone="yes"?>
<Relationships xmlns="http://schemas.openxmlformats.org/package/2006/relationships"><Relationship Id="rId13" Type="http://schemas.openxmlformats.org/officeDocument/2006/relationships/tags" Target="../tags/tag1086.xml"/><Relationship Id="rId18" Type="http://schemas.openxmlformats.org/officeDocument/2006/relationships/tags" Target="../tags/tag1091.xml"/><Relationship Id="rId26" Type="http://schemas.openxmlformats.org/officeDocument/2006/relationships/tags" Target="../tags/tag1099.xml"/><Relationship Id="rId3" Type="http://schemas.openxmlformats.org/officeDocument/2006/relationships/tags" Target="../tags/tag1076.xml"/><Relationship Id="rId21" Type="http://schemas.openxmlformats.org/officeDocument/2006/relationships/tags" Target="../tags/tag1094.xml"/><Relationship Id="rId34" Type="http://schemas.openxmlformats.org/officeDocument/2006/relationships/slide" Target="slide59.xml"/><Relationship Id="rId7" Type="http://schemas.openxmlformats.org/officeDocument/2006/relationships/tags" Target="../tags/tag1080.xml"/><Relationship Id="rId12" Type="http://schemas.openxmlformats.org/officeDocument/2006/relationships/tags" Target="../tags/tag1085.xml"/><Relationship Id="rId17" Type="http://schemas.openxmlformats.org/officeDocument/2006/relationships/tags" Target="../tags/tag1090.xml"/><Relationship Id="rId25" Type="http://schemas.openxmlformats.org/officeDocument/2006/relationships/tags" Target="../tags/tag1098.xml"/><Relationship Id="rId33" Type="http://schemas.openxmlformats.org/officeDocument/2006/relationships/slide" Target="slide61.xml"/><Relationship Id="rId2" Type="http://schemas.openxmlformats.org/officeDocument/2006/relationships/tags" Target="../tags/tag1075.xml"/><Relationship Id="rId16" Type="http://schemas.openxmlformats.org/officeDocument/2006/relationships/tags" Target="../tags/tag1089.xml"/><Relationship Id="rId20" Type="http://schemas.openxmlformats.org/officeDocument/2006/relationships/tags" Target="../tags/tag1093.xml"/><Relationship Id="rId29" Type="http://schemas.openxmlformats.org/officeDocument/2006/relationships/slide" Target="slide143.xml"/><Relationship Id="rId1" Type="http://schemas.openxmlformats.org/officeDocument/2006/relationships/tags" Target="../tags/tag1074.xml"/><Relationship Id="rId6" Type="http://schemas.openxmlformats.org/officeDocument/2006/relationships/tags" Target="../tags/tag1079.xml"/><Relationship Id="rId11" Type="http://schemas.openxmlformats.org/officeDocument/2006/relationships/tags" Target="../tags/tag1084.xml"/><Relationship Id="rId24" Type="http://schemas.openxmlformats.org/officeDocument/2006/relationships/tags" Target="../tags/tag1097.xml"/><Relationship Id="rId32" Type="http://schemas.openxmlformats.org/officeDocument/2006/relationships/slide" Target="slide95.xml"/><Relationship Id="rId5" Type="http://schemas.openxmlformats.org/officeDocument/2006/relationships/tags" Target="../tags/tag1078.xml"/><Relationship Id="rId15" Type="http://schemas.openxmlformats.org/officeDocument/2006/relationships/tags" Target="../tags/tag1088.xml"/><Relationship Id="rId23" Type="http://schemas.openxmlformats.org/officeDocument/2006/relationships/tags" Target="../tags/tag1096.xml"/><Relationship Id="rId28" Type="http://schemas.openxmlformats.org/officeDocument/2006/relationships/slideLayout" Target="../slideLayouts/slideLayout6.xml"/><Relationship Id="rId36" Type="http://schemas.openxmlformats.org/officeDocument/2006/relationships/slide" Target="slide4.xml"/><Relationship Id="rId10" Type="http://schemas.openxmlformats.org/officeDocument/2006/relationships/tags" Target="../tags/tag1083.xml"/><Relationship Id="rId19" Type="http://schemas.openxmlformats.org/officeDocument/2006/relationships/tags" Target="../tags/tag1092.xml"/><Relationship Id="rId31" Type="http://schemas.openxmlformats.org/officeDocument/2006/relationships/slide" Target="slide106.xml"/><Relationship Id="rId4" Type="http://schemas.openxmlformats.org/officeDocument/2006/relationships/tags" Target="../tags/tag1077.xml"/><Relationship Id="rId9" Type="http://schemas.openxmlformats.org/officeDocument/2006/relationships/tags" Target="../tags/tag1082.xml"/><Relationship Id="rId14" Type="http://schemas.openxmlformats.org/officeDocument/2006/relationships/tags" Target="../tags/tag1087.xml"/><Relationship Id="rId22" Type="http://schemas.openxmlformats.org/officeDocument/2006/relationships/tags" Target="../tags/tag1095.xml"/><Relationship Id="rId27" Type="http://schemas.openxmlformats.org/officeDocument/2006/relationships/tags" Target="../tags/tag1100.xml"/><Relationship Id="rId30" Type="http://schemas.openxmlformats.org/officeDocument/2006/relationships/slide" Target="slide118.xml"/><Relationship Id="rId35" Type="http://schemas.openxmlformats.org/officeDocument/2006/relationships/slide" Target="slide13.xml"/><Relationship Id="rId8" Type="http://schemas.openxmlformats.org/officeDocument/2006/relationships/tags" Target="../tags/tag1081.xml"/></Relationships>
</file>

<file path=ppt/slides/_rels/slide9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102.xml"/><Relationship Id="rId1" Type="http://schemas.openxmlformats.org/officeDocument/2006/relationships/tags" Target="../tags/tag1101.xml"/><Relationship Id="rId5" Type="http://schemas.openxmlformats.org/officeDocument/2006/relationships/image" Target="../media/image1.emf"/><Relationship Id="rId4" Type="http://schemas.openxmlformats.org/officeDocument/2006/relationships/oleObject" Target="../embeddings/oleObject81.bin"/></Relationships>
</file>

<file path=ppt/slides/_rels/slide97.xml.rels><?xml version="1.0" encoding="UTF-8" standalone="yes"?>
<Relationships xmlns="http://schemas.openxmlformats.org/package/2006/relationships"><Relationship Id="rId8" Type="http://schemas.openxmlformats.org/officeDocument/2006/relationships/tags" Target="../tags/tag1110.xml"/><Relationship Id="rId13" Type="http://schemas.openxmlformats.org/officeDocument/2006/relationships/tags" Target="../tags/tag1115.xml"/><Relationship Id="rId18" Type="http://schemas.openxmlformats.org/officeDocument/2006/relationships/slide" Target="slide102.xml"/><Relationship Id="rId3" Type="http://schemas.openxmlformats.org/officeDocument/2006/relationships/tags" Target="../tags/tag1105.xml"/><Relationship Id="rId7" Type="http://schemas.openxmlformats.org/officeDocument/2006/relationships/tags" Target="../tags/tag1109.xml"/><Relationship Id="rId12" Type="http://schemas.openxmlformats.org/officeDocument/2006/relationships/tags" Target="../tags/tag1114.xml"/><Relationship Id="rId17" Type="http://schemas.openxmlformats.org/officeDocument/2006/relationships/slide" Target="slide104.xml"/><Relationship Id="rId2" Type="http://schemas.openxmlformats.org/officeDocument/2006/relationships/tags" Target="../tags/tag1104.xml"/><Relationship Id="rId16" Type="http://schemas.openxmlformats.org/officeDocument/2006/relationships/slideLayout" Target="../slideLayouts/slideLayout6.xml"/><Relationship Id="rId20" Type="http://schemas.openxmlformats.org/officeDocument/2006/relationships/slide" Target="slide97.xml"/><Relationship Id="rId1" Type="http://schemas.openxmlformats.org/officeDocument/2006/relationships/tags" Target="../tags/tag1103.xml"/><Relationship Id="rId6" Type="http://schemas.openxmlformats.org/officeDocument/2006/relationships/tags" Target="../tags/tag1108.xml"/><Relationship Id="rId11" Type="http://schemas.openxmlformats.org/officeDocument/2006/relationships/tags" Target="../tags/tag1113.xml"/><Relationship Id="rId5" Type="http://schemas.openxmlformats.org/officeDocument/2006/relationships/tags" Target="../tags/tag1107.xml"/><Relationship Id="rId15" Type="http://schemas.openxmlformats.org/officeDocument/2006/relationships/tags" Target="../tags/tag1117.xml"/><Relationship Id="rId10" Type="http://schemas.openxmlformats.org/officeDocument/2006/relationships/tags" Target="../tags/tag1112.xml"/><Relationship Id="rId19" Type="http://schemas.openxmlformats.org/officeDocument/2006/relationships/slide" Target="slide100.xml"/><Relationship Id="rId4" Type="http://schemas.openxmlformats.org/officeDocument/2006/relationships/tags" Target="../tags/tag1106.xml"/><Relationship Id="rId9" Type="http://schemas.openxmlformats.org/officeDocument/2006/relationships/tags" Target="../tags/tag1111.xml"/><Relationship Id="rId14" Type="http://schemas.openxmlformats.org/officeDocument/2006/relationships/tags" Target="../tags/tag1116.xml"/></Relationships>
</file>

<file path=ppt/slides/_rels/slide98.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21.png"/><Relationship Id="rId2" Type="http://schemas.openxmlformats.org/officeDocument/2006/relationships/tags" Target="../tags/tag1119.xml"/><Relationship Id="rId1" Type="http://schemas.openxmlformats.org/officeDocument/2006/relationships/tags" Target="../tags/tag1118.xml"/><Relationship Id="rId6" Type="http://schemas.openxmlformats.org/officeDocument/2006/relationships/tags" Target="../tags/tag1119.xml"/><Relationship Id="rId5" Type="http://schemas.openxmlformats.org/officeDocument/2006/relationships/image" Target="../media/image1.emf"/><Relationship Id="rId4" Type="http://schemas.openxmlformats.org/officeDocument/2006/relationships/oleObject" Target="../embeddings/oleObject82.bin"/></Relationships>
</file>

<file path=ppt/slides/_rels/slide99.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22.png"/><Relationship Id="rId2" Type="http://schemas.openxmlformats.org/officeDocument/2006/relationships/tags" Target="../tags/tag1121.xml"/><Relationship Id="rId1" Type="http://schemas.openxmlformats.org/officeDocument/2006/relationships/tags" Target="../tags/tag1120.xml"/><Relationship Id="rId6" Type="http://schemas.openxmlformats.org/officeDocument/2006/relationships/tags" Target="../tags/tag1121.xml"/><Relationship Id="rId5" Type="http://schemas.openxmlformats.org/officeDocument/2006/relationships/image" Target="../media/image1.emf"/><Relationship Id="rId4" Type="http://schemas.openxmlformats.org/officeDocument/2006/relationships/oleObject" Target="../embeddings/oleObject83.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小李PPT11"/>
          <p:cNvSpPr/>
          <p:nvPr/>
        </p:nvSpPr>
        <p:spPr>
          <a:xfrm>
            <a:off x="7392347" y="0"/>
            <a:ext cx="4689991" cy="6858000"/>
          </a:xfrm>
          <a:prstGeom prst="parallelogram">
            <a:avLst>
              <a:gd name="adj" fmla="val 34956"/>
            </a:avLst>
          </a:prstGeom>
          <a:solidFill>
            <a:schemeClr val="accent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4" name="小李PPT12"/>
          <p:cNvSpPr/>
          <p:nvPr/>
        </p:nvSpPr>
        <p:spPr>
          <a:xfrm>
            <a:off x="7660480" y="0"/>
            <a:ext cx="4689991" cy="6858000"/>
          </a:xfrm>
          <a:prstGeom prst="parallelogram">
            <a:avLst>
              <a:gd name="adj" fmla="val 34956"/>
            </a:avLst>
          </a:prstGeom>
          <a:solidFill>
            <a:schemeClr val="accent1"/>
          </a:solid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Montserrat"/>
              <a:ea typeface="思源黑体 CN Normal"/>
              <a:cs typeface="+mn-cs"/>
            </a:endParaRPr>
          </a:p>
        </p:txBody>
      </p:sp>
      <p:sp>
        <p:nvSpPr>
          <p:cNvPr id="5" name="小李PPT13"/>
          <p:cNvSpPr txBox="1"/>
          <p:nvPr/>
        </p:nvSpPr>
        <p:spPr>
          <a:xfrm>
            <a:off x="788113" y="1803400"/>
            <a:ext cx="5553363" cy="2585323"/>
          </a:xfrm>
          <a:prstGeom prst="rect">
            <a:avLst/>
          </a:prstGeom>
          <a:noFill/>
        </p:spPr>
        <p:txBody>
          <a:bodyPr wrap="square" rtlCol="0">
            <a:spAutoFit/>
          </a:bodyPr>
          <a:lstStyle/>
          <a:p>
            <a:pPr>
              <a:defRPr/>
            </a:pPr>
            <a:r>
              <a:rPr lang="en-US" altLang="zh-CN" sz="5400" dirty="0">
                <a:latin typeface="+mj-ea"/>
                <a:ea typeface="+mj-ea"/>
                <a:cs typeface="OPPOSans H" panose="00020600040101010101" pitchFamily="18" charset="-122"/>
              </a:rPr>
              <a:t>Learning-based </a:t>
            </a:r>
            <a:r>
              <a:rPr lang="en-US" altLang="zh-CN" sz="5400" dirty="0">
                <a:solidFill>
                  <a:schemeClr val="accent1"/>
                </a:solidFill>
                <a:latin typeface="+mj-ea"/>
                <a:ea typeface="+mj-ea"/>
                <a:cs typeface="OPPOSans H" panose="00020600040101010101" pitchFamily="18" charset="-122"/>
              </a:rPr>
              <a:t>Multi-View Stereo </a:t>
            </a:r>
            <a:r>
              <a:rPr lang="en-US" altLang="zh-CN" sz="5400" dirty="0">
                <a:latin typeface="+mj-ea"/>
                <a:ea typeface="+mj-ea"/>
                <a:cs typeface="OPPOSans H" panose="00020600040101010101" pitchFamily="18" charset="-122"/>
              </a:rPr>
              <a:t>A Survey</a:t>
            </a:r>
          </a:p>
        </p:txBody>
      </p:sp>
      <p:sp>
        <p:nvSpPr>
          <p:cNvPr id="7" name="小李PPT15"/>
          <p:cNvSpPr txBox="1"/>
          <p:nvPr/>
        </p:nvSpPr>
        <p:spPr>
          <a:xfrm>
            <a:off x="788113" y="4774027"/>
            <a:ext cx="1980029" cy="400110"/>
          </a:xfrm>
          <a:prstGeom prst="rect">
            <a:avLst/>
          </a:prstGeom>
          <a:noFill/>
          <a:ln>
            <a:noFill/>
          </a:ln>
        </p:spPr>
        <p:txBody>
          <a:bodyPr wrap="none" rtlCol="0">
            <a:spAutoFit/>
          </a:bodyPr>
          <a:lstStyle/>
          <a:p>
            <a:pPr>
              <a:defRPr/>
            </a:pPr>
            <a:r>
              <a:rPr lang="zh-CN" altLang="en-US" sz="2000" dirty="0">
                <a:solidFill>
                  <a:srgbClr val="000000"/>
                </a:solidFill>
                <a:latin typeface="+mn-ea"/>
              </a:rPr>
              <a:t>汇报人：张力中</a:t>
            </a:r>
            <a:endParaRPr lang="en-US" altLang="zh-CN" sz="2000" dirty="0">
              <a:solidFill>
                <a:srgbClr val="000000"/>
              </a:solidFill>
              <a:latin typeface="+mn-ea"/>
            </a:endParaRPr>
          </a:p>
        </p:txBody>
      </p:sp>
      <p:pic>
        <p:nvPicPr>
          <p:cNvPr id="14" name="小李PPT16" descr="电脑的屏幕&#10;&#10;描述已自动生成"/>
          <p:cNvPicPr>
            <a:picLocks noChangeAspect="1"/>
          </p:cNvPicPr>
          <p:nvPr/>
        </p:nvPicPr>
        <p:blipFill>
          <a:blip r:embed="rId2" cstate="email"/>
          <a:stretch>
            <a:fillRect/>
          </a:stretch>
        </p:blipFill>
        <p:spPr>
          <a:xfrm>
            <a:off x="5695043" y="1581877"/>
            <a:ext cx="6830814" cy="3977565"/>
          </a:xfrm>
          <a:prstGeom prst="rect">
            <a:avLst/>
          </a:prstGeom>
        </p:spPr>
      </p:pic>
      <p:pic>
        <p:nvPicPr>
          <p:cNvPr id="11" name="小李PPT17">
            <a:extLst>
              <a:ext uri="{FF2B5EF4-FFF2-40B4-BE49-F238E27FC236}">
                <a16:creationId xmlns:a16="http://schemas.microsoft.com/office/drawing/2014/main" id="{6C289228-49DB-DE1C-2F8C-BB625B36FB3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475931" y="1803400"/>
            <a:ext cx="5268473" cy="3287346"/>
          </a:xfrm>
          <a:prstGeom prst="rect">
            <a:avLst/>
          </a:prstGeom>
        </p:spPr>
      </p:pic>
      <p:sp>
        <p:nvSpPr>
          <p:cNvPr id="3" name="文本框 2">
            <a:extLst>
              <a:ext uri="{FF2B5EF4-FFF2-40B4-BE49-F238E27FC236}">
                <a16:creationId xmlns:a16="http://schemas.microsoft.com/office/drawing/2014/main" id="{B3A52010-4AE7-AB7E-0443-F09F4EB25CEB}"/>
              </a:ext>
            </a:extLst>
          </p:cNvPr>
          <p:cNvSpPr txBox="1"/>
          <p:nvPr/>
        </p:nvSpPr>
        <p:spPr>
          <a:xfrm>
            <a:off x="788113" y="4388723"/>
            <a:ext cx="2398144" cy="276999"/>
          </a:xfrm>
          <a:prstGeom prst="rect">
            <a:avLst/>
          </a:prstGeom>
          <a:noFill/>
        </p:spPr>
        <p:txBody>
          <a:bodyPr wrap="square" rtlCol="0">
            <a:spAutoFit/>
          </a:bodyPr>
          <a:lstStyle/>
          <a:p>
            <a:r>
              <a:rPr lang="en-US" sz="1200" dirty="0"/>
              <a:t>https://arxiv.org/pdf/2408.15235</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B1CB810C-01DB-C733-01BC-EEED5CBC333A}"/>
              </a:ext>
            </a:extLst>
          </p:cNvPr>
          <p:cNvGraphicFramePr>
            <a:graphicFrameLocks noChangeAspect="1"/>
          </p:cNvGraphicFramePr>
          <p:nvPr>
            <p:custDataLst>
              <p:tags r:id="rId1"/>
            </p:custDataLst>
            <p:extLst>
              <p:ext uri="{D42A27DB-BD31-4B8C-83A1-F6EECF244321}">
                <p14:modId xmlns:p14="http://schemas.microsoft.com/office/powerpoint/2010/main" val="285956519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8" imgW="473" imgH="476" progId="TCLayout.ActiveDocument.1">
                  <p:embed/>
                </p:oleObj>
              </mc:Choice>
              <mc:Fallback>
                <p:oleObj name="think-cell 幻灯片" r:id="rId8" imgW="473" imgH="476" progId="TCLayout.ActiveDocument.1">
                  <p:embed/>
                  <p:pic>
                    <p:nvPicPr>
                      <p:cNvPr id="4" name="think-cell data - do not delete" hidden="1">
                        <a:extLst>
                          <a:ext uri="{FF2B5EF4-FFF2-40B4-BE49-F238E27FC236}">
                            <a16:creationId xmlns:a16="http://schemas.microsoft.com/office/drawing/2014/main" id="{B1CB810C-01DB-C733-01BC-EEED5CBC333A}"/>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11" name="标题 1">
            <a:extLst>
              <a:ext uri="{FF2B5EF4-FFF2-40B4-BE49-F238E27FC236}">
                <a16:creationId xmlns:a16="http://schemas.microsoft.com/office/drawing/2014/main" id="{0F78657C-BD91-D663-7F96-427DA3F22DE1}"/>
              </a:ext>
            </a:extLst>
          </p:cNvPr>
          <p:cNvSpPr>
            <a:spLocks noGrp="1"/>
          </p:cNvSpPr>
          <p:nvPr>
            <p:ph type="title"/>
          </p:nvPr>
        </p:nvSpPr>
        <p:spPr>
          <a:xfrm>
            <a:off x="838200" y="171397"/>
            <a:ext cx="10515600" cy="1325563"/>
          </a:xfrm>
        </p:spPr>
        <p:txBody>
          <a:bodyPr vert="horz"/>
          <a:lstStyle/>
          <a:p>
            <a:r>
              <a:rPr lang="en-US" altLang="zh-CN" dirty="0"/>
              <a:t>Learning Based Methods</a:t>
            </a:r>
            <a:endParaRPr lang="en-US" dirty="0"/>
          </a:p>
        </p:txBody>
      </p:sp>
      <p:sp>
        <p:nvSpPr>
          <p:cNvPr id="7" name="ee4pContent1">
            <a:extLst>
              <a:ext uri="{FF2B5EF4-FFF2-40B4-BE49-F238E27FC236}">
                <a16:creationId xmlns:a16="http://schemas.microsoft.com/office/drawing/2014/main" id="{044140B5-EF4C-50B4-BD8B-134EE840320F}"/>
              </a:ext>
            </a:extLst>
          </p:cNvPr>
          <p:cNvSpPr txBox="1">
            <a:spLocks/>
          </p:cNvSpPr>
          <p:nvPr>
            <p:custDataLst>
              <p:tags r:id="rId2"/>
            </p:custDataLst>
          </p:nvPr>
        </p:nvSpPr>
        <p:spPr>
          <a:xfrm>
            <a:off x="838199" y="1496960"/>
            <a:ext cx="10515601" cy="79153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b="1" dirty="0">
                <a:solidFill>
                  <a:srgbClr val="FF0000"/>
                </a:solidFill>
                <a:latin typeface="+mn-lt"/>
              </a:rPr>
              <a:t>基于体素的方法</a:t>
            </a:r>
            <a:r>
              <a:rPr lang="zh-CN" altLang="en-US" dirty="0">
                <a:latin typeface="+mn-lt"/>
              </a:rPr>
              <a:t>使用体积表示和隐式函数（例如，符号距离函数 </a:t>
            </a:r>
            <a:r>
              <a:rPr lang="en-US" altLang="zh-CN" dirty="0">
                <a:latin typeface="+mn-lt"/>
              </a:rPr>
              <a:t>(SDF)</a:t>
            </a:r>
            <a:r>
              <a:rPr lang="zh-CN" altLang="en-US" dirty="0">
                <a:latin typeface="+mn-lt"/>
              </a:rPr>
              <a:t>）来估计几何形状</a:t>
            </a:r>
            <a:endParaRPr lang="en-US" altLang="zh-CN" dirty="0">
              <a:latin typeface="+mn-lt"/>
            </a:endParaRPr>
          </a:p>
          <a:p>
            <a:pPr lvl="1"/>
            <a:r>
              <a:rPr lang="zh-CN" altLang="en-US" dirty="0">
                <a:latin typeface="+mn-lt"/>
              </a:rPr>
              <a:t>由于高内存消耗，它们仅限于小规模场景</a:t>
            </a:r>
            <a:endParaRPr lang="en-US" dirty="0">
              <a:latin typeface="+mn-lt"/>
            </a:endParaRPr>
          </a:p>
        </p:txBody>
      </p:sp>
      <p:sp>
        <p:nvSpPr>
          <p:cNvPr id="8" name="ee4pContent1">
            <a:extLst>
              <a:ext uri="{FF2B5EF4-FFF2-40B4-BE49-F238E27FC236}">
                <a16:creationId xmlns:a16="http://schemas.microsoft.com/office/drawing/2014/main" id="{39930A1E-AC4C-F0F6-2647-84682DF80352}"/>
              </a:ext>
            </a:extLst>
          </p:cNvPr>
          <p:cNvSpPr txBox="1">
            <a:spLocks/>
          </p:cNvSpPr>
          <p:nvPr>
            <p:custDataLst>
              <p:tags r:id="rId3"/>
            </p:custDataLst>
          </p:nvPr>
        </p:nvSpPr>
        <p:spPr>
          <a:xfrm>
            <a:off x="838199" y="2410274"/>
            <a:ext cx="10515601" cy="79153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b="1" dirty="0">
                <a:solidFill>
                  <a:srgbClr val="FF0000"/>
                </a:solidFill>
                <a:latin typeface="+mn-lt"/>
              </a:rPr>
              <a:t>基于 </a:t>
            </a:r>
            <a:r>
              <a:rPr lang="en-US" altLang="zh-CN" b="1" dirty="0">
                <a:solidFill>
                  <a:srgbClr val="FF0000"/>
                </a:solidFill>
                <a:latin typeface="+mn-lt"/>
              </a:rPr>
              <a:t>NeRF </a:t>
            </a:r>
            <a:r>
              <a:rPr lang="zh-CN" altLang="en-US" b="1" dirty="0">
                <a:solidFill>
                  <a:srgbClr val="FF0000"/>
                </a:solidFill>
                <a:latin typeface="+mn-lt"/>
              </a:rPr>
              <a:t>和三维高斯散点图的方法</a:t>
            </a:r>
            <a:r>
              <a:rPr lang="zh-CN" altLang="en-US" dirty="0">
                <a:latin typeface="+mn-lt"/>
              </a:rPr>
              <a:t>采用了 </a:t>
            </a:r>
            <a:r>
              <a:rPr lang="en-US" altLang="zh-CN" dirty="0">
                <a:latin typeface="+mn-lt"/>
              </a:rPr>
              <a:t>NeRF </a:t>
            </a:r>
            <a:r>
              <a:rPr lang="zh-CN" altLang="en-US" dirty="0">
                <a:latin typeface="+mn-lt"/>
              </a:rPr>
              <a:t>和三维高斯散点图，从隐式场或点云中提取表面</a:t>
            </a:r>
            <a:endParaRPr lang="en-US" altLang="zh-CN" dirty="0">
              <a:latin typeface="+mn-lt"/>
            </a:endParaRPr>
          </a:p>
          <a:p>
            <a:pPr lvl="1"/>
            <a:r>
              <a:rPr lang="zh-CN" altLang="en-US" dirty="0">
                <a:latin typeface="+mn-lt"/>
              </a:rPr>
              <a:t>它们通常需要针对每个新场景优化几何形状，这需要大量的运行时间和内存消耗</a:t>
            </a:r>
            <a:endParaRPr lang="en-US" dirty="0">
              <a:latin typeface="+mn-lt"/>
            </a:endParaRPr>
          </a:p>
        </p:txBody>
      </p:sp>
      <p:sp>
        <p:nvSpPr>
          <p:cNvPr id="9" name="ee4pContent1">
            <a:extLst>
              <a:ext uri="{FF2B5EF4-FFF2-40B4-BE49-F238E27FC236}">
                <a16:creationId xmlns:a16="http://schemas.microsoft.com/office/drawing/2014/main" id="{61D285C9-7328-2808-27FE-DFDED63DCD3B}"/>
              </a:ext>
            </a:extLst>
          </p:cNvPr>
          <p:cNvSpPr txBox="1">
            <a:spLocks/>
          </p:cNvSpPr>
          <p:nvPr>
            <p:custDataLst>
              <p:tags r:id="rId4"/>
            </p:custDataLst>
          </p:nvPr>
        </p:nvSpPr>
        <p:spPr>
          <a:xfrm>
            <a:off x="838199" y="3325277"/>
            <a:ext cx="10515601" cy="79153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b="1" dirty="0">
                <a:solidFill>
                  <a:srgbClr val="FF0000"/>
                </a:solidFill>
                <a:latin typeface="+mn-lt"/>
              </a:rPr>
              <a:t>大型前馈方法</a:t>
            </a:r>
            <a:r>
              <a:rPr lang="zh-CN" altLang="en-US" dirty="0">
                <a:latin typeface="+mn-lt"/>
              </a:rPr>
              <a:t>通常使用大型 </a:t>
            </a:r>
            <a:r>
              <a:rPr lang="en-US" altLang="zh-CN" dirty="0">
                <a:latin typeface="+mn-lt"/>
              </a:rPr>
              <a:t>Transformer </a:t>
            </a:r>
            <a:r>
              <a:rPr lang="zh-CN" altLang="en-US" dirty="0">
                <a:latin typeface="+mn-lt"/>
              </a:rPr>
              <a:t>模型直接从给定图像中学习三维表示</a:t>
            </a:r>
            <a:endParaRPr lang="en-US" altLang="zh-CN" dirty="0">
              <a:latin typeface="+mn-lt"/>
            </a:endParaRPr>
          </a:p>
          <a:p>
            <a:pPr lvl="1"/>
            <a:r>
              <a:rPr lang="zh-CN" altLang="en-US" dirty="0">
                <a:latin typeface="+mn-lt"/>
              </a:rPr>
              <a:t>由于网络庞大，它们需要大量的计算，并且主要限于物体级别的场景</a:t>
            </a:r>
            <a:endParaRPr lang="en-US" dirty="0">
              <a:latin typeface="+mn-lt"/>
            </a:endParaRPr>
          </a:p>
        </p:txBody>
      </p:sp>
      <p:sp>
        <p:nvSpPr>
          <p:cNvPr id="10" name="ee4pContent1">
            <a:extLst>
              <a:ext uri="{FF2B5EF4-FFF2-40B4-BE49-F238E27FC236}">
                <a16:creationId xmlns:a16="http://schemas.microsoft.com/office/drawing/2014/main" id="{8118F598-16FA-FC1C-B00C-EBE4A997BF87}"/>
              </a:ext>
            </a:extLst>
          </p:cNvPr>
          <p:cNvSpPr txBox="1">
            <a:spLocks/>
          </p:cNvSpPr>
          <p:nvPr>
            <p:custDataLst>
              <p:tags r:id="rId5"/>
            </p:custDataLst>
          </p:nvPr>
        </p:nvSpPr>
        <p:spPr>
          <a:xfrm>
            <a:off x="838199" y="4238591"/>
            <a:ext cx="10515601" cy="79153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b="1" dirty="0">
                <a:solidFill>
                  <a:srgbClr val="FF0000"/>
                </a:solidFill>
                <a:latin typeface="+mn-lt"/>
              </a:rPr>
              <a:t>基于深度图的方法</a:t>
            </a:r>
            <a:r>
              <a:rPr lang="zh-CN" altLang="en-US" dirty="0">
                <a:latin typeface="+mn-lt"/>
              </a:rPr>
              <a:t>利用深度学习进行深度估计，然后将深度图与传统的融合算法融合</a:t>
            </a:r>
            <a:endParaRPr lang="en-US" dirty="0">
              <a:latin typeface="+mn-lt"/>
            </a:endParaRPr>
          </a:p>
        </p:txBody>
      </p:sp>
      <p:sp>
        <p:nvSpPr>
          <p:cNvPr id="12" name="ee4pContent1">
            <a:extLst>
              <a:ext uri="{FF2B5EF4-FFF2-40B4-BE49-F238E27FC236}">
                <a16:creationId xmlns:a16="http://schemas.microsoft.com/office/drawing/2014/main" id="{F5B74D49-E540-4376-9737-476B3CA6EAFC}"/>
              </a:ext>
            </a:extLst>
          </p:cNvPr>
          <p:cNvSpPr txBox="1">
            <a:spLocks/>
          </p:cNvSpPr>
          <p:nvPr>
            <p:custDataLst>
              <p:tags r:id="rId6"/>
            </p:custDataLst>
          </p:nvPr>
        </p:nvSpPr>
        <p:spPr>
          <a:xfrm>
            <a:off x="838199" y="5153597"/>
            <a:ext cx="10515601" cy="79153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b="1" dirty="0">
                <a:solidFill>
                  <a:srgbClr val="FF0000"/>
                </a:solidFill>
                <a:latin typeface="+mn-lt"/>
              </a:rPr>
              <a:t>基于深度图的方法是基于学习方法的主要类别</a:t>
            </a:r>
            <a:endParaRPr lang="en-US" altLang="zh-CN" b="1" dirty="0">
              <a:solidFill>
                <a:srgbClr val="FF0000"/>
              </a:solidFill>
              <a:latin typeface="+mn-lt"/>
            </a:endParaRPr>
          </a:p>
          <a:p>
            <a:pPr lvl="1"/>
            <a:r>
              <a:rPr lang="zh-CN" altLang="en-US" dirty="0">
                <a:latin typeface="+mn-lt"/>
              </a:rPr>
              <a:t>因为它们通过将三维重建解耦为深度估计和深度融合，同时继承了传统方法的优点</a:t>
            </a:r>
            <a:endParaRPr lang="en-US" dirty="0">
              <a:latin typeface="+mn-lt"/>
            </a:endParaRPr>
          </a:p>
        </p:txBody>
      </p:sp>
    </p:spTree>
    <p:extLst>
      <p:ext uri="{BB962C8B-B14F-4D97-AF65-F5344CB8AC3E}">
        <p14:creationId xmlns:p14="http://schemas.microsoft.com/office/powerpoint/2010/main" val="38912987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矩形 34">
            <a:hlinkClick r:id="rId17" action="ppaction://hlinksldjump"/>
            <a:extLst>
              <a:ext uri="{FF2B5EF4-FFF2-40B4-BE49-F238E27FC236}">
                <a16:creationId xmlns:a16="http://schemas.microsoft.com/office/drawing/2014/main" id="{F8E6EF7C-47A4-6A3B-C1B1-6E90424FFE65}"/>
              </a:ext>
            </a:extLst>
          </p:cNvPr>
          <p:cNvSpPr/>
          <p:nvPr>
            <p:custDataLst>
              <p:tags r:id="rId2"/>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104</a:t>
            </a:r>
          </a:p>
        </p:txBody>
      </p:sp>
      <p:sp>
        <p:nvSpPr>
          <p:cNvPr id="34" name="矩形 33">
            <a:hlinkClick r:id="rId17" action="ppaction://hlinksldjump"/>
            <a:extLst>
              <a:ext uri="{FF2B5EF4-FFF2-40B4-BE49-F238E27FC236}">
                <a16:creationId xmlns:a16="http://schemas.microsoft.com/office/drawing/2014/main" id="{F93BCC31-B97E-CC9B-1ABE-3EEF1549CB1E}"/>
              </a:ext>
            </a:extLst>
          </p:cNvPr>
          <p:cNvSpPr/>
          <p:nvPr>
            <p:custDataLst>
              <p:tags r:id="rId3"/>
            </p:custDataLst>
          </p:nvPr>
        </p:nvSpPr>
        <p:spPr>
          <a:xfrm>
            <a:off x="977959" y="3108505"/>
            <a:ext cx="354584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Semi-supervised Methods</a:t>
            </a:r>
          </a:p>
        </p:txBody>
      </p:sp>
      <p:sp>
        <p:nvSpPr>
          <p:cNvPr id="33" name="矩形 32">
            <a:hlinkClick r:id="rId17" action="ppaction://hlinksldjump"/>
            <a:extLst>
              <a:ext uri="{FF2B5EF4-FFF2-40B4-BE49-F238E27FC236}">
                <a16:creationId xmlns:a16="http://schemas.microsoft.com/office/drawing/2014/main" id="{5C75C263-F803-2FD5-3473-6A3F4BB9CD08}"/>
              </a:ext>
            </a:extLst>
          </p:cNvPr>
          <p:cNvSpPr/>
          <p:nvPr>
            <p:custDataLst>
              <p:tags r:id="rId4"/>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32" name="矩形 31">
            <a:hlinkClick r:id="rId18" action="ppaction://hlinksldjump"/>
            <a:extLst>
              <a:ext uri="{FF2B5EF4-FFF2-40B4-BE49-F238E27FC236}">
                <a16:creationId xmlns:a16="http://schemas.microsoft.com/office/drawing/2014/main" id="{C78EE3A2-A074-ED24-0398-F4D3252F5AD6}"/>
              </a:ext>
            </a:extLst>
          </p:cNvPr>
          <p:cNvSpPr/>
          <p:nvPr>
            <p:custDataLst>
              <p:tags r:id="rId5"/>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102</a:t>
            </a:r>
          </a:p>
        </p:txBody>
      </p:sp>
      <p:sp>
        <p:nvSpPr>
          <p:cNvPr id="31" name="矩形 30">
            <a:hlinkClick r:id="rId18" action="ppaction://hlinksldjump"/>
            <a:extLst>
              <a:ext uri="{FF2B5EF4-FFF2-40B4-BE49-F238E27FC236}">
                <a16:creationId xmlns:a16="http://schemas.microsoft.com/office/drawing/2014/main" id="{18D65A6A-12C0-8822-C46A-7D67AD49A4A8}"/>
              </a:ext>
            </a:extLst>
          </p:cNvPr>
          <p:cNvSpPr/>
          <p:nvPr>
            <p:custDataLst>
              <p:tags r:id="rId6"/>
            </p:custDataLst>
          </p:nvPr>
        </p:nvSpPr>
        <p:spPr>
          <a:xfrm>
            <a:off x="977959" y="2644895"/>
            <a:ext cx="354584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Multi-stage Unsupervised Methods</a:t>
            </a:r>
          </a:p>
        </p:txBody>
      </p:sp>
      <p:sp>
        <p:nvSpPr>
          <p:cNvPr id="30" name="矩形 29">
            <a:hlinkClick r:id="rId18" action="ppaction://hlinksldjump"/>
            <a:extLst>
              <a:ext uri="{FF2B5EF4-FFF2-40B4-BE49-F238E27FC236}">
                <a16:creationId xmlns:a16="http://schemas.microsoft.com/office/drawing/2014/main" id="{C534FC39-9EF0-D378-B06D-F30B816F2507}"/>
              </a:ext>
            </a:extLst>
          </p:cNvPr>
          <p:cNvSpPr/>
          <p:nvPr>
            <p:custDataLst>
              <p:tags r:id="rId7"/>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29" name="矩形 28">
            <a:extLst>
              <a:ext uri="{FF2B5EF4-FFF2-40B4-BE49-F238E27FC236}">
                <a16:creationId xmlns:a16="http://schemas.microsoft.com/office/drawing/2014/main" id="{E131039A-6AED-C4C3-AE04-F4C5B48143A0}"/>
              </a:ext>
            </a:extLst>
          </p:cNvPr>
          <p:cNvSpPr/>
          <p:nvPr>
            <p:custDataLst>
              <p:tags r:id="rId8"/>
            </p:custDataLst>
          </p:nvPr>
        </p:nvSpPr>
        <p:spPr>
          <a:xfrm>
            <a:off x="977959" y="218128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28" name="矩形 27">
            <a:hlinkClick r:id="rId19" action="ppaction://hlinksldjump"/>
            <a:extLst>
              <a:ext uri="{FF2B5EF4-FFF2-40B4-BE49-F238E27FC236}">
                <a16:creationId xmlns:a16="http://schemas.microsoft.com/office/drawing/2014/main" id="{C830C742-E6FB-CDD5-D3A8-5E181430EAF0}"/>
              </a:ext>
            </a:extLst>
          </p:cNvPr>
          <p:cNvSpPr/>
          <p:nvPr>
            <p:custDataLst>
              <p:tags r:id="rId9"/>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100</a:t>
            </a:r>
          </a:p>
        </p:txBody>
      </p:sp>
      <p:sp>
        <p:nvSpPr>
          <p:cNvPr id="27" name="矩形 26">
            <a:hlinkClick r:id="rId19" action="ppaction://hlinksldjump"/>
            <a:extLst>
              <a:ext uri="{FF2B5EF4-FFF2-40B4-BE49-F238E27FC236}">
                <a16:creationId xmlns:a16="http://schemas.microsoft.com/office/drawing/2014/main" id="{DEC412D0-DDE3-533B-DD5A-98A21B081307}"/>
              </a:ext>
            </a:extLst>
          </p:cNvPr>
          <p:cNvSpPr/>
          <p:nvPr>
            <p:custDataLst>
              <p:tags r:id="rId10"/>
            </p:custDataLst>
          </p:nvPr>
        </p:nvSpPr>
        <p:spPr>
          <a:xfrm>
            <a:off x="977959" y="2181285"/>
            <a:ext cx="354584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End-to-end Unsupervised Methods</a:t>
            </a:r>
          </a:p>
        </p:txBody>
      </p:sp>
      <p:sp>
        <p:nvSpPr>
          <p:cNvPr id="26" name="矩形 25">
            <a:hlinkClick r:id="rId19" action="ppaction://hlinksldjump"/>
            <a:extLst>
              <a:ext uri="{FF2B5EF4-FFF2-40B4-BE49-F238E27FC236}">
                <a16:creationId xmlns:a16="http://schemas.microsoft.com/office/drawing/2014/main" id="{4DFBBB9F-7346-889A-9F6F-BE84148C2F7F}"/>
              </a:ext>
            </a:extLst>
          </p:cNvPr>
          <p:cNvSpPr/>
          <p:nvPr>
            <p:custDataLst>
              <p:tags r:id="rId11"/>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25" name="矩形 24">
            <a:hlinkClick r:id="rId20" action="ppaction://hlinksldjump"/>
            <a:extLst>
              <a:ext uri="{FF2B5EF4-FFF2-40B4-BE49-F238E27FC236}">
                <a16:creationId xmlns:a16="http://schemas.microsoft.com/office/drawing/2014/main" id="{30D6A100-B79B-CA62-55CF-90D9E86032D5}"/>
              </a:ext>
            </a:extLst>
          </p:cNvPr>
          <p:cNvSpPr/>
          <p:nvPr>
            <p:custDataLst>
              <p:tags r:id="rId12"/>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97</a:t>
            </a:r>
          </a:p>
        </p:txBody>
      </p:sp>
      <p:sp>
        <p:nvSpPr>
          <p:cNvPr id="24" name="矩形 23">
            <a:hlinkClick r:id="rId20" action="ppaction://hlinksldjump"/>
            <a:extLst>
              <a:ext uri="{FF2B5EF4-FFF2-40B4-BE49-F238E27FC236}">
                <a16:creationId xmlns:a16="http://schemas.microsoft.com/office/drawing/2014/main" id="{0A620D8A-4950-A4DF-BC94-E55A928A358B}"/>
              </a:ext>
            </a:extLst>
          </p:cNvPr>
          <p:cNvSpPr/>
          <p:nvPr>
            <p:custDataLst>
              <p:tags r:id="rId13"/>
            </p:custDataLst>
          </p:nvPr>
        </p:nvSpPr>
        <p:spPr>
          <a:xfrm>
            <a:off x="977959" y="1717675"/>
            <a:ext cx="354584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Photometric Consistency Assumption</a:t>
            </a:r>
          </a:p>
        </p:txBody>
      </p:sp>
      <p:sp>
        <p:nvSpPr>
          <p:cNvPr id="23" name="矩形 22">
            <a:hlinkClick r:id="rId20" action="ppaction://hlinksldjump"/>
            <a:extLst>
              <a:ext uri="{FF2B5EF4-FFF2-40B4-BE49-F238E27FC236}">
                <a16:creationId xmlns:a16="http://schemas.microsoft.com/office/drawing/2014/main" id="{520C8BBD-450A-B8FA-FAA0-148EEE631371}"/>
              </a:ext>
            </a:extLst>
          </p:cNvPr>
          <p:cNvSpPr/>
          <p:nvPr>
            <p:custDataLst>
              <p:tags r:id="rId14"/>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22" name="标题 21">
            <a:extLst>
              <a:ext uri="{FF2B5EF4-FFF2-40B4-BE49-F238E27FC236}">
                <a16:creationId xmlns:a16="http://schemas.microsoft.com/office/drawing/2014/main" id="{E72DA6FB-F502-F04F-580A-99614291EA79}"/>
              </a:ext>
            </a:extLst>
          </p:cNvPr>
          <p:cNvSpPr>
            <a:spLocks noGrp="1"/>
          </p:cNvSpPr>
          <p:nvPr>
            <p:ph type="title"/>
            <p:custDataLst>
              <p:tags r:id="rId15"/>
            </p:custDataLst>
          </p:nvPr>
        </p:nvSpPr>
        <p:spPr/>
        <p:txBody>
          <a:bodyPr/>
          <a:lstStyle/>
          <a:p>
            <a:r>
              <a:rPr lang="en-US"/>
              <a:t>Unsupervised &amp; Semi-supervised Depth Estimation</a:t>
            </a:r>
          </a:p>
        </p:txBody>
      </p:sp>
    </p:spTree>
    <p:custDataLst>
      <p:tags r:id="rId1"/>
    </p:custDataLst>
    <p:extLst>
      <p:ext uri="{BB962C8B-B14F-4D97-AF65-F5344CB8AC3E}">
        <p14:creationId xmlns:p14="http://schemas.microsoft.com/office/powerpoint/2010/main" val="415978799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End-to-end Unsupervised Methods</a:t>
            </a:r>
            <a:endParaRPr lang="en-US" dirty="0"/>
          </a:p>
        </p:txBody>
      </p:sp>
      <mc:AlternateContent xmlns:mc="http://schemas.openxmlformats.org/markup-compatibility/2006" xmlns:a14="http://schemas.microsoft.com/office/drawing/2010/main">
        <mc:Choice Requires="a14">
          <p:sp>
            <p:nvSpPr>
              <p:cNvPr id="3" name="ee4pContent1">
                <a:extLst>
                  <a:ext uri="{FF2B5EF4-FFF2-40B4-BE49-F238E27FC236}">
                    <a16:creationId xmlns:a16="http://schemas.microsoft.com/office/drawing/2014/main" id="{195CB0AE-A67B-C8B6-5D80-80820A276B35}"/>
                  </a:ext>
                </a:extLst>
              </p:cNvPr>
              <p:cNvSpPr txBox="1">
                <a:spLocks/>
              </p:cNvSpPr>
              <p:nvPr>
                <p:custDataLst>
                  <p:tags r:id="rId2"/>
                </p:custDataLst>
              </p:nvPr>
            </p:nvSpPr>
            <p:spPr>
              <a:xfrm>
                <a:off x="838199" y="1690689"/>
                <a:ext cx="10515599" cy="3985492"/>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端到端方法从头开始训练，输入与监督方法相同，但没有真实深度</a:t>
                </a:r>
                <a:endParaRPr lang="en-US" altLang="zh-CN" dirty="0">
                  <a:latin typeface="+mn-lt"/>
                </a:endParaRPr>
              </a:p>
              <a:p>
                <a:pPr lvl="1"/>
                <a:r>
                  <a:rPr lang="zh-CN" altLang="en-US" dirty="0">
                    <a:latin typeface="+mn-lt"/>
                  </a:rPr>
                  <a:t>它们基于光度一致性、结构相似性和平滑度约束来构建损失项</a:t>
                </a:r>
                <a:endParaRPr lang="en-US" altLang="zh-CN" dirty="0">
                  <a:latin typeface="+mn-lt"/>
                </a:endParaRPr>
              </a:p>
              <a:p>
                <a:pPr lvl="2"/>
                <a:r>
                  <a:rPr lang="en-US" altLang="zh-CN" dirty="0" err="1">
                    <a:latin typeface="+mn-lt"/>
                  </a:rPr>
                  <a:t>Unsup_MVS</a:t>
                </a:r>
                <a:r>
                  <a:rPr lang="en-US" altLang="zh-CN" dirty="0">
                    <a:latin typeface="+mn-lt"/>
                  </a:rPr>
                  <a:t> </a:t>
                </a:r>
                <a:r>
                  <a:rPr lang="zh-CN" altLang="en-US" dirty="0">
                    <a:latin typeface="+mn-lt"/>
                  </a:rPr>
                  <a:t>采用视图合成监督，并动态选择</a:t>
                </a:r>
                <a14:m>
                  <m:oMath xmlns:m="http://schemas.openxmlformats.org/officeDocument/2006/math">
                    <m:r>
                      <a:rPr lang="en-US" altLang="zh-CN" i="1" dirty="0" smtClean="0">
                        <a:latin typeface="Cambria Math" panose="02040503050406030204" pitchFamily="18" charset="0"/>
                      </a:rPr>
                      <m:t>𝑌</m:t>
                    </m:r>
                  </m:oMath>
                </a14:m>
                <a:r>
                  <a:rPr lang="zh-CN" altLang="en-US" dirty="0">
                    <a:latin typeface="+mn-lt"/>
                  </a:rPr>
                  <a:t>个损失图中最佳（损失最低）的</a:t>
                </a:r>
                <a14:m>
                  <m:oMath xmlns:m="http://schemas.openxmlformats.org/officeDocument/2006/math">
                    <m:r>
                      <a:rPr lang="en-US" altLang="zh-CN" i="1" dirty="0">
                        <a:latin typeface="Cambria Math" panose="02040503050406030204" pitchFamily="18" charset="0"/>
                      </a:rPr>
                      <m:t>𝑋</m:t>
                    </m:r>
                  </m:oMath>
                </a14:m>
                <a:r>
                  <a:rPr lang="zh-CN" altLang="en-US" dirty="0">
                    <a:latin typeface="+mn-lt"/>
                  </a:rPr>
                  <a:t>个值</a:t>
                </a:r>
                <a:endParaRPr lang="en-US" altLang="zh-CN" dirty="0">
                  <a:latin typeface="+mn-lt"/>
                </a:endParaRPr>
              </a:p>
              <a:p>
                <a:pPr lvl="1"/>
                <a:r>
                  <a:rPr lang="zh-CN" altLang="en-US" dirty="0">
                    <a:latin typeface="+mn-lt"/>
                  </a:rPr>
                  <a:t>然而，由于非朗伯表面、相机曝光变化和遮挡，光度对应关系可能不准确，从而导致监督不明确</a:t>
                </a:r>
                <a:endParaRPr lang="en-US" altLang="zh-CN" dirty="0">
                  <a:latin typeface="+mn-lt"/>
                </a:endParaRPr>
              </a:p>
              <a:p>
                <a:pPr lvl="2"/>
                <a:r>
                  <a:rPr lang="en-US" altLang="zh-CN" dirty="0">
                    <a:latin typeface="+mn-lt"/>
                  </a:rPr>
                  <a:t>JDACS </a:t>
                </a:r>
                <a:r>
                  <a:rPr lang="zh-CN" altLang="en-US" dirty="0">
                    <a:latin typeface="+mn-lt"/>
                  </a:rPr>
                  <a:t>引入了语义一致性来应对这些挑战，使用预训练网络生成语义图并强制执行跨视图分割一致性。然而，这种方法可能难以收敛，且缺乏详细信息</a:t>
                </a:r>
                <a:endParaRPr lang="en-US" altLang="zh-CN" dirty="0">
                  <a:latin typeface="+mn-lt"/>
                </a:endParaRPr>
              </a:p>
              <a:p>
                <a:pPr lvl="2"/>
                <a:r>
                  <a:rPr lang="en-US" altLang="zh-CN" dirty="0">
                    <a:latin typeface="+mn-lt"/>
                  </a:rPr>
                  <a:t>RC-</a:t>
                </a:r>
                <a:r>
                  <a:rPr lang="en-US" altLang="zh-CN" dirty="0" err="1">
                    <a:latin typeface="+mn-lt"/>
                  </a:rPr>
                  <a:t>MVSNet</a:t>
                </a:r>
                <a:r>
                  <a:rPr lang="en-US" altLang="zh-CN" dirty="0">
                    <a:latin typeface="+mn-lt"/>
                  </a:rPr>
                  <a:t> </a:t>
                </a:r>
                <a:r>
                  <a:rPr lang="zh-CN" altLang="en-US" dirty="0">
                    <a:latin typeface="+mn-lt"/>
                  </a:rPr>
                  <a:t>通过结合神经辐射场和代价体积进行神经渲染来增强监督。它使用 </a:t>
                </a:r>
                <a:r>
                  <a:rPr lang="en-US" altLang="zh-CN" dirty="0" err="1">
                    <a:latin typeface="+mn-lt"/>
                  </a:rPr>
                  <a:t>CasMVSNet</a:t>
                </a:r>
                <a:r>
                  <a:rPr lang="en-US" altLang="zh-CN" dirty="0">
                    <a:latin typeface="+mn-lt"/>
                  </a:rPr>
                  <a:t> </a:t>
                </a:r>
                <a:r>
                  <a:rPr lang="zh-CN" altLang="en-US" dirty="0">
                    <a:latin typeface="+mn-lt"/>
                  </a:rPr>
                  <a:t>主干网络生成深度图，并通过光度一致性、渲染一致性和视图合成损失进行监督，以处理遮挡和不同的光照条件</a:t>
                </a:r>
                <a:endParaRPr lang="en-US" altLang="zh-CN" dirty="0">
                  <a:latin typeface="+mn-lt"/>
                </a:endParaRPr>
              </a:p>
              <a:p>
                <a:pPr lvl="2"/>
                <a:r>
                  <a:rPr lang="en-US" altLang="zh-CN" dirty="0" err="1">
                    <a:latin typeface="+mn-lt"/>
                  </a:rPr>
                  <a:t>ElasticMVS</a:t>
                </a:r>
                <a:r>
                  <a:rPr lang="en-US" altLang="zh-CN" dirty="0">
                    <a:latin typeface="+mn-lt"/>
                  </a:rPr>
                  <a:t> </a:t>
                </a:r>
                <a:r>
                  <a:rPr lang="zh-CN" altLang="en-US" dirty="0">
                    <a:latin typeface="+mn-lt"/>
                  </a:rPr>
                  <a:t>通过引入一种基于部分感知的块匹配框架来解决基于光度损失的几何问题，使用弹性部分表示来指导深度图预测。通过对比损失和空间集中损失来优化网络，以促进像素隔离</a:t>
                </a:r>
                <a:endParaRPr lang="en-US" altLang="zh-CN" dirty="0">
                  <a:latin typeface="+mn-lt"/>
                </a:endParaRPr>
              </a:p>
              <a:p>
                <a:pPr lvl="2"/>
                <a:r>
                  <a:rPr lang="en-US" altLang="zh-CN" dirty="0">
                    <a:latin typeface="+mn-lt"/>
                  </a:rPr>
                  <a:t>CL-</a:t>
                </a:r>
                <a:r>
                  <a:rPr lang="en-US" altLang="zh-CN" dirty="0" err="1">
                    <a:latin typeface="+mn-lt"/>
                  </a:rPr>
                  <a:t>MVSNet</a:t>
                </a:r>
                <a:r>
                  <a:rPr lang="en-US" altLang="zh-CN" dirty="0">
                    <a:latin typeface="+mn-lt"/>
                  </a:rPr>
                  <a:t> </a:t>
                </a:r>
                <a:r>
                  <a:rPr lang="zh-CN" altLang="en-US" dirty="0">
                    <a:latin typeface="+mn-lt"/>
                  </a:rPr>
                  <a:t>通过在常规 </a:t>
                </a:r>
                <a:r>
                  <a:rPr lang="en-US" altLang="zh-CN" dirty="0" err="1">
                    <a:latin typeface="+mn-lt"/>
                  </a:rPr>
                  <a:t>CasMVSNet</a:t>
                </a:r>
                <a:r>
                  <a:rPr lang="en-US" altLang="zh-CN" dirty="0">
                    <a:latin typeface="+mn-lt"/>
                  </a:rPr>
                  <a:t> </a:t>
                </a:r>
                <a:r>
                  <a:rPr lang="zh-CN" altLang="en-US" dirty="0">
                    <a:latin typeface="+mn-lt"/>
                  </a:rPr>
                  <a:t>分支和两个对比分支之间进行对比一致性来提高正样本对之间的邻近度。它还引入了</a:t>
                </a:r>
                <a14:m>
                  <m:oMath xmlns:m="http://schemas.openxmlformats.org/officeDocument/2006/math">
                    <m:r>
                      <a:rPr lang="en-US" altLang="zh-CN" b="0" i="1" smtClean="0">
                        <a:latin typeface="Cambria Math" panose="02040503050406030204" pitchFamily="18" charset="0"/>
                      </a:rPr>
                      <m:t>𝐿</m:t>
                    </m:r>
                    <m:r>
                      <a:rPr lang="en-US" altLang="zh-CN" b="0" i="1" smtClean="0">
                        <a:latin typeface="Cambria Math" panose="02040503050406030204" pitchFamily="18" charset="0"/>
                      </a:rPr>
                      <m:t>0.5</m:t>
                    </m:r>
                  </m:oMath>
                </a14:m>
                <a:r>
                  <a:rPr lang="zh-CN" altLang="en-US" dirty="0">
                    <a:latin typeface="+mn-lt"/>
                  </a:rPr>
                  <a:t>光度一致性以提高重建精度</a:t>
                </a:r>
                <a:endParaRPr lang="en-US" altLang="zh-CN" dirty="0">
                  <a:latin typeface="+mn-lt"/>
                </a:endParaRPr>
              </a:p>
              <a:p>
                <a:pPr lvl="1"/>
                <a:r>
                  <a:rPr lang="zh-CN" altLang="en-US" dirty="0">
                    <a:latin typeface="+mn-lt"/>
                  </a:rPr>
                  <a:t>这些端到端方法无需预处理即可从头开始训练，从而减少了实际应用中的训练时间和复杂性</a:t>
                </a:r>
                <a:endParaRPr lang="en-US" altLang="zh-CN" dirty="0">
                  <a:latin typeface="+mn-lt"/>
                </a:endParaRPr>
              </a:p>
            </p:txBody>
          </p:sp>
        </mc:Choice>
        <mc:Fallback xmlns="">
          <p:sp>
            <p:nvSpPr>
              <p:cNvPr id="3" name="ee4pContent1">
                <a:extLst>
                  <a:ext uri="{FF2B5EF4-FFF2-40B4-BE49-F238E27FC236}">
                    <a16:creationId xmlns:a16="http://schemas.microsoft.com/office/drawing/2014/main" id="{195CB0AE-A67B-C8B6-5D80-80820A276B35}"/>
                  </a:ext>
                </a:extLst>
              </p:cNvPr>
              <p:cNvSpPr txBox="1">
                <a:spLocks noRot="1" noChangeAspect="1" noMove="1" noResize="1" noEditPoints="1" noAdjustHandles="1" noChangeArrowheads="1" noChangeShapeType="1" noTextEdit="1"/>
              </p:cNvSpPr>
              <p:nvPr>
                <p:custDataLst>
                  <p:tags r:id="rId6"/>
                </p:custDataLst>
              </p:nvPr>
            </p:nvSpPr>
            <p:spPr>
              <a:xfrm>
                <a:off x="838199" y="1690689"/>
                <a:ext cx="10515599" cy="3985492"/>
              </a:xfrm>
              <a:prstGeom prst="rect">
                <a:avLst/>
              </a:prstGeom>
              <a:blipFill>
                <a:blip r:embed="rId7"/>
                <a:stretch>
                  <a:fillRect l="-174"/>
                </a:stretch>
              </a:blipFill>
              <a:ln w="9525" cmpd="sng">
                <a:solidFill>
                  <a:schemeClr val="accent1">
                    <a:lumMod val="100000"/>
                  </a:schemeClr>
                </a:solidFill>
                <a:prstDash val="solid"/>
              </a:ln>
            </p:spPr>
            <p:txBody>
              <a:bodyPr/>
              <a:lstStyle/>
              <a:p>
                <a:r>
                  <a:rPr lang="en-US">
                    <a:noFill/>
                  </a:rPr>
                  <a:t> </a:t>
                </a:r>
              </a:p>
            </p:txBody>
          </p:sp>
        </mc:Fallback>
      </mc:AlternateContent>
    </p:spTree>
    <p:extLst>
      <p:ext uri="{BB962C8B-B14F-4D97-AF65-F5344CB8AC3E}">
        <p14:creationId xmlns:p14="http://schemas.microsoft.com/office/powerpoint/2010/main" val="172172711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476FDFF5-8F93-EBA8-C2BD-C74F8BE5A251}"/>
              </a:ext>
            </a:extLst>
          </p:cNvPr>
          <p:cNvGraphicFramePr>
            <a:graphicFrameLocks noChangeAspect="1"/>
          </p:cNvGraphicFramePr>
          <p:nvPr>
            <p:custDataLst>
              <p:tags r:id="rId2"/>
            </p:custDataLst>
            <p:extLst>
              <p:ext uri="{D42A27DB-BD31-4B8C-83A1-F6EECF244321}">
                <p14:modId xmlns:p14="http://schemas.microsoft.com/office/powerpoint/2010/main" val="404597549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18" imgW="473" imgH="476" progId="TCLayout.ActiveDocument.1">
                  <p:embed/>
                </p:oleObj>
              </mc:Choice>
              <mc:Fallback>
                <p:oleObj name="think-cell 幻灯片" r:id="rId18" imgW="473" imgH="476" progId="TCLayout.ActiveDocument.1">
                  <p:embed/>
                  <p:pic>
                    <p:nvPicPr>
                      <p:cNvPr id="0" name=""/>
                      <p:cNvPicPr/>
                      <p:nvPr/>
                    </p:nvPicPr>
                    <p:blipFill>
                      <a:blip r:embed="rId19"/>
                      <a:stretch>
                        <a:fillRect/>
                      </a:stretch>
                    </p:blipFill>
                    <p:spPr>
                      <a:xfrm>
                        <a:off x="1588" y="1588"/>
                        <a:ext cx="1588" cy="1588"/>
                      </a:xfrm>
                      <a:prstGeom prst="rect">
                        <a:avLst/>
                      </a:prstGeom>
                    </p:spPr>
                  </p:pic>
                </p:oleObj>
              </mc:Fallback>
            </mc:AlternateContent>
          </a:graphicData>
        </a:graphic>
      </p:graphicFrame>
      <p:sp>
        <p:nvSpPr>
          <p:cNvPr id="35" name="矩形 34">
            <a:hlinkClick r:id="rId20" action="ppaction://hlinksldjump"/>
            <a:extLst>
              <a:ext uri="{FF2B5EF4-FFF2-40B4-BE49-F238E27FC236}">
                <a16:creationId xmlns:a16="http://schemas.microsoft.com/office/drawing/2014/main" id="{B182FDE5-EBF2-D105-820C-2582B1D1ADE1}"/>
              </a:ext>
            </a:extLst>
          </p:cNvPr>
          <p:cNvSpPr/>
          <p:nvPr>
            <p:custDataLst>
              <p:tags r:id="rId3"/>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104</a:t>
            </a:r>
          </a:p>
        </p:txBody>
      </p:sp>
      <p:sp>
        <p:nvSpPr>
          <p:cNvPr id="34" name="矩形 33">
            <a:hlinkClick r:id="rId20" action="ppaction://hlinksldjump"/>
            <a:extLst>
              <a:ext uri="{FF2B5EF4-FFF2-40B4-BE49-F238E27FC236}">
                <a16:creationId xmlns:a16="http://schemas.microsoft.com/office/drawing/2014/main" id="{979CE02D-A1E9-BC3C-C716-D68F8B13D71D}"/>
              </a:ext>
            </a:extLst>
          </p:cNvPr>
          <p:cNvSpPr/>
          <p:nvPr>
            <p:custDataLst>
              <p:tags r:id="rId4"/>
            </p:custDataLst>
          </p:nvPr>
        </p:nvSpPr>
        <p:spPr>
          <a:xfrm>
            <a:off x="977959" y="3108505"/>
            <a:ext cx="354584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Semi-supervised Methods</a:t>
            </a:r>
          </a:p>
        </p:txBody>
      </p:sp>
      <p:sp>
        <p:nvSpPr>
          <p:cNvPr id="33" name="矩形 32">
            <a:hlinkClick r:id="rId20" action="ppaction://hlinksldjump"/>
            <a:extLst>
              <a:ext uri="{FF2B5EF4-FFF2-40B4-BE49-F238E27FC236}">
                <a16:creationId xmlns:a16="http://schemas.microsoft.com/office/drawing/2014/main" id="{E46CC18F-F4DB-FB88-3976-792C49BDE073}"/>
              </a:ext>
            </a:extLst>
          </p:cNvPr>
          <p:cNvSpPr/>
          <p:nvPr>
            <p:custDataLst>
              <p:tags r:id="rId5"/>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32" name="矩形 31">
            <a:extLst>
              <a:ext uri="{FF2B5EF4-FFF2-40B4-BE49-F238E27FC236}">
                <a16:creationId xmlns:a16="http://schemas.microsoft.com/office/drawing/2014/main" id="{C640E6F2-885C-15C9-C555-51685829D304}"/>
              </a:ext>
            </a:extLst>
          </p:cNvPr>
          <p:cNvSpPr/>
          <p:nvPr>
            <p:custDataLst>
              <p:tags r:id="rId6"/>
            </p:custDataLst>
          </p:nvPr>
        </p:nvSpPr>
        <p:spPr>
          <a:xfrm>
            <a:off x="977959" y="264489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31" name="矩形 30">
            <a:hlinkClick r:id="rId21" action="ppaction://hlinksldjump"/>
            <a:extLst>
              <a:ext uri="{FF2B5EF4-FFF2-40B4-BE49-F238E27FC236}">
                <a16:creationId xmlns:a16="http://schemas.microsoft.com/office/drawing/2014/main" id="{B6401A8F-26F6-DB15-90AA-B95A29591A01}"/>
              </a:ext>
            </a:extLst>
          </p:cNvPr>
          <p:cNvSpPr/>
          <p:nvPr>
            <p:custDataLst>
              <p:tags r:id="rId7"/>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102</a:t>
            </a:r>
          </a:p>
        </p:txBody>
      </p:sp>
      <p:sp>
        <p:nvSpPr>
          <p:cNvPr id="30" name="矩形 29">
            <a:hlinkClick r:id="rId21" action="ppaction://hlinksldjump"/>
            <a:extLst>
              <a:ext uri="{FF2B5EF4-FFF2-40B4-BE49-F238E27FC236}">
                <a16:creationId xmlns:a16="http://schemas.microsoft.com/office/drawing/2014/main" id="{AE8FA80D-E35E-5973-486E-90A89D0BC7AA}"/>
              </a:ext>
            </a:extLst>
          </p:cNvPr>
          <p:cNvSpPr/>
          <p:nvPr>
            <p:custDataLst>
              <p:tags r:id="rId8"/>
            </p:custDataLst>
          </p:nvPr>
        </p:nvSpPr>
        <p:spPr>
          <a:xfrm>
            <a:off x="977959" y="2644895"/>
            <a:ext cx="354584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Multi-stage Unsupervised Methods</a:t>
            </a:r>
          </a:p>
        </p:txBody>
      </p:sp>
      <p:sp>
        <p:nvSpPr>
          <p:cNvPr id="29" name="矩形 28">
            <a:hlinkClick r:id="rId21" action="ppaction://hlinksldjump"/>
            <a:extLst>
              <a:ext uri="{FF2B5EF4-FFF2-40B4-BE49-F238E27FC236}">
                <a16:creationId xmlns:a16="http://schemas.microsoft.com/office/drawing/2014/main" id="{644E26DB-6544-9479-2EF3-560CAE1A1FA3}"/>
              </a:ext>
            </a:extLst>
          </p:cNvPr>
          <p:cNvSpPr/>
          <p:nvPr>
            <p:custDataLst>
              <p:tags r:id="rId9"/>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28" name="矩形 27">
            <a:hlinkClick r:id="rId22" action="ppaction://hlinksldjump"/>
            <a:extLst>
              <a:ext uri="{FF2B5EF4-FFF2-40B4-BE49-F238E27FC236}">
                <a16:creationId xmlns:a16="http://schemas.microsoft.com/office/drawing/2014/main" id="{494D9F1F-57BE-EDA1-5CC7-8E095C73A606}"/>
              </a:ext>
            </a:extLst>
          </p:cNvPr>
          <p:cNvSpPr/>
          <p:nvPr>
            <p:custDataLst>
              <p:tags r:id="rId10"/>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100</a:t>
            </a:r>
          </a:p>
        </p:txBody>
      </p:sp>
      <p:sp>
        <p:nvSpPr>
          <p:cNvPr id="27" name="矩形 26">
            <a:hlinkClick r:id="rId22" action="ppaction://hlinksldjump"/>
            <a:extLst>
              <a:ext uri="{FF2B5EF4-FFF2-40B4-BE49-F238E27FC236}">
                <a16:creationId xmlns:a16="http://schemas.microsoft.com/office/drawing/2014/main" id="{B011FA0D-0724-A28E-2212-40CBD42A3450}"/>
              </a:ext>
            </a:extLst>
          </p:cNvPr>
          <p:cNvSpPr/>
          <p:nvPr>
            <p:custDataLst>
              <p:tags r:id="rId11"/>
            </p:custDataLst>
          </p:nvPr>
        </p:nvSpPr>
        <p:spPr>
          <a:xfrm>
            <a:off x="977959" y="2181285"/>
            <a:ext cx="354584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End-to-end Unsupervised Methods</a:t>
            </a:r>
          </a:p>
        </p:txBody>
      </p:sp>
      <p:sp>
        <p:nvSpPr>
          <p:cNvPr id="26" name="矩形 25">
            <a:hlinkClick r:id="rId22" action="ppaction://hlinksldjump"/>
            <a:extLst>
              <a:ext uri="{FF2B5EF4-FFF2-40B4-BE49-F238E27FC236}">
                <a16:creationId xmlns:a16="http://schemas.microsoft.com/office/drawing/2014/main" id="{0295674E-E731-F766-9062-DE627569061F}"/>
              </a:ext>
            </a:extLst>
          </p:cNvPr>
          <p:cNvSpPr/>
          <p:nvPr>
            <p:custDataLst>
              <p:tags r:id="rId12"/>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25" name="矩形 24">
            <a:hlinkClick r:id="rId23" action="ppaction://hlinksldjump"/>
            <a:extLst>
              <a:ext uri="{FF2B5EF4-FFF2-40B4-BE49-F238E27FC236}">
                <a16:creationId xmlns:a16="http://schemas.microsoft.com/office/drawing/2014/main" id="{BE304BB2-39E7-0914-3C4A-2B4C15B79022}"/>
              </a:ext>
            </a:extLst>
          </p:cNvPr>
          <p:cNvSpPr/>
          <p:nvPr>
            <p:custDataLst>
              <p:tags r:id="rId13"/>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97</a:t>
            </a:r>
          </a:p>
        </p:txBody>
      </p:sp>
      <p:sp>
        <p:nvSpPr>
          <p:cNvPr id="24" name="矩形 23">
            <a:hlinkClick r:id="rId23" action="ppaction://hlinksldjump"/>
            <a:extLst>
              <a:ext uri="{FF2B5EF4-FFF2-40B4-BE49-F238E27FC236}">
                <a16:creationId xmlns:a16="http://schemas.microsoft.com/office/drawing/2014/main" id="{2F4AB9B3-7201-1282-79BA-43659375F7E0}"/>
              </a:ext>
            </a:extLst>
          </p:cNvPr>
          <p:cNvSpPr/>
          <p:nvPr>
            <p:custDataLst>
              <p:tags r:id="rId14"/>
            </p:custDataLst>
          </p:nvPr>
        </p:nvSpPr>
        <p:spPr>
          <a:xfrm>
            <a:off x="977959" y="1717675"/>
            <a:ext cx="354584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Photometric Consistency Assumption</a:t>
            </a:r>
          </a:p>
        </p:txBody>
      </p:sp>
      <p:sp>
        <p:nvSpPr>
          <p:cNvPr id="23" name="矩形 22">
            <a:hlinkClick r:id="rId23" action="ppaction://hlinksldjump"/>
            <a:extLst>
              <a:ext uri="{FF2B5EF4-FFF2-40B4-BE49-F238E27FC236}">
                <a16:creationId xmlns:a16="http://schemas.microsoft.com/office/drawing/2014/main" id="{DC35137B-4709-81E7-5F00-E978AD685CEF}"/>
              </a:ext>
            </a:extLst>
          </p:cNvPr>
          <p:cNvSpPr/>
          <p:nvPr>
            <p:custDataLst>
              <p:tags r:id="rId15"/>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22" name="标题 21">
            <a:extLst>
              <a:ext uri="{FF2B5EF4-FFF2-40B4-BE49-F238E27FC236}">
                <a16:creationId xmlns:a16="http://schemas.microsoft.com/office/drawing/2014/main" id="{3669F2C6-524A-19A8-9B3F-F383931B764F}"/>
              </a:ext>
            </a:extLst>
          </p:cNvPr>
          <p:cNvSpPr>
            <a:spLocks noGrp="1"/>
          </p:cNvSpPr>
          <p:nvPr>
            <p:ph type="title"/>
            <p:custDataLst>
              <p:tags r:id="rId16"/>
            </p:custDataLst>
          </p:nvPr>
        </p:nvSpPr>
        <p:spPr/>
        <p:txBody>
          <a:bodyPr vert="horz">
            <a:normAutofit/>
          </a:bodyPr>
          <a:lstStyle/>
          <a:p>
            <a:r>
              <a:rPr lang="en-US" sz="3600" dirty="0"/>
              <a:t>Unsupervised &amp; Semi-supervised Depth Estimation</a:t>
            </a:r>
          </a:p>
        </p:txBody>
      </p:sp>
    </p:spTree>
    <p:custDataLst>
      <p:tags r:id="rId1"/>
    </p:custDataLst>
    <p:extLst>
      <p:ext uri="{BB962C8B-B14F-4D97-AF65-F5344CB8AC3E}">
        <p14:creationId xmlns:p14="http://schemas.microsoft.com/office/powerpoint/2010/main" val="21520658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Multi-stage Unsupervised Methods</a:t>
            </a:r>
            <a:endParaRPr lang="en-US" dirty="0"/>
          </a:p>
        </p:txBody>
      </p:sp>
      <p:sp>
        <p:nvSpPr>
          <p:cNvPr id="3" name="ee4pContent1">
            <a:extLst>
              <a:ext uri="{FF2B5EF4-FFF2-40B4-BE49-F238E27FC236}">
                <a16:creationId xmlns:a16="http://schemas.microsoft.com/office/drawing/2014/main" id="{2795720E-9748-44D4-462D-629852A7BE26}"/>
              </a:ext>
            </a:extLst>
          </p:cNvPr>
          <p:cNvSpPr txBox="1">
            <a:spLocks/>
          </p:cNvSpPr>
          <p:nvPr>
            <p:custDataLst>
              <p:tags r:id="rId2"/>
            </p:custDataLst>
          </p:nvPr>
        </p:nvSpPr>
        <p:spPr>
          <a:xfrm>
            <a:off x="838199" y="1690689"/>
            <a:ext cx="10515599" cy="2148066"/>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多阶段方法需要预训练或数据预处理，并且基于伪标签生成</a:t>
            </a:r>
          </a:p>
          <a:p>
            <a:pPr lvl="1"/>
            <a:r>
              <a:rPr lang="zh-CN" altLang="en-US" dirty="0">
                <a:latin typeface="+mn-lt"/>
              </a:rPr>
              <a:t>自监督 </a:t>
            </a:r>
            <a:r>
              <a:rPr lang="en-US" altLang="zh-CN" dirty="0">
                <a:latin typeface="+mn-lt"/>
              </a:rPr>
              <a:t>CVP-</a:t>
            </a:r>
            <a:r>
              <a:rPr lang="en-US" altLang="zh-CN" dirty="0" err="1">
                <a:latin typeface="+mn-lt"/>
              </a:rPr>
              <a:t>MVSNet</a:t>
            </a:r>
            <a:r>
              <a:rPr lang="en-US" altLang="zh-CN" dirty="0">
                <a:latin typeface="+mn-lt"/>
              </a:rPr>
              <a:t> </a:t>
            </a:r>
            <a:r>
              <a:rPr lang="zh-CN" altLang="en-US" dirty="0">
                <a:latin typeface="+mn-lt"/>
              </a:rPr>
              <a:t>使用光度一致性生成伪真值深度，通过交叉视图一致性检查和点云融合来细化深度图。然后重建网格用于进一步的训练迭代</a:t>
            </a:r>
            <a:endParaRPr lang="en-US" altLang="zh-CN" dirty="0">
              <a:latin typeface="+mn-lt"/>
            </a:endParaRPr>
          </a:p>
          <a:p>
            <a:pPr lvl="1"/>
            <a:r>
              <a:rPr lang="en-US" altLang="zh-CN" dirty="0">
                <a:latin typeface="+mn-lt"/>
              </a:rPr>
              <a:t>U-MVS </a:t>
            </a:r>
            <a:r>
              <a:rPr lang="zh-CN" altLang="en-US" dirty="0">
                <a:latin typeface="+mn-lt"/>
              </a:rPr>
              <a:t>预训练光流网络 </a:t>
            </a:r>
            <a:r>
              <a:rPr lang="en-US" altLang="zh-CN" dirty="0">
                <a:latin typeface="+mn-lt"/>
              </a:rPr>
              <a:t>PWC-Net </a:t>
            </a:r>
            <a:r>
              <a:rPr lang="zh-CN" altLang="en-US" dirty="0">
                <a:latin typeface="+mn-lt"/>
              </a:rPr>
              <a:t>，并使用流</a:t>
            </a:r>
            <a:r>
              <a:rPr lang="en-US" altLang="zh-CN" dirty="0">
                <a:latin typeface="+mn-lt"/>
              </a:rPr>
              <a:t>-</a:t>
            </a:r>
            <a:r>
              <a:rPr lang="zh-CN" altLang="en-US" dirty="0">
                <a:latin typeface="+mn-lt"/>
              </a:rPr>
              <a:t>深度一致性生成伪标签，通过不确定性感知的自训练一致性减少前景和背景中的监督模糊性</a:t>
            </a:r>
            <a:endParaRPr lang="en-US" altLang="zh-CN" dirty="0">
              <a:latin typeface="+mn-lt"/>
            </a:endParaRPr>
          </a:p>
          <a:p>
            <a:pPr lvl="1"/>
            <a:r>
              <a:rPr lang="en-US" altLang="zh-CN" dirty="0">
                <a:latin typeface="+mn-lt"/>
              </a:rPr>
              <a:t>KD-MVS </a:t>
            </a:r>
            <a:r>
              <a:rPr lang="zh-CN" altLang="en-US" dirty="0">
                <a:latin typeface="+mn-lt"/>
              </a:rPr>
              <a:t>采用知识蒸馏来提高性能。教师 </a:t>
            </a:r>
            <a:r>
              <a:rPr lang="en-US" altLang="zh-CN" dirty="0">
                <a:latin typeface="+mn-lt"/>
              </a:rPr>
              <a:t>MVS </a:t>
            </a:r>
            <a:r>
              <a:rPr lang="zh-CN" altLang="en-US" dirty="0">
                <a:latin typeface="+mn-lt"/>
              </a:rPr>
              <a:t>模型通过光度和特征度量一致性损失（包含不确定性编码）生成伪真值标签。然后使用这些标签来训练学生模型</a:t>
            </a:r>
            <a:endParaRPr lang="en-US" altLang="zh-CN" dirty="0">
              <a:latin typeface="+mn-lt"/>
            </a:endParaRPr>
          </a:p>
        </p:txBody>
      </p:sp>
    </p:spTree>
    <p:extLst>
      <p:ext uri="{BB962C8B-B14F-4D97-AF65-F5344CB8AC3E}">
        <p14:creationId xmlns:p14="http://schemas.microsoft.com/office/powerpoint/2010/main" val="361638623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矩形 34">
            <a:extLst>
              <a:ext uri="{FF2B5EF4-FFF2-40B4-BE49-F238E27FC236}">
                <a16:creationId xmlns:a16="http://schemas.microsoft.com/office/drawing/2014/main" id="{38BB8934-E32B-D6BE-F189-9DC770ED0B95}"/>
              </a:ext>
            </a:extLst>
          </p:cNvPr>
          <p:cNvSpPr/>
          <p:nvPr>
            <p:custDataLst>
              <p:tags r:id="rId2"/>
            </p:custDataLst>
          </p:nvPr>
        </p:nvSpPr>
        <p:spPr>
          <a:xfrm>
            <a:off x="977959" y="310850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34" name="矩形 33">
            <a:hlinkClick r:id="rId17" action="ppaction://hlinksldjump"/>
            <a:extLst>
              <a:ext uri="{FF2B5EF4-FFF2-40B4-BE49-F238E27FC236}">
                <a16:creationId xmlns:a16="http://schemas.microsoft.com/office/drawing/2014/main" id="{FE14B7EA-D767-066F-822B-D0457F8073FA}"/>
              </a:ext>
            </a:extLst>
          </p:cNvPr>
          <p:cNvSpPr/>
          <p:nvPr>
            <p:custDataLst>
              <p:tags r:id="rId3"/>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104</a:t>
            </a:r>
          </a:p>
        </p:txBody>
      </p:sp>
      <p:sp>
        <p:nvSpPr>
          <p:cNvPr id="33" name="矩形 32">
            <a:hlinkClick r:id="rId17" action="ppaction://hlinksldjump"/>
            <a:extLst>
              <a:ext uri="{FF2B5EF4-FFF2-40B4-BE49-F238E27FC236}">
                <a16:creationId xmlns:a16="http://schemas.microsoft.com/office/drawing/2014/main" id="{CC6A8E8B-5052-78FB-DC8C-E0903EE1C4E4}"/>
              </a:ext>
            </a:extLst>
          </p:cNvPr>
          <p:cNvSpPr/>
          <p:nvPr>
            <p:custDataLst>
              <p:tags r:id="rId4"/>
            </p:custDataLst>
          </p:nvPr>
        </p:nvSpPr>
        <p:spPr>
          <a:xfrm>
            <a:off x="977959" y="3108505"/>
            <a:ext cx="354584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Semi-supervised Methods</a:t>
            </a:r>
          </a:p>
        </p:txBody>
      </p:sp>
      <p:sp>
        <p:nvSpPr>
          <p:cNvPr id="32" name="矩形 31">
            <a:hlinkClick r:id="rId17" action="ppaction://hlinksldjump"/>
            <a:extLst>
              <a:ext uri="{FF2B5EF4-FFF2-40B4-BE49-F238E27FC236}">
                <a16:creationId xmlns:a16="http://schemas.microsoft.com/office/drawing/2014/main" id="{2F9F7254-D591-BC44-1D58-8300CAD0997C}"/>
              </a:ext>
            </a:extLst>
          </p:cNvPr>
          <p:cNvSpPr/>
          <p:nvPr>
            <p:custDataLst>
              <p:tags r:id="rId5"/>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31" name="矩形 30">
            <a:hlinkClick r:id="rId18" action="ppaction://hlinksldjump"/>
            <a:extLst>
              <a:ext uri="{FF2B5EF4-FFF2-40B4-BE49-F238E27FC236}">
                <a16:creationId xmlns:a16="http://schemas.microsoft.com/office/drawing/2014/main" id="{2D9820FA-4BB6-6B25-FABD-C7F38EC22547}"/>
              </a:ext>
            </a:extLst>
          </p:cNvPr>
          <p:cNvSpPr/>
          <p:nvPr>
            <p:custDataLst>
              <p:tags r:id="rId6"/>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102</a:t>
            </a:r>
          </a:p>
        </p:txBody>
      </p:sp>
      <p:sp>
        <p:nvSpPr>
          <p:cNvPr id="30" name="矩形 29">
            <a:hlinkClick r:id="rId18" action="ppaction://hlinksldjump"/>
            <a:extLst>
              <a:ext uri="{FF2B5EF4-FFF2-40B4-BE49-F238E27FC236}">
                <a16:creationId xmlns:a16="http://schemas.microsoft.com/office/drawing/2014/main" id="{E4F659AB-C172-A56A-68B2-4D2F32D01B00}"/>
              </a:ext>
            </a:extLst>
          </p:cNvPr>
          <p:cNvSpPr/>
          <p:nvPr>
            <p:custDataLst>
              <p:tags r:id="rId7"/>
            </p:custDataLst>
          </p:nvPr>
        </p:nvSpPr>
        <p:spPr>
          <a:xfrm>
            <a:off x="977959" y="2644895"/>
            <a:ext cx="354584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Multi-stage Unsupervised Methods</a:t>
            </a:r>
          </a:p>
        </p:txBody>
      </p:sp>
      <p:sp>
        <p:nvSpPr>
          <p:cNvPr id="29" name="矩形 28">
            <a:hlinkClick r:id="rId18" action="ppaction://hlinksldjump"/>
            <a:extLst>
              <a:ext uri="{FF2B5EF4-FFF2-40B4-BE49-F238E27FC236}">
                <a16:creationId xmlns:a16="http://schemas.microsoft.com/office/drawing/2014/main" id="{8A3C8640-473E-3950-E21F-FF412BD4C5C9}"/>
              </a:ext>
            </a:extLst>
          </p:cNvPr>
          <p:cNvSpPr/>
          <p:nvPr>
            <p:custDataLst>
              <p:tags r:id="rId8"/>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28" name="矩形 27">
            <a:hlinkClick r:id="rId19" action="ppaction://hlinksldjump"/>
            <a:extLst>
              <a:ext uri="{FF2B5EF4-FFF2-40B4-BE49-F238E27FC236}">
                <a16:creationId xmlns:a16="http://schemas.microsoft.com/office/drawing/2014/main" id="{A913132B-7A35-03A5-766F-076DBEF6F9A4}"/>
              </a:ext>
            </a:extLst>
          </p:cNvPr>
          <p:cNvSpPr/>
          <p:nvPr>
            <p:custDataLst>
              <p:tags r:id="rId9"/>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100</a:t>
            </a:r>
          </a:p>
        </p:txBody>
      </p:sp>
      <p:sp>
        <p:nvSpPr>
          <p:cNvPr id="27" name="矩形 26">
            <a:hlinkClick r:id="rId19" action="ppaction://hlinksldjump"/>
            <a:extLst>
              <a:ext uri="{FF2B5EF4-FFF2-40B4-BE49-F238E27FC236}">
                <a16:creationId xmlns:a16="http://schemas.microsoft.com/office/drawing/2014/main" id="{B0385C50-25FE-FEA0-EA8A-F333F863DBE8}"/>
              </a:ext>
            </a:extLst>
          </p:cNvPr>
          <p:cNvSpPr/>
          <p:nvPr>
            <p:custDataLst>
              <p:tags r:id="rId10"/>
            </p:custDataLst>
          </p:nvPr>
        </p:nvSpPr>
        <p:spPr>
          <a:xfrm>
            <a:off x="977959" y="2181285"/>
            <a:ext cx="354584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End-to-end Unsupervised Methods</a:t>
            </a:r>
          </a:p>
        </p:txBody>
      </p:sp>
      <p:sp>
        <p:nvSpPr>
          <p:cNvPr id="26" name="矩形 25">
            <a:hlinkClick r:id="rId19" action="ppaction://hlinksldjump"/>
            <a:extLst>
              <a:ext uri="{FF2B5EF4-FFF2-40B4-BE49-F238E27FC236}">
                <a16:creationId xmlns:a16="http://schemas.microsoft.com/office/drawing/2014/main" id="{8BAC872F-776F-3F95-CD66-5FD138E1E336}"/>
              </a:ext>
            </a:extLst>
          </p:cNvPr>
          <p:cNvSpPr/>
          <p:nvPr>
            <p:custDataLst>
              <p:tags r:id="rId11"/>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25" name="矩形 24">
            <a:hlinkClick r:id="rId20" action="ppaction://hlinksldjump"/>
            <a:extLst>
              <a:ext uri="{FF2B5EF4-FFF2-40B4-BE49-F238E27FC236}">
                <a16:creationId xmlns:a16="http://schemas.microsoft.com/office/drawing/2014/main" id="{96E88441-379D-97AA-1C65-528A8069488F}"/>
              </a:ext>
            </a:extLst>
          </p:cNvPr>
          <p:cNvSpPr/>
          <p:nvPr>
            <p:custDataLst>
              <p:tags r:id="rId12"/>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97</a:t>
            </a:r>
          </a:p>
        </p:txBody>
      </p:sp>
      <p:sp>
        <p:nvSpPr>
          <p:cNvPr id="24" name="矩形 23">
            <a:hlinkClick r:id="rId20" action="ppaction://hlinksldjump"/>
            <a:extLst>
              <a:ext uri="{FF2B5EF4-FFF2-40B4-BE49-F238E27FC236}">
                <a16:creationId xmlns:a16="http://schemas.microsoft.com/office/drawing/2014/main" id="{EA23ACCD-12EC-10DC-4FC9-F998CCB27456}"/>
              </a:ext>
            </a:extLst>
          </p:cNvPr>
          <p:cNvSpPr/>
          <p:nvPr>
            <p:custDataLst>
              <p:tags r:id="rId13"/>
            </p:custDataLst>
          </p:nvPr>
        </p:nvSpPr>
        <p:spPr>
          <a:xfrm>
            <a:off x="977959" y="1717675"/>
            <a:ext cx="354584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Photometric Consistency Assumption</a:t>
            </a:r>
          </a:p>
        </p:txBody>
      </p:sp>
      <p:sp>
        <p:nvSpPr>
          <p:cNvPr id="23" name="矩形 22">
            <a:hlinkClick r:id="rId20" action="ppaction://hlinksldjump"/>
            <a:extLst>
              <a:ext uri="{FF2B5EF4-FFF2-40B4-BE49-F238E27FC236}">
                <a16:creationId xmlns:a16="http://schemas.microsoft.com/office/drawing/2014/main" id="{0A645D6D-4141-59DF-EB9D-7241A4CA0942}"/>
              </a:ext>
            </a:extLst>
          </p:cNvPr>
          <p:cNvSpPr/>
          <p:nvPr>
            <p:custDataLst>
              <p:tags r:id="rId14"/>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22" name="标题 21">
            <a:extLst>
              <a:ext uri="{FF2B5EF4-FFF2-40B4-BE49-F238E27FC236}">
                <a16:creationId xmlns:a16="http://schemas.microsoft.com/office/drawing/2014/main" id="{B534452F-1641-47FC-DF74-5E4D514CB459}"/>
              </a:ext>
            </a:extLst>
          </p:cNvPr>
          <p:cNvSpPr>
            <a:spLocks noGrp="1"/>
          </p:cNvSpPr>
          <p:nvPr>
            <p:ph type="title"/>
            <p:custDataLst>
              <p:tags r:id="rId15"/>
            </p:custDataLst>
          </p:nvPr>
        </p:nvSpPr>
        <p:spPr/>
        <p:txBody>
          <a:bodyPr/>
          <a:lstStyle/>
          <a:p>
            <a:r>
              <a:rPr lang="en-US"/>
              <a:t>Unsupervised &amp; Semi-supervised Depth Estimation</a:t>
            </a:r>
          </a:p>
        </p:txBody>
      </p:sp>
    </p:spTree>
    <p:custDataLst>
      <p:tags r:id="rId1"/>
    </p:custDataLst>
    <p:extLst>
      <p:ext uri="{BB962C8B-B14F-4D97-AF65-F5344CB8AC3E}">
        <p14:creationId xmlns:p14="http://schemas.microsoft.com/office/powerpoint/2010/main" val="251139671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Semi-supervised Methods</a:t>
            </a:r>
            <a:endParaRPr lang="en-US" dirty="0"/>
          </a:p>
        </p:txBody>
      </p:sp>
      <p:sp>
        <p:nvSpPr>
          <p:cNvPr id="3" name="ee4pContent1">
            <a:extLst>
              <a:ext uri="{FF2B5EF4-FFF2-40B4-BE49-F238E27FC236}">
                <a16:creationId xmlns:a16="http://schemas.microsoft.com/office/drawing/2014/main" id="{17451A55-DA5F-850A-2165-3CCC05E4EE36}"/>
              </a:ext>
            </a:extLst>
          </p:cNvPr>
          <p:cNvSpPr txBox="1">
            <a:spLocks/>
          </p:cNvSpPr>
          <p:nvPr>
            <p:custDataLst>
              <p:tags r:id="rId2"/>
            </p:custDataLst>
          </p:nvPr>
        </p:nvSpPr>
        <p:spPr>
          <a:xfrm>
            <a:off x="838199" y="1690690"/>
            <a:ext cx="10515599" cy="1078390"/>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a:latin typeface="+mn-lt"/>
              </a:rPr>
              <a:t>SGT-</a:t>
            </a:r>
            <a:r>
              <a:rPr lang="en-US" altLang="zh-CN" dirty="0" err="1">
                <a:latin typeface="+mn-lt"/>
              </a:rPr>
              <a:t>MVSNet</a:t>
            </a:r>
            <a:r>
              <a:rPr lang="en-US" altLang="zh-CN" dirty="0">
                <a:latin typeface="+mn-lt"/>
              </a:rPr>
              <a:t> </a:t>
            </a:r>
            <a:r>
              <a:rPr lang="zh-CN" altLang="en-US" dirty="0">
                <a:latin typeface="+mn-lt"/>
              </a:rPr>
              <a:t>使用稀疏</a:t>
            </a:r>
            <a:r>
              <a:rPr lang="en-US" altLang="zh-CN" dirty="0">
                <a:latin typeface="+mn-lt"/>
              </a:rPr>
              <a:t>3D</a:t>
            </a:r>
            <a:r>
              <a:rPr lang="zh-CN" altLang="en-US" dirty="0">
                <a:latin typeface="+mn-lt"/>
              </a:rPr>
              <a:t>点来估计深度图</a:t>
            </a:r>
            <a:endParaRPr lang="en-US" altLang="zh-CN" dirty="0">
              <a:latin typeface="+mn-lt"/>
            </a:endParaRPr>
          </a:p>
          <a:p>
            <a:pPr lvl="1"/>
            <a:r>
              <a:rPr lang="en-US" altLang="zh-CN" dirty="0">
                <a:latin typeface="+mn-lt"/>
              </a:rPr>
              <a:t>3D</a:t>
            </a:r>
            <a:r>
              <a:rPr lang="zh-CN" altLang="en-US" dirty="0">
                <a:latin typeface="+mn-lt"/>
              </a:rPr>
              <a:t>点一致性损失最小化反投影</a:t>
            </a:r>
            <a:r>
              <a:rPr lang="en-US" altLang="zh-CN" dirty="0">
                <a:latin typeface="+mn-lt"/>
              </a:rPr>
              <a:t>3D</a:t>
            </a:r>
            <a:r>
              <a:rPr lang="zh-CN" altLang="en-US" dirty="0">
                <a:latin typeface="+mn-lt"/>
              </a:rPr>
              <a:t>点与真值之间的差异</a:t>
            </a:r>
            <a:endParaRPr lang="en-US" altLang="zh-CN" dirty="0">
              <a:latin typeface="+mn-lt"/>
            </a:endParaRPr>
          </a:p>
          <a:p>
            <a:pPr lvl="1"/>
            <a:r>
              <a:rPr lang="zh-CN" altLang="en-US" dirty="0">
                <a:latin typeface="+mn-lt"/>
              </a:rPr>
              <a:t>粗到精的深度传播模块提高了边缘和边界的精度</a:t>
            </a:r>
            <a:endParaRPr lang="en-US" altLang="zh-CN" dirty="0">
              <a:latin typeface="+mn-lt"/>
            </a:endParaRPr>
          </a:p>
        </p:txBody>
      </p:sp>
    </p:spTree>
    <p:extLst>
      <p:ext uri="{BB962C8B-B14F-4D97-AF65-F5344CB8AC3E}">
        <p14:creationId xmlns:p14="http://schemas.microsoft.com/office/powerpoint/2010/main" val="126196031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矩形 42">
            <a:hlinkClick r:id="rId23" action="ppaction://hlinksldjump"/>
            <a:extLst>
              <a:ext uri="{FF2B5EF4-FFF2-40B4-BE49-F238E27FC236}">
                <a16:creationId xmlns:a16="http://schemas.microsoft.com/office/drawing/2014/main" id="{B19E0D1F-F3F8-BEEA-A5D9-A0363449A39A}"/>
              </a:ext>
            </a:extLst>
          </p:cNvPr>
          <p:cNvSpPr/>
          <p:nvPr>
            <p:custDataLst>
              <p:tags r:id="rId2"/>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143</a:t>
            </a:r>
          </a:p>
        </p:txBody>
      </p:sp>
      <p:sp>
        <p:nvSpPr>
          <p:cNvPr id="42" name="矩形 41">
            <a:hlinkClick r:id="rId23" action="ppaction://hlinksldjump"/>
            <a:extLst>
              <a:ext uri="{FF2B5EF4-FFF2-40B4-BE49-F238E27FC236}">
                <a16:creationId xmlns:a16="http://schemas.microsoft.com/office/drawing/2014/main" id="{3AB34A05-E066-167E-F638-F1C768F8438E}"/>
              </a:ext>
            </a:extLst>
          </p:cNvPr>
          <p:cNvSpPr/>
          <p:nvPr>
            <p:custDataLst>
              <p:tags r:id="rId3"/>
            </p:custDataLst>
          </p:nvPr>
        </p:nvSpPr>
        <p:spPr>
          <a:xfrm>
            <a:off x="977959" y="4035725"/>
            <a:ext cx="363114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Conclusion</a:t>
            </a:r>
          </a:p>
        </p:txBody>
      </p:sp>
      <p:sp>
        <p:nvSpPr>
          <p:cNvPr id="41" name="矩形 40">
            <a:hlinkClick r:id="rId23" action="ppaction://hlinksldjump"/>
            <a:extLst>
              <a:ext uri="{FF2B5EF4-FFF2-40B4-BE49-F238E27FC236}">
                <a16:creationId xmlns:a16="http://schemas.microsoft.com/office/drawing/2014/main" id="{EC8CF1E3-D180-030C-4A85-AB27159DF6AE}"/>
              </a:ext>
            </a:extLst>
          </p:cNvPr>
          <p:cNvSpPr/>
          <p:nvPr>
            <p:custDataLst>
              <p:tags r:id="rId4"/>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40" name="矩形 39">
            <a:hlinkClick r:id="rId24" action="ppaction://hlinksldjump"/>
            <a:extLst>
              <a:ext uri="{FF2B5EF4-FFF2-40B4-BE49-F238E27FC236}">
                <a16:creationId xmlns:a16="http://schemas.microsoft.com/office/drawing/2014/main" id="{FAE9BA33-3F39-9CF1-221A-F5E831B3F9E8}"/>
              </a:ext>
            </a:extLst>
          </p:cNvPr>
          <p:cNvSpPr/>
          <p:nvPr>
            <p:custDataLst>
              <p:tags r:id="rId5"/>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118</a:t>
            </a:r>
          </a:p>
        </p:txBody>
      </p:sp>
      <p:sp>
        <p:nvSpPr>
          <p:cNvPr id="39" name="矩形 38">
            <a:hlinkClick r:id="rId24" action="ppaction://hlinksldjump"/>
            <a:extLst>
              <a:ext uri="{FF2B5EF4-FFF2-40B4-BE49-F238E27FC236}">
                <a16:creationId xmlns:a16="http://schemas.microsoft.com/office/drawing/2014/main" id="{68F75175-FC51-DC3E-6483-EFA946022E1E}"/>
              </a:ext>
            </a:extLst>
          </p:cNvPr>
          <p:cNvSpPr/>
          <p:nvPr>
            <p:custDataLst>
              <p:tags r:id="rId6"/>
            </p:custDataLst>
          </p:nvPr>
        </p:nvSpPr>
        <p:spPr>
          <a:xfrm>
            <a:off x="977959" y="3572115"/>
            <a:ext cx="363114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Discussions</a:t>
            </a:r>
          </a:p>
        </p:txBody>
      </p:sp>
      <p:sp>
        <p:nvSpPr>
          <p:cNvPr id="38" name="矩形 37">
            <a:hlinkClick r:id="rId24" action="ppaction://hlinksldjump"/>
            <a:extLst>
              <a:ext uri="{FF2B5EF4-FFF2-40B4-BE49-F238E27FC236}">
                <a16:creationId xmlns:a16="http://schemas.microsoft.com/office/drawing/2014/main" id="{77BA1E61-C984-D6BD-286C-680CC5C8E989}"/>
              </a:ext>
            </a:extLst>
          </p:cNvPr>
          <p:cNvSpPr/>
          <p:nvPr>
            <p:custDataLst>
              <p:tags r:id="rId7"/>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37" name="矩形 36">
            <a:extLst>
              <a:ext uri="{FF2B5EF4-FFF2-40B4-BE49-F238E27FC236}">
                <a16:creationId xmlns:a16="http://schemas.microsoft.com/office/drawing/2014/main" id="{E3F30198-496C-D02C-C742-A98F86C7D60E}"/>
              </a:ext>
            </a:extLst>
          </p:cNvPr>
          <p:cNvSpPr/>
          <p:nvPr>
            <p:custDataLst>
              <p:tags r:id="rId8"/>
            </p:custDataLst>
          </p:nvPr>
        </p:nvSpPr>
        <p:spPr>
          <a:xfrm>
            <a:off x="977959" y="310850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36" name="矩形 35">
            <a:hlinkClick r:id="rId25" action="ppaction://hlinksldjump"/>
            <a:extLst>
              <a:ext uri="{FF2B5EF4-FFF2-40B4-BE49-F238E27FC236}">
                <a16:creationId xmlns:a16="http://schemas.microsoft.com/office/drawing/2014/main" id="{F9D0216E-8993-646A-4450-78BC2AE1CB16}"/>
              </a:ext>
            </a:extLst>
          </p:cNvPr>
          <p:cNvSpPr/>
          <p:nvPr>
            <p:custDataLst>
              <p:tags r:id="rId9"/>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106</a:t>
            </a:r>
          </a:p>
        </p:txBody>
      </p:sp>
      <p:sp>
        <p:nvSpPr>
          <p:cNvPr id="35" name="矩形 34">
            <a:hlinkClick r:id="rId25" action="ppaction://hlinksldjump"/>
            <a:extLst>
              <a:ext uri="{FF2B5EF4-FFF2-40B4-BE49-F238E27FC236}">
                <a16:creationId xmlns:a16="http://schemas.microsoft.com/office/drawing/2014/main" id="{4FD4844F-0CDE-AC5F-DB87-DD88C2361BF9}"/>
              </a:ext>
            </a:extLst>
          </p:cNvPr>
          <p:cNvSpPr/>
          <p:nvPr>
            <p:custDataLst>
              <p:tags r:id="rId10"/>
            </p:custDataLst>
          </p:nvPr>
        </p:nvSpPr>
        <p:spPr>
          <a:xfrm>
            <a:off x="977959" y="3108505"/>
            <a:ext cx="363114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None Depth Estimation</a:t>
            </a:r>
          </a:p>
        </p:txBody>
      </p:sp>
      <p:sp>
        <p:nvSpPr>
          <p:cNvPr id="34" name="矩形 33">
            <a:hlinkClick r:id="rId25" action="ppaction://hlinksldjump"/>
            <a:extLst>
              <a:ext uri="{FF2B5EF4-FFF2-40B4-BE49-F238E27FC236}">
                <a16:creationId xmlns:a16="http://schemas.microsoft.com/office/drawing/2014/main" id="{956E97BF-BAC1-4E6F-71AA-8104ECF281EB}"/>
              </a:ext>
            </a:extLst>
          </p:cNvPr>
          <p:cNvSpPr/>
          <p:nvPr>
            <p:custDataLst>
              <p:tags r:id="rId11"/>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33" name="矩形 32">
            <a:hlinkClick r:id="rId26" action="ppaction://hlinksldjump"/>
            <a:extLst>
              <a:ext uri="{FF2B5EF4-FFF2-40B4-BE49-F238E27FC236}">
                <a16:creationId xmlns:a16="http://schemas.microsoft.com/office/drawing/2014/main" id="{1D56C368-F970-698E-4D5A-9C61F16341E3}"/>
              </a:ext>
            </a:extLst>
          </p:cNvPr>
          <p:cNvSpPr/>
          <p:nvPr>
            <p:custDataLst>
              <p:tags r:id="rId12"/>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59</a:t>
            </a:r>
          </a:p>
        </p:txBody>
      </p:sp>
      <p:sp>
        <p:nvSpPr>
          <p:cNvPr id="32" name="矩形 31">
            <a:hlinkClick r:id="rId26" action="ppaction://hlinksldjump"/>
            <a:extLst>
              <a:ext uri="{FF2B5EF4-FFF2-40B4-BE49-F238E27FC236}">
                <a16:creationId xmlns:a16="http://schemas.microsoft.com/office/drawing/2014/main" id="{6F449EC4-3070-1335-13BD-BD71D7510C08}"/>
              </a:ext>
            </a:extLst>
          </p:cNvPr>
          <p:cNvSpPr/>
          <p:nvPr>
            <p:custDataLst>
              <p:tags r:id="rId13"/>
            </p:custDataLst>
          </p:nvPr>
        </p:nvSpPr>
        <p:spPr>
          <a:xfrm>
            <a:off x="977959" y="2644895"/>
            <a:ext cx="363114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Depth Estimation</a:t>
            </a:r>
          </a:p>
        </p:txBody>
      </p:sp>
      <p:sp>
        <p:nvSpPr>
          <p:cNvPr id="31" name="矩形 30">
            <a:hlinkClick r:id="rId26" action="ppaction://hlinksldjump"/>
            <a:extLst>
              <a:ext uri="{FF2B5EF4-FFF2-40B4-BE49-F238E27FC236}">
                <a16:creationId xmlns:a16="http://schemas.microsoft.com/office/drawing/2014/main" id="{1718522F-486B-916A-5AF7-1A8AC63F7AFD}"/>
              </a:ext>
            </a:extLst>
          </p:cNvPr>
          <p:cNvSpPr/>
          <p:nvPr>
            <p:custDataLst>
              <p:tags r:id="rId14"/>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30" name="矩形 29">
            <a:hlinkClick r:id="rId27" action="ppaction://hlinksldjump"/>
            <a:extLst>
              <a:ext uri="{FF2B5EF4-FFF2-40B4-BE49-F238E27FC236}">
                <a16:creationId xmlns:a16="http://schemas.microsoft.com/office/drawing/2014/main" id="{2A0CE0EB-8A72-9D3D-E212-5CADBC1177B5}"/>
              </a:ext>
            </a:extLst>
          </p:cNvPr>
          <p:cNvSpPr/>
          <p:nvPr>
            <p:custDataLst>
              <p:tags r:id="rId15"/>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13</a:t>
            </a:r>
          </a:p>
        </p:txBody>
      </p:sp>
      <p:sp>
        <p:nvSpPr>
          <p:cNvPr id="29" name="矩形 28">
            <a:hlinkClick r:id="rId27" action="ppaction://hlinksldjump"/>
            <a:extLst>
              <a:ext uri="{FF2B5EF4-FFF2-40B4-BE49-F238E27FC236}">
                <a16:creationId xmlns:a16="http://schemas.microsoft.com/office/drawing/2014/main" id="{089C78BC-4244-CD3E-5877-9ECA44E6C06B}"/>
              </a:ext>
            </a:extLst>
          </p:cNvPr>
          <p:cNvSpPr/>
          <p:nvPr>
            <p:custDataLst>
              <p:tags r:id="rId16"/>
            </p:custDataLst>
          </p:nvPr>
        </p:nvSpPr>
        <p:spPr>
          <a:xfrm>
            <a:off x="977959" y="2181285"/>
            <a:ext cx="363114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Preliminaries</a:t>
            </a:r>
          </a:p>
        </p:txBody>
      </p:sp>
      <p:sp>
        <p:nvSpPr>
          <p:cNvPr id="28" name="矩形 27">
            <a:hlinkClick r:id="rId27" action="ppaction://hlinksldjump"/>
            <a:extLst>
              <a:ext uri="{FF2B5EF4-FFF2-40B4-BE49-F238E27FC236}">
                <a16:creationId xmlns:a16="http://schemas.microsoft.com/office/drawing/2014/main" id="{24BF94A0-3484-8774-F2F0-EE97BB7CEF13}"/>
              </a:ext>
            </a:extLst>
          </p:cNvPr>
          <p:cNvSpPr/>
          <p:nvPr>
            <p:custDataLst>
              <p:tags r:id="rId17"/>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27" name="矩形 26">
            <a:hlinkClick r:id="rId28" action="ppaction://hlinksldjump"/>
            <a:extLst>
              <a:ext uri="{FF2B5EF4-FFF2-40B4-BE49-F238E27FC236}">
                <a16:creationId xmlns:a16="http://schemas.microsoft.com/office/drawing/2014/main" id="{CFA9358D-0F52-FE7E-520B-F1A3251FE83A}"/>
              </a:ext>
            </a:extLst>
          </p:cNvPr>
          <p:cNvSpPr/>
          <p:nvPr>
            <p:custDataLst>
              <p:tags r:id="rId18"/>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a:t>
            </a:r>
          </a:p>
        </p:txBody>
      </p:sp>
      <p:sp>
        <p:nvSpPr>
          <p:cNvPr id="26" name="矩形 25">
            <a:hlinkClick r:id="rId28" action="ppaction://hlinksldjump"/>
            <a:extLst>
              <a:ext uri="{FF2B5EF4-FFF2-40B4-BE49-F238E27FC236}">
                <a16:creationId xmlns:a16="http://schemas.microsoft.com/office/drawing/2014/main" id="{D707FD75-5847-0C13-7A0F-8D03BAFB0647}"/>
              </a:ext>
            </a:extLst>
          </p:cNvPr>
          <p:cNvSpPr/>
          <p:nvPr>
            <p:custDataLst>
              <p:tags r:id="rId19"/>
            </p:custDataLst>
          </p:nvPr>
        </p:nvSpPr>
        <p:spPr>
          <a:xfrm>
            <a:off x="977959" y="1717675"/>
            <a:ext cx="363114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25" name="矩形 24">
            <a:hlinkClick r:id="rId28" action="ppaction://hlinksldjump"/>
            <a:extLst>
              <a:ext uri="{FF2B5EF4-FFF2-40B4-BE49-F238E27FC236}">
                <a16:creationId xmlns:a16="http://schemas.microsoft.com/office/drawing/2014/main" id="{3A1E60BF-A1F5-8A27-2E42-5BB9D6733237}"/>
              </a:ext>
            </a:extLst>
          </p:cNvPr>
          <p:cNvSpPr/>
          <p:nvPr>
            <p:custDataLst>
              <p:tags r:id="rId20"/>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24" name="标题 23">
            <a:extLst>
              <a:ext uri="{FF2B5EF4-FFF2-40B4-BE49-F238E27FC236}">
                <a16:creationId xmlns:a16="http://schemas.microsoft.com/office/drawing/2014/main" id="{F1711C98-B228-EAB4-46DA-1F8D595040EF}"/>
              </a:ext>
            </a:extLst>
          </p:cNvPr>
          <p:cNvSpPr>
            <a:spLocks noGrp="1"/>
          </p:cNvSpPr>
          <p:nvPr>
            <p:ph type="title"/>
            <p:custDataLst>
              <p:tags r:id="rId21"/>
            </p:custDataLst>
          </p:nvPr>
        </p:nvSpPr>
        <p:spPr/>
        <p:txBody>
          <a:bodyPr/>
          <a:lstStyle/>
          <a:p>
            <a:r>
              <a:rPr lang="en-US"/>
              <a:t>MVS</a:t>
            </a:r>
          </a:p>
        </p:txBody>
      </p:sp>
    </p:spTree>
    <p:custDataLst>
      <p:tags r:id="rId1"/>
    </p:custDataLst>
    <p:extLst>
      <p:ext uri="{BB962C8B-B14F-4D97-AF65-F5344CB8AC3E}">
        <p14:creationId xmlns:p14="http://schemas.microsoft.com/office/powerpoint/2010/main" val="212965593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extLst>
              <p:ext uri="{D42A27DB-BD31-4B8C-83A1-F6EECF244321}">
                <p14:modId xmlns:p14="http://schemas.microsoft.com/office/powerpoint/2010/main" val="261930852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a:bodyPr>
          <a:lstStyle/>
          <a:p>
            <a:r>
              <a:rPr lang="en-US" altLang="zh-CN" sz="4000" dirty="0"/>
              <a:t>Learning-based MVS without Depth Estimation</a:t>
            </a:r>
            <a:endParaRPr lang="en-US" sz="4000" dirty="0"/>
          </a:p>
        </p:txBody>
      </p:sp>
      <p:sp>
        <p:nvSpPr>
          <p:cNvPr id="3" name="ee4pContent1">
            <a:extLst>
              <a:ext uri="{FF2B5EF4-FFF2-40B4-BE49-F238E27FC236}">
                <a16:creationId xmlns:a16="http://schemas.microsoft.com/office/drawing/2014/main" id="{9299F93C-0856-A3DD-0E62-5BC38116DBCB}"/>
              </a:ext>
            </a:extLst>
          </p:cNvPr>
          <p:cNvSpPr txBox="1">
            <a:spLocks/>
          </p:cNvSpPr>
          <p:nvPr>
            <p:custDataLst>
              <p:tags r:id="rId2"/>
            </p:custDataLst>
          </p:nvPr>
        </p:nvSpPr>
        <p:spPr>
          <a:xfrm>
            <a:off x="838199" y="1690690"/>
            <a:ext cx="10515599" cy="1078390"/>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虽然基于学习的方法使用平面扫描预测单个深度图是基于学习的多视图立体视觉的主要类别，但近年来还有许多其他类别的方法实现了令人印象深刻的</a:t>
            </a:r>
            <a:r>
              <a:rPr lang="en-US" altLang="zh-CN" dirty="0">
                <a:latin typeface="+mn-lt"/>
              </a:rPr>
              <a:t>3D</a:t>
            </a:r>
            <a:r>
              <a:rPr lang="zh-CN" altLang="en-US" dirty="0">
                <a:latin typeface="+mn-lt"/>
              </a:rPr>
              <a:t>重建质量</a:t>
            </a:r>
            <a:endParaRPr lang="en-US" altLang="zh-CN" dirty="0">
              <a:latin typeface="+mn-lt"/>
            </a:endParaRPr>
          </a:p>
          <a:p>
            <a:pPr lvl="1"/>
            <a:r>
              <a:rPr lang="zh-CN" altLang="en-US" dirty="0">
                <a:latin typeface="+mn-lt"/>
              </a:rPr>
              <a:t>主要有四个类别：</a:t>
            </a:r>
            <a:r>
              <a:rPr lang="zh-CN" altLang="en-US" dirty="0">
                <a:solidFill>
                  <a:srgbClr val="FF0000"/>
                </a:solidFill>
                <a:latin typeface="+mn-lt"/>
              </a:rPr>
              <a:t>基于体素的</a:t>
            </a:r>
            <a:r>
              <a:rPr lang="zh-CN" altLang="en-US" dirty="0">
                <a:latin typeface="+mn-lt"/>
              </a:rPr>
              <a:t>、</a:t>
            </a:r>
            <a:r>
              <a:rPr lang="zh-CN" altLang="en-US" dirty="0">
                <a:solidFill>
                  <a:srgbClr val="FF0000"/>
                </a:solidFill>
                <a:latin typeface="+mn-lt"/>
              </a:rPr>
              <a:t>基于</a:t>
            </a:r>
            <a:r>
              <a:rPr lang="en-US" altLang="zh-CN" dirty="0" err="1">
                <a:solidFill>
                  <a:srgbClr val="FF0000"/>
                </a:solidFill>
                <a:latin typeface="+mn-lt"/>
              </a:rPr>
              <a:t>NeRF</a:t>
            </a:r>
            <a:r>
              <a:rPr lang="zh-CN" altLang="en-US" dirty="0">
                <a:solidFill>
                  <a:srgbClr val="FF0000"/>
                </a:solidFill>
                <a:latin typeface="+mn-lt"/>
              </a:rPr>
              <a:t>的</a:t>
            </a:r>
            <a:r>
              <a:rPr lang="zh-CN" altLang="en-US" dirty="0">
                <a:latin typeface="+mn-lt"/>
              </a:rPr>
              <a:t>、</a:t>
            </a:r>
            <a:r>
              <a:rPr lang="zh-CN" altLang="en-US" dirty="0">
                <a:solidFill>
                  <a:srgbClr val="FF0000"/>
                </a:solidFill>
                <a:latin typeface="+mn-lt"/>
              </a:rPr>
              <a:t>基于</a:t>
            </a:r>
            <a:r>
              <a:rPr lang="en-US" altLang="zh-CN" dirty="0">
                <a:solidFill>
                  <a:srgbClr val="FF0000"/>
                </a:solidFill>
                <a:latin typeface="+mn-lt"/>
              </a:rPr>
              <a:t>3D</a:t>
            </a:r>
            <a:r>
              <a:rPr lang="zh-CN" altLang="en-US" dirty="0">
                <a:solidFill>
                  <a:srgbClr val="FF0000"/>
                </a:solidFill>
                <a:latin typeface="+mn-lt"/>
              </a:rPr>
              <a:t>高斯散射的</a:t>
            </a:r>
            <a:r>
              <a:rPr lang="zh-CN" altLang="en-US" dirty="0">
                <a:latin typeface="+mn-lt"/>
              </a:rPr>
              <a:t>和</a:t>
            </a:r>
            <a:r>
              <a:rPr lang="zh-CN" altLang="en-US" dirty="0">
                <a:solidFill>
                  <a:srgbClr val="FF0000"/>
                </a:solidFill>
                <a:latin typeface="+mn-lt"/>
              </a:rPr>
              <a:t>大型前馈方法</a:t>
            </a:r>
            <a:endParaRPr lang="en-US" altLang="zh-CN" dirty="0">
              <a:solidFill>
                <a:srgbClr val="FF0000"/>
              </a:solidFill>
              <a:latin typeface="+mn-lt"/>
            </a:endParaRPr>
          </a:p>
        </p:txBody>
      </p:sp>
    </p:spTree>
    <p:extLst>
      <p:ext uri="{BB962C8B-B14F-4D97-AF65-F5344CB8AC3E}">
        <p14:creationId xmlns:p14="http://schemas.microsoft.com/office/powerpoint/2010/main" val="108293011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矩形 30">
            <a:hlinkClick r:id="rId17" action="ppaction://hlinksldjump"/>
            <a:extLst>
              <a:ext uri="{FF2B5EF4-FFF2-40B4-BE49-F238E27FC236}">
                <a16:creationId xmlns:a16="http://schemas.microsoft.com/office/drawing/2014/main" id="{F5B1956C-8600-2636-898C-0B13124865EB}"/>
              </a:ext>
            </a:extLst>
          </p:cNvPr>
          <p:cNvSpPr/>
          <p:nvPr>
            <p:custDataLst>
              <p:tags r:id="rId2"/>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116</a:t>
            </a:r>
          </a:p>
        </p:txBody>
      </p:sp>
      <p:sp>
        <p:nvSpPr>
          <p:cNvPr id="30" name="矩形 29">
            <a:hlinkClick r:id="rId17" action="ppaction://hlinksldjump"/>
            <a:extLst>
              <a:ext uri="{FF2B5EF4-FFF2-40B4-BE49-F238E27FC236}">
                <a16:creationId xmlns:a16="http://schemas.microsoft.com/office/drawing/2014/main" id="{4AAEF19C-BA65-52F7-4412-75256AB197A5}"/>
              </a:ext>
            </a:extLst>
          </p:cNvPr>
          <p:cNvSpPr/>
          <p:nvPr>
            <p:custDataLst>
              <p:tags r:id="rId3"/>
            </p:custDataLst>
          </p:nvPr>
        </p:nvSpPr>
        <p:spPr>
          <a:xfrm>
            <a:off x="977959" y="3108505"/>
            <a:ext cx="365324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Large Feed-forward Methods</a:t>
            </a:r>
          </a:p>
        </p:txBody>
      </p:sp>
      <p:sp>
        <p:nvSpPr>
          <p:cNvPr id="29" name="矩形 28">
            <a:hlinkClick r:id="rId17" action="ppaction://hlinksldjump"/>
            <a:extLst>
              <a:ext uri="{FF2B5EF4-FFF2-40B4-BE49-F238E27FC236}">
                <a16:creationId xmlns:a16="http://schemas.microsoft.com/office/drawing/2014/main" id="{AD675417-918E-D110-674A-FD294E91068B}"/>
              </a:ext>
            </a:extLst>
          </p:cNvPr>
          <p:cNvSpPr/>
          <p:nvPr>
            <p:custDataLst>
              <p:tags r:id="rId4"/>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28" name="矩形 27">
            <a:hlinkClick r:id="rId18" action="ppaction://hlinksldjump"/>
            <a:extLst>
              <a:ext uri="{FF2B5EF4-FFF2-40B4-BE49-F238E27FC236}">
                <a16:creationId xmlns:a16="http://schemas.microsoft.com/office/drawing/2014/main" id="{0B59EBF5-B155-7500-01F6-A5466F2502A7}"/>
              </a:ext>
            </a:extLst>
          </p:cNvPr>
          <p:cNvSpPr/>
          <p:nvPr>
            <p:custDataLst>
              <p:tags r:id="rId5"/>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113</a:t>
            </a:r>
          </a:p>
        </p:txBody>
      </p:sp>
      <p:sp>
        <p:nvSpPr>
          <p:cNvPr id="27" name="矩形 26">
            <a:hlinkClick r:id="rId18" action="ppaction://hlinksldjump"/>
            <a:extLst>
              <a:ext uri="{FF2B5EF4-FFF2-40B4-BE49-F238E27FC236}">
                <a16:creationId xmlns:a16="http://schemas.microsoft.com/office/drawing/2014/main" id="{31A34BB3-38EB-5956-016F-8B28BDC6B526}"/>
              </a:ext>
            </a:extLst>
          </p:cNvPr>
          <p:cNvSpPr/>
          <p:nvPr>
            <p:custDataLst>
              <p:tags r:id="rId6"/>
            </p:custDataLst>
          </p:nvPr>
        </p:nvSpPr>
        <p:spPr>
          <a:xfrm>
            <a:off x="977959" y="2644895"/>
            <a:ext cx="365324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3D Gaussian Splatting-based Methods</a:t>
            </a:r>
          </a:p>
        </p:txBody>
      </p:sp>
      <p:sp>
        <p:nvSpPr>
          <p:cNvPr id="26" name="矩形 25">
            <a:hlinkClick r:id="rId18" action="ppaction://hlinksldjump"/>
            <a:extLst>
              <a:ext uri="{FF2B5EF4-FFF2-40B4-BE49-F238E27FC236}">
                <a16:creationId xmlns:a16="http://schemas.microsoft.com/office/drawing/2014/main" id="{642F6714-6A50-4D26-0BF9-BABD0D5DBE56}"/>
              </a:ext>
            </a:extLst>
          </p:cNvPr>
          <p:cNvSpPr/>
          <p:nvPr>
            <p:custDataLst>
              <p:tags r:id="rId7"/>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25" name="矩形 24">
            <a:hlinkClick r:id="rId19" action="ppaction://hlinksldjump"/>
            <a:extLst>
              <a:ext uri="{FF2B5EF4-FFF2-40B4-BE49-F238E27FC236}">
                <a16:creationId xmlns:a16="http://schemas.microsoft.com/office/drawing/2014/main" id="{54A475DE-8D96-029C-A5D3-9DDC1FA87492}"/>
              </a:ext>
            </a:extLst>
          </p:cNvPr>
          <p:cNvSpPr/>
          <p:nvPr>
            <p:custDataLst>
              <p:tags r:id="rId8"/>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110</a:t>
            </a:r>
          </a:p>
        </p:txBody>
      </p:sp>
      <p:sp>
        <p:nvSpPr>
          <p:cNvPr id="24" name="矩形 23">
            <a:hlinkClick r:id="rId19" action="ppaction://hlinksldjump"/>
            <a:extLst>
              <a:ext uri="{FF2B5EF4-FFF2-40B4-BE49-F238E27FC236}">
                <a16:creationId xmlns:a16="http://schemas.microsoft.com/office/drawing/2014/main" id="{BA00EAD8-B23B-A17B-F9DC-29987ED72E3D}"/>
              </a:ext>
            </a:extLst>
          </p:cNvPr>
          <p:cNvSpPr/>
          <p:nvPr>
            <p:custDataLst>
              <p:tags r:id="rId9"/>
            </p:custDataLst>
          </p:nvPr>
        </p:nvSpPr>
        <p:spPr>
          <a:xfrm>
            <a:off x="977959" y="2181285"/>
            <a:ext cx="365324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NeRF-based Methods</a:t>
            </a:r>
          </a:p>
        </p:txBody>
      </p:sp>
      <p:sp>
        <p:nvSpPr>
          <p:cNvPr id="23" name="矩形 22">
            <a:hlinkClick r:id="rId19" action="ppaction://hlinksldjump"/>
            <a:extLst>
              <a:ext uri="{FF2B5EF4-FFF2-40B4-BE49-F238E27FC236}">
                <a16:creationId xmlns:a16="http://schemas.microsoft.com/office/drawing/2014/main" id="{B246667F-F9E0-A52C-65FB-7724DD12E459}"/>
              </a:ext>
            </a:extLst>
          </p:cNvPr>
          <p:cNvSpPr/>
          <p:nvPr>
            <p:custDataLst>
              <p:tags r:id="rId10"/>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22" name="矩形 21">
            <a:extLst>
              <a:ext uri="{FF2B5EF4-FFF2-40B4-BE49-F238E27FC236}">
                <a16:creationId xmlns:a16="http://schemas.microsoft.com/office/drawing/2014/main" id="{66EDCE38-F497-7949-B90D-787E63B05343}"/>
              </a:ext>
            </a:extLst>
          </p:cNvPr>
          <p:cNvSpPr/>
          <p:nvPr>
            <p:custDataLst>
              <p:tags r:id="rId11"/>
            </p:custDataLst>
          </p:nvPr>
        </p:nvSpPr>
        <p:spPr>
          <a:xfrm>
            <a:off x="977959" y="171767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21" name="矩形 20">
            <a:hlinkClick r:id="rId20" action="ppaction://hlinksldjump"/>
            <a:extLst>
              <a:ext uri="{FF2B5EF4-FFF2-40B4-BE49-F238E27FC236}">
                <a16:creationId xmlns:a16="http://schemas.microsoft.com/office/drawing/2014/main" id="{694C096E-65F8-0C50-3582-40D234CB07BB}"/>
              </a:ext>
            </a:extLst>
          </p:cNvPr>
          <p:cNvSpPr/>
          <p:nvPr>
            <p:custDataLst>
              <p:tags r:id="rId12"/>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108</a:t>
            </a:r>
          </a:p>
        </p:txBody>
      </p:sp>
      <p:sp>
        <p:nvSpPr>
          <p:cNvPr id="20" name="矩形 19">
            <a:hlinkClick r:id="rId20" action="ppaction://hlinksldjump"/>
            <a:extLst>
              <a:ext uri="{FF2B5EF4-FFF2-40B4-BE49-F238E27FC236}">
                <a16:creationId xmlns:a16="http://schemas.microsoft.com/office/drawing/2014/main" id="{438878CD-6E90-9949-CFBD-2B9DB8096270}"/>
              </a:ext>
            </a:extLst>
          </p:cNvPr>
          <p:cNvSpPr/>
          <p:nvPr>
            <p:custDataLst>
              <p:tags r:id="rId13"/>
            </p:custDataLst>
          </p:nvPr>
        </p:nvSpPr>
        <p:spPr>
          <a:xfrm>
            <a:off x="977959" y="1717675"/>
            <a:ext cx="365324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Voxel-based Methods</a:t>
            </a:r>
          </a:p>
        </p:txBody>
      </p:sp>
      <p:sp>
        <p:nvSpPr>
          <p:cNvPr id="19" name="矩形 18">
            <a:hlinkClick r:id="rId20" action="ppaction://hlinksldjump"/>
            <a:extLst>
              <a:ext uri="{FF2B5EF4-FFF2-40B4-BE49-F238E27FC236}">
                <a16:creationId xmlns:a16="http://schemas.microsoft.com/office/drawing/2014/main" id="{75017F78-820E-2248-2F92-F166ABA74531}"/>
              </a:ext>
            </a:extLst>
          </p:cNvPr>
          <p:cNvSpPr/>
          <p:nvPr>
            <p:custDataLst>
              <p:tags r:id="rId14"/>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18" name="标题 17">
            <a:extLst>
              <a:ext uri="{FF2B5EF4-FFF2-40B4-BE49-F238E27FC236}">
                <a16:creationId xmlns:a16="http://schemas.microsoft.com/office/drawing/2014/main" id="{E07D9734-B601-295A-E078-91BA050DDF82}"/>
              </a:ext>
            </a:extLst>
          </p:cNvPr>
          <p:cNvSpPr>
            <a:spLocks noGrp="1"/>
          </p:cNvSpPr>
          <p:nvPr>
            <p:ph type="title"/>
            <p:custDataLst>
              <p:tags r:id="rId15"/>
            </p:custDataLst>
          </p:nvPr>
        </p:nvSpPr>
        <p:spPr/>
        <p:txBody>
          <a:bodyPr/>
          <a:lstStyle/>
          <a:p>
            <a:r>
              <a:rPr lang="en-US"/>
              <a:t>None Depth Estimation</a:t>
            </a:r>
          </a:p>
        </p:txBody>
      </p:sp>
    </p:spTree>
    <p:custDataLst>
      <p:tags r:id="rId1"/>
    </p:custDataLst>
    <p:extLst>
      <p:ext uri="{BB962C8B-B14F-4D97-AF65-F5344CB8AC3E}">
        <p14:creationId xmlns:p14="http://schemas.microsoft.com/office/powerpoint/2010/main" val="406195838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a:bodyPr>
          <a:lstStyle/>
          <a:p>
            <a:r>
              <a:rPr lang="en-US" altLang="zh-CN" dirty="0"/>
              <a:t>Voxel-based Methods</a:t>
            </a:r>
            <a:endParaRPr lang="en-US" dirty="0"/>
          </a:p>
        </p:txBody>
      </p:sp>
      <mc:AlternateContent xmlns:mc="http://schemas.openxmlformats.org/markup-compatibility/2006" xmlns:a14="http://schemas.microsoft.com/office/drawing/2010/main">
        <mc:Choice Requires="a14">
          <p:sp>
            <p:nvSpPr>
              <p:cNvPr id="3" name="ee4pContent1">
                <a:extLst>
                  <a:ext uri="{FF2B5EF4-FFF2-40B4-BE49-F238E27FC236}">
                    <a16:creationId xmlns:a16="http://schemas.microsoft.com/office/drawing/2014/main" id="{09C6A465-823C-ACDE-C62F-01CD73E05972}"/>
                  </a:ext>
                </a:extLst>
              </p:cNvPr>
              <p:cNvSpPr txBox="1">
                <a:spLocks/>
              </p:cNvSpPr>
              <p:nvPr>
                <p:custDataLst>
                  <p:tags r:id="rId2"/>
                </p:custDataLst>
              </p:nvPr>
            </p:nvSpPr>
            <p:spPr>
              <a:xfrm>
                <a:off x="838199" y="1690690"/>
                <a:ext cx="10515599" cy="3045212"/>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有些方法通过利用隐函数</a:t>
                </a:r>
                <a:r>
                  <a:rPr lang="en-US" altLang="zh-CN" dirty="0">
                    <a:latin typeface="+mn-lt"/>
                  </a:rPr>
                  <a:t>(</a:t>
                </a:r>
                <a:r>
                  <a:rPr lang="zh-CN" altLang="en-US" dirty="0">
                    <a:latin typeface="+mn-lt"/>
                  </a:rPr>
                  <a:t>例如、</a:t>
                </a:r>
                <a:r>
                  <a:rPr lang="en-US" altLang="zh-CN" dirty="0">
                    <a:latin typeface="+mn-lt"/>
                  </a:rPr>
                  <a:t>SDF</a:t>
                </a:r>
                <a:r>
                  <a:rPr lang="zh-CN" altLang="en-US" dirty="0">
                    <a:latin typeface="+mn-lt"/>
                  </a:rPr>
                  <a:t>）来估计具有体积表示的场景几何形状。</a:t>
                </a:r>
                <a:endParaRPr lang="en-US" altLang="zh-CN" dirty="0">
                  <a:latin typeface="+mn-lt"/>
                </a:endParaRPr>
              </a:p>
              <a:p>
                <a:pPr lvl="2"/>
                <a:r>
                  <a:rPr lang="zh-CN" altLang="en-US" dirty="0">
                    <a:latin typeface="+mn-lt"/>
                  </a:rPr>
                  <a:t>具体来说，</a:t>
                </a:r>
                <a:r>
                  <a:rPr lang="en-US" altLang="zh-CN" dirty="0">
                    <a:latin typeface="+mn-lt"/>
                  </a:rPr>
                  <a:t>Atlas </a:t>
                </a:r>
                <a:r>
                  <a:rPr lang="zh-CN" altLang="en-US" dirty="0">
                    <a:latin typeface="+mn-lt"/>
                  </a:rPr>
                  <a:t>和 </a:t>
                </a:r>
                <a:r>
                  <a:rPr lang="en-US" altLang="zh-CN" dirty="0" err="1">
                    <a:latin typeface="+mn-lt"/>
                  </a:rPr>
                  <a:t>NeuralRecon</a:t>
                </a:r>
                <a:r>
                  <a:rPr lang="en-US" altLang="zh-CN" dirty="0">
                    <a:latin typeface="+mn-lt"/>
                  </a:rPr>
                  <a:t> </a:t>
                </a:r>
                <a:r>
                  <a:rPr lang="zh-CN" altLang="en-US" dirty="0">
                    <a:latin typeface="+mn-lt"/>
                  </a:rPr>
                  <a:t>尝试从通过提升 </a:t>
                </a:r>
                <a:r>
                  <a:rPr lang="en-US" altLang="zh-CN" dirty="0">
                    <a:latin typeface="+mn-lt"/>
                  </a:rPr>
                  <a:t>2D </a:t>
                </a:r>
                <a:r>
                  <a:rPr lang="zh-CN" altLang="en-US" dirty="0">
                    <a:latin typeface="+mn-lt"/>
                  </a:rPr>
                  <a:t>图像特征构建的 </a:t>
                </a:r>
                <a:r>
                  <a:rPr lang="en-US" altLang="zh-CN" dirty="0">
                    <a:latin typeface="+mn-lt"/>
                  </a:rPr>
                  <a:t>3D </a:t>
                </a:r>
                <a:r>
                  <a:rPr lang="zh-CN" altLang="en-US" dirty="0">
                    <a:latin typeface="+mn-lt"/>
                  </a:rPr>
                  <a:t>特征体积来预测 </a:t>
                </a:r>
                <a:r>
                  <a:rPr lang="en-US" altLang="zh-CN" dirty="0">
                    <a:latin typeface="+mn-lt"/>
                  </a:rPr>
                  <a:t>TSDF </a:t>
                </a:r>
                <a:r>
                  <a:rPr lang="zh-CN" altLang="en-US" dirty="0">
                    <a:latin typeface="+mn-lt"/>
                  </a:rPr>
                  <a:t>体积</a:t>
                </a:r>
                <a:endParaRPr lang="en-US" altLang="zh-CN" dirty="0">
                  <a:latin typeface="+mn-lt"/>
                </a:endParaRPr>
              </a:p>
              <a:p>
                <a:pPr lvl="2"/>
                <a:r>
                  <a:rPr lang="en-US" altLang="zh-CN" dirty="0">
                    <a:latin typeface="+mn-lt"/>
                  </a:rPr>
                  <a:t>Atlas </a:t>
                </a:r>
                <a:r>
                  <a:rPr lang="zh-CN" altLang="en-US" dirty="0">
                    <a:latin typeface="+mn-lt"/>
                  </a:rPr>
                  <a:t>使用 </a:t>
                </a:r>
                <a:r>
                  <a:rPr lang="en-US" altLang="zh-CN" dirty="0">
                    <a:latin typeface="+mn-lt"/>
                  </a:rPr>
                  <a:t>3D CNN </a:t>
                </a:r>
                <a:r>
                  <a:rPr lang="zh-CN" altLang="en-US" dirty="0">
                    <a:latin typeface="+mn-lt"/>
                  </a:rPr>
                  <a:t>根据场景所有图像累积的特征体积来回归</a:t>
                </a:r>
                <a:r>
                  <a:rPr lang="en-US" altLang="zh-CN" dirty="0">
                    <a:latin typeface="+mn-lt"/>
                  </a:rPr>
                  <a:t>TSDF</a:t>
                </a:r>
                <a:r>
                  <a:rPr lang="zh-CN" altLang="en-US" dirty="0">
                    <a:latin typeface="+mn-lt"/>
                  </a:rPr>
                  <a:t>体积，表现出很强的重建完整性</a:t>
                </a:r>
                <a:endParaRPr lang="en-US" altLang="zh-CN" dirty="0">
                  <a:latin typeface="+mn-lt"/>
                </a:endParaRPr>
              </a:p>
              <a:p>
                <a:pPr lvl="3"/>
                <a:r>
                  <a:rPr lang="en-US" altLang="zh-CN" dirty="0">
                    <a:latin typeface="+mn-lt"/>
                  </a:rPr>
                  <a:t>TSDF </a:t>
                </a:r>
                <a:r>
                  <a:rPr lang="zh-CN" altLang="en-US" dirty="0">
                    <a:latin typeface="+mn-lt"/>
                  </a:rPr>
                  <a:t>重建是使用真实 </a:t>
                </a:r>
                <a:r>
                  <a:rPr lang="en-US" altLang="zh-CN" dirty="0">
                    <a:latin typeface="+mn-lt"/>
                  </a:rPr>
                  <a:t>TSDF </a:t>
                </a:r>
                <a:r>
                  <a:rPr lang="zh-CN" altLang="en-US" dirty="0">
                    <a:latin typeface="+mn-lt"/>
                  </a:rPr>
                  <a:t>值的</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𝐿</m:t>
                        </m:r>
                      </m:e>
                      <m:sub>
                        <m:r>
                          <a:rPr lang="en-US" altLang="zh-CN" b="0" i="1" smtClean="0">
                            <a:latin typeface="Cambria Math" panose="02040503050406030204" pitchFamily="18" charset="0"/>
                          </a:rPr>
                          <m:t>1</m:t>
                        </m:r>
                      </m:sub>
                    </m:sSub>
                  </m:oMath>
                </a14:m>
                <a:r>
                  <a:rPr lang="zh-CN" altLang="en-US" dirty="0">
                    <a:latin typeface="+mn-lt"/>
                  </a:rPr>
                  <a:t>损失来监督的</a:t>
                </a:r>
                <a:endParaRPr lang="en-US" altLang="zh-CN" dirty="0">
                  <a:latin typeface="+mn-lt"/>
                </a:endParaRPr>
              </a:p>
              <a:p>
                <a:pPr lvl="2"/>
                <a:r>
                  <a:rPr lang="zh-CN" altLang="en-US" dirty="0">
                    <a:latin typeface="+mn-lt"/>
                  </a:rPr>
                  <a:t>由于密集的特征量会带来大量的计算开销，</a:t>
                </a:r>
                <a:r>
                  <a:rPr lang="en-US" altLang="zh-CN" dirty="0" err="1">
                    <a:latin typeface="+mn-lt"/>
                  </a:rPr>
                  <a:t>NeuralRecon</a:t>
                </a:r>
                <a:r>
                  <a:rPr lang="en-US" altLang="zh-CN" dirty="0">
                    <a:latin typeface="+mn-lt"/>
                  </a:rPr>
                  <a:t> </a:t>
                </a:r>
                <a:r>
                  <a:rPr lang="zh-CN" altLang="en-US" dirty="0">
                    <a:latin typeface="+mn-lt"/>
                  </a:rPr>
                  <a:t>通过以片段方式、由粗到细的方式增量重建场景，进一步提高了效率。来自不同片段的 </a:t>
                </a:r>
                <a:r>
                  <a:rPr lang="en-US" altLang="zh-CN" dirty="0">
                    <a:latin typeface="+mn-lt"/>
                  </a:rPr>
                  <a:t>3D </a:t>
                </a:r>
                <a:r>
                  <a:rPr lang="zh-CN" altLang="en-US" dirty="0">
                    <a:latin typeface="+mn-lt"/>
                  </a:rPr>
                  <a:t>特征通过 </a:t>
                </a:r>
                <a:r>
                  <a:rPr lang="en-US" altLang="zh-CN" dirty="0">
                    <a:latin typeface="+mn-lt"/>
                  </a:rPr>
                  <a:t>RNN </a:t>
                </a:r>
                <a:r>
                  <a:rPr lang="zh-CN" altLang="en-US" dirty="0">
                    <a:latin typeface="+mn-lt"/>
                  </a:rPr>
                  <a:t>贯穿整个增量重建过程</a:t>
                </a:r>
                <a:endParaRPr lang="en-US" altLang="zh-CN" dirty="0">
                  <a:latin typeface="+mn-lt"/>
                </a:endParaRPr>
              </a:p>
              <a:p>
                <a:pPr lvl="2"/>
                <a:r>
                  <a:rPr lang="en-US" altLang="zh-CN" dirty="0" err="1">
                    <a:latin typeface="+mn-lt"/>
                  </a:rPr>
                  <a:t>TransformerFusion</a:t>
                </a:r>
                <a:r>
                  <a:rPr lang="en-US" altLang="zh-CN" dirty="0">
                    <a:latin typeface="+mn-lt"/>
                  </a:rPr>
                  <a:t> </a:t>
                </a:r>
                <a:r>
                  <a:rPr lang="zh-CN" altLang="en-US" dirty="0">
                    <a:latin typeface="+mn-lt"/>
                  </a:rPr>
                  <a:t>使用两个 </a:t>
                </a:r>
                <a:r>
                  <a:rPr lang="en-US" altLang="zh-CN" dirty="0">
                    <a:latin typeface="+mn-lt"/>
                  </a:rPr>
                  <a:t>Transformer </a:t>
                </a:r>
                <a:r>
                  <a:rPr lang="zh-CN" altLang="en-US" dirty="0">
                    <a:latin typeface="+mn-lt"/>
                  </a:rPr>
                  <a:t>融合体素网格中的粗略和精细图像特征，然后预测占用场来表示场景几何形状</a:t>
                </a:r>
                <a:endParaRPr lang="en-US" altLang="zh-CN" dirty="0">
                  <a:latin typeface="+mn-lt"/>
                </a:endParaRPr>
              </a:p>
              <a:p>
                <a:pPr lvl="2"/>
                <a:r>
                  <a:rPr lang="en-US" altLang="zh-CN" dirty="0" err="1">
                    <a:latin typeface="+mn-lt"/>
                  </a:rPr>
                  <a:t>VoRTX</a:t>
                </a:r>
                <a:r>
                  <a:rPr lang="en-US" altLang="zh-CN" dirty="0">
                    <a:latin typeface="+mn-lt"/>
                  </a:rPr>
                  <a:t> </a:t>
                </a:r>
                <a:r>
                  <a:rPr lang="zh-CN" altLang="en-US" dirty="0">
                    <a:latin typeface="+mn-lt"/>
                  </a:rPr>
                  <a:t>使用与 </a:t>
                </a:r>
                <a:r>
                  <a:rPr lang="en-US" altLang="zh-CN" dirty="0" err="1">
                    <a:latin typeface="+mn-lt"/>
                  </a:rPr>
                  <a:t>TransformerFusion</a:t>
                </a:r>
                <a:r>
                  <a:rPr lang="en-US" altLang="zh-CN" dirty="0">
                    <a:latin typeface="+mn-lt"/>
                  </a:rPr>
                  <a:t> </a:t>
                </a:r>
                <a:r>
                  <a:rPr lang="zh-CN" altLang="en-US" dirty="0">
                    <a:latin typeface="+mn-lt"/>
                  </a:rPr>
                  <a:t>类似的设计，通过将 </a:t>
                </a:r>
                <a:r>
                  <a:rPr lang="en-US" altLang="zh-CN" dirty="0">
                    <a:latin typeface="+mn-lt"/>
                  </a:rPr>
                  <a:t>Transformer </a:t>
                </a:r>
                <a:r>
                  <a:rPr lang="zh-CN" altLang="en-US" dirty="0">
                    <a:latin typeface="+mn-lt"/>
                  </a:rPr>
                  <a:t>输出的三个不同级别的特征通过 </a:t>
                </a:r>
                <a:r>
                  <a:rPr lang="en-US" altLang="zh-CN" dirty="0">
                    <a:latin typeface="+mn-lt"/>
                  </a:rPr>
                  <a:t>3D CNN </a:t>
                </a:r>
                <a:r>
                  <a:rPr lang="zh-CN" altLang="en-US" dirty="0">
                    <a:latin typeface="+mn-lt"/>
                  </a:rPr>
                  <a:t>来获得场景几何形状</a:t>
                </a:r>
                <a:endParaRPr lang="en-US" altLang="zh-CN" dirty="0">
                  <a:latin typeface="+mn-lt"/>
                </a:endParaRPr>
              </a:p>
            </p:txBody>
          </p:sp>
        </mc:Choice>
        <mc:Fallback xmlns="">
          <p:sp>
            <p:nvSpPr>
              <p:cNvPr id="3" name="ee4pContent1">
                <a:extLst>
                  <a:ext uri="{FF2B5EF4-FFF2-40B4-BE49-F238E27FC236}">
                    <a16:creationId xmlns:a16="http://schemas.microsoft.com/office/drawing/2014/main" id="{09C6A465-823C-ACDE-C62F-01CD73E05972}"/>
                  </a:ext>
                </a:extLst>
              </p:cNvPr>
              <p:cNvSpPr txBox="1">
                <a:spLocks noRot="1" noChangeAspect="1" noMove="1" noResize="1" noEditPoints="1" noAdjustHandles="1" noChangeArrowheads="1" noChangeShapeType="1" noTextEdit="1"/>
              </p:cNvSpPr>
              <p:nvPr>
                <p:custDataLst>
                  <p:tags r:id="rId6"/>
                </p:custDataLst>
              </p:nvPr>
            </p:nvSpPr>
            <p:spPr>
              <a:xfrm>
                <a:off x="838199" y="1690690"/>
                <a:ext cx="10515599" cy="3045212"/>
              </a:xfrm>
              <a:prstGeom prst="rect">
                <a:avLst/>
              </a:prstGeom>
              <a:blipFill>
                <a:blip r:embed="rId7"/>
                <a:stretch>
                  <a:fillRect l="-174" b="-1394"/>
                </a:stretch>
              </a:blipFill>
              <a:ln w="9525" cmpd="sng">
                <a:solidFill>
                  <a:schemeClr val="accent1">
                    <a:lumMod val="100000"/>
                  </a:schemeClr>
                </a:solidFill>
                <a:prstDash val="solid"/>
              </a:ln>
            </p:spPr>
            <p:txBody>
              <a:bodyPr/>
              <a:lstStyle/>
              <a:p>
                <a:r>
                  <a:rPr lang="en-US">
                    <a:noFill/>
                  </a:rPr>
                  <a:t> </a:t>
                </a:r>
              </a:p>
            </p:txBody>
          </p:sp>
        </mc:Fallback>
      </mc:AlternateContent>
    </p:spTree>
    <p:extLst>
      <p:ext uri="{BB962C8B-B14F-4D97-AF65-F5344CB8AC3E}">
        <p14:creationId xmlns:p14="http://schemas.microsoft.com/office/powerpoint/2010/main" val="33188263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B1CB810C-01DB-C733-01BC-EEED5CBC333A}"/>
              </a:ext>
            </a:extLst>
          </p:cNvPr>
          <p:cNvGraphicFramePr>
            <a:graphicFrameLocks noChangeAspect="1"/>
          </p:cNvGraphicFramePr>
          <p:nvPr>
            <p:custDataLst>
              <p:tags r:id="rId1"/>
            </p:custDataLst>
            <p:extLst>
              <p:ext uri="{D42A27DB-BD31-4B8C-83A1-F6EECF244321}">
                <p14:modId xmlns:p14="http://schemas.microsoft.com/office/powerpoint/2010/main" val="54815665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grpSp>
        <p:nvGrpSpPr>
          <p:cNvPr id="11" name="组合 10">
            <a:extLst>
              <a:ext uri="{FF2B5EF4-FFF2-40B4-BE49-F238E27FC236}">
                <a16:creationId xmlns:a16="http://schemas.microsoft.com/office/drawing/2014/main" id="{045BE2DF-F9E2-A225-1398-4ECA400F5CE4}"/>
              </a:ext>
            </a:extLst>
          </p:cNvPr>
          <p:cNvGrpSpPr/>
          <p:nvPr/>
        </p:nvGrpSpPr>
        <p:grpSpPr>
          <a:xfrm>
            <a:off x="852985" y="117823"/>
            <a:ext cx="10486029" cy="6622354"/>
            <a:chOff x="852985" y="117823"/>
            <a:chExt cx="10486029" cy="6622354"/>
          </a:xfrm>
        </p:grpSpPr>
        <p:grpSp>
          <p:nvGrpSpPr>
            <p:cNvPr id="7" name="组合 6">
              <a:extLst>
                <a:ext uri="{FF2B5EF4-FFF2-40B4-BE49-F238E27FC236}">
                  <a16:creationId xmlns:a16="http://schemas.microsoft.com/office/drawing/2014/main" id="{69F0FDE7-7744-BC2D-E523-97B5AED176E6}"/>
                </a:ext>
              </a:extLst>
            </p:cNvPr>
            <p:cNvGrpSpPr/>
            <p:nvPr/>
          </p:nvGrpSpPr>
          <p:grpSpPr>
            <a:xfrm>
              <a:off x="852985" y="117823"/>
              <a:ext cx="10486029" cy="6622354"/>
              <a:chOff x="852985" y="117823"/>
              <a:chExt cx="10486029" cy="6622354"/>
            </a:xfrm>
          </p:grpSpPr>
          <p:pic>
            <p:nvPicPr>
              <p:cNvPr id="2" name="图片 1">
                <a:extLst>
                  <a:ext uri="{FF2B5EF4-FFF2-40B4-BE49-F238E27FC236}">
                    <a16:creationId xmlns:a16="http://schemas.microsoft.com/office/drawing/2014/main" id="{8409634C-CC50-5A9B-0D3C-21038F27D3CC}"/>
                  </a:ext>
                </a:extLst>
              </p:cNvPr>
              <p:cNvPicPr>
                <a:picLocks noChangeAspect="1"/>
              </p:cNvPicPr>
              <p:nvPr/>
            </p:nvPicPr>
            <p:blipFill>
              <a:blip r:embed="rId5"/>
              <a:stretch>
                <a:fillRect/>
              </a:stretch>
            </p:blipFill>
            <p:spPr>
              <a:xfrm>
                <a:off x="852985" y="117823"/>
                <a:ext cx="10486029" cy="6622354"/>
              </a:xfrm>
              <a:prstGeom prst="rect">
                <a:avLst/>
              </a:prstGeom>
            </p:spPr>
          </p:pic>
          <p:sp>
            <p:nvSpPr>
              <p:cNvPr id="5" name="文本框 4">
                <a:extLst>
                  <a:ext uri="{FF2B5EF4-FFF2-40B4-BE49-F238E27FC236}">
                    <a16:creationId xmlns:a16="http://schemas.microsoft.com/office/drawing/2014/main" id="{CB9C7A72-6442-1A16-EC1F-8BC07C6202F3}"/>
                  </a:ext>
                </a:extLst>
              </p:cNvPr>
              <p:cNvSpPr txBox="1"/>
              <p:nvPr/>
            </p:nvSpPr>
            <p:spPr>
              <a:xfrm>
                <a:off x="1765569" y="3121223"/>
                <a:ext cx="1770434" cy="307777"/>
              </a:xfrm>
              <a:prstGeom prst="rect">
                <a:avLst/>
              </a:prstGeom>
              <a:noFill/>
            </p:spPr>
            <p:txBody>
              <a:bodyPr wrap="square" rtlCol="0">
                <a:spAutoFit/>
              </a:bodyPr>
              <a:lstStyle/>
              <a:p>
                <a:pPr algn="ctr"/>
                <a:r>
                  <a:rPr lang="en-US" sz="1400" b="1" dirty="0">
                    <a:solidFill>
                      <a:srgbClr val="FF0000"/>
                    </a:solidFill>
                  </a:rPr>
                  <a:t>Depth map-based</a:t>
                </a:r>
              </a:p>
            </p:txBody>
          </p:sp>
          <p:sp>
            <p:nvSpPr>
              <p:cNvPr id="3" name="矩形 2">
                <a:extLst>
                  <a:ext uri="{FF2B5EF4-FFF2-40B4-BE49-F238E27FC236}">
                    <a16:creationId xmlns:a16="http://schemas.microsoft.com/office/drawing/2014/main" id="{5474EB53-C584-4C69-400B-7FEE852C38BA}"/>
                  </a:ext>
                </a:extLst>
              </p:cNvPr>
              <p:cNvSpPr/>
              <p:nvPr/>
            </p:nvSpPr>
            <p:spPr>
              <a:xfrm>
                <a:off x="1566153" y="2451370"/>
                <a:ext cx="2169267" cy="3443592"/>
              </a:xfrm>
              <a:prstGeom prst="rect">
                <a:avLst/>
              </a:prstGeom>
              <a:noFill/>
              <a:ln w="38100"/>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 name="矩形 5">
                <a:extLst>
                  <a:ext uri="{FF2B5EF4-FFF2-40B4-BE49-F238E27FC236}">
                    <a16:creationId xmlns:a16="http://schemas.microsoft.com/office/drawing/2014/main" id="{07E40CAF-B02D-4015-3B93-AC822961E1EF}"/>
                  </a:ext>
                </a:extLst>
              </p:cNvPr>
              <p:cNvSpPr/>
              <p:nvPr/>
            </p:nvSpPr>
            <p:spPr>
              <a:xfrm>
                <a:off x="3859822" y="4714613"/>
                <a:ext cx="2169267" cy="1616656"/>
              </a:xfrm>
              <a:prstGeom prst="rect">
                <a:avLst/>
              </a:prstGeom>
              <a:noFill/>
              <a:ln w="38100"/>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1" algn="ctr"/>
                <a:endParaRPr lang="en-US"/>
              </a:p>
            </p:txBody>
          </p:sp>
        </p:grpSp>
        <p:sp>
          <p:nvSpPr>
            <p:cNvPr id="8" name="矩形 7">
              <a:extLst>
                <a:ext uri="{FF2B5EF4-FFF2-40B4-BE49-F238E27FC236}">
                  <a16:creationId xmlns:a16="http://schemas.microsoft.com/office/drawing/2014/main" id="{F435ABD6-29FB-261C-A0A4-3EF4D8B64651}"/>
                </a:ext>
              </a:extLst>
            </p:cNvPr>
            <p:cNvSpPr/>
            <p:nvPr/>
          </p:nvSpPr>
          <p:spPr>
            <a:xfrm>
              <a:off x="3877406" y="1916722"/>
              <a:ext cx="1380393" cy="2747558"/>
            </a:xfrm>
            <a:prstGeom prst="rect">
              <a:avLst/>
            </a:prstGeom>
            <a:noFill/>
            <a:ln w="38100"/>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 name="矩形 8">
              <a:extLst>
                <a:ext uri="{FF2B5EF4-FFF2-40B4-BE49-F238E27FC236}">
                  <a16:creationId xmlns:a16="http://schemas.microsoft.com/office/drawing/2014/main" id="{67103BCD-4CBF-96B1-5C08-105128F92C52}"/>
                </a:ext>
              </a:extLst>
            </p:cNvPr>
            <p:cNvSpPr/>
            <p:nvPr/>
          </p:nvSpPr>
          <p:spPr>
            <a:xfrm>
              <a:off x="3859822" y="949569"/>
              <a:ext cx="7077809" cy="422031"/>
            </a:xfrm>
            <a:prstGeom prst="rect">
              <a:avLst/>
            </a:prstGeom>
            <a:noFill/>
            <a:ln w="38100"/>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Tree>
    <p:extLst>
      <p:ext uri="{BB962C8B-B14F-4D97-AF65-F5344CB8AC3E}">
        <p14:creationId xmlns:p14="http://schemas.microsoft.com/office/powerpoint/2010/main" val="426440313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矩形 30">
            <a:hlinkClick r:id="rId17" action="ppaction://hlinksldjump"/>
            <a:extLst>
              <a:ext uri="{FF2B5EF4-FFF2-40B4-BE49-F238E27FC236}">
                <a16:creationId xmlns:a16="http://schemas.microsoft.com/office/drawing/2014/main" id="{D3EA138F-B0D4-7CE5-F0B7-C1F6F3A4B3F7}"/>
              </a:ext>
            </a:extLst>
          </p:cNvPr>
          <p:cNvSpPr/>
          <p:nvPr>
            <p:custDataLst>
              <p:tags r:id="rId2"/>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116</a:t>
            </a:r>
          </a:p>
        </p:txBody>
      </p:sp>
      <p:sp>
        <p:nvSpPr>
          <p:cNvPr id="30" name="矩形 29">
            <a:hlinkClick r:id="rId17" action="ppaction://hlinksldjump"/>
            <a:extLst>
              <a:ext uri="{FF2B5EF4-FFF2-40B4-BE49-F238E27FC236}">
                <a16:creationId xmlns:a16="http://schemas.microsoft.com/office/drawing/2014/main" id="{3789DB27-AAEA-C77E-89A8-1336DDBD65AE}"/>
              </a:ext>
            </a:extLst>
          </p:cNvPr>
          <p:cNvSpPr/>
          <p:nvPr>
            <p:custDataLst>
              <p:tags r:id="rId3"/>
            </p:custDataLst>
          </p:nvPr>
        </p:nvSpPr>
        <p:spPr>
          <a:xfrm>
            <a:off x="977959" y="3108505"/>
            <a:ext cx="365324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Large Feed-forward Methods</a:t>
            </a:r>
          </a:p>
        </p:txBody>
      </p:sp>
      <p:sp>
        <p:nvSpPr>
          <p:cNvPr id="29" name="矩形 28">
            <a:hlinkClick r:id="rId17" action="ppaction://hlinksldjump"/>
            <a:extLst>
              <a:ext uri="{FF2B5EF4-FFF2-40B4-BE49-F238E27FC236}">
                <a16:creationId xmlns:a16="http://schemas.microsoft.com/office/drawing/2014/main" id="{2862F6B3-AB7A-D93B-5B8D-8F5F9295182A}"/>
              </a:ext>
            </a:extLst>
          </p:cNvPr>
          <p:cNvSpPr/>
          <p:nvPr>
            <p:custDataLst>
              <p:tags r:id="rId4"/>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28" name="矩形 27">
            <a:hlinkClick r:id="rId18" action="ppaction://hlinksldjump"/>
            <a:extLst>
              <a:ext uri="{FF2B5EF4-FFF2-40B4-BE49-F238E27FC236}">
                <a16:creationId xmlns:a16="http://schemas.microsoft.com/office/drawing/2014/main" id="{87D6501F-809A-F3C5-47E0-4B9896CE23BB}"/>
              </a:ext>
            </a:extLst>
          </p:cNvPr>
          <p:cNvSpPr/>
          <p:nvPr>
            <p:custDataLst>
              <p:tags r:id="rId5"/>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113</a:t>
            </a:r>
          </a:p>
        </p:txBody>
      </p:sp>
      <p:sp>
        <p:nvSpPr>
          <p:cNvPr id="27" name="矩形 26">
            <a:hlinkClick r:id="rId18" action="ppaction://hlinksldjump"/>
            <a:extLst>
              <a:ext uri="{FF2B5EF4-FFF2-40B4-BE49-F238E27FC236}">
                <a16:creationId xmlns:a16="http://schemas.microsoft.com/office/drawing/2014/main" id="{332B0ED7-192B-E69B-2640-0F27FA7B7DEF}"/>
              </a:ext>
            </a:extLst>
          </p:cNvPr>
          <p:cNvSpPr/>
          <p:nvPr>
            <p:custDataLst>
              <p:tags r:id="rId6"/>
            </p:custDataLst>
          </p:nvPr>
        </p:nvSpPr>
        <p:spPr>
          <a:xfrm>
            <a:off x="977959" y="2644895"/>
            <a:ext cx="365324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3D Gaussian Splatting-based Methods</a:t>
            </a:r>
          </a:p>
        </p:txBody>
      </p:sp>
      <p:sp>
        <p:nvSpPr>
          <p:cNvPr id="26" name="矩形 25">
            <a:hlinkClick r:id="rId18" action="ppaction://hlinksldjump"/>
            <a:extLst>
              <a:ext uri="{FF2B5EF4-FFF2-40B4-BE49-F238E27FC236}">
                <a16:creationId xmlns:a16="http://schemas.microsoft.com/office/drawing/2014/main" id="{C72320BA-DBA5-8F75-CBBA-384BA281BEA4}"/>
              </a:ext>
            </a:extLst>
          </p:cNvPr>
          <p:cNvSpPr/>
          <p:nvPr>
            <p:custDataLst>
              <p:tags r:id="rId7"/>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25" name="矩形 24">
            <a:extLst>
              <a:ext uri="{FF2B5EF4-FFF2-40B4-BE49-F238E27FC236}">
                <a16:creationId xmlns:a16="http://schemas.microsoft.com/office/drawing/2014/main" id="{56ECD1D0-3021-0D2B-768F-659E277428D3}"/>
              </a:ext>
            </a:extLst>
          </p:cNvPr>
          <p:cNvSpPr/>
          <p:nvPr>
            <p:custDataLst>
              <p:tags r:id="rId8"/>
            </p:custDataLst>
          </p:nvPr>
        </p:nvSpPr>
        <p:spPr>
          <a:xfrm>
            <a:off x="977959" y="218128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24" name="矩形 23">
            <a:hlinkClick r:id="rId19" action="ppaction://hlinksldjump"/>
            <a:extLst>
              <a:ext uri="{FF2B5EF4-FFF2-40B4-BE49-F238E27FC236}">
                <a16:creationId xmlns:a16="http://schemas.microsoft.com/office/drawing/2014/main" id="{942B4F74-7AA6-1DCC-0B96-199BA7C447D5}"/>
              </a:ext>
            </a:extLst>
          </p:cNvPr>
          <p:cNvSpPr/>
          <p:nvPr>
            <p:custDataLst>
              <p:tags r:id="rId9"/>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110</a:t>
            </a:r>
          </a:p>
        </p:txBody>
      </p:sp>
      <p:sp>
        <p:nvSpPr>
          <p:cNvPr id="23" name="矩形 22">
            <a:hlinkClick r:id="rId19" action="ppaction://hlinksldjump"/>
            <a:extLst>
              <a:ext uri="{FF2B5EF4-FFF2-40B4-BE49-F238E27FC236}">
                <a16:creationId xmlns:a16="http://schemas.microsoft.com/office/drawing/2014/main" id="{86044ED3-CEB9-3854-B02E-6757D87C0F63}"/>
              </a:ext>
            </a:extLst>
          </p:cNvPr>
          <p:cNvSpPr/>
          <p:nvPr>
            <p:custDataLst>
              <p:tags r:id="rId10"/>
            </p:custDataLst>
          </p:nvPr>
        </p:nvSpPr>
        <p:spPr>
          <a:xfrm>
            <a:off x="977959" y="2181285"/>
            <a:ext cx="365324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NeRF-based Methods</a:t>
            </a:r>
          </a:p>
        </p:txBody>
      </p:sp>
      <p:sp>
        <p:nvSpPr>
          <p:cNvPr id="22" name="矩形 21">
            <a:hlinkClick r:id="rId19" action="ppaction://hlinksldjump"/>
            <a:extLst>
              <a:ext uri="{FF2B5EF4-FFF2-40B4-BE49-F238E27FC236}">
                <a16:creationId xmlns:a16="http://schemas.microsoft.com/office/drawing/2014/main" id="{0AD6B7B9-2D2C-214E-F588-1074C9C2DFA7}"/>
              </a:ext>
            </a:extLst>
          </p:cNvPr>
          <p:cNvSpPr/>
          <p:nvPr>
            <p:custDataLst>
              <p:tags r:id="rId11"/>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21" name="矩形 20">
            <a:hlinkClick r:id="rId20" action="ppaction://hlinksldjump"/>
            <a:extLst>
              <a:ext uri="{FF2B5EF4-FFF2-40B4-BE49-F238E27FC236}">
                <a16:creationId xmlns:a16="http://schemas.microsoft.com/office/drawing/2014/main" id="{7E4E6A0C-5850-7A28-A552-C32E7AC6C099}"/>
              </a:ext>
            </a:extLst>
          </p:cNvPr>
          <p:cNvSpPr/>
          <p:nvPr>
            <p:custDataLst>
              <p:tags r:id="rId12"/>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108</a:t>
            </a:r>
          </a:p>
        </p:txBody>
      </p:sp>
      <p:sp>
        <p:nvSpPr>
          <p:cNvPr id="20" name="矩形 19">
            <a:hlinkClick r:id="rId20" action="ppaction://hlinksldjump"/>
            <a:extLst>
              <a:ext uri="{FF2B5EF4-FFF2-40B4-BE49-F238E27FC236}">
                <a16:creationId xmlns:a16="http://schemas.microsoft.com/office/drawing/2014/main" id="{D929EB60-7362-871C-3E7A-071D75826E1A}"/>
              </a:ext>
            </a:extLst>
          </p:cNvPr>
          <p:cNvSpPr/>
          <p:nvPr>
            <p:custDataLst>
              <p:tags r:id="rId13"/>
            </p:custDataLst>
          </p:nvPr>
        </p:nvSpPr>
        <p:spPr>
          <a:xfrm>
            <a:off x="977959" y="1717675"/>
            <a:ext cx="365324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Voxel-based Methods</a:t>
            </a:r>
          </a:p>
        </p:txBody>
      </p:sp>
      <p:sp>
        <p:nvSpPr>
          <p:cNvPr id="19" name="矩形 18">
            <a:hlinkClick r:id="rId20" action="ppaction://hlinksldjump"/>
            <a:extLst>
              <a:ext uri="{FF2B5EF4-FFF2-40B4-BE49-F238E27FC236}">
                <a16:creationId xmlns:a16="http://schemas.microsoft.com/office/drawing/2014/main" id="{9BC45EF0-8796-4AC2-805B-080A1417BCCD}"/>
              </a:ext>
            </a:extLst>
          </p:cNvPr>
          <p:cNvSpPr/>
          <p:nvPr>
            <p:custDataLst>
              <p:tags r:id="rId14"/>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18" name="标题 17">
            <a:extLst>
              <a:ext uri="{FF2B5EF4-FFF2-40B4-BE49-F238E27FC236}">
                <a16:creationId xmlns:a16="http://schemas.microsoft.com/office/drawing/2014/main" id="{3F3B541D-41E5-F5C9-8305-FBB50414C67B}"/>
              </a:ext>
            </a:extLst>
          </p:cNvPr>
          <p:cNvSpPr>
            <a:spLocks noGrp="1"/>
          </p:cNvSpPr>
          <p:nvPr>
            <p:ph type="title"/>
            <p:custDataLst>
              <p:tags r:id="rId15"/>
            </p:custDataLst>
          </p:nvPr>
        </p:nvSpPr>
        <p:spPr/>
        <p:txBody>
          <a:bodyPr/>
          <a:lstStyle/>
          <a:p>
            <a:r>
              <a:rPr lang="en-US"/>
              <a:t>None Depth Estimation</a:t>
            </a:r>
          </a:p>
        </p:txBody>
      </p:sp>
    </p:spTree>
    <p:custDataLst>
      <p:tags r:id="rId1"/>
    </p:custDataLst>
    <p:extLst>
      <p:ext uri="{BB962C8B-B14F-4D97-AF65-F5344CB8AC3E}">
        <p14:creationId xmlns:p14="http://schemas.microsoft.com/office/powerpoint/2010/main" val="113678949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a:bodyPr>
          <a:lstStyle/>
          <a:p>
            <a:r>
              <a:rPr lang="en-US" altLang="zh-CN" dirty="0"/>
              <a:t>NeRF-based Methods</a:t>
            </a:r>
            <a:endParaRPr lang="en-US" dirty="0"/>
          </a:p>
        </p:txBody>
      </p:sp>
      <mc:AlternateContent xmlns:mc="http://schemas.openxmlformats.org/markup-compatibility/2006" xmlns:a14="http://schemas.microsoft.com/office/drawing/2010/main">
        <mc:Choice Requires="a14">
          <p:sp>
            <p:nvSpPr>
              <p:cNvPr id="3" name="ee4pContent1">
                <a:extLst>
                  <a:ext uri="{FF2B5EF4-FFF2-40B4-BE49-F238E27FC236}">
                    <a16:creationId xmlns:a16="http://schemas.microsoft.com/office/drawing/2014/main" id="{376A6E67-32DB-2AAF-B635-BA90E1C38A30}"/>
                  </a:ext>
                </a:extLst>
              </p:cNvPr>
              <p:cNvSpPr txBox="1">
                <a:spLocks/>
              </p:cNvSpPr>
              <p:nvPr>
                <p:custDataLst>
                  <p:tags r:id="rId2"/>
                </p:custDataLst>
              </p:nvPr>
            </p:nvSpPr>
            <p:spPr>
              <a:xfrm>
                <a:off x="838199" y="1690690"/>
                <a:ext cx="10515599" cy="5072420"/>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在新颖的视图合成中，神经辐射场</a:t>
                </a:r>
                <a:r>
                  <a:rPr lang="en-US" altLang="zh-CN" dirty="0">
                    <a:latin typeface="+mn-lt"/>
                  </a:rPr>
                  <a:t>(</a:t>
                </a:r>
                <a:r>
                  <a:rPr lang="en-US" altLang="zh-CN" dirty="0" err="1">
                    <a:latin typeface="+mn-lt"/>
                  </a:rPr>
                  <a:t>NeRF</a:t>
                </a:r>
                <a:r>
                  <a:rPr lang="en-US" altLang="zh-CN" dirty="0">
                    <a:latin typeface="+mn-lt"/>
                  </a:rPr>
                  <a:t>)</a:t>
                </a:r>
                <a:r>
                  <a:rPr lang="zh-CN" altLang="en-US" dirty="0">
                    <a:latin typeface="+mn-lt"/>
                  </a:rPr>
                  <a:t>启动了一种新兴的 </a:t>
                </a:r>
                <a:r>
                  <a:rPr lang="en-US" altLang="zh-CN" dirty="0">
                    <a:latin typeface="+mn-lt"/>
                  </a:rPr>
                  <a:t>3D </a:t>
                </a:r>
                <a:r>
                  <a:rPr lang="zh-CN" altLang="en-US" dirty="0">
                    <a:latin typeface="+mn-lt"/>
                  </a:rPr>
                  <a:t>表示，它提供了一种可微分体积渲染方案来监督基于 </a:t>
                </a:r>
                <a:r>
                  <a:rPr lang="en-US" altLang="zh-CN" dirty="0">
                    <a:latin typeface="+mn-lt"/>
                  </a:rPr>
                  <a:t>3D </a:t>
                </a:r>
                <a:r>
                  <a:rPr lang="zh-CN" altLang="en-US" dirty="0">
                    <a:latin typeface="+mn-lt"/>
                  </a:rPr>
                  <a:t>辐射的 </a:t>
                </a:r>
                <a:r>
                  <a:rPr lang="en-US" altLang="zh-CN" dirty="0">
                    <a:latin typeface="+mn-lt"/>
                  </a:rPr>
                  <a:t>2D </a:t>
                </a:r>
                <a:r>
                  <a:rPr lang="zh-CN" altLang="en-US" dirty="0">
                    <a:latin typeface="+mn-lt"/>
                  </a:rPr>
                  <a:t>图像表示级损失</a:t>
                </a:r>
                <a:endParaRPr lang="en-US" altLang="zh-CN" dirty="0">
                  <a:latin typeface="+mn-lt"/>
                </a:endParaRPr>
              </a:p>
              <a:p>
                <a:pPr lvl="1"/>
                <a:r>
                  <a:rPr lang="en-US" altLang="zh-CN" dirty="0" err="1">
                    <a:latin typeface="+mn-lt"/>
                  </a:rPr>
                  <a:t>NeRF</a:t>
                </a:r>
                <a:r>
                  <a:rPr lang="en-US" altLang="zh-CN" dirty="0">
                    <a:latin typeface="+mn-lt"/>
                  </a:rPr>
                  <a:t> </a:t>
                </a:r>
                <a:r>
                  <a:rPr lang="zh-CN" altLang="en-US" dirty="0">
                    <a:latin typeface="+mn-lt"/>
                  </a:rPr>
                  <a:t>采用多层感知器 </a:t>
                </a:r>
                <a:r>
                  <a:rPr lang="en-US" altLang="zh-CN" dirty="0">
                    <a:latin typeface="+mn-lt"/>
                  </a:rPr>
                  <a:t>(MLP) </a:t>
                </a:r>
                <a:r>
                  <a:rPr lang="zh-CN" altLang="en-US" dirty="0">
                    <a:latin typeface="+mn-lt"/>
                  </a:rPr>
                  <a:t>将位置</a:t>
                </a:r>
                <a14:m>
                  <m:oMath xmlns:m="http://schemas.openxmlformats.org/officeDocument/2006/math">
                    <m:d>
                      <m:dPr>
                        <m:ctrlPr>
                          <a:rPr lang="en-US" altLang="zh-CN"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r>
                          <a:rPr lang="en-US" altLang="zh-CN" b="0" i="1" smtClean="0">
                            <a:latin typeface="Cambria Math" panose="02040503050406030204" pitchFamily="18" charset="0"/>
                          </a:rPr>
                          <m:t>𝑧</m:t>
                        </m:r>
                      </m:e>
                    </m:d>
                  </m:oMath>
                </a14:m>
                <a:r>
                  <a:rPr lang="zh-CN" altLang="en-US" dirty="0">
                    <a:latin typeface="+mn-lt"/>
                  </a:rPr>
                  <a:t>和归一化视图方向</a:t>
                </a:r>
                <a14:m>
                  <m:oMath xmlns:m="http://schemas.openxmlformats.org/officeDocument/2006/math">
                    <m:d>
                      <m:dPr>
                        <m:ctrlPr>
                          <a:rPr lang="en-US" altLang="zh-CN" i="1" smtClean="0">
                            <a:latin typeface="Cambria Math" panose="02040503050406030204" pitchFamily="18" charset="0"/>
                          </a:rPr>
                        </m:ctrlPr>
                      </m:dPr>
                      <m:e>
                        <m:r>
                          <a:rPr lang="zh-CN" altLang="en-US" i="1" smtClean="0">
                            <a:latin typeface="Cambria Math" panose="02040503050406030204" pitchFamily="18" charset="0"/>
                          </a:rPr>
                          <m:t>𝜃</m:t>
                        </m:r>
                        <m:r>
                          <a:rPr lang="en-US" altLang="zh-CN" b="0" i="1" smtClean="0">
                            <a:latin typeface="Cambria Math" panose="02040503050406030204" pitchFamily="18" charset="0"/>
                          </a:rPr>
                          <m:t>,</m:t>
                        </m:r>
                        <m:r>
                          <a:rPr lang="zh-CN" altLang="en-US" b="0" i="1" smtClean="0">
                            <a:latin typeface="Cambria Math" panose="02040503050406030204" pitchFamily="18" charset="0"/>
                          </a:rPr>
                          <m:t>𝜙</m:t>
                        </m:r>
                      </m:e>
                    </m:d>
                  </m:oMath>
                </a14:m>
                <a:r>
                  <a:rPr lang="zh-CN" altLang="en-US" dirty="0">
                    <a:latin typeface="+mn-lt"/>
                  </a:rPr>
                  <a:t>映射到相应的颜色</a:t>
                </a:r>
                <a14:m>
                  <m:oMath xmlns:m="http://schemas.openxmlformats.org/officeDocument/2006/math">
                    <m:r>
                      <a:rPr lang="zh-CN" altLang="en-US" b="1" i="1" dirty="0" smtClean="0">
                        <a:latin typeface="Cambria Math" panose="02040503050406030204" pitchFamily="18" charset="0"/>
                      </a:rPr>
                      <m:t>𝒄</m:t>
                    </m:r>
                  </m:oMath>
                </a14:m>
                <a:r>
                  <a:rPr lang="zh-CN" altLang="en-US" dirty="0">
                    <a:latin typeface="+mn-lt"/>
                  </a:rPr>
                  <a:t>和体积密度</a:t>
                </a:r>
                <a14:m>
                  <m:oMath xmlns:m="http://schemas.openxmlformats.org/officeDocument/2006/math">
                    <m:r>
                      <a:rPr lang="en-US" altLang="zh-CN" i="1" dirty="0" smtClean="0">
                        <a:latin typeface="Cambria Math" panose="02040503050406030204" pitchFamily="18" charset="0"/>
                      </a:rPr>
                      <m:t>𝜎</m:t>
                    </m:r>
                  </m:oMath>
                </a14:m>
                <a:endParaRPr lang="en-US" altLang="zh-CN" dirty="0">
                  <a:latin typeface="+mn-lt"/>
                </a:endParaRPr>
              </a:p>
              <a:p>
                <a:pPr lvl="1"/>
                <a:r>
                  <a:rPr lang="zh-CN" altLang="en-US" dirty="0">
                    <a:latin typeface="+mn-lt"/>
                  </a:rPr>
                  <a:t>对于新视点处的特定光线，</a:t>
                </a:r>
                <a:r>
                  <a:rPr lang="en-US" altLang="zh-CN" dirty="0" err="1">
                    <a:latin typeface="+mn-lt"/>
                  </a:rPr>
                  <a:t>NeRF</a:t>
                </a:r>
                <a:r>
                  <a:rPr lang="en-US" altLang="zh-CN" dirty="0">
                    <a:latin typeface="+mn-lt"/>
                  </a:rPr>
                  <a:t> </a:t>
                </a:r>
                <a:r>
                  <a:rPr lang="zh-CN" altLang="en-US" dirty="0">
                    <a:latin typeface="+mn-lt"/>
                  </a:rPr>
                  <a:t>使用近似数值体积渲染来计算累积颜色：</a:t>
                </a:r>
                <a:endParaRPr lang="en-US" altLang="zh-CN" dirty="0">
                  <a:latin typeface="+mn-lt"/>
                </a:endParaRPr>
              </a:p>
              <a:p>
                <a:pPr marL="0" lvl="1" indent="0">
                  <a:buNone/>
                </a:pPr>
                <a14:m>
                  <m:oMathPara xmlns:m="http://schemas.openxmlformats.org/officeDocument/2006/math">
                    <m:oMathParaPr>
                      <m:jc m:val="centerGroup"/>
                    </m:oMathParaPr>
                    <m:oMath xmlns:m="http://schemas.openxmlformats.org/officeDocument/2006/math">
                      <m:r>
                        <a:rPr lang="en-US" altLang="zh-CN" b="1" i="1" smtClean="0">
                          <a:latin typeface="Cambria Math" panose="02040503050406030204" pitchFamily="18" charset="0"/>
                        </a:rPr>
                        <m:t>𝑪</m:t>
                      </m:r>
                      <m:r>
                        <a:rPr lang="en-US" altLang="zh-CN" b="0" i="1" smtClean="0">
                          <a:latin typeface="Cambria Math" panose="02040503050406030204" pitchFamily="18" charset="0"/>
                        </a:rPr>
                        <m:t>=</m:t>
                      </m:r>
                      <m:nary>
                        <m:naryPr>
                          <m:chr m:val="∑"/>
                          <m:ctrlPr>
                            <a:rPr lang="en-US"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𝑖</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𝑁</m:t>
                          </m:r>
                        </m:sup>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𝑇</m:t>
                              </m:r>
                            </m:e>
                            <m:sub>
                              <m:r>
                                <a:rPr lang="en-US" altLang="zh-CN" b="0" i="1" smtClean="0">
                                  <a:latin typeface="Cambria Math" panose="02040503050406030204" pitchFamily="18" charset="0"/>
                                </a:rPr>
                                <m:t>𝑖</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1−</m:t>
                              </m:r>
                              <m:r>
                                <m:rPr>
                                  <m:sty m:val="p"/>
                                </m:rPr>
                                <a:rPr lang="en-US" altLang="zh-CN" b="0" i="0" smtClean="0">
                                  <a:latin typeface="Cambria Math" panose="02040503050406030204" pitchFamily="18" charset="0"/>
                                </a:rPr>
                                <m:t>exp</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𝜎</m:t>
                                      </m:r>
                                    </m:e>
                                    <m:sub>
                                      <m:r>
                                        <a:rPr lang="en-US" altLang="zh-CN" b="0" i="1" smtClean="0">
                                          <a:latin typeface="Cambria Math" panose="02040503050406030204" pitchFamily="18" charset="0"/>
                                        </a:rPr>
                                        <m:t>𝑖</m:t>
                                      </m:r>
                                    </m:sub>
                                  </m:sSub>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𝛿</m:t>
                                      </m:r>
                                    </m:e>
                                    <m:sub>
                                      <m:r>
                                        <a:rPr lang="en-US" altLang="zh-CN" b="0" i="1" smtClean="0">
                                          <a:latin typeface="Cambria Math" panose="02040503050406030204" pitchFamily="18" charset="0"/>
                                        </a:rPr>
                                        <m:t>𝑖</m:t>
                                      </m:r>
                                    </m:sub>
                                  </m:sSub>
                                </m:e>
                              </m:d>
                            </m:e>
                          </m:d>
                        </m:e>
                      </m:nary>
                      <m:sSub>
                        <m:sSubPr>
                          <m:ctrlPr>
                            <a:rPr lang="en-US" altLang="zh-CN" i="1" dirty="0" smtClean="0">
                              <a:latin typeface="Cambria Math" panose="02040503050406030204" pitchFamily="18" charset="0"/>
                            </a:rPr>
                          </m:ctrlPr>
                        </m:sSubPr>
                        <m:e>
                          <m:r>
                            <a:rPr lang="zh-CN" altLang="en-US" b="1" i="1" dirty="0">
                              <a:latin typeface="Cambria Math" panose="02040503050406030204" pitchFamily="18" charset="0"/>
                            </a:rPr>
                            <m:t>𝒄</m:t>
                          </m:r>
                        </m:e>
                        <m:sub>
                          <m:r>
                            <a:rPr lang="en-US" altLang="zh-CN" b="0" i="1" dirty="0" smtClean="0">
                              <a:latin typeface="Cambria Math" panose="02040503050406030204" pitchFamily="18" charset="0"/>
                            </a:rPr>
                            <m:t>𝑖</m:t>
                          </m:r>
                        </m:sub>
                      </m:sSub>
                    </m:oMath>
                  </m:oMathPara>
                </a14:m>
                <a:endParaRPr lang="en-US" altLang="zh-CN" dirty="0">
                  <a:latin typeface="+mn-lt"/>
                </a:endParaRPr>
              </a:p>
              <a:p>
                <a:pPr marL="0" lvl="1" indent="0">
                  <a:buNone/>
                </a:pPr>
                <a:r>
                  <a:rPr lang="zh-CN" altLang="en-US" dirty="0">
                    <a:latin typeface="+mn-lt"/>
                  </a:rPr>
                  <a:t>其中</a:t>
                </a:r>
                <a14:m>
                  <m:oMath xmlns:m="http://schemas.openxmlformats.org/officeDocument/2006/math">
                    <m:r>
                      <m:rPr>
                        <m:brk m:alnAt="23"/>
                      </m:rPr>
                      <a:rPr lang="en-US" altLang="zh-CN" b="0" i="1" smtClean="0">
                        <a:latin typeface="Cambria Math" panose="02040503050406030204" pitchFamily="18" charset="0"/>
                      </a:rPr>
                      <m:t>𝑖</m:t>
                    </m:r>
                  </m:oMath>
                </a14:m>
                <a:r>
                  <a:rPr lang="zh-CN" altLang="en-US" dirty="0">
                    <a:latin typeface="+mn-lt"/>
                  </a:rPr>
                  <a:t>是样本的索引，</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𝑇</m:t>
                        </m:r>
                      </m:e>
                      <m:sub>
                        <m:r>
                          <a:rPr lang="en-US" altLang="zh-CN" i="1">
                            <a:latin typeface="Cambria Math" panose="02040503050406030204" pitchFamily="18" charset="0"/>
                          </a:rPr>
                          <m:t>𝑖</m:t>
                        </m:r>
                      </m:sub>
                    </m:sSub>
                    <m:r>
                      <a:rPr lang="en-US" altLang="zh-CN" b="0" i="1" smtClean="0">
                        <a:latin typeface="Cambria Math" panose="02040503050406030204" pitchFamily="18" charset="0"/>
                      </a:rPr>
                      <m:t>=</m:t>
                    </m:r>
                    <m:r>
                      <m:rPr>
                        <m:sty m:val="p"/>
                      </m:rPr>
                      <a:rPr lang="en-US" altLang="zh-CN">
                        <a:latin typeface="Cambria Math" panose="02040503050406030204" pitchFamily="18" charset="0"/>
                      </a:rPr>
                      <m:t>exp</m:t>
                    </m:r>
                    <m:d>
                      <m:dPr>
                        <m:ctrlPr>
                          <a:rPr lang="en-US" altLang="zh-CN" i="1">
                            <a:latin typeface="Cambria Math" panose="02040503050406030204" pitchFamily="18" charset="0"/>
                          </a:rPr>
                        </m:ctrlPr>
                      </m:dPr>
                      <m:e>
                        <m:r>
                          <a:rPr lang="en-US" altLang="zh-CN" i="1">
                            <a:latin typeface="Cambria Math" panose="02040503050406030204" pitchFamily="18" charset="0"/>
                          </a:rPr>
                          <m:t>−</m:t>
                        </m:r>
                        <m:nary>
                          <m:naryPr>
                            <m:chr m:val="∑"/>
                            <m:limLoc m:val="subSup"/>
                            <m:ctrlPr>
                              <a:rPr lang="en-US" altLang="zh-CN" i="1" smtClean="0">
                                <a:latin typeface="Cambria Math" panose="02040503050406030204" pitchFamily="18" charset="0"/>
                              </a:rPr>
                            </m:ctrlPr>
                          </m:naryPr>
                          <m:sub>
                            <m:r>
                              <m:rPr>
                                <m:brk m:alnAt="25"/>
                              </m:rPr>
                              <a:rPr lang="en-US" altLang="zh-CN" b="0" i="1" smtClean="0">
                                <a:latin typeface="Cambria Math" panose="02040503050406030204" pitchFamily="18" charset="0"/>
                              </a:rPr>
                              <m:t>𝑗</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𝑖</m:t>
                            </m:r>
                            <m:r>
                              <a:rPr lang="en-US" altLang="zh-CN" b="0" i="1" smtClean="0">
                                <a:latin typeface="Cambria Math" panose="02040503050406030204" pitchFamily="18" charset="0"/>
                              </a:rPr>
                              <m:t>−1</m:t>
                            </m:r>
                          </m:sup>
                          <m:e>
                            <m:sSub>
                              <m:sSubPr>
                                <m:ctrlPr>
                                  <a:rPr lang="en-US" altLang="zh-CN" i="1">
                                    <a:latin typeface="Cambria Math" panose="02040503050406030204" pitchFamily="18" charset="0"/>
                                  </a:rPr>
                                </m:ctrlPr>
                              </m:sSubPr>
                              <m:e>
                                <m:r>
                                  <a:rPr lang="zh-CN" altLang="en-US" i="1">
                                    <a:latin typeface="Cambria Math" panose="02040503050406030204" pitchFamily="18" charset="0"/>
                                  </a:rPr>
                                  <m:t>𝜎</m:t>
                                </m:r>
                              </m:e>
                              <m:sub>
                                <m:r>
                                  <a:rPr lang="en-US" altLang="zh-CN" b="0" i="1" smtClean="0">
                                    <a:latin typeface="Cambria Math" panose="02040503050406030204" pitchFamily="18" charset="0"/>
                                  </a:rPr>
                                  <m:t>𝑗</m:t>
                                </m:r>
                              </m:sub>
                            </m:sSub>
                            <m:sSub>
                              <m:sSubPr>
                                <m:ctrlPr>
                                  <a:rPr lang="en-US" altLang="zh-CN" i="1">
                                    <a:latin typeface="Cambria Math" panose="02040503050406030204" pitchFamily="18" charset="0"/>
                                  </a:rPr>
                                </m:ctrlPr>
                              </m:sSubPr>
                              <m:e>
                                <m:r>
                                  <a:rPr lang="zh-CN" altLang="en-US" i="1">
                                    <a:latin typeface="Cambria Math" panose="02040503050406030204" pitchFamily="18" charset="0"/>
                                  </a:rPr>
                                  <m:t>𝛿</m:t>
                                </m:r>
                              </m:e>
                              <m:sub>
                                <m:r>
                                  <a:rPr lang="en-US" altLang="zh-CN" b="0" i="1" smtClean="0">
                                    <a:latin typeface="Cambria Math" panose="02040503050406030204" pitchFamily="18" charset="0"/>
                                  </a:rPr>
                                  <m:t>𝑗</m:t>
                                </m:r>
                              </m:sub>
                            </m:sSub>
                          </m:e>
                        </m:nary>
                      </m:e>
                    </m:d>
                  </m:oMath>
                </a14:m>
                <a:r>
                  <a:rPr lang="zh-CN" altLang="en-US" dirty="0">
                    <a:latin typeface="+mn-lt"/>
                  </a:rPr>
                  <a:t>是累积的透射率，</a:t>
                </a:r>
                <a14:m>
                  <m:oMath xmlns:m="http://schemas.openxmlformats.org/officeDocument/2006/math">
                    <m:sSub>
                      <m:sSubPr>
                        <m:ctrlPr>
                          <a:rPr lang="en-US" altLang="zh-CN" i="1">
                            <a:latin typeface="Cambria Math" panose="02040503050406030204" pitchFamily="18" charset="0"/>
                          </a:rPr>
                        </m:ctrlPr>
                      </m:sSubPr>
                      <m:e>
                        <m:r>
                          <a:rPr lang="zh-CN" altLang="en-US" i="1">
                            <a:latin typeface="Cambria Math" panose="02040503050406030204" pitchFamily="18" charset="0"/>
                          </a:rPr>
                          <m:t>𝛿</m:t>
                        </m:r>
                      </m:e>
                      <m:sub>
                        <m:r>
                          <a:rPr lang="en-US" altLang="zh-CN" i="1">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𝑡</m:t>
                        </m:r>
                      </m:e>
                      <m:sub>
                        <m:r>
                          <a:rPr lang="en-US" altLang="zh-CN" b="0" i="1" smtClean="0">
                            <a:latin typeface="Cambria Math" panose="02040503050406030204" pitchFamily="18" charset="0"/>
                          </a:rPr>
                          <m:t>𝑖</m:t>
                        </m:r>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𝑡</m:t>
                        </m:r>
                      </m:e>
                      <m:sub>
                        <m:r>
                          <a:rPr lang="en-US" altLang="zh-CN" b="0" i="1" smtClean="0">
                            <a:latin typeface="Cambria Math" panose="02040503050406030204" pitchFamily="18" charset="0"/>
                          </a:rPr>
                          <m:t>𝑖</m:t>
                        </m:r>
                      </m:sub>
                    </m:sSub>
                  </m:oMath>
                </a14:m>
                <a:r>
                  <a:rPr lang="zh-CN" altLang="en-US" dirty="0">
                    <a:latin typeface="+mn-lt"/>
                  </a:rPr>
                  <a:t>是相邻样本之间的距离</a:t>
                </a:r>
                <a:endParaRPr lang="en-US" altLang="zh-CN" dirty="0">
                  <a:latin typeface="+mn-lt"/>
                </a:endParaRPr>
              </a:p>
              <a:p>
                <a:pPr lvl="1"/>
                <a:r>
                  <a:rPr lang="zh-CN" altLang="en-US" dirty="0">
                    <a:latin typeface="+mn-lt"/>
                  </a:rPr>
                  <a:t>通过最小化预测颜色和地面真实颜色之间的损失来训练模型：</a:t>
                </a:r>
                <a:endParaRPr lang="en-US" altLang="zh-CN" dirty="0">
                  <a:latin typeface="+mn-lt"/>
                </a:endParaRPr>
              </a:p>
              <a:p>
                <a:pPr marL="0" lvl="1" indent="0">
                  <a:buNone/>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i="1" smtClean="0">
                              <a:latin typeface="Cambria Math" panose="02040503050406030204" pitchFamily="18" charset="0"/>
                              <a:ea typeface="Cambria Math" panose="02040503050406030204" pitchFamily="18" charset="0"/>
                            </a:rPr>
                            <m:t>ℒ</m:t>
                          </m:r>
                        </m:e>
                        <m:sub>
                          <m:r>
                            <m:rPr>
                              <m:sty m:val="p"/>
                            </m:rPr>
                            <a:rPr lang="en-US" altLang="zh-CN" i="1">
                              <a:latin typeface="Cambria Math" panose="02040503050406030204" pitchFamily="18" charset="0"/>
                            </a:rPr>
                            <m:t>colo</m:t>
                          </m:r>
                          <m:r>
                            <m:rPr>
                              <m:sty m:val="p"/>
                            </m:rPr>
                            <a:rPr lang="en-US" altLang="zh-CN" i="1" smtClean="0">
                              <a:latin typeface="Cambria Math" panose="02040503050406030204" pitchFamily="18" charset="0"/>
                            </a:rPr>
                            <m:t>r</m:t>
                          </m:r>
                        </m:sub>
                      </m:sSub>
                      <m:r>
                        <a:rPr lang="en-US" altLang="zh-CN" b="0" i="1" smtClean="0">
                          <a:latin typeface="Cambria Math" panose="02040503050406030204" pitchFamily="18" charset="0"/>
                        </a:rPr>
                        <m:t>=</m:t>
                      </m:r>
                      <m:r>
                        <a:rPr lang="zh-CN" altLang="en-US" b="0" i="1" smtClean="0">
                          <a:latin typeface="Cambria Math" panose="02040503050406030204" pitchFamily="18" charset="0"/>
                        </a:rPr>
                        <m:t>𝔼</m:t>
                      </m:r>
                      <m:d>
                        <m:dPr>
                          <m:begChr m:val="["/>
                          <m:endChr m:val="]"/>
                          <m:ctrlPr>
                            <a:rPr lang="en-US" altLang="zh-CN" b="0" i="1" smtClean="0">
                              <a:latin typeface="Cambria Math" panose="02040503050406030204" pitchFamily="18" charset="0"/>
                            </a:rPr>
                          </m:ctrlPr>
                        </m:dPr>
                        <m:e>
                          <m:d>
                            <m:dPr>
                              <m:ctrlPr>
                                <a:rPr lang="en-US" altLang="zh-CN" b="0" i="1" smtClean="0">
                                  <a:latin typeface="Cambria Math" panose="02040503050406030204" pitchFamily="18" charset="0"/>
                                </a:rPr>
                              </m:ctrlPr>
                            </m:dPr>
                            <m:e>
                              <m:sSup>
                                <m:sSupPr>
                                  <m:ctrlPr>
                                    <a:rPr lang="en-US" altLang="zh-CN" b="0" i="1" smtClean="0">
                                      <a:latin typeface="Cambria Math" panose="02040503050406030204" pitchFamily="18" charset="0"/>
                                    </a:rPr>
                                  </m:ctrlPr>
                                </m:sSupPr>
                                <m:e>
                                  <m:d>
                                    <m:dPr>
                                      <m:begChr m:val="‖"/>
                                      <m:endChr m:val="‖"/>
                                      <m:ctrlPr>
                                        <a:rPr lang="en-US" altLang="zh-CN" b="0" i="1" smtClean="0">
                                          <a:latin typeface="Cambria Math" panose="02040503050406030204" pitchFamily="18" charset="0"/>
                                        </a:rPr>
                                      </m:ctrlPr>
                                    </m:dPr>
                                    <m:e>
                                      <m:r>
                                        <a:rPr lang="en-US" altLang="zh-CN" b="1" i="1">
                                          <a:latin typeface="Cambria Math" panose="02040503050406030204" pitchFamily="18" charset="0"/>
                                        </a:rPr>
                                        <m:t>𝑪</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1" i="1">
                                              <a:latin typeface="Cambria Math" panose="02040503050406030204" pitchFamily="18" charset="0"/>
                                            </a:rPr>
                                            <m:t>𝑪</m:t>
                                          </m:r>
                                        </m:e>
                                        <m:sub>
                                          <m:r>
                                            <m:rPr>
                                              <m:sty m:val="p"/>
                                            </m:rPr>
                                            <a:rPr lang="en-US" altLang="zh-CN" b="0" i="0" smtClean="0">
                                              <a:latin typeface="Cambria Math" panose="02040503050406030204" pitchFamily="18" charset="0"/>
                                            </a:rPr>
                                            <m:t>gt</m:t>
                                          </m:r>
                                        </m:sub>
                                      </m:sSub>
                                    </m:e>
                                  </m:d>
                                </m:e>
                                <m:sup>
                                  <m:r>
                                    <a:rPr lang="en-US" altLang="zh-CN" b="0" i="1" smtClean="0">
                                      <a:latin typeface="Cambria Math" panose="02040503050406030204" pitchFamily="18" charset="0"/>
                                    </a:rPr>
                                    <m:t>2</m:t>
                                  </m:r>
                                </m:sup>
                              </m:sSup>
                            </m:e>
                          </m:d>
                        </m:e>
                      </m:d>
                    </m:oMath>
                  </m:oMathPara>
                </a14:m>
                <a:endParaRPr lang="en-US" altLang="zh-CN" dirty="0">
                  <a:latin typeface="+mn-lt"/>
                </a:endParaRPr>
              </a:p>
              <a:p>
                <a:pPr lvl="1"/>
                <a:r>
                  <a:rPr lang="zh-CN" altLang="en-US" dirty="0">
                    <a:latin typeface="+mn-lt"/>
                  </a:rPr>
                  <a:t>随后的许多努力进一步提高了 </a:t>
                </a:r>
                <a:r>
                  <a:rPr lang="en-US" altLang="zh-CN" dirty="0" err="1">
                    <a:latin typeface="+mn-lt"/>
                  </a:rPr>
                  <a:t>NeRF</a:t>
                </a:r>
                <a:r>
                  <a:rPr lang="en-US" altLang="zh-CN" dirty="0">
                    <a:latin typeface="+mn-lt"/>
                  </a:rPr>
                  <a:t> </a:t>
                </a:r>
                <a:r>
                  <a:rPr lang="zh-CN" altLang="en-US" dirty="0">
                    <a:latin typeface="+mn-lt"/>
                  </a:rPr>
                  <a:t>的质量、快速训练、内存效率和实时渲染</a:t>
                </a:r>
                <a:endParaRPr lang="en-US" altLang="zh-CN" dirty="0">
                  <a:latin typeface="+mn-lt"/>
                </a:endParaRPr>
              </a:p>
              <a:p>
                <a:pPr lvl="1"/>
                <a:r>
                  <a:rPr lang="zh-CN" altLang="en-US" dirty="0">
                    <a:latin typeface="+mn-lt"/>
                  </a:rPr>
                  <a:t>虽然 </a:t>
                </a:r>
                <a:r>
                  <a:rPr lang="en-US" altLang="zh-CN" dirty="0" err="1">
                    <a:latin typeface="+mn-lt"/>
                  </a:rPr>
                  <a:t>NeRF</a:t>
                </a:r>
                <a:r>
                  <a:rPr lang="en-US" altLang="zh-CN" dirty="0">
                    <a:latin typeface="+mn-lt"/>
                  </a:rPr>
                  <a:t> </a:t>
                </a:r>
                <a:r>
                  <a:rPr lang="zh-CN" altLang="en-US" dirty="0">
                    <a:latin typeface="+mn-lt"/>
                  </a:rPr>
                  <a:t>的最初目的是执行新颖的视图合成，但 </a:t>
                </a:r>
                <a:r>
                  <a:rPr lang="en-US" altLang="zh-CN" dirty="0" err="1">
                    <a:latin typeface="+mn-lt"/>
                  </a:rPr>
                  <a:t>VolSDF</a:t>
                </a:r>
                <a:r>
                  <a:rPr lang="en-US" altLang="zh-CN" dirty="0">
                    <a:latin typeface="+mn-lt"/>
                  </a:rPr>
                  <a:t> </a:t>
                </a:r>
                <a:r>
                  <a:rPr lang="zh-CN" altLang="en-US" dirty="0">
                    <a:latin typeface="+mn-lt"/>
                  </a:rPr>
                  <a:t>和 </a:t>
                </a:r>
                <a:r>
                  <a:rPr lang="en-US" altLang="zh-CN" dirty="0" err="1">
                    <a:latin typeface="+mn-lt"/>
                  </a:rPr>
                  <a:t>NeuS</a:t>
                </a:r>
                <a:r>
                  <a:rPr lang="en-US" altLang="zh-CN" dirty="0">
                    <a:latin typeface="+mn-lt"/>
                  </a:rPr>
                  <a:t> </a:t>
                </a:r>
                <a:r>
                  <a:rPr lang="zh-CN" altLang="en-US" dirty="0">
                    <a:latin typeface="+mn-lt"/>
                  </a:rPr>
                  <a:t>将 </a:t>
                </a:r>
                <a:r>
                  <a:rPr lang="en-US" altLang="zh-CN" dirty="0" err="1">
                    <a:latin typeface="+mn-lt"/>
                  </a:rPr>
                  <a:t>NeRF</a:t>
                </a:r>
                <a:r>
                  <a:rPr lang="en-US" altLang="zh-CN" dirty="0">
                    <a:latin typeface="+mn-lt"/>
                  </a:rPr>
                  <a:t> </a:t>
                </a:r>
                <a:r>
                  <a:rPr lang="zh-CN" altLang="en-US" dirty="0">
                    <a:latin typeface="+mn-lt"/>
                  </a:rPr>
                  <a:t>与 </a:t>
                </a:r>
                <a:r>
                  <a:rPr lang="en-US" altLang="zh-CN" dirty="0">
                    <a:latin typeface="+mn-lt"/>
                  </a:rPr>
                  <a:t>SDF </a:t>
                </a:r>
                <a:r>
                  <a:rPr lang="zh-CN" altLang="en-US" dirty="0">
                    <a:latin typeface="+mn-lt"/>
                  </a:rPr>
                  <a:t>集成以进行表面重建。</a:t>
                </a:r>
                <a:r>
                  <a:rPr lang="en-US" altLang="zh-CN" dirty="0">
                    <a:latin typeface="+mn-lt"/>
                  </a:rPr>
                  <a:t>SDF</a:t>
                </a:r>
                <a:r>
                  <a:rPr lang="zh-CN" altLang="en-US" dirty="0">
                    <a:latin typeface="+mn-lt"/>
                  </a:rPr>
                  <a:t>，记作</a:t>
                </a:r>
                <a14:m>
                  <m:oMath xmlns:m="http://schemas.openxmlformats.org/officeDocument/2006/math">
                    <m:r>
                      <a:rPr lang="en-US" altLang="zh-CN" i="1" dirty="0" smtClean="0">
                        <a:latin typeface="Cambria Math" panose="02040503050406030204" pitchFamily="18" charset="0"/>
                      </a:rPr>
                      <m:t>𝑓</m:t>
                    </m:r>
                  </m:oMath>
                </a14:m>
                <a:r>
                  <a:rPr lang="zh-CN" altLang="en-US" dirty="0">
                    <a:latin typeface="+mn-lt"/>
                  </a:rPr>
                  <a:t>，被转换为用于体绘制的密度</a:t>
                </a:r>
                <a14:m>
                  <m:oMath xmlns:m="http://schemas.openxmlformats.org/officeDocument/2006/math">
                    <m:r>
                      <a:rPr lang="en-US" altLang="zh-CN" i="1" dirty="0" smtClean="0">
                        <a:latin typeface="Cambria Math" panose="02040503050406030204" pitchFamily="18" charset="0"/>
                      </a:rPr>
                      <m:t>𝜎</m:t>
                    </m:r>
                  </m:oMath>
                </a14:m>
                <a:r>
                  <a:rPr lang="zh-CN" altLang="en-US" dirty="0">
                    <a:latin typeface="+mn-lt"/>
                  </a:rPr>
                  <a:t>。具体来说，对于一个点</a:t>
                </a:r>
                <a14:m>
                  <m:oMath xmlns:m="http://schemas.openxmlformats.org/officeDocument/2006/math">
                    <m:r>
                      <a:rPr lang="zh-CN" altLang="en-US" b="1" i="1" dirty="0" smtClean="0">
                        <a:latin typeface="Cambria Math" panose="02040503050406030204" pitchFamily="18" charset="0"/>
                      </a:rPr>
                      <m:t>𝒑</m:t>
                    </m:r>
                    <m:d>
                      <m:dPr>
                        <m:ctrlPr>
                          <a:rPr lang="en-US" altLang="zh-CN" i="1" dirty="0" smtClean="0">
                            <a:latin typeface="Cambria Math" panose="02040503050406030204" pitchFamily="18" charset="0"/>
                          </a:rPr>
                        </m:ctrlPr>
                      </m:dPr>
                      <m:e>
                        <m:r>
                          <a:rPr lang="en-US" altLang="zh-CN" b="0" i="1" dirty="0" smtClean="0">
                            <a:latin typeface="Cambria Math" panose="02040503050406030204" pitchFamily="18" charset="0"/>
                          </a:rPr>
                          <m:t>𝑡</m:t>
                        </m:r>
                      </m:e>
                    </m:d>
                  </m:oMath>
                </a14:m>
                <a:r>
                  <a:rPr lang="zh-CN" altLang="en-US" dirty="0">
                    <a:latin typeface="+mn-lt"/>
                  </a:rPr>
                  <a:t>，</a:t>
                </a:r>
                <a:r>
                  <a:rPr lang="en-US" altLang="zh-CN" dirty="0" err="1">
                    <a:latin typeface="+mn-lt"/>
                  </a:rPr>
                  <a:t>VolSDF</a:t>
                </a:r>
                <a:r>
                  <a:rPr lang="en-US" altLang="zh-CN" dirty="0">
                    <a:latin typeface="+mn-lt"/>
                  </a:rPr>
                  <a:t> </a:t>
                </a:r>
                <a:r>
                  <a:rPr lang="zh-CN" altLang="en-US" dirty="0">
                    <a:latin typeface="+mn-lt"/>
                  </a:rPr>
                  <a:t>根据符号距离</a:t>
                </a:r>
                <a14:m>
                  <m:oMath xmlns:m="http://schemas.openxmlformats.org/officeDocument/2006/math">
                    <m:r>
                      <a:rPr lang="en-US" altLang="zh-CN" i="1" dirty="0">
                        <a:latin typeface="Cambria Math" panose="02040503050406030204" pitchFamily="18" charset="0"/>
                      </a:rPr>
                      <m:t>𝑓</m:t>
                    </m:r>
                    <m:d>
                      <m:dPr>
                        <m:ctrlPr>
                          <a:rPr lang="en-US" altLang="zh-CN" i="1" dirty="0" smtClean="0">
                            <a:latin typeface="Cambria Math" panose="02040503050406030204" pitchFamily="18" charset="0"/>
                          </a:rPr>
                        </m:ctrlPr>
                      </m:dPr>
                      <m:e>
                        <m:r>
                          <a:rPr lang="zh-CN" altLang="en-US" b="1" i="1" dirty="0">
                            <a:latin typeface="Cambria Math" panose="02040503050406030204" pitchFamily="18" charset="0"/>
                          </a:rPr>
                          <m:t>𝒑</m:t>
                        </m:r>
                        <m:d>
                          <m:dPr>
                            <m:ctrlPr>
                              <a:rPr lang="en-US" altLang="zh-CN" i="1" dirty="0">
                                <a:latin typeface="Cambria Math" panose="02040503050406030204" pitchFamily="18" charset="0"/>
                              </a:rPr>
                            </m:ctrlPr>
                          </m:dPr>
                          <m:e>
                            <m:r>
                              <a:rPr lang="en-US" altLang="zh-CN" i="1" dirty="0">
                                <a:latin typeface="Cambria Math" panose="02040503050406030204" pitchFamily="18" charset="0"/>
                              </a:rPr>
                              <m:t>𝑡</m:t>
                            </m:r>
                          </m:e>
                        </m:d>
                      </m:e>
                    </m:d>
                  </m:oMath>
                </a14:m>
                <a:r>
                  <a:rPr lang="zh-CN" altLang="en-US" dirty="0">
                    <a:latin typeface="+mn-lt"/>
                  </a:rPr>
                  <a:t>计算体密度</a:t>
                </a:r>
                <a14:m>
                  <m:oMath xmlns:m="http://schemas.openxmlformats.org/officeDocument/2006/math">
                    <m:r>
                      <a:rPr lang="en-US" altLang="zh-CN" i="1" dirty="0">
                        <a:latin typeface="Cambria Math" panose="02040503050406030204" pitchFamily="18" charset="0"/>
                      </a:rPr>
                      <m:t>𝜎</m:t>
                    </m:r>
                    <m:r>
                      <a:rPr lang="en-US" altLang="zh-CN" i="1" dirty="0">
                        <a:latin typeface="Cambria Math" panose="02040503050406030204" pitchFamily="18" charset="0"/>
                      </a:rPr>
                      <m:t> </m:t>
                    </m:r>
                    <m:d>
                      <m:dPr>
                        <m:ctrlPr>
                          <a:rPr lang="en-US" altLang="zh-CN" i="1" dirty="0" smtClean="0">
                            <a:latin typeface="Cambria Math" panose="02040503050406030204" pitchFamily="18" charset="0"/>
                          </a:rPr>
                        </m:ctrlPr>
                      </m:dPr>
                      <m:e>
                        <m:r>
                          <a:rPr lang="zh-CN" altLang="en-US" b="1" i="1" dirty="0">
                            <a:latin typeface="Cambria Math" panose="02040503050406030204" pitchFamily="18" charset="0"/>
                          </a:rPr>
                          <m:t>𝒑</m:t>
                        </m:r>
                        <m:d>
                          <m:dPr>
                            <m:ctrlPr>
                              <a:rPr lang="en-US" altLang="zh-CN" i="1" dirty="0">
                                <a:latin typeface="Cambria Math" panose="02040503050406030204" pitchFamily="18" charset="0"/>
                              </a:rPr>
                            </m:ctrlPr>
                          </m:dPr>
                          <m:e>
                            <m:r>
                              <a:rPr lang="en-US" altLang="zh-CN" i="1" dirty="0">
                                <a:latin typeface="Cambria Math" panose="02040503050406030204" pitchFamily="18" charset="0"/>
                              </a:rPr>
                              <m:t>𝑡</m:t>
                            </m:r>
                          </m:e>
                        </m:d>
                      </m:e>
                    </m:d>
                  </m:oMath>
                </a14:m>
                <a:r>
                  <a:rPr lang="zh-CN" altLang="en-US" dirty="0">
                    <a:latin typeface="+mn-lt"/>
                  </a:rPr>
                  <a:t>，公式如下：</a:t>
                </a:r>
                <a:endParaRPr lang="en-US" altLang="zh-CN" dirty="0">
                  <a:latin typeface="+mn-lt"/>
                </a:endParaRPr>
              </a:p>
              <a:p>
                <a:pPr marL="0" lvl="1" indent="0">
                  <a:buNone/>
                </a:pPr>
                <a14:m>
                  <m:oMathPara xmlns:m="http://schemas.openxmlformats.org/officeDocument/2006/math">
                    <m:oMathParaPr>
                      <m:jc m:val="centerGroup"/>
                    </m:oMathParaPr>
                    <m:oMath xmlns:m="http://schemas.openxmlformats.org/officeDocument/2006/math">
                      <m:r>
                        <a:rPr lang="en-US" altLang="zh-CN" i="1" dirty="0" smtClean="0">
                          <a:latin typeface="Cambria Math" panose="02040503050406030204" pitchFamily="18" charset="0"/>
                        </a:rPr>
                        <m:t>𝜎</m:t>
                      </m:r>
                      <m:r>
                        <a:rPr lang="en-US" altLang="zh-CN" i="1" dirty="0" smtClean="0">
                          <a:latin typeface="Cambria Math" panose="02040503050406030204" pitchFamily="18" charset="0"/>
                        </a:rPr>
                        <m:t> </m:t>
                      </m:r>
                      <m:d>
                        <m:dPr>
                          <m:ctrlPr>
                            <a:rPr lang="en-US" altLang="zh-CN" i="1" dirty="0" smtClean="0">
                              <a:latin typeface="Cambria Math" panose="02040503050406030204" pitchFamily="18" charset="0"/>
                            </a:rPr>
                          </m:ctrlPr>
                        </m:dPr>
                        <m:e>
                          <m:r>
                            <a:rPr lang="zh-CN" altLang="en-US" b="1" i="1" dirty="0">
                              <a:latin typeface="Cambria Math" panose="02040503050406030204" pitchFamily="18" charset="0"/>
                            </a:rPr>
                            <m:t>𝒑</m:t>
                          </m:r>
                          <m:d>
                            <m:dPr>
                              <m:ctrlPr>
                                <a:rPr lang="en-US" altLang="zh-CN" i="1" dirty="0">
                                  <a:latin typeface="Cambria Math" panose="02040503050406030204" pitchFamily="18" charset="0"/>
                                </a:rPr>
                              </m:ctrlPr>
                            </m:dPr>
                            <m:e>
                              <m:r>
                                <a:rPr lang="en-US" altLang="zh-CN" i="1" dirty="0">
                                  <a:latin typeface="Cambria Math" panose="02040503050406030204" pitchFamily="18" charset="0"/>
                                </a:rPr>
                                <m:t>𝑡</m:t>
                              </m:r>
                            </m:e>
                          </m:d>
                        </m:e>
                      </m:d>
                      <m:r>
                        <a:rPr lang="en-US" altLang="zh-CN" b="0" i="1" dirty="0" smtClean="0">
                          <a:latin typeface="Cambria Math" panose="02040503050406030204" pitchFamily="18" charset="0"/>
                        </a:rPr>
                        <m:t>=</m:t>
                      </m:r>
                      <m:sSub>
                        <m:sSubPr>
                          <m:ctrlPr>
                            <a:rPr lang="en-US" altLang="zh-CN" b="0" i="1" dirty="0" smtClean="0">
                              <a:latin typeface="Cambria Math" panose="02040503050406030204" pitchFamily="18" charset="0"/>
                            </a:rPr>
                          </m:ctrlPr>
                        </m:sSubPr>
                        <m:e>
                          <m:f>
                            <m:fPr>
                              <m:ctrlPr>
                                <a:rPr lang="en-US" altLang="zh-CN" i="1" dirty="0">
                                  <a:latin typeface="Cambria Math" panose="02040503050406030204" pitchFamily="18" charset="0"/>
                                </a:rPr>
                              </m:ctrlPr>
                            </m:fPr>
                            <m:num>
                              <m:r>
                                <a:rPr lang="en-US" altLang="zh-CN" i="1" dirty="0">
                                  <a:latin typeface="Cambria Math" panose="02040503050406030204" pitchFamily="18" charset="0"/>
                                </a:rPr>
                                <m:t>1</m:t>
                              </m:r>
                            </m:num>
                            <m:den>
                              <m:r>
                                <a:rPr lang="zh-CN" altLang="en-US" i="1" dirty="0">
                                  <a:latin typeface="Cambria Math" panose="02040503050406030204" pitchFamily="18" charset="0"/>
                                </a:rPr>
                                <m:t>𝛽</m:t>
                              </m:r>
                            </m:den>
                          </m:f>
                          <m:r>
                            <m:rPr>
                              <m:sty m:val="p"/>
                            </m:rPr>
                            <a:rPr lang="el-GR" altLang="zh-CN" b="0" i="1" dirty="0" smtClean="0">
                              <a:latin typeface="Cambria Math" panose="02040503050406030204" pitchFamily="18" charset="0"/>
                              <a:ea typeface="Cambria Math" panose="02040503050406030204" pitchFamily="18" charset="0"/>
                            </a:rPr>
                            <m:t>Ψ</m:t>
                          </m:r>
                        </m:e>
                        <m:sub>
                          <m:r>
                            <a:rPr lang="zh-CN" altLang="en-US" b="0" i="1" dirty="0" smtClean="0">
                              <a:latin typeface="Cambria Math" panose="02040503050406030204" pitchFamily="18" charset="0"/>
                            </a:rPr>
                            <m:t>𝛽</m:t>
                          </m:r>
                        </m:sub>
                      </m:sSub>
                      <m:d>
                        <m:dPr>
                          <m:ctrlPr>
                            <a:rPr lang="en-US" altLang="zh-CN" b="0" i="1" dirty="0" smtClean="0">
                              <a:latin typeface="Cambria Math" panose="02040503050406030204" pitchFamily="18" charset="0"/>
                            </a:rPr>
                          </m:ctrlPr>
                        </m:dPr>
                        <m:e>
                          <m:r>
                            <a:rPr lang="en-US" altLang="zh-CN" b="0" i="1" dirty="0" smtClean="0">
                              <a:latin typeface="Cambria Math" panose="02040503050406030204" pitchFamily="18" charset="0"/>
                            </a:rPr>
                            <m:t>−</m:t>
                          </m:r>
                          <m:r>
                            <a:rPr lang="en-US" altLang="zh-CN" i="1" dirty="0">
                              <a:latin typeface="Cambria Math" panose="02040503050406030204" pitchFamily="18" charset="0"/>
                            </a:rPr>
                            <m:t>𝑓</m:t>
                          </m:r>
                          <m:d>
                            <m:dPr>
                              <m:ctrlPr>
                                <a:rPr lang="en-US" altLang="zh-CN" i="1" dirty="0">
                                  <a:latin typeface="Cambria Math" panose="02040503050406030204" pitchFamily="18" charset="0"/>
                                </a:rPr>
                              </m:ctrlPr>
                            </m:dPr>
                            <m:e>
                              <m:r>
                                <a:rPr lang="zh-CN" altLang="en-US" b="1" i="1" dirty="0">
                                  <a:latin typeface="Cambria Math" panose="02040503050406030204" pitchFamily="18" charset="0"/>
                                </a:rPr>
                                <m:t>𝒑</m:t>
                              </m:r>
                              <m:d>
                                <m:dPr>
                                  <m:ctrlPr>
                                    <a:rPr lang="en-US" altLang="zh-CN" i="1" dirty="0">
                                      <a:latin typeface="Cambria Math" panose="02040503050406030204" pitchFamily="18" charset="0"/>
                                    </a:rPr>
                                  </m:ctrlPr>
                                </m:dPr>
                                <m:e>
                                  <m:r>
                                    <a:rPr lang="en-US" altLang="zh-CN" i="1" dirty="0">
                                      <a:latin typeface="Cambria Math" panose="02040503050406030204" pitchFamily="18" charset="0"/>
                                    </a:rPr>
                                    <m:t>𝑡</m:t>
                                  </m:r>
                                </m:e>
                              </m:d>
                            </m:e>
                          </m:d>
                        </m:e>
                      </m:d>
                    </m:oMath>
                  </m:oMathPara>
                </a14:m>
                <a:endParaRPr lang="en-US" altLang="zh-CN" dirty="0">
                  <a:latin typeface="+mn-lt"/>
                </a:endParaRPr>
              </a:p>
              <a:p>
                <a:pPr marL="0" lvl="1" indent="0">
                  <a:buNone/>
                </a:pPr>
                <a:r>
                  <a:rPr lang="zh-CN" altLang="en-US" dirty="0">
                    <a:latin typeface="+mn-lt"/>
                  </a:rPr>
                  <a:t>其中</a:t>
                </a:r>
                <a14:m>
                  <m:oMath xmlns:m="http://schemas.openxmlformats.org/officeDocument/2006/math">
                    <m:sSub>
                      <m:sSubPr>
                        <m:ctrlPr>
                          <a:rPr lang="en-US" altLang="zh-CN" b="0" i="1" dirty="0" smtClean="0">
                            <a:latin typeface="Cambria Math" panose="02040503050406030204" pitchFamily="18" charset="0"/>
                          </a:rPr>
                        </m:ctrlPr>
                      </m:sSubPr>
                      <m:e>
                        <m:r>
                          <m:rPr>
                            <m:sty m:val="p"/>
                          </m:rPr>
                          <a:rPr lang="el-GR" altLang="zh-CN" b="0" i="1" dirty="0" smtClean="0">
                            <a:latin typeface="Cambria Math" panose="02040503050406030204" pitchFamily="18" charset="0"/>
                            <a:ea typeface="Cambria Math" panose="02040503050406030204" pitchFamily="18" charset="0"/>
                          </a:rPr>
                          <m:t>Ψ</m:t>
                        </m:r>
                      </m:e>
                      <m:sub>
                        <m:r>
                          <a:rPr lang="zh-CN" altLang="en-US" b="0" i="1" dirty="0" smtClean="0">
                            <a:latin typeface="Cambria Math" panose="02040503050406030204" pitchFamily="18" charset="0"/>
                          </a:rPr>
                          <m:t>𝛽</m:t>
                        </m:r>
                      </m:sub>
                    </m:sSub>
                  </m:oMath>
                </a14:m>
                <a:r>
                  <a:rPr lang="zh-CN" altLang="en-US" dirty="0">
                    <a:latin typeface="+mn-lt"/>
                  </a:rPr>
                  <a:t>表示具有可学习尺度参数</a:t>
                </a:r>
                <a14:m>
                  <m:oMath xmlns:m="http://schemas.openxmlformats.org/officeDocument/2006/math">
                    <m:r>
                      <a:rPr lang="zh-CN" altLang="en-US" i="1" dirty="0">
                        <a:latin typeface="Cambria Math" panose="02040503050406030204" pitchFamily="18" charset="0"/>
                      </a:rPr>
                      <m:t>𝛽</m:t>
                    </m:r>
                    <m:r>
                      <a:rPr lang="zh-CN" altLang="en-US" i="1" dirty="0">
                        <a:latin typeface="Cambria Math" panose="02040503050406030204" pitchFamily="18" charset="0"/>
                      </a:rPr>
                      <m:t>&gt;0</m:t>
                    </m:r>
                  </m:oMath>
                </a14:m>
                <a:r>
                  <a:rPr lang="zh-CN" altLang="en-US" dirty="0">
                    <a:latin typeface="+mn-lt"/>
                  </a:rPr>
                  <a:t>的零均值拉普拉斯分布的累积分布函数（</a:t>
                </a:r>
                <a:r>
                  <a:rPr lang="en-US" altLang="zh-CN" dirty="0">
                    <a:latin typeface="+mn-lt"/>
                  </a:rPr>
                  <a:t>CDF</a:t>
                </a:r>
                <a:r>
                  <a:rPr lang="zh-CN" altLang="en-US" dirty="0">
                    <a:latin typeface="+mn-lt"/>
                  </a:rPr>
                  <a:t>）</a:t>
                </a:r>
                <a:endParaRPr lang="en-US" altLang="zh-CN" dirty="0">
                  <a:latin typeface="+mn-lt"/>
                </a:endParaRPr>
              </a:p>
            </p:txBody>
          </p:sp>
        </mc:Choice>
        <mc:Fallback xmlns="">
          <p:sp>
            <p:nvSpPr>
              <p:cNvPr id="3" name="ee4pContent1">
                <a:extLst>
                  <a:ext uri="{FF2B5EF4-FFF2-40B4-BE49-F238E27FC236}">
                    <a16:creationId xmlns:a16="http://schemas.microsoft.com/office/drawing/2014/main" id="{376A6E67-32DB-2AAF-B635-BA90E1C38A30}"/>
                  </a:ext>
                </a:extLst>
              </p:cNvPr>
              <p:cNvSpPr txBox="1">
                <a:spLocks noRot="1" noChangeAspect="1" noMove="1" noResize="1" noEditPoints="1" noAdjustHandles="1" noChangeArrowheads="1" noChangeShapeType="1" noTextEdit="1"/>
              </p:cNvSpPr>
              <p:nvPr>
                <p:custDataLst>
                  <p:tags r:id="rId6"/>
                </p:custDataLst>
              </p:nvPr>
            </p:nvSpPr>
            <p:spPr>
              <a:xfrm>
                <a:off x="838199" y="1690690"/>
                <a:ext cx="10515599" cy="5072420"/>
              </a:xfrm>
              <a:prstGeom prst="rect">
                <a:avLst/>
              </a:prstGeom>
              <a:blipFill>
                <a:blip r:embed="rId7"/>
                <a:stretch>
                  <a:fillRect l="-232" b="-600"/>
                </a:stretch>
              </a:blipFill>
              <a:ln w="9525" cmpd="sng">
                <a:solidFill>
                  <a:schemeClr val="accent1">
                    <a:lumMod val="100000"/>
                  </a:schemeClr>
                </a:solidFill>
                <a:prstDash val="solid"/>
              </a:ln>
            </p:spPr>
            <p:txBody>
              <a:bodyPr/>
              <a:lstStyle/>
              <a:p>
                <a:r>
                  <a:rPr lang="en-US">
                    <a:noFill/>
                  </a:rPr>
                  <a:t> </a:t>
                </a:r>
              </a:p>
            </p:txBody>
          </p:sp>
        </mc:Fallback>
      </mc:AlternateContent>
    </p:spTree>
    <p:extLst>
      <p:ext uri="{BB962C8B-B14F-4D97-AF65-F5344CB8AC3E}">
        <p14:creationId xmlns:p14="http://schemas.microsoft.com/office/powerpoint/2010/main" val="70624478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a:bodyPr>
          <a:lstStyle/>
          <a:p>
            <a:r>
              <a:rPr lang="en-US" altLang="zh-CN" dirty="0"/>
              <a:t>NeRF-based Methods</a:t>
            </a:r>
            <a:endParaRPr lang="en-US" dirty="0"/>
          </a:p>
        </p:txBody>
      </p:sp>
      <mc:AlternateContent xmlns:mc="http://schemas.openxmlformats.org/markup-compatibility/2006" xmlns:a14="http://schemas.microsoft.com/office/drawing/2010/main">
        <mc:Choice Requires="a14">
          <p:sp>
            <p:nvSpPr>
              <p:cNvPr id="3" name="ee4pContent1">
                <a:extLst>
                  <a:ext uri="{FF2B5EF4-FFF2-40B4-BE49-F238E27FC236}">
                    <a16:creationId xmlns:a16="http://schemas.microsoft.com/office/drawing/2014/main" id="{376A6E67-32DB-2AAF-B635-BA90E1C38A30}"/>
                  </a:ext>
                </a:extLst>
              </p:cNvPr>
              <p:cNvSpPr txBox="1">
                <a:spLocks/>
              </p:cNvSpPr>
              <p:nvPr>
                <p:custDataLst>
                  <p:tags r:id="rId2"/>
                </p:custDataLst>
              </p:nvPr>
            </p:nvSpPr>
            <p:spPr>
              <a:xfrm>
                <a:off x="838200" y="1690688"/>
                <a:ext cx="10515599" cy="5132807"/>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a:latin typeface="+mn-lt"/>
                  </a:rPr>
                  <a:t>NeuS</a:t>
                </a:r>
                <a:r>
                  <a:rPr lang="zh-CN" altLang="en-US" dirty="0">
                    <a:latin typeface="+mn-lt"/>
                  </a:rPr>
                  <a:t>以不同的方式计算密度，公式如下：</a:t>
                </a:r>
                <a:endParaRPr lang="en-US" altLang="zh-CN" dirty="0">
                  <a:latin typeface="+mn-lt"/>
                </a:endParaRPr>
              </a:p>
              <a:p>
                <a:pPr marL="0" lvl="1" indent="0">
                  <a:buNone/>
                </a:pPr>
                <a14:m>
                  <m:oMathPara xmlns:m="http://schemas.openxmlformats.org/officeDocument/2006/math">
                    <m:oMathParaPr>
                      <m:jc m:val="centerGroup"/>
                    </m:oMathParaPr>
                    <m:oMath xmlns:m="http://schemas.openxmlformats.org/officeDocument/2006/math">
                      <m:r>
                        <a:rPr lang="en-US" altLang="zh-CN" sz="1400" i="1" dirty="0" smtClean="0">
                          <a:latin typeface="Cambria Math" panose="02040503050406030204" pitchFamily="18" charset="0"/>
                        </a:rPr>
                        <m:t>𝜎</m:t>
                      </m:r>
                      <m:r>
                        <a:rPr lang="en-US" altLang="zh-CN" sz="1400" i="1" dirty="0" smtClean="0">
                          <a:latin typeface="Cambria Math" panose="02040503050406030204" pitchFamily="18" charset="0"/>
                        </a:rPr>
                        <m:t> </m:t>
                      </m:r>
                      <m:d>
                        <m:dPr>
                          <m:ctrlPr>
                            <a:rPr lang="en-US" altLang="zh-CN" sz="1400" i="1" dirty="0" smtClean="0">
                              <a:latin typeface="Cambria Math" panose="02040503050406030204" pitchFamily="18" charset="0"/>
                            </a:rPr>
                          </m:ctrlPr>
                        </m:dPr>
                        <m:e>
                          <m:r>
                            <a:rPr lang="zh-CN" altLang="en-US" sz="1400" b="1" i="1" dirty="0">
                              <a:latin typeface="Cambria Math" panose="02040503050406030204" pitchFamily="18" charset="0"/>
                            </a:rPr>
                            <m:t>𝒑</m:t>
                          </m:r>
                          <m:d>
                            <m:dPr>
                              <m:ctrlPr>
                                <a:rPr lang="en-US" altLang="zh-CN" sz="1400" i="1" dirty="0">
                                  <a:latin typeface="Cambria Math" panose="02040503050406030204" pitchFamily="18" charset="0"/>
                                </a:rPr>
                              </m:ctrlPr>
                            </m:dPr>
                            <m:e>
                              <m:r>
                                <a:rPr lang="en-US" altLang="zh-CN" sz="1400" i="1" dirty="0">
                                  <a:latin typeface="Cambria Math" panose="02040503050406030204" pitchFamily="18" charset="0"/>
                                </a:rPr>
                                <m:t>𝑡</m:t>
                              </m:r>
                            </m:e>
                          </m:d>
                        </m:e>
                      </m:d>
                      <m:r>
                        <a:rPr lang="en-US" altLang="zh-CN" sz="1400" b="0" i="1" dirty="0" smtClean="0">
                          <a:latin typeface="Cambria Math" panose="02040503050406030204" pitchFamily="18" charset="0"/>
                        </a:rPr>
                        <m:t>=</m:t>
                      </m:r>
                      <m:r>
                        <m:rPr>
                          <m:sty m:val="p"/>
                        </m:rPr>
                        <a:rPr lang="en-US" altLang="zh-CN" sz="1400" b="0" i="0" dirty="0" smtClean="0">
                          <a:latin typeface="Cambria Math" panose="02040503050406030204" pitchFamily="18" charset="0"/>
                        </a:rPr>
                        <m:t>max</m:t>
                      </m:r>
                      <m:d>
                        <m:dPr>
                          <m:ctrlPr>
                            <a:rPr lang="en-US" altLang="zh-CN" sz="1400" b="0" i="1" dirty="0" smtClean="0">
                              <a:latin typeface="Cambria Math" panose="02040503050406030204" pitchFamily="18" charset="0"/>
                            </a:rPr>
                          </m:ctrlPr>
                        </m:dPr>
                        <m:e>
                          <m:f>
                            <m:fPr>
                              <m:ctrlPr>
                                <a:rPr lang="en-US" altLang="zh-CN" sz="1400" b="0" i="1" dirty="0" smtClean="0">
                                  <a:latin typeface="Cambria Math" panose="02040503050406030204" pitchFamily="18" charset="0"/>
                                </a:rPr>
                              </m:ctrlPr>
                            </m:fPr>
                            <m:num>
                              <m:r>
                                <a:rPr lang="en-US" altLang="zh-CN" sz="1400" b="0" i="1" dirty="0" smtClean="0">
                                  <a:latin typeface="Cambria Math" panose="02040503050406030204" pitchFamily="18" charset="0"/>
                                </a:rPr>
                                <m:t>−</m:t>
                              </m:r>
                              <m:r>
                                <a:rPr lang="en-US" altLang="zh-CN" sz="1400" b="0" i="1" dirty="0" smtClean="0">
                                  <a:latin typeface="Cambria Math" panose="02040503050406030204" pitchFamily="18" charset="0"/>
                                </a:rPr>
                                <m:t>𝑓</m:t>
                              </m:r>
                              <m:r>
                                <a:rPr lang="en-US" altLang="zh-CN" sz="1400" b="0" i="1" dirty="0" smtClean="0">
                                  <a:latin typeface="Cambria Math" panose="02040503050406030204" pitchFamily="18" charset="0"/>
                                </a:rPr>
                                <m:t>′</m:t>
                              </m:r>
                              <m:d>
                                <m:dPr>
                                  <m:ctrlPr>
                                    <a:rPr lang="en-US" altLang="zh-CN" sz="1400" b="0" i="1" dirty="0" smtClean="0">
                                      <a:latin typeface="Cambria Math" panose="02040503050406030204" pitchFamily="18" charset="0"/>
                                    </a:rPr>
                                  </m:ctrlPr>
                                </m:dPr>
                                <m:e>
                                  <m:r>
                                    <a:rPr lang="zh-CN" altLang="en-US" sz="1400" b="1" i="1" dirty="0">
                                      <a:latin typeface="Cambria Math" panose="02040503050406030204" pitchFamily="18" charset="0"/>
                                    </a:rPr>
                                    <m:t>𝒑</m:t>
                                  </m:r>
                                  <m:d>
                                    <m:dPr>
                                      <m:ctrlPr>
                                        <a:rPr lang="en-US" altLang="zh-CN" sz="1400" i="1" dirty="0">
                                          <a:latin typeface="Cambria Math" panose="02040503050406030204" pitchFamily="18" charset="0"/>
                                        </a:rPr>
                                      </m:ctrlPr>
                                    </m:dPr>
                                    <m:e>
                                      <m:r>
                                        <a:rPr lang="en-US" altLang="zh-CN" sz="1400" i="1" dirty="0">
                                          <a:latin typeface="Cambria Math" panose="02040503050406030204" pitchFamily="18" charset="0"/>
                                        </a:rPr>
                                        <m:t>𝑡</m:t>
                                      </m:r>
                                    </m:e>
                                  </m:d>
                                </m:e>
                              </m:d>
                              <m:sSubSup>
                                <m:sSubSupPr>
                                  <m:ctrlPr>
                                    <a:rPr lang="en-US" altLang="zh-CN" sz="1400" b="0" i="1" dirty="0" smtClean="0">
                                      <a:latin typeface="Cambria Math" panose="02040503050406030204" pitchFamily="18" charset="0"/>
                                    </a:rPr>
                                  </m:ctrlPr>
                                </m:sSubSupPr>
                                <m:e>
                                  <m:r>
                                    <m:rPr>
                                      <m:sty m:val="p"/>
                                    </m:rPr>
                                    <a:rPr lang="el-GR" altLang="zh-CN" sz="1400" i="1" dirty="0">
                                      <a:latin typeface="Cambria Math" panose="02040503050406030204" pitchFamily="18" charset="0"/>
                                      <a:ea typeface="Cambria Math" panose="02040503050406030204" pitchFamily="18" charset="0"/>
                                    </a:rPr>
                                    <m:t>Φ</m:t>
                                  </m:r>
                                </m:e>
                                <m:sub>
                                  <m:r>
                                    <a:rPr lang="en-US" altLang="zh-CN" sz="1400" b="0" i="1" dirty="0" smtClean="0">
                                      <a:latin typeface="Cambria Math" panose="02040503050406030204" pitchFamily="18" charset="0"/>
                                    </a:rPr>
                                    <m:t>𝑠</m:t>
                                  </m:r>
                                </m:sub>
                                <m:sup>
                                  <m:r>
                                    <a:rPr lang="en-US" altLang="zh-CN" sz="1400" b="0" i="1" dirty="0" smtClean="0">
                                      <a:latin typeface="Cambria Math" panose="02040503050406030204" pitchFamily="18" charset="0"/>
                                    </a:rPr>
                                    <m:t>′</m:t>
                                  </m:r>
                                </m:sup>
                              </m:sSubSup>
                              <m:d>
                                <m:dPr>
                                  <m:ctrlPr>
                                    <a:rPr lang="en-US" altLang="zh-CN" sz="1400" b="0" i="1" dirty="0" smtClean="0">
                                      <a:latin typeface="Cambria Math" panose="02040503050406030204" pitchFamily="18" charset="0"/>
                                    </a:rPr>
                                  </m:ctrlPr>
                                </m:dPr>
                                <m:e>
                                  <m:r>
                                    <a:rPr lang="en-US" altLang="zh-CN" sz="1400" i="1" dirty="0">
                                      <a:latin typeface="Cambria Math" panose="02040503050406030204" pitchFamily="18" charset="0"/>
                                    </a:rPr>
                                    <m:t>𝑓</m:t>
                                  </m:r>
                                  <m:d>
                                    <m:dPr>
                                      <m:ctrlPr>
                                        <a:rPr lang="en-US" altLang="zh-CN" sz="1400" i="1" dirty="0">
                                          <a:latin typeface="Cambria Math" panose="02040503050406030204" pitchFamily="18" charset="0"/>
                                        </a:rPr>
                                      </m:ctrlPr>
                                    </m:dPr>
                                    <m:e>
                                      <m:r>
                                        <a:rPr lang="zh-CN" altLang="en-US" sz="1400" b="1" i="1" dirty="0">
                                          <a:latin typeface="Cambria Math" panose="02040503050406030204" pitchFamily="18" charset="0"/>
                                        </a:rPr>
                                        <m:t>𝒑</m:t>
                                      </m:r>
                                      <m:d>
                                        <m:dPr>
                                          <m:ctrlPr>
                                            <a:rPr lang="en-US" altLang="zh-CN" sz="1400" i="1" dirty="0">
                                              <a:latin typeface="Cambria Math" panose="02040503050406030204" pitchFamily="18" charset="0"/>
                                            </a:rPr>
                                          </m:ctrlPr>
                                        </m:dPr>
                                        <m:e>
                                          <m:r>
                                            <a:rPr lang="en-US" altLang="zh-CN" sz="1400" i="1" dirty="0">
                                              <a:latin typeface="Cambria Math" panose="02040503050406030204" pitchFamily="18" charset="0"/>
                                            </a:rPr>
                                            <m:t>𝑡</m:t>
                                          </m:r>
                                        </m:e>
                                      </m:d>
                                    </m:e>
                                  </m:d>
                                </m:e>
                              </m:d>
                            </m:num>
                            <m:den>
                              <m:sSub>
                                <m:sSubPr>
                                  <m:ctrlPr>
                                    <a:rPr lang="en-US" altLang="zh-CN" sz="1400" b="0" i="1" dirty="0" smtClean="0">
                                      <a:latin typeface="Cambria Math" panose="02040503050406030204" pitchFamily="18" charset="0"/>
                                    </a:rPr>
                                  </m:ctrlPr>
                                </m:sSubPr>
                                <m:e>
                                  <m:r>
                                    <m:rPr>
                                      <m:sty m:val="p"/>
                                    </m:rPr>
                                    <a:rPr lang="el-GR" altLang="zh-CN" sz="1400" i="1" dirty="0">
                                      <a:latin typeface="Cambria Math" panose="02040503050406030204" pitchFamily="18" charset="0"/>
                                      <a:ea typeface="Cambria Math" panose="02040503050406030204" pitchFamily="18" charset="0"/>
                                    </a:rPr>
                                    <m:t>Φ</m:t>
                                  </m:r>
                                </m:e>
                                <m:sub>
                                  <m:r>
                                    <a:rPr lang="en-US" altLang="zh-CN" sz="1400" b="0" i="1" dirty="0" smtClean="0">
                                      <a:latin typeface="Cambria Math" panose="02040503050406030204" pitchFamily="18" charset="0"/>
                                    </a:rPr>
                                    <m:t>𝑠</m:t>
                                  </m:r>
                                </m:sub>
                              </m:sSub>
                              <m:d>
                                <m:dPr>
                                  <m:ctrlPr>
                                    <a:rPr lang="en-US" altLang="zh-CN" sz="1400" i="1" dirty="0">
                                      <a:latin typeface="Cambria Math" panose="02040503050406030204" pitchFamily="18" charset="0"/>
                                    </a:rPr>
                                  </m:ctrlPr>
                                </m:dPr>
                                <m:e>
                                  <m:r>
                                    <a:rPr lang="en-US" altLang="zh-CN" sz="1400" i="1" dirty="0">
                                      <a:latin typeface="Cambria Math" panose="02040503050406030204" pitchFamily="18" charset="0"/>
                                    </a:rPr>
                                    <m:t>𝑓</m:t>
                                  </m:r>
                                  <m:d>
                                    <m:dPr>
                                      <m:ctrlPr>
                                        <a:rPr lang="en-US" altLang="zh-CN" sz="1400" i="1" dirty="0">
                                          <a:latin typeface="Cambria Math" panose="02040503050406030204" pitchFamily="18" charset="0"/>
                                        </a:rPr>
                                      </m:ctrlPr>
                                    </m:dPr>
                                    <m:e>
                                      <m:r>
                                        <a:rPr lang="zh-CN" altLang="en-US" sz="1400" b="1" i="1" dirty="0">
                                          <a:latin typeface="Cambria Math" panose="02040503050406030204" pitchFamily="18" charset="0"/>
                                        </a:rPr>
                                        <m:t>𝒑</m:t>
                                      </m:r>
                                      <m:d>
                                        <m:dPr>
                                          <m:ctrlPr>
                                            <a:rPr lang="en-US" altLang="zh-CN" sz="1400" i="1" dirty="0">
                                              <a:latin typeface="Cambria Math" panose="02040503050406030204" pitchFamily="18" charset="0"/>
                                            </a:rPr>
                                          </m:ctrlPr>
                                        </m:dPr>
                                        <m:e>
                                          <m:r>
                                            <a:rPr lang="en-US" altLang="zh-CN" sz="1400" i="1" dirty="0">
                                              <a:latin typeface="Cambria Math" panose="02040503050406030204" pitchFamily="18" charset="0"/>
                                            </a:rPr>
                                            <m:t>𝑡</m:t>
                                          </m:r>
                                        </m:e>
                                      </m:d>
                                    </m:e>
                                  </m:d>
                                </m:e>
                              </m:d>
                            </m:den>
                          </m:f>
                          <m:r>
                            <a:rPr lang="en-US" altLang="zh-CN" sz="1400" b="0" i="1" dirty="0" smtClean="0">
                              <a:latin typeface="Cambria Math" panose="02040503050406030204" pitchFamily="18" charset="0"/>
                            </a:rPr>
                            <m:t>,0</m:t>
                          </m:r>
                        </m:e>
                      </m:d>
                    </m:oMath>
                  </m:oMathPara>
                </a14:m>
                <a:endParaRPr lang="en-US" altLang="zh-CN" sz="1400" dirty="0">
                  <a:latin typeface="+mn-lt"/>
                </a:endParaRPr>
              </a:p>
              <a:p>
                <a:pPr marL="0" lvl="1" indent="0">
                  <a:buNone/>
                </a:pPr>
                <a:r>
                  <a:rPr lang="zh-CN" altLang="en-US" dirty="0">
                    <a:latin typeface="+mn-lt"/>
                  </a:rPr>
                  <a:t>其中</a:t>
                </a:r>
                <a14:m>
                  <m:oMath xmlns:m="http://schemas.openxmlformats.org/officeDocument/2006/math">
                    <m:sSub>
                      <m:sSubPr>
                        <m:ctrlPr>
                          <a:rPr lang="en-US" altLang="zh-CN" b="0" i="1" dirty="0" smtClean="0">
                            <a:latin typeface="Cambria Math" panose="02040503050406030204" pitchFamily="18" charset="0"/>
                          </a:rPr>
                        </m:ctrlPr>
                      </m:sSubPr>
                      <m:e>
                        <m:r>
                          <m:rPr>
                            <m:sty m:val="p"/>
                          </m:rPr>
                          <a:rPr lang="el-GR" altLang="zh-CN" i="1" dirty="0">
                            <a:latin typeface="Cambria Math" panose="02040503050406030204" pitchFamily="18" charset="0"/>
                            <a:ea typeface="Cambria Math" panose="02040503050406030204" pitchFamily="18" charset="0"/>
                          </a:rPr>
                          <m:t>Φ</m:t>
                        </m:r>
                      </m:e>
                      <m:sub>
                        <m:r>
                          <a:rPr lang="en-US" altLang="zh-CN" b="0" i="1" dirty="0" smtClean="0">
                            <a:latin typeface="Cambria Math" panose="02040503050406030204" pitchFamily="18" charset="0"/>
                          </a:rPr>
                          <m:t>𝑠</m:t>
                        </m:r>
                      </m:sub>
                    </m:sSub>
                  </m:oMath>
                </a14:m>
                <a:r>
                  <a:rPr lang="zh-CN" altLang="en-US" dirty="0">
                    <a:latin typeface="+mn-lt"/>
                  </a:rPr>
                  <a:t>是具有可学习尺度参数</a:t>
                </a:r>
                <a14:m>
                  <m:oMath xmlns:m="http://schemas.openxmlformats.org/officeDocument/2006/math">
                    <m:r>
                      <a:rPr lang="en-US" altLang="zh-CN" i="1" dirty="0" smtClean="0">
                        <a:latin typeface="Cambria Math" panose="02040503050406030204" pitchFamily="18" charset="0"/>
                      </a:rPr>
                      <m:t>𝑠</m:t>
                    </m:r>
                  </m:oMath>
                </a14:m>
                <a:r>
                  <a:rPr lang="zh-CN" altLang="en-US" dirty="0">
                    <a:latin typeface="+mn-lt"/>
                  </a:rPr>
                  <a:t>的 </a:t>
                </a:r>
                <a:r>
                  <a:rPr lang="en-US" altLang="zh-CN" dirty="0">
                    <a:latin typeface="+mn-lt"/>
                  </a:rPr>
                  <a:t>sigmoid </a:t>
                </a:r>
                <a:r>
                  <a:rPr lang="zh-CN" altLang="en-US" dirty="0">
                    <a:latin typeface="+mn-lt"/>
                  </a:rPr>
                  <a:t>函数</a:t>
                </a:r>
                <a:endParaRPr lang="en-US" altLang="zh-CN" dirty="0">
                  <a:latin typeface="+mn-lt"/>
                </a:endParaRPr>
              </a:p>
              <a:p>
                <a:pPr lvl="1"/>
                <a:r>
                  <a:rPr lang="zh-CN" altLang="en-US" dirty="0">
                    <a:latin typeface="+mn-lt"/>
                  </a:rPr>
                  <a:t>训练后，可以使用 </a:t>
                </a:r>
                <a:r>
                  <a:rPr lang="en-US" altLang="zh-CN" dirty="0">
                    <a:latin typeface="+mn-lt"/>
                  </a:rPr>
                  <a:t>Marching Cubes </a:t>
                </a:r>
                <a:r>
                  <a:rPr lang="zh-CN" altLang="en-US" dirty="0">
                    <a:latin typeface="+mn-lt"/>
                  </a:rPr>
                  <a:t>从</a:t>
                </a:r>
                <a:r>
                  <a:rPr lang="en-US" altLang="zh-CN" dirty="0">
                    <a:latin typeface="+mn-lt"/>
                  </a:rPr>
                  <a:t>SDF</a:t>
                </a:r>
                <a:r>
                  <a:rPr lang="zh-CN" altLang="en-US" dirty="0">
                    <a:latin typeface="+mn-lt"/>
                  </a:rPr>
                  <a:t>场中提取网格</a:t>
                </a:r>
                <a:endParaRPr lang="en-US" altLang="zh-CN" dirty="0">
                  <a:latin typeface="+mn-lt"/>
                </a:endParaRPr>
              </a:p>
              <a:p>
                <a:pPr lvl="1"/>
                <a:r>
                  <a:rPr lang="zh-CN" altLang="en-US" dirty="0">
                    <a:latin typeface="+mn-lt"/>
                  </a:rPr>
                  <a:t>注意，如果没有真实几何监督，例如</a:t>
                </a:r>
                <a:r>
                  <a:rPr lang="en-US" altLang="zh-CN" dirty="0">
                    <a:latin typeface="+mn-lt"/>
                  </a:rPr>
                  <a:t>e.g.</a:t>
                </a:r>
                <a:r>
                  <a:rPr lang="zh-CN" altLang="en-US" dirty="0">
                    <a:latin typeface="+mn-lt"/>
                  </a:rPr>
                  <a:t>深度图或 </a:t>
                </a:r>
                <a:r>
                  <a:rPr lang="en-US" altLang="zh-CN" dirty="0">
                    <a:latin typeface="+mn-lt"/>
                  </a:rPr>
                  <a:t>TSDF </a:t>
                </a:r>
                <a:r>
                  <a:rPr lang="zh-CN" altLang="en-US" dirty="0">
                    <a:latin typeface="+mn-lt"/>
                  </a:rPr>
                  <a:t>体素，这些方法则像 </a:t>
                </a:r>
                <a:r>
                  <a:rPr lang="en-US" altLang="zh-CN" dirty="0" err="1">
                    <a:latin typeface="+mn-lt"/>
                  </a:rPr>
                  <a:t>NeRF</a:t>
                </a:r>
                <a:r>
                  <a:rPr lang="en-US" altLang="zh-CN" dirty="0">
                    <a:latin typeface="+mn-lt"/>
                  </a:rPr>
                  <a:t> </a:t>
                </a:r>
                <a:r>
                  <a:rPr lang="zh-CN" altLang="en-US" dirty="0">
                    <a:latin typeface="+mn-lt"/>
                  </a:rPr>
                  <a:t>一样以自监督的方式进行训练</a:t>
                </a:r>
                <a:endParaRPr lang="en-US" altLang="zh-CN" dirty="0">
                  <a:latin typeface="+mn-lt"/>
                </a:endParaRPr>
              </a:p>
              <a:p>
                <a:pPr lvl="1"/>
                <a:r>
                  <a:rPr lang="zh-CN" altLang="en-US" dirty="0">
                    <a:latin typeface="+mn-lt"/>
                  </a:rPr>
                  <a:t>由于仅使用渲染损失进行训练（如 </a:t>
                </a:r>
                <a:r>
                  <a:rPr lang="en-US" altLang="zh-CN" dirty="0" err="1">
                    <a:latin typeface="+mn-lt"/>
                  </a:rPr>
                  <a:t>NeRF</a:t>
                </a:r>
                <a:r>
                  <a:rPr lang="zh-CN" altLang="en-US" dirty="0">
                    <a:latin typeface="+mn-lt"/>
                  </a:rPr>
                  <a:t>）会在几何上存在歧义，因此一些后续方法通过显式几何监督改进了重建，例如，单目深度</a:t>
                </a:r>
                <a:r>
                  <a:rPr lang="en-US" altLang="zh-CN" dirty="0">
                    <a:latin typeface="+mn-lt"/>
                  </a:rPr>
                  <a:t>/</a:t>
                </a:r>
                <a:r>
                  <a:rPr lang="zh-CN" altLang="en-US" dirty="0">
                    <a:latin typeface="+mn-lt"/>
                  </a:rPr>
                  <a:t>法线先验和稀疏 </a:t>
                </a:r>
                <a:r>
                  <a:rPr lang="en-US" altLang="zh-CN" dirty="0" err="1">
                    <a:latin typeface="+mn-lt"/>
                  </a:rPr>
                  <a:t>SfM</a:t>
                </a:r>
                <a:r>
                  <a:rPr lang="en-US" altLang="zh-CN" dirty="0">
                    <a:latin typeface="+mn-lt"/>
                  </a:rPr>
                  <a:t> </a:t>
                </a:r>
                <a:r>
                  <a:rPr lang="zh-CN" altLang="en-US" dirty="0">
                    <a:latin typeface="+mn-lt"/>
                  </a:rPr>
                  <a:t>点云</a:t>
                </a:r>
                <a:endParaRPr lang="en-US" altLang="zh-CN" dirty="0">
                  <a:latin typeface="+mn-lt"/>
                </a:endParaRPr>
              </a:p>
              <a:p>
                <a:pPr lvl="1"/>
                <a:r>
                  <a:rPr lang="zh-CN" altLang="en-US" dirty="0">
                    <a:latin typeface="+mn-lt"/>
                  </a:rPr>
                  <a:t>受 </a:t>
                </a:r>
                <a:r>
                  <a:rPr lang="en-US" altLang="zh-CN" dirty="0">
                    <a:latin typeface="+mn-lt"/>
                  </a:rPr>
                  <a:t>Instant-NGP </a:t>
                </a:r>
                <a:r>
                  <a:rPr lang="zh-CN" altLang="en-US" dirty="0">
                    <a:latin typeface="+mn-lt"/>
                  </a:rPr>
                  <a:t>使用哈希网格加速训练的启发，其他方法使用哈希网格来加快训练并改善表面细节</a:t>
                </a:r>
                <a:endParaRPr lang="en-US" altLang="zh-CN" dirty="0">
                  <a:latin typeface="+mn-lt"/>
                </a:endParaRPr>
              </a:p>
              <a:p>
                <a:pPr lvl="1"/>
                <a:r>
                  <a:rPr lang="zh-CN" altLang="en-US" dirty="0">
                    <a:latin typeface="+mn-lt"/>
                  </a:rPr>
                  <a:t>此外，为了克服 </a:t>
                </a:r>
                <a:r>
                  <a:rPr lang="en-US" altLang="zh-CN" dirty="0" err="1">
                    <a:latin typeface="+mn-lt"/>
                  </a:rPr>
                  <a:t>NeRF</a:t>
                </a:r>
                <a:r>
                  <a:rPr lang="en-US" altLang="zh-CN" dirty="0">
                    <a:latin typeface="+mn-lt"/>
                  </a:rPr>
                  <a:t> </a:t>
                </a:r>
                <a:r>
                  <a:rPr lang="zh-CN" altLang="en-US" dirty="0">
                    <a:latin typeface="+mn-lt"/>
                  </a:rPr>
                  <a:t>通常需要为每个新场景进行训练的缺点，一些最新方法提出了即使在稀疏视图设置下也能进行通用隐式重建的流程。具体来说，这些方法将 </a:t>
                </a:r>
                <a:r>
                  <a:rPr lang="en-US" altLang="zh-CN" dirty="0">
                    <a:latin typeface="+mn-lt"/>
                  </a:rPr>
                  <a:t>3D </a:t>
                </a:r>
                <a:r>
                  <a:rPr lang="zh-CN" altLang="en-US" dirty="0">
                    <a:latin typeface="+mn-lt"/>
                  </a:rPr>
                  <a:t>点投影到图像平面上，并将相应的图像特征聚合为类似于</a:t>
                </a:r>
                <a:r>
                  <a:rPr lang="en-US" altLang="zh-CN" dirty="0">
                    <a:latin typeface="+mn-lt"/>
                  </a:rPr>
                  <a:t>Atlas</a:t>
                </a:r>
                <a:r>
                  <a:rPr lang="zh-CN" altLang="en-US" dirty="0">
                    <a:latin typeface="+mn-lt"/>
                  </a:rPr>
                  <a:t>的特征体积，用于估计表面位置</a:t>
                </a:r>
                <a:endParaRPr lang="en-US" altLang="zh-CN" dirty="0">
                  <a:latin typeface="+mn-lt"/>
                </a:endParaRPr>
              </a:p>
              <a:p>
                <a:pPr lvl="1"/>
                <a:r>
                  <a:rPr lang="zh-CN" altLang="en-US" dirty="0">
                    <a:latin typeface="+mn-lt"/>
                  </a:rPr>
                  <a:t>回想一下，基于深度图的 </a:t>
                </a:r>
                <a:r>
                  <a:rPr lang="en-US" altLang="zh-CN" dirty="0">
                    <a:latin typeface="+mn-lt"/>
                  </a:rPr>
                  <a:t>MVS </a:t>
                </a:r>
                <a:r>
                  <a:rPr lang="zh-CN" altLang="en-US" dirty="0">
                    <a:latin typeface="+mn-lt"/>
                  </a:rPr>
                  <a:t>方法使用多视图间的照片一致性来预测深度。然而，这种假设对于具有反射的亮面而言是无效的，因此它们无法准确地重建亮面。相比之下，一些 </a:t>
                </a:r>
                <a:r>
                  <a:rPr lang="en-US" altLang="zh-CN" dirty="0" err="1">
                    <a:latin typeface="+mn-lt"/>
                  </a:rPr>
                  <a:t>NeRF</a:t>
                </a:r>
                <a:r>
                  <a:rPr lang="en-US" altLang="zh-CN" dirty="0">
                    <a:latin typeface="+mn-lt"/>
                  </a:rPr>
                  <a:t> </a:t>
                </a:r>
                <a:r>
                  <a:rPr lang="zh-CN" altLang="en-US" dirty="0">
                    <a:latin typeface="+mn-lt"/>
                  </a:rPr>
                  <a:t>方法可以很好地处理反射</a:t>
                </a:r>
                <a:endParaRPr lang="en-US" altLang="zh-CN" dirty="0">
                  <a:latin typeface="+mn-lt"/>
                </a:endParaRPr>
              </a:p>
              <a:p>
                <a:pPr lvl="1"/>
                <a:r>
                  <a:rPr lang="en-US" altLang="zh-CN" dirty="0">
                    <a:latin typeface="+mn-lt"/>
                  </a:rPr>
                  <a:t>Ref-</a:t>
                </a:r>
                <a:r>
                  <a:rPr lang="en-US" altLang="zh-CN" dirty="0" err="1">
                    <a:latin typeface="+mn-lt"/>
                  </a:rPr>
                  <a:t>NeRF</a:t>
                </a:r>
                <a:r>
                  <a:rPr lang="en-US" altLang="zh-CN" dirty="0">
                    <a:latin typeface="+mn-lt"/>
                  </a:rPr>
                  <a:t> </a:t>
                </a:r>
                <a:r>
                  <a:rPr lang="zh-CN" altLang="en-US" dirty="0">
                    <a:latin typeface="+mn-lt"/>
                  </a:rPr>
                  <a:t>通过使用反射视角方向，使用单独的漫反射和反射分量重新参数化外观，从而改善了镜面表面的渲染</a:t>
                </a:r>
                <a:endParaRPr lang="en-US" altLang="zh-CN" dirty="0">
                  <a:latin typeface="+mn-lt"/>
                </a:endParaRPr>
              </a:p>
              <a:p>
                <a:pPr lvl="1"/>
                <a:r>
                  <a:rPr lang="zh-CN" altLang="en-US" dirty="0">
                    <a:latin typeface="+mn-lt"/>
                  </a:rPr>
                  <a:t>因此，最近的方法在重建中采用了这种表示，并可以成功地重建镜面表面。具体来说，基于 </a:t>
                </a:r>
                <a:r>
                  <a:rPr lang="en-US" altLang="zh-CN" dirty="0" err="1">
                    <a:latin typeface="+mn-lt"/>
                  </a:rPr>
                  <a:t>VolSDF</a:t>
                </a:r>
                <a:r>
                  <a:rPr lang="en-US" altLang="zh-CN" dirty="0">
                    <a:latin typeface="+mn-lt"/>
                  </a:rPr>
                  <a:t>/</a:t>
                </a:r>
                <a:r>
                  <a:rPr lang="en-US" altLang="zh-CN" dirty="0" err="1">
                    <a:latin typeface="+mn-lt"/>
                  </a:rPr>
                  <a:t>NeuS</a:t>
                </a:r>
                <a:r>
                  <a:rPr lang="zh-CN" altLang="en-US" dirty="0">
                    <a:latin typeface="+mn-lt"/>
                  </a:rPr>
                  <a:t>，这些方法主要遵循 </a:t>
                </a:r>
                <a:r>
                  <a:rPr lang="en-US" altLang="zh-CN" dirty="0">
                    <a:latin typeface="+mn-lt"/>
                  </a:rPr>
                  <a:t>Ref-</a:t>
                </a:r>
                <a:r>
                  <a:rPr lang="en-US" altLang="zh-CN" dirty="0" err="1">
                    <a:latin typeface="+mn-lt"/>
                  </a:rPr>
                  <a:t>NeRF</a:t>
                </a:r>
                <a:r>
                  <a:rPr lang="zh-CN" altLang="en-US" dirty="0">
                    <a:latin typeface="+mn-lt"/>
                  </a:rPr>
                  <a:t>，用反射视角方向替换视角方向</a:t>
                </a:r>
                <a:endParaRPr lang="en-US" altLang="zh-CN" dirty="0">
                  <a:latin typeface="+mn-lt"/>
                </a:endParaRPr>
              </a:p>
            </p:txBody>
          </p:sp>
        </mc:Choice>
        <mc:Fallback xmlns="">
          <p:sp>
            <p:nvSpPr>
              <p:cNvPr id="3" name="ee4pContent1">
                <a:extLst>
                  <a:ext uri="{FF2B5EF4-FFF2-40B4-BE49-F238E27FC236}">
                    <a16:creationId xmlns:a16="http://schemas.microsoft.com/office/drawing/2014/main" id="{376A6E67-32DB-2AAF-B635-BA90E1C38A30}"/>
                  </a:ext>
                </a:extLst>
              </p:cNvPr>
              <p:cNvSpPr txBox="1">
                <a:spLocks noRot="1" noChangeAspect="1" noMove="1" noResize="1" noEditPoints="1" noAdjustHandles="1" noChangeArrowheads="1" noChangeShapeType="1" noTextEdit="1"/>
              </p:cNvSpPr>
              <p:nvPr>
                <p:custDataLst>
                  <p:tags r:id="rId6"/>
                </p:custDataLst>
              </p:nvPr>
            </p:nvSpPr>
            <p:spPr>
              <a:xfrm>
                <a:off x="838200" y="1690688"/>
                <a:ext cx="10515599" cy="5132807"/>
              </a:xfrm>
              <a:prstGeom prst="rect">
                <a:avLst/>
              </a:prstGeom>
              <a:blipFill>
                <a:blip r:embed="rId7"/>
                <a:stretch>
                  <a:fillRect l="-290" r="-1680" b="-1659"/>
                </a:stretch>
              </a:blipFill>
              <a:ln w="9525" cmpd="sng">
                <a:solidFill>
                  <a:schemeClr val="accent1">
                    <a:lumMod val="100000"/>
                  </a:schemeClr>
                </a:solidFill>
                <a:prstDash val="solid"/>
              </a:ln>
            </p:spPr>
            <p:txBody>
              <a:bodyPr/>
              <a:lstStyle/>
              <a:p>
                <a:r>
                  <a:rPr lang="en-US">
                    <a:noFill/>
                  </a:rPr>
                  <a:t> </a:t>
                </a:r>
              </a:p>
            </p:txBody>
          </p:sp>
        </mc:Fallback>
      </mc:AlternateContent>
    </p:spTree>
    <p:extLst>
      <p:ext uri="{BB962C8B-B14F-4D97-AF65-F5344CB8AC3E}">
        <p14:creationId xmlns:p14="http://schemas.microsoft.com/office/powerpoint/2010/main" val="27316921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矩形 30">
            <a:hlinkClick r:id="rId17" action="ppaction://hlinksldjump"/>
            <a:extLst>
              <a:ext uri="{FF2B5EF4-FFF2-40B4-BE49-F238E27FC236}">
                <a16:creationId xmlns:a16="http://schemas.microsoft.com/office/drawing/2014/main" id="{BEE07E18-DB44-CDE3-F0EB-C2455D89C1B4}"/>
              </a:ext>
            </a:extLst>
          </p:cNvPr>
          <p:cNvSpPr/>
          <p:nvPr>
            <p:custDataLst>
              <p:tags r:id="rId2"/>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116</a:t>
            </a:r>
          </a:p>
        </p:txBody>
      </p:sp>
      <p:sp>
        <p:nvSpPr>
          <p:cNvPr id="30" name="矩形 29">
            <a:hlinkClick r:id="rId17" action="ppaction://hlinksldjump"/>
            <a:extLst>
              <a:ext uri="{FF2B5EF4-FFF2-40B4-BE49-F238E27FC236}">
                <a16:creationId xmlns:a16="http://schemas.microsoft.com/office/drawing/2014/main" id="{FC0E6FE7-CF19-A4BE-ECF8-9E92990857FA}"/>
              </a:ext>
            </a:extLst>
          </p:cNvPr>
          <p:cNvSpPr/>
          <p:nvPr>
            <p:custDataLst>
              <p:tags r:id="rId3"/>
            </p:custDataLst>
          </p:nvPr>
        </p:nvSpPr>
        <p:spPr>
          <a:xfrm>
            <a:off x="977959" y="3108505"/>
            <a:ext cx="365324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Large Feed-forward Methods</a:t>
            </a:r>
          </a:p>
        </p:txBody>
      </p:sp>
      <p:sp>
        <p:nvSpPr>
          <p:cNvPr id="29" name="矩形 28">
            <a:hlinkClick r:id="rId17" action="ppaction://hlinksldjump"/>
            <a:extLst>
              <a:ext uri="{FF2B5EF4-FFF2-40B4-BE49-F238E27FC236}">
                <a16:creationId xmlns:a16="http://schemas.microsoft.com/office/drawing/2014/main" id="{FC46936D-276F-9575-BD2A-73EAC082A8BD}"/>
              </a:ext>
            </a:extLst>
          </p:cNvPr>
          <p:cNvSpPr/>
          <p:nvPr>
            <p:custDataLst>
              <p:tags r:id="rId4"/>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28" name="矩形 27">
            <a:extLst>
              <a:ext uri="{FF2B5EF4-FFF2-40B4-BE49-F238E27FC236}">
                <a16:creationId xmlns:a16="http://schemas.microsoft.com/office/drawing/2014/main" id="{65EB22FF-BEAE-FEC1-8D13-0B607C1D40A9}"/>
              </a:ext>
            </a:extLst>
          </p:cNvPr>
          <p:cNvSpPr/>
          <p:nvPr>
            <p:custDataLst>
              <p:tags r:id="rId5"/>
            </p:custDataLst>
          </p:nvPr>
        </p:nvSpPr>
        <p:spPr>
          <a:xfrm>
            <a:off x="977959" y="264489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27" name="矩形 26">
            <a:hlinkClick r:id="rId18" action="ppaction://hlinksldjump"/>
            <a:extLst>
              <a:ext uri="{FF2B5EF4-FFF2-40B4-BE49-F238E27FC236}">
                <a16:creationId xmlns:a16="http://schemas.microsoft.com/office/drawing/2014/main" id="{AF547EDB-9C1F-536D-A828-24CACD6C670A}"/>
              </a:ext>
            </a:extLst>
          </p:cNvPr>
          <p:cNvSpPr/>
          <p:nvPr>
            <p:custDataLst>
              <p:tags r:id="rId6"/>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113</a:t>
            </a:r>
          </a:p>
        </p:txBody>
      </p:sp>
      <p:sp>
        <p:nvSpPr>
          <p:cNvPr id="26" name="矩形 25">
            <a:hlinkClick r:id="rId18" action="ppaction://hlinksldjump"/>
            <a:extLst>
              <a:ext uri="{FF2B5EF4-FFF2-40B4-BE49-F238E27FC236}">
                <a16:creationId xmlns:a16="http://schemas.microsoft.com/office/drawing/2014/main" id="{2D64D92A-F0FD-184B-80B6-368781A3F902}"/>
              </a:ext>
            </a:extLst>
          </p:cNvPr>
          <p:cNvSpPr/>
          <p:nvPr>
            <p:custDataLst>
              <p:tags r:id="rId7"/>
            </p:custDataLst>
          </p:nvPr>
        </p:nvSpPr>
        <p:spPr>
          <a:xfrm>
            <a:off x="977959" y="2644895"/>
            <a:ext cx="365324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3D Gaussian Splatting-based Methods</a:t>
            </a:r>
          </a:p>
        </p:txBody>
      </p:sp>
      <p:sp>
        <p:nvSpPr>
          <p:cNvPr id="25" name="矩形 24">
            <a:hlinkClick r:id="rId18" action="ppaction://hlinksldjump"/>
            <a:extLst>
              <a:ext uri="{FF2B5EF4-FFF2-40B4-BE49-F238E27FC236}">
                <a16:creationId xmlns:a16="http://schemas.microsoft.com/office/drawing/2014/main" id="{E3A123BF-40A7-89C9-C0CC-E6BD1D4CE981}"/>
              </a:ext>
            </a:extLst>
          </p:cNvPr>
          <p:cNvSpPr/>
          <p:nvPr>
            <p:custDataLst>
              <p:tags r:id="rId8"/>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24" name="矩形 23">
            <a:hlinkClick r:id="rId19" action="ppaction://hlinksldjump"/>
            <a:extLst>
              <a:ext uri="{FF2B5EF4-FFF2-40B4-BE49-F238E27FC236}">
                <a16:creationId xmlns:a16="http://schemas.microsoft.com/office/drawing/2014/main" id="{D8EE903F-8E3F-E224-CCBF-D7D2A651330E}"/>
              </a:ext>
            </a:extLst>
          </p:cNvPr>
          <p:cNvSpPr/>
          <p:nvPr>
            <p:custDataLst>
              <p:tags r:id="rId9"/>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110</a:t>
            </a:r>
          </a:p>
        </p:txBody>
      </p:sp>
      <p:sp>
        <p:nvSpPr>
          <p:cNvPr id="23" name="矩形 22">
            <a:hlinkClick r:id="rId19" action="ppaction://hlinksldjump"/>
            <a:extLst>
              <a:ext uri="{FF2B5EF4-FFF2-40B4-BE49-F238E27FC236}">
                <a16:creationId xmlns:a16="http://schemas.microsoft.com/office/drawing/2014/main" id="{1B57CD61-05C5-64C4-860E-CA799A3DFC0D}"/>
              </a:ext>
            </a:extLst>
          </p:cNvPr>
          <p:cNvSpPr/>
          <p:nvPr>
            <p:custDataLst>
              <p:tags r:id="rId10"/>
            </p:custDataLst>
          </p:nvPr>
        </p:nvSpPr>
        <p:spPr>
          <a:xfrm>
            <a:off x="977959" y="2181285"/>
            <a:ext cx="365324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NeRF-based Methods</a:t>
            </a:r>
          </a:p>
        </p:txBody>
      </p:sp>
      <p:sp>
        <p:nvSpPr>
          <p:cNvPr id="22" name="矩形 21">
            <a:hlinkClick r:id="rId19" action="ppaction://hlinksldjump"/>
            <a:extLst>
              <a:ext uri="{FF2B5EF4-FFF2-40B4-BE49-F238E27FC236}">
                <a16:creationId xmlns:a16="http://schemas.microsoft.com/office/drawing/2014/main" id="{3C896B82-7214-0A01-A1CC-6E87FDC05562}"/>
              </a:ext>
            </a:extLst>
          </p:cNvPr>
          <p:cNvSpPr/>
          <p:nvPr>
            <p:custDataLst>
              <p:tags r:id="rId11"/>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21" name="矩形 20">
            <a:hlinkClick r:id="rId20" action="ppaction://hlinksldjump"/>
            <a:extLst>
              <a:ext uri="{FF2B5EF4-FFF2-40B4-BE49-F238E27FC236}">
                <a16:creationId xmlns:a16="http://schemas.microsoft.com/office/drawing/2014/main" id="{4B33DBB0-8E33-F303-51E1-6ED514BA97B1}"/>
              </a:ext>
            </a:extLst>
          </p:cNvPr>
          <p:cNvSpPr/>
          <p:nvPr>
            <p:custDataLst>
              <p:tags r:id="rId12"/>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108</a:t>
            </a:r>
          </a:p>
        </p:txBody>
      </p:sp>
      <p:sp>
        <p:nvSpPr>
          <p:cNvPr id="20" name="矩形 19">
            <a:hlinkClick r:id="rId20" action="ppaction://hlinksldjump"/>
            <a:extLst>
              <a:ext uri="{FF2B5EF4-FFF2-40B4-BE49-F238E27FC236}">
                <a16:creationId xmlns:a16="http://schemas.microsoft.com/office/drawing/2014/main" id="{695AACC2-2096-7174-F95A-43360DE55429}"/>
              </a:ext>
            </a:extLst>
          </p:cNvPr>
          <p:cNvSpPr/>
          <p:nvPr>
            <p:custDataLst>
              <p:tags r:id="rId13"/>
            </p:custDataLst>
          </p:nvPr>
        </p:nvSpPr>
        <p:spPr>
          <a:xfrm>
            <a:off x="977959" y="1717675"/>
            <a:ext cx="365324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Voxel-based Methods</a:t>
            </a:r>
          </a:p>
        </p:txBody>
      </p:sp>
      <p:sp>
        <p:nvSpPr>
          <p:cNvPr id="19" name="矩形 18">
            <a:hlinkClick r:id="rId20" action="ppaction://hlinksldjump"/>
            <a:extLst>
              <a:ext uri="{FF2B5EF4-FFF2-40B4-BE49-F238E27FC236}">
                <a16:creationId xmlns:a16="http://schemas.microsoft.com/office/drawing/2014/main" id="{215F3A76-815D-38A7-E10D-A5F2B0E31D87}"/>
              </a:ext>
            </a:extLst>
          </p:cNvPr>
          <p:cNvSpPr/>
          <p:nvPr>
            <p:custDataLst>
              <p:tags r:id="rId14"/>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18" name="标题 17">
            <a:extLst>
              <a:ext uri="{FF2B5EF4-FFF2-40B4-BE49-F238E27FC236}">
                <a16:creationId xmlns:a16="http://schemas.microsoft.com/office/drawing/2014/main" id="{FB6CED50-5F46-5759-428D-A4434E267BA4}"/>
              </a:ext>
            </a:extLst>
          </p:cNvPr>
          <p:cNvSpPr>
            <a:spLocks noGrp="1"/>
          </p:cNvSpPr>
          <p:nvPr>
            <p:ph type="title"/>
            <p:custDataLst>
              <p:tags r:id="rId15"/>
            </p:custDataLst>
          </p:nvPr>
        </p:nvSpPr>
        <p:spPr/>
        <p:txBody>
          <a:bodyPr/>
          <a:lstStyle/>
          <a:p>
            <a:r>
              <a:rPr lang="en-US"/>
              <a:t>None Depth Estimation</a:t>
            </a:r>
          </a:p>
        </p:txBody>
      </p:sp>
    </p:spTree>
    <p:custDataLst>
      <p:tags r:id="rId1"/>
    </p:custDataLst>
    <p:extLst>
      <p:ext uri="{BB962C8B-B14F-4D97-AF65-F5344CB8AC3E}">
        <p14:creationId xmlns:p14="http://schemas.microsoft.com/office/powerpoint/2010/main" val="312614013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a:bodyPr>
          <a:lstStyle/>
          <a:p>
            <a:r>
              <a:rPr lang="en-US" altLang="zh-CN" dirty="0"/>
              <a:t>3D Gaussian Splatting-based Methods</a:t>
            </a:r>
            <a:endParaRPr lang="en-US" dirty="0"/>
          </a:p>
        </p:txBody>
      </p:sp>
      <mc:AlternateContent xmlns:mc="http://schemas.openxmlformats.org/markup-compatibility/2006" xmlns:a14="http://schemas.microsoft.com/office/drawing/2010/main">
        <mc:Choice Requires="a14">
          <p:sp>
            <p:nvSpPr>
              <p:cNvPr id="3" name="ee4pContent1">
                <a:extLst>
                  <a:ext uri="{FF2B5EF4-FFF2-40B4-BE49-F238E27FC236}">
                    <a16:creationId xmlns:a16="http://schemas.microsoft.com/office/drawing/2014/main" id="{9A5801C5-B7D8-57CB-1827-4A41D12814DC}"/>
                  </a:ext>
                </a:extLst>
              </p:cNvPr>
              <p:cNvSpPr txBox="1">
                <a:spLocks/>
              </p:cNvSpPr>
              <p:nvPr>
                <p:custDataLst>
                  <p:tags r:id="rId2"/>
                </p:custDataLst>
              </p:nvPr>
            </p:nvSpPr>
            <p:spPr>
              <a:xfrm>
                <a:off x="838199" y="1690690"/>
                <a:ext cx="10515599" cy="4528956"/>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与基于坐标的 </a:t>
                </a:r>
                <a:r>
                  <a:rPr lang="en-US" altLang="zh-CN" dirty="0">
                    <a:latin typeface="+mn-lt"/>
                  </a:rPr>
                  <a:t>MLP</a:t>
                </a:r>
                <a:r>
                  <a:rPr lang="zh-CN" altLang="en-US" dirty="0">
                    <a:latin typeface="+mn-lt"/>
                  </a:rPr>
                  <a:t>（例如 </a:t>
                </a:r>
                <a:r>
                  <a:rPr lang="en-US" altLang="zh-CN" dirty="0" err="1">
                    <a:latin typeface="+mn-lt"/>
                  </a:rPr>
                  <a:t>NeRF</a:t>
                </a:r>
                <a:r>
                  <a:rPr lang="en-US" altLang="zh-CN" dirty="0">
                    <a:latin typeface="+mn-lt"/>
                  </a:rPr>
                  <a:t> </a:t>
                </a:r>
                <a:r>
                  <a:rPr lang="zh-CN" altLang="en-US" dirty="0">
                    <a:latin typeface="+mn-lt"/>
                  </a:rPr>
                  <a:t>）的隐式表示不同，三维高斯 </a:t>
                </a:r>
                <a:r>
                  <a:rPr lang="en-US" altLang="zh-CN" dirty="0">
                    <a:latin typeface="+mn-lt"/>
                  </a:rPr>
                  <a:t>splatting (3DGS) </a:t>
                </a:r>
                <a:r>
                  <a:rPr lang="zh-CN" altLang="en-US" dirty="0">
                    <a:latin typeface="+mn-lt"/>
                  </a:rPr>
                  <a:t>显式地用点基元表示场景，每个基元都被参数化为一个具有三维协方差矩阵</a:t>
                </a:r>
                <a14:m>
                  <m:oMath xmlns:m="http://schemas.openxmlformats.org/officeDocument/2006/math">
                    <m:r>
                      <a:rPr lang="el-GR" altLang="zh-CN" b="1" i="1" smtClean="0">
                        <a:latin typeface="Cambria Math" panose="02040503050406030204" pitchFamily="18" charset="0"/>
                        <a:ea typeface="Cambria Math" panose="02040503050406030204" pitchFamily="18" charset="0"/>
                      </a:rPr>
                      <m:t>𝜮</m:t>
                    </m:r>
                  </m:oMath>
                </a14:m>
                <a:r>
                  <a:rPr lang="zh-CN" altLang="en-US" dirty="0">
                    <a:latin typeface="+mn-lt"/>
                  </a:rPr>
                  <a:t>和均值</a:t>
                </a:r>
                <a14:m>
                  <m:oMath xmlns:m="http://schemas.openxmlformats.org/officeDocument/2006/math">
                    <m:r>
                      <a:rPr lang="en-US" altLang="zh-CN" i="1" dirty="0" smtClean="0">
                        <a:latin typeface="Cambria Math" panose="02040503050406030204" pitchFamily="18" charset="0"/>
                      </a:rPr>
                      <m:t>𝜇</m:t>
                    </m:r>
                  </m:oMath>
                </a14:m>
                <a:r>
                  <a:rPr lang="zh-CN" altLang="en-US" dirty="0">
                    <a:latin typeface="+mn-lt"/>
                  </a:rPr>
                  <a:t>的缩放高斯函数：</a:t>
                </a:r>
                <a:endParaRPr lang="en-US" altLang="zh-CN" dirty="0">
                  <a:latin typeface="+mn-lt"/>
                </a:endParaRPr>
              </a:p>
              <a:p>
                <a:pPr marL="0" lvl="1" indent="0">
                  <a:buNone/>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𝐺</m:t>
                      </m:r>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𝒙</m:t>
                          </m:r>
                        </m:e>
                      </m:d>
                      <m:r>
                        <a:rPr lang="en-US" altLang="zh-CN" b="0" i="0"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𝑒</m:t>
                          </m:r>
                        </m:e>
                        <m:sup>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2</m:t>
                              </m:r>
                            </m:den>
                          </m:f>
                          <m:sSup>
                            <m:sSupPr>
                              <m:ctrlPr>
                                <a:rPr lang="en-US" altLang="zh-CN" b="0" i="1" smtClean="0">
                                  <a:latin typeface="Cambria Math" panose="02040503050406030204" pitchFamily="18" charset="0"/>
                                </a:rPr>
                              </m:ctrlPr>
                            </m:sSupPr>
                            <m:e>
                              <m:d>
                                <m:dPr>
                                  <m:ctrlPr>
                                    <a:rPr lang="en-US" altLang="zh-CN" i="1">
                                      <a:latin typeface="Cambria Math" panose="02040503050406030204" pitchFamily="18" charset="0"/>
                                    </a:rPr>
                                  </m:ctrlPr>
                                </m:dPr>
                                <m:e>
                                  <m:r>
                                    <a:rPr lang="en-US" altLang="zh-CN" b="1" i="1">
                                      <a:latin typeface="Cambria Math" panose="02040503050406030204" pitchFamily="18" charset="0"/>
                                    </a:rPr>
                                    <m:t>𝒙</m:t>
                                  </m:r>
                                  <m:r>
                                    <a:rPr lang="en-US" altLang="zh-CN" i="1">
                                      <a:latin typeface="Cambria Math" panose="02040503050406030204" pitchFamily="18" charset="0"/>
                                    </a:rPr>
                                    <m:t>−</m:t>
                                  </m:r>
                                  <m:r>
                                    <a:rPr lang="zh-CN" altLang="en-US" i="1">
                                      <a:latin typeface="Cambria Math" panose="02040503050406030204" pitchFamily="18" charset="0"/>
                                    </a:rPr>
                                    <m:t>𝜇</m:t>
                                  </m:r>
                                </m:e>
                              </m:d>
                            </m:e>
                            <m:sup>
                              <m:r>
                                <a:rPr lang="en-US" altLang="zh-CN" b="0" i="1" smtClean="0">
                                  <a:latin typeface="Cambria Math" panose="02040503050406030204" pitchFamily="18" charset="0"/>
                                </a:rPr>
                                <m:t>𝑇</m:t>
                              </m:r>
                            </m:sup>
                          </m:sSup>
                          <m:sSup>
                            <m:sSupPr>
                              <m:ctrlPr>
                                <a:rPr lang="en-US" altLang="zh-CN" b="0" i="1" smtClean="0">
                                  <a:latin typeface="Cambria Math" panose="02040503050406030204" pitchFamily="18" charset="0"/>
                                </a:rPr>
                              </m:ctrlPr>
                            </m:sSupPr>
                            <m:e>
                              <m:r>
                                <a:rPr lang="el-GR" altLang="zh-CN" b="1" i="1" smtClean="0">
                                  <a:latin typeface="Cambria Math" panose="02040503050406030204" pitchFamily="18" charset="0"/>
                                  <a:ea typeface="Cambria Math" panose="02040503050406030204" pitchFamily="18" charset="0"/>
                                </a:rPr>
                                <m:t>𝜮</m:t>
                              </m:r>
                            </m:e>
                            <m:sup>
                              <m:r>
                                <a:rPr lang="en-US" altLang="zh-CN" b="0" i="1" smtClean="0">
                                  <a:latin typeface="Cambria Math" panose="02040503050406030204" pitchFamily="18" charset="0"/>
                                </a:rPr>
                                <m:t>−1</m:t>
                              </m:r>
                            </m:sup>
                          </m:sSup>
                          <m:d>
                            <m:dPr>
                              <m:ctrlPr>
                                <a:rPr lang="en-US" altLang="zh-CN" b="0" i="1" smtClean="0">
                                  <a:latin typeface="Cambria Math" panose="02040503050406030204" pitchFamily="18" charset="0"/>
                                </a:rPr>
                              </m:ctrlPr>
                            </m:dPr>
                            <m:e>
                              <m:r>
                                <a:rPr lang="en-US" altLang="zh-CN" b="1" i="1">
                                  <a:latin typeface="Cambria Math" panose="02040503050406030204" pitchFamily="18" charset="0"/>
                                </a:rPr>
                                <m:t>𝒙</m:t>
                              </m:r>
                              <m:r>
                                <a:rPr lang="en-US" altLang="zh-CN" i="1">
                                  <a:latin typeface="Cambria Math" panose="02040503050406030204" pitchFamily="18" charset="0"/>
                                </a:rPr>
                                <m:t>−</m:t>
                              </m:r>
                              <m:r>
                                <a:rPr lang="zh-CN" altLang="en-US" i="1">
                                  <a:latin typeface="Cambria Math" panose="02040503050406030204" pitchFamily="18" charset="0"/>
                                </a:rPr>
                                <m:t>𝜇</m:t>
                              </m:r>
                            </m:e>
                          </m:d>
                        </m:sup>
                      </m:sSup>
                    </m:oMath>
                  </m:oMathPara>
                </a14:m>
                <a:endParaRPr lang="en-US" altLang="zh-CN" dirty="0">
                  <a:latin typeface="+mn-lt"/>
                </a:endParaRPr>
              </a:p>
              <a:p>
                <a:pPr marL="0" lvl="1" indent="0">
                  <a:buNone/>
                </a:pPr>
                <a:r>
                  <a:rPr lang="zh-CN" altLang="en-US" dirty="0">
                    <a:latin typeface="+mn-lt"/>
                  </a:rPr>
                  <a:t>其中</a:t>
                </a:r>
                <a14:m>
                  <m:oMath xmlns:m="http://schemas.openxmlformats.org/officeDocument/2006/math">
                    <m:r>
                      <a:rPr lang="en-US" altLang="zh-CN" b="1" i="1">
                        <a:latin typeface="Cambria Math" panose="02040503050406030204" pitchFamily="18" charset="0"/>
                      </a:rPr>
                      <m:t>𝒙</m:t>
                    </m:r>
                  </m:oMath>
                </a14:m>
                <a:r>
                  <a:rPr lang="zh-CN" altLang="en-US" dirty="0">
                    <a:latin typeface="+mn-lt"/>
                  </a:rPr>
                  <a:t>是任意位置</a:t>
                </a:r>
              </a:p>
              <a:p>
                <a:pPr lvl="1"/>
                <a14:m>
                  <m:oMath xmlns:m="http://schemas.openxmlformats.org/officeDocument/2006/math">
                    <m:r>
                      <a:rPr lang="el-GR" altLang="zh-CN" b="1" i="1" smtClean="0">
                        <a:latin typeface="Cambria Math" panose="02040503050406030204" pitchFamily="18" charset="0"/>
                        <a:ea typeface="Cambria Math" panose="02040503050406030204" pitchFamily="18" charset="0"/>
                      </a:rPr>
                      <m:t>𝜮</m:t>
                    </m:r>
                  </m:oMath>
                </a14:m>
                <a:r>
                  <a:rPr lang="zh-CN" altLang="en-US" dirty="0">
                    <a:latin typeface="+mn-lt"/>
                  </a:rPr>
                  <a:t>由缩放矩阵</a:t>
                </a:r>
                <a14:m>
                  <m:oMath xmlns:m="http://schemas.openxmlformats.org/officeDocument/2006/math">
                    <m:r>
                      <a:rPr lang="zh-CN" altLang="en-US" b="1" i="1" dirty="0" smtClean="0">
                        <a:latin typeface="Cambria Math" panose="02040503050406030204" pitchFamily="18" charset="0"/>
                      </a:rPr>
                      <m:t>𝑺</m:t>
                    </m:r>
                  </m:oMath>
                </a14:m>
                <a:r>
                  <a:rPr lang="zh-CN" altLang="en-US" dirty="0">
                    <a:latin typeface="+mn-lt"/>
                  </a:rPr>
                  <a:t>和旋转矩阵</a:t>
                </a:r>
                <a14:m>
                  <m:oMath xmlns:m="http://schemas.openxmlformats.org/officeDocument/2006/math">
                    <m:r>
                      <a:rPr lang="zh-CN" altLang="en-US" b="1" i="1" dirty="0" smtClean="0">
                        <a:latin typeface="Cambria Math" panose="02040503050406030204" pitchFamily="18" charset="0"/>
                      </a:rPr>
                      <m:t>𝑹</m:t>
                    </m:r>
                  </m:oMath>
                </a14:m>
                <a:r>
                  <a:rPr lang="zh-CN" altLang="en-US" dirty="0">
                    <a:latin typeface="+mn-lt"/>
                  </a:rPr>
                  <a:t>表示为：</a:t>
                </a:r>
                <a:endParaRPr lang="en-US" altLang="zh-CN" dirty="0">
                  <a:latin typeface="+mn-lt"/>
                </a:endParaRPr>
              </a:p>
              <a:p>
                <a:pPr marL="0" lvl="1" indent="0">
                  <a:buNone/>
                </a:pPr>
                <a14:m>
                  <m:oMathPara xmlns:m="http://schemas.openxmlformats.org/officeDocument/2006/math">
                    <m:oMathParaPr>
                      <m:jc m:val="centerGroup"/>
                    </m:oMathParaPr>
                    <m:oMath xmlns:m="http://schemas.openxmlformats.org/officeDocument/2006/math">
                      <m:r>
                        <a:rPr lang="el-GR" altLang="zh-CN" b="1" i="0" smtClean="0">
                          <a:latin typeface="Cambria Math" panose="02040503050406030204" pitchFamily="18" charset="0"/>
                          <a:ea typeface="Cambria Math" panose="02040503050406030204" pitchFamily="18" charset="0"/>
                        </a:rPr>
                        <m:t>𝚺</m:t>
                      </m:r>
                      <m:r>
                        <a:rPr lang="en-US" altLang="zh-CN" b="1" i="0" smtClean="0">
                          <a:latin typeface="Cambria Math" panose="02040503050406030204" pitchFamily="18" charset="0"/>
                          <a:ea typeface="Cambria Math" panose="02040503050406030204" pitchFamily="18" charset="0"/>
                        </a:rPr>
                        <m:t>=</m:t>
                      </m:r>
                      <m:r>
                        <a:rPr lang="zh-CN" altLang="en-US" b="1" i="1" dirty="0">
                          <a:latin typeface="Cambria Math" panose="02040503050406030204" pitchFamily="18" charset="0"/>
                        </a:rPr>
                        <m:t>𝑹𝑺</m:t>
                      </m:r>
                      <m:sSup>
                        <m:sSupPr>
                          <m:ctrlPr>
                            <a:rPr lang="en-US" altLang="zh-CN" i="1" dirty="0" smtClean="0">
                              <a:latin typeface="Cambria Math" panose="02040503050406030204" pitchFamily="18" charset="0"/>
                            </a:rPr>
                          </m:ctrlPr>
                        </m:sSupPr>
                        <m:e>
                          <m:r>
                            <a:rPr lang="zh-CN" altLang="en-US" b="1" i="1" dirty="0">
                              <a:latin typeface="Cambria Math" panose="02040503050406030204" pitchFamily="18" charset="0"/>
                            </a:rPr>
                            <m:t>𝑺</m:t>
                          </m:r>
                        </m:e>
                        <m:sup>
                          <m:r>
                            <a:rPr lang="en-US" altLang="zh-CN" b="0" i="1" dirty="0" smtClean="0">
                              <a:latin typeface="Cambria Math" panose="02040503050406030204" pitchFamily="18" charset="0"/>
                            </a:rPr>
                            <m:t>𝑇</m:t>
                          </m:r>
                        </m:sup>
                      </m:sSup>
                      <m:sSup>
                        <m:sSupPr>
                          <m:ctrlPr>
                            <a:rPr lang="en-US" altLang="zh-CN" i="1" dirty="0" smtClean="0">
                              <a:latin typeface="Cambria Math" panose="02040503050406030204" pitchFamily="18" charset="0"/>
                            </a:rPr>
                          </m:ctrlPr>
                        </m:sSupPr>
                        <m:e>
                          <m:r>
                            <a:rPr lang="zh-CN" altLang="en-US" b="1" i="1" dirty="0">
                              <a:latin typeface="Cambria Math" panose="02040503050406030204" pitchFamily="18" charset="0"/>
                            </a:rPr>
                            <m:t>𝑹</m:t>
                          </m:r>
                        </m:e>
                        <m:sup>
                          <m:r>
                            <a:rPr lang="en-US" altLang="zh-CN" b="0" i="1" dirty="0" smtClean="0">
                              <a:latin typeface="Cambria Math" panose="02040503050406030204" pitchFamily="18" charset="0"/>
                            </a:rPr>
                            <m:t>𝑇</m:t>
                          </m:r>
                        </m:sup>
                      </m:sSup>
                    </m:oMath>
                  </m:oMathPara>
                </a14:m>
                <a:endParaRPr lang="en-US" altLang="zh-CN" dirty="0">
                  <a:latin typeface="+mn-lt"/>
                </a:endParaRPr>
              </a:p>
              <a:p>
                <a:pPr lvl="1"/>
                <a:r>
                  <a:rPr lang="zh-CN" altLang="en-US" dirty="0">
                    <a:latin typeface="+mn-lt"/>
                  </a:rPr>
                  <a:t>此外，每个高斯函数包含由球谐函数建模的颜色</a:t>
                </a:r>
                <a14:m>
                  <m:oMath xmlns:m="http://schemas.openxmlformats.org/officeDocument/2006/math">
                    <m:r>
                      <a:rPr lang="zh-CN" altLang="en-US" b="1" i="1" dirty="0" smtClean="0">
                        <a:latin typeface="Cambria Math" panose="02040503050406030204" pitchFamily="18" charset="0"/>
                      </a:rPr>
                      <m:t>𝒄</m:t>
                    </m:r>
                  </m:oMath>
                </a14:m>
                <a:r>
                  <a:rPr lang="zh-CN" altLang="en-US" dirty="0">
                    <a:latin typeface="+mn-lt"/>
                  </a:rPr>
                  <a:t>和不透明度</a:t>
                </a:r>
                <a14:m>
                  <m:oMath xmlns:m="http://schemas.openxmlformats.org/officeDocument/2006/math">
                    <m:r>
                      <a:rPr lang="en-US" altLang="zh-CN" i="1" dirty="0" smtClean="0">
                        <a:latin typeface="Cambria Math" panose="02040503050406030204" pitchFamily="18" charset="0"/>
                      </a:rPr>
                      <m:t>𝛼</m:t>
                    </m:r>
                  </m:oMath>
                </a14:m>
                <a:r>
                  <a:rPr lang="zh-CN" altLang="en-US" dirty="0">
                    <a:latin typeface="+mn-lt"/>
                  </a:rPr>
                  <a:t>。与使用体绘制的 </a:t>
                </a:r>
                <a:r>
                  <a:rPr lang="en-US" altLang="zh-CN" dirty="0" err="1">
                    <a:latin typeface="+mn-lt"/>
                  </a:rPr>
                  <a:t>NeRF</a:t>
                </a:r>
                <a:r>
                  <a:rPr lang="en-US" altLang="zh-CN" dirty="0">
                    <a:latin typeface="+mn-lt"/>
                  </a:rPr>
                  <a:t> </a:t>
                </a:r>
                <a:r>
                  <a:rPr lang="zh-CN" altLang="en-US" dirty="0">
                    <a:latin typeface="+mn-lt"/>
                  </a:rPr>
                  <a:t>不同，</a:t>
                </a:r>
                <a:r>
                  <a:rPr lang="en-US" altLang="zh-CN" dirty="0">
                    <a:latin typeface="+mn-lt"/>
                  </a:rPr>
                  <a:t>3DGS </a:t>
                </a:r>
                <a:r>
                  <a:rPr lang="zh-CN" altLang="en-US" dirty="0">
                    <a:latin typeface="+mn-lt"/>
                  </a:rPr>
                  <a:t>通过基于图块的光栅化高效地渲染场景。将三维高斯</a:t>
                </a:r>
                <a14:m>
                  <m:oMath xmlns:m="http://schemas.openxmlformats.org/officeDocument/2006/math">
                    <m:r>
                      <a:rPr lang="en-US" altLang="zh-CN" i="1" dirty="0" smtClean="0">
                        <a:latin typeface="Cambria Math" panose="02040503050406030204" pitchFamily="18" charset="0"/>
                      </a:rPr>
                      <m:t>𝐺</m:t>
                    </m:r>
                    <m:r>
                      <a:rPr lang="en-US" altLang="zh-CN" i="1" dirty="0" smtClean="0">
                        <a:latin typeface="Cambria Math" panose="02040503050406030204" pitchFamily="18" charset="0"/>
                      </a:rPr>
                      <m:t>(</m:t>
                    </m:r>
                    <m:r>
                      <a:rPr lang="zh-CN" altLang="en-US" b="1" i="1" dirty="0" smtClean="0">
                        <a:latin typeface="Cambria Math" panose="02040503050406030204" pitchFamily="18" charset="0"/>
                      </a:rPr>
                      <m:t>𝒙</m:t>
                    </m:r>
                    <m:r>
                      <a:rPr lang="en-US" altLang="zh-CN" i="1" dirty="0" smtClean="0">
                        <a:latin typeface="Cambria Math" panose="02040503050406030204" pitchFamily="18" charset="0"/>
                      </a:rPr>
                      <m:t>)</m:t>
                    </m:r>
                  </m:oMath>
                </a14:m>
                <a:r>
                  <a:rPr lang="zh-CN" altLang="en-US" dirty="0">
                    <a:latin typeface="+mn-lt"/>
                  </a:rPr>
                  <a:t>投影到图像平面上的二维高斯</a:t>
                </a:r>
                <a14:m>
                  <m:oMath xmlns:m="http://schemas.openxmlformats.org/officeDocument/2006/math">
                    <m:r>
                      <a:rPr lang="en-US" altLang="zh-CN" i="1" dirty="0" smtClean="0">
                        <a:latin typeface="Cambria Math" panose="02040503050406030204" pitchFamily="18" charset="0"/>
                      </a:rPr>
                      <m:t>𝐺</m:t>
                    </m:r>
                    <m:r>
                      <a:rPr lang="en-US" altLang="zh-CN" i="1" dirty="0" smtClean="0">
                        <a:latin typeface="Cambria Math" panose="02040503050406030204" pitchFamily="18" charset="0"/>
                      </a:rPr>
                      <m:t>′(</m:t>
                    </m:r>
                    <m:r>
                      <a:rPr lang="en-US" altLang="zh-CN" b="1" i="1" dirty="0" smtClean="0">
                        <a:latin typeface="Cambria Math" panose="02040503050406030204" pitchFamily="18" charset="0"/>
                      </a:rPr>
                      <m:t>𝒙</m:t>
                    </m:r>
                    <m:r>
                      <a:rPr lang="en-US" altLang="zh-CN" i="1" dirty="0" smtClean="0">
                        <a:latin typeface="Cambria Math" panose="02040503050406030204" pitchFamily="18" charset="0"/>
                      </a:rPr>
                      <m:t>)</m:t>
                    </m:r>
                  </m:oMath>
                </a14:m>
                <a:r>
                  <a:rPr lang="zh-CN" altLang="en-US" dirty="0">
                    <a:latin typeface="+mn-lt"/>
                  </a:rPr>
                  <a:t>后，基于图块的光栅化器高效地对二维高斯进行排序，并采用</a:t>
                </a:r>
                <a14:m>
                  <m:oMath xmlns:m="http://schemas.openxmlformats.org/officeDocument/2006/math">
                    <m:r>
                      <a:rPr lang="en-US" altLang="zh-CN" i="1" dirty="0" smtClean="0">
                        <a:latin typeface="Cambria Math" panose="02040503050406030204" pitchFamily="18" charset="0"/>
                      </a:rPr>
                      <m:t>𝛼</m:t>
                    </m:r>
                  </m:oMath>
                </a14:m>
                <a:r>
                  <a:rPr lang="en-US" altLang="zh-CN" dirty="0">
                    <a:latin typeface="+mn-lt"/>
                  </a:rPr>
                  <a:t>-</a:t>
                </a:r>
                <a:r>
                  <a:rPr lang="zh-CN" altLang="en-US" dirty="0">
                    <a:latin typeface="+mn-lt"/>
                  </a:rPr>
                  <a:t>混合进行渲染：</a:t>
                </a:r>
                <a:endParaRPr lang="en-US" altLang="zh-CN" dirty="0">
                  <a:latin typeface="+mn-lt"/>
                </a:endParaRPr>
              </a:p>
              <a:p>
                <a:pPr marL="0" lvl="1" indent="0">
                  <a:buNone/>
                </a:pPr>
                <a14:m>
                  <m:oMathPara xmlns:m="http://schemas.openxmlformats.org/officeDocument/2006/math">
                    <m:oMathParaPr>
                      <m:jc m:val="centerGroup"/>
                    </m:oMathParaPr>
                    <m:oMath xmlns:m="http://schemas.openxmlformats.org/officeDocument/2006/math">
                      <m:r>
                        <a:rPr lang="en-US" altLang="zh-CN" b="1" i="1" smtClean="0">
                          <a:latin typeface="Cambria Math" panose="02040503050406030204" pitchFamily="18" charset="0"/>
                        </a:rPr>
                        <m:t>𝑪</m:t>
                      </m:r>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𝒙</m:t>
                          </m:r>
                        </m:e>
                      </m:d>
                      <m:r>
                        <a:rPr lang="en-US" altLang="zh-CN" b="0" i="1" smtClean="0">
                          <a:latin typeface="Cambria Math" panose="02040503050406030204" pitchFamily="18" charset="0"/>
                        </a:rPr>
                        <m:t>=</m:t>
                      </m:r>
                      <m:nary>
                        <m:naryPr>
                          <m:chr m:val="∑"/>
                          <m:supHide m:val="on"/>
                          <m:ctrlPr>
                            <a:rPr lang="en-US" altLang="zh-CN" b="0" i="1" smtClean="0">
                              <a:latin typeface="Cambria Math" panose="02040503050406030204" pitchFamily="18" charset="0"/>
                            </a:rPr>
                          </m:ctrlPr>
                        </m:naryPr>
                        <m:sub>
                          <m:r>
                            <m:rPr>
                              <m:brk m:alnAt="7"/>
                            </m:rPr>
                            <a:rPr lang="en-US" altLang="zh-CN" b="0" i="1" smtClean="0">
                              <a:latin typeface="Cambria Math" panose="02040503050406030204" pitchFamily="18" charset="0"/>
                            </a:rPr>
                            <m:t>𝑖</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𝑁</m:t>
                          </m:r>
                        </m:sub>
                        <m:sup/>
                        <m:e>
                          <m:sSub>
                            <m:sSubPr>
                              <m:ctrlPr>
                                <a:rPr lang="en-US" altLang="zh-CN" b="0" i="1" smtClean="0">
                                  <a:latin typeface="Cambria Math" panose="02040503050406030204" pitchFamily="18" charset="0"/>
                                </a:rPr>
                              </m:ctrlPr>
                            </m:sSubPr>
                            <m:e>
                              <m:r>
                                <a:rPr lang="zh-CN" altLang="en-US" b="1" i="1" dirty="0">
                                  <a:latin typeface="Cambria Math" panose="02040503050406030204" pitchFamily="18" charset="0"/>
                                </a:rPr>
                                <m:t>𝒄</m:t>
                              </m:r>
                            </m:e>
                            <m:sub>
                              <m:r>
                                <a:rPr lang="en-US" altLang="zh-CN" b="0" i="1" smtClean="0">
                                  <a:latin typeface="Cambria Math" panose="02040503050406030204" pitchFamily="18" charset="0"/>
                                </a:rPr>
                                <m:t>𝑖</m:t>
                              </m:r>
                            </m:sub>
                          </m:sSub>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𝜎</m:t>
                              </m:r>
                            </m:e>
                            <m:sub>
                              <m:r>
                                <a:rPr lang="en-US" altLang="zh-CN" b="0" i="1" smtClean="0">
                                  <a:latin typeface="Cambria Math" panose="02040503050406030204" pitchFamily="18" charset="0"/>
                                </a:rPr>
                                <m:t>𝑖</m:t>
                              </m:r>
                            </m:sub>
                          </m:sSub>
                        </m:e>
                      </m:nary>
                      <m:nary>
                        <m:naryPr>
                          <m:chr m:val="∏"/>
                          <m:ctrlPr>
                            <a:rPr lang="en-US"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𝑗</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𝑖</m:t>
                          </m:r>
                          <m:r>
                            <a:rPr lang="en-US" altLang="zh-CN" b="0" i="1" smtClean="0">
                              <a:latin typeface="Cambria Math" panose="02040503050406030204" pitchFamily="18" charset="0"/>
                            </a:rPr>
                            <m:t>−1</m:t>
                          </m:r>
                        </m:sup>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1−</m:t>
                              </m:r>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𝜎</m:t>
                                  </m:r>
                                </m:e>
                                <m:sub>
                                  <m:r>
                                    <a:rPr lang="en-US" altLang="zh-CN" b="0" i="1" smtClean="0">
                                      <a:latin typeface="Cambria Math" panose="02040503050406030204" pitchFamily="18" charset="0"/>
                                    </a:rPr>
                                    <m:t>𝑗</m:t>
                                  </m:r>
                                </m:sub>
                              </m:sSub>
                            </m:e>
                          </m:d>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    </m:t>
                              </m:r>
                              <m:r>
                                <a:rPr lang="zh-CN" altLang="en-US" i="1">
                                  <a:latin typeface="Cambria Math" panose="02040503050406030204" pitchFamily="18" charset="0"/>
                                </a:rPr>
                                <m:t>𝜎</m:t>
                              </m:r>
                            </m:e>
                            <m:sub>
                              <m:r>
                                <a:rPr lang="en-US" altLang="zh-CN" i="1">
                                  <a:latin typeface="Cambria Math" panose="02040503050406030204" pitchFamily="18" charset="0"/>
                                </a:rPr>
                                <m:t>𝑗</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𝛼</m:t>
                              </m:r>
                            </m:e>
                            <m:sub>
                              <m:r>
                                <a:rPr lang="en-US" altLang="zh-CN" b="0" i="1" smtClean="0">
                                  <a:latin typeface="Cambria Math" panose="02040503050406030204" pitchFamily="18" charset="0"/>
                                </a:rPr>
                                <m:t>𝑖</m:t>
                              </m:r>
                            </m:sub>
                          </m:sSub>
                        </m:e>
                      </m:nary>
                      <m:r>
                        <a:rPr lang="en-US" altLang="zh-CN" i="1" dirty="0">
                          <a:latin typeface="Cambria Math" panose="02040503050406030204" pitchFamily="18" charset="0"/>
                        </a:rPr>
                        <m:t>𝐺</m:t>
                      </m:r>
                      <m:r>
                        <a:rPr lang="en-US" altLang="zh-CN" i="1" dirty="0">
                          <a:latin typeface="Cambria Math" panose="02040503050406030204" pitchFamily="18" charset="0"/>
                        </a:rPr>
                        <m:t>′(</m:t>
                      </m:r>
                      <m:r>
                        <a:rPr lang="en-US" altLang="zh-CN" b="1" i="1" dirty="0">
                          <a:latin typeface="Cambria Math" panose="02040503050406030204" pitchFamily="18" charset="0"/>
                        </a:rPr>
                        <m:t>𝒙</m:t>
                      </m:r>
                      <m:r>
                        <a:rPr lang="en-US" altLang="zh-CN" i="1" dirty="0">
                          <a:latin typeface="Cambria Math" panose="02040503050406030204" pitchFamily="18" charset="0"/>
                        </a:rPr>
                        <m:t>)</m:t>
                      </m:r>
                    </m:oMath>
                  </m:oMathPara>
                </a14:m>
                <a:endParaRPr lang="en-US" altLang="zh-CN" dirty="0">
                  <a:latin typeface="+mn-lt"/>
                </a:endParaRPr>
              </a:p>
              <a:p>
                <a:pPr marL="0" lvl="1" indent="0">
                  <a:buNone/>
                </a:pPr>
                <a:r>
                  <a:rPr lang="zh-CN" altLang="en-US" dirty="0">
                    <a:latin typeface="+mn-lt"/>
                  </a:rPr>
                  <a:t>其中</a:t>
                </a:r>
                <a14:m>
                  <m:oMath xmlns:m="http://schemas.openxmlformats.org/officeDocument/2006/math">
                    <m:r>
                      <a:rPr lang="en-US" altLang="zh-CN" b="1" i="1" dirty="0" smtClean="0">
                        <a:latin typeface="Cambria Math" panose="02040503050406030204" pitchFamily="18" charset="0"/>
                      </a:rPr>
                      <m:t>𝒙</m:t>
                    </m:r>
                  </m:oMath>
                </a14:m>
                <a:r>
                  <a:rPr lang="zh-CN" altLang="en-US" dirty="0">
                    <a:latin typeface="+mn-lt"/>
                  </a:rPr>
                  <a:t>是像素位置，</a:t>
                </a:r>
                <a14:m>
                  <m:oMath xmlns:m="http://schemas.openxmlformats.org/officeDocument/2006/math">
                    <m:r>
                      <a:rPr lang="en-US" altLang="zh-CN" i="1" dirty="0" smtClean="0">
                        <a:latin typeface="Cambria Math" panose="02040503050406030204" pitchFamily="18" charset="0"/>
                      </a:rPr>
                      <m:t>𝑁</m:t>
                    </m:r>
                  </m:oMath>
                </a14:m>
                <a:r>
                  <a:rPr lang="zh-CN" altLang="en-US" dirty="0">
                    <a:latin typeface="+mn-lt"/>
                  </a:rPr>
                  <a:t>是排序后的二维高斯数量</a:t>
                </a:r>
                <a:endParaRPr lang="en-US" altLang="zh-CN" dirty="0">
                  <a:latin typeface="+mn-lt"/>
                </a:endParaRPr>
              </a:p>
              <a:p>
                <a:pPr lvl="1"/>
                <a:r>
                  <a:rPr lang="zh-CN" altLang="en-US" dirty="0">
                    <a:latin typeface="+mn-lt"/>
                  </a:rPr>
                  <a:t>在训练过程中，</a:t>
                </a:r>
                <a:r>
                  <a:rPr lang="en-US" altLang="zh-CN" dirty="0">
                    <a:latin typeface="+mn-lt"/>
                  </a:rPr>
                  <a:t>3DGS </a:t>
                </a:r>
                <a:r>
                  <a:rPr lang="zh-CN" altLang="en-US" dirty="0">
                    <a:latin typeface="+mn-lt"/>
                  </a:rPr>
                  <a:t>像 </a:t>
                </a:r>
                <a:r>
                  <a:rPr lang="en-US" altLang="zh-CN" dirty="0" err="1">
                    <a:latin typeface="+mn-lt"/>
                  </a:rPr>
                  <a:t>NeRF</a:t>
                </a:r>
                <a:r>
                  <a:rPr lang="en-US" altLang="zh-CN" dirty="0">
                    <a:latin typeface="+mn-lt"/>
                  </a:rPr>
                  <a:t> </a:t>
                </a:r>
                <a:r>
                  <a:rPr lang="zh-CN" altLang="en-US" dirty="0">
                    <a:latin typeface="+mn-lt"/>
                  </a:rPr>
                  <a:t>一样最小化渲染损失，如 </a:t>
                </a:r>
                <a14:m>
                  <m:oMath xmlns:m="http://schemas.openxmlformats.org/officeDocument/2006/math">
                    <m:sSub>
                      <m:sSubPr>
                        <m:ctrlPr>
                          <a:rPr lang="en-US" altLang="zh-CN" i="1" smtClean="0">
                            <a:latin typeface="Cambria Math" panose="02040503050406030204" pitchFamily="18" charset="0"/>
                          </a:rPr>
                        </m:ctrlPr>
                      </m:sSubPr>
                      <m:e>
                        <m:r>
                          <a:rPr lang="en-US" altLang="zh-CN" i="1" smtClean="0">
                            <a:latin typeface="Cambria Math" panose="02040503050406030204" pitchFamily="18" charset="0"/>
                            <a:ea typeface="Cambria Math" panose="02040503050406030204" pitchFamily="18" charset="0"/>
                          </a:rPr>
                          <m:t>ℒ</m:t>
                        </m:r>
                      </m:e>
                      <m:sub>
                        <m:r>
                          <m:rPr>
                            <m:sty m:val="p"/>
                          </m:rPr>
                          <a:rPr lang="en-US" altLang="zh-CN" i="1">
                            <a:latin typeface="Cambria Math" panose="02040503050406030204" pitchFamily="18" charset="0"/>
                          </a:rPr>
                          <m:t>colo</m:t>
                        </m:r>
                        <m:r>
                          <m:rPr>
                            <m:sty m:val="p"/>
                          </m:rPr>
                          <a:rPr lang="en-US" altLang="zh-CN" i="1" smtClean="0">
                            <a:latin typeface="Cambria Math" panose="02040503050406030204" pitchFamily="18" charset="0"/>
                          </a:rPr>
                          <m:t>r</m:t>
                        </m:r>
                      </m:sub>
                    </m:sSub>
                    <m:r>
                      <a:rPr lang="en-US" altLang="zh-CN" b="0" i="1" smtClean="0">
                        <a:latin typeface="Cambria Math" panose="02040503050406030204" pitchFamily="18" charset="0"/>
                      </a:rPr>
                      <m:t>=</m:t>
                    </m:r>
                    <m:r>
                      <a:rPr lang="zh-CN" altLang="en-US" b="0" i="1" smtClean="0">
                        <a:latin typeface="Cambria Math" panose="02040503050406030204" pitchFamily="18" charset="0"/>
                      </a:rPr>
                      <m:t>𝔼</m:t>
                    </m:r>
                    <m:d>
                      <m:dPr>
                        <m:begChr m:val="["/>
                        <m:endChr m:val="]"/>
                        <m:ctrlPr>
                          <a:rPr lang="en-US" altLang="zh-CN" b="0" i="1" smtClean="0">
                            <a:latin typeface="Cambria Math" panose="02040503050406030204" pitchFamily="18" charset="0"/>
                          </a:rPr>
                        </m:ctrlPr>
                      </m:dPr>
                      <m:e>
                        <m:d>
                          <m:dPr>
                            <m:ctrlPr>
                              <a:rPr lang="en-US" altLang="zh-CN" b="0" i="1" smtClean="0">
                                <a:latin typeface="Cambria Math" panose="02040503050406030204" pitchFamily="18" charset="0"/>
                              </a:rPr>
                            </m:ctrlPr>
                          </m:dPr>
                          <m:e>
                            <m:sSup>
                              <m:sSupPr>
                                <m:ctrlPr>
                                  <a:rPr lang="en-US" altLang="zh-CN" b="0" i="1" smtClean="0">
                                    <a:latin typeface="Cambria Math" panose="02040503050406030204" pitchFamily="18" charset="0"/>
                                  </a:rPr>
                                </m:ctrlPr>
                              </m:sSupPr>
                              <m:e>
                                <m:d>
                                  <m:dPr>
                                    <m:begChr m:val="‖"/>
                                    <m:endChr m:val="‖"/>
                                    <m:ctrlPr>
                                      <a:rPr lang="en-US" altLang="zh-CN" b="0" i="1" smtClean="0">
                                        <a:latin typeface="Cambria Math" panose="02040503050406030204" pitchFamily="18" charset="0"/>
                                      </a:rPr>
                                    </m:ctrlPr>
                                  </m:dPr>
                                  <m:e>
                                    <m:r>
                                      <a:rPr lang="en-US" altLang="zh-CN" b="1" i="1">
                                        <a:latin typeface="Cambria Math" panose="02040503050406030204" pitchFamily="18" charset="0"/>
                                      </a:rPr>
                                      <m:t>𝑪</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1" i="1" smtClean="0">
                                            <a:latin typeface="Cambria Math" panose="02040503050406030204" pitchFamily="18" charset="0"/>
                                          </a:rPr>
                                          <m:t>𝑪</m:t>
                                        </m:r>
                                      </m:e>
                                      <m:sub>
                                        <m:r>
                                          <m:rPr>
                                            <m:sty m:val="p"/>
                                          </m:rPr>
                                          <a:rPr lang="en-US" altLang="zh-CN" b="0" i="0" smtClean="0">
                                            <a:latin typeface="Cambria Math" panose="02040503050406030204" pitchFamily="18" charset="0"/>
                                          </a:rPr>
                                          <m:t>gt</m:t>
                                        </m:r>
                                      </m:sub>
                                    </m:sSub>
                                  </m:e>
                                </m:d>
                              </m:e>
                              <m:sup>
                                <m:r>
                                  <a:rPr lang="en-US" altLang="zh-CN" b="0" i="1" smtClean="0">
                                    <a:latin typeface="Cambria Math" panose="02040503050406030204" pitchFamily="18" charset="0"/>
                                  </a:rPr>
                                  <m:t>2</m:t>
                                </m:r>
                              </m:sup>
                            </m:sSup>
                          </m:e>
                        </m:d>
                      </m:e>
                    </m:d>
                  </m:oMath>
                </a14:m>
                <a:r>
                  <a:rPr lang="zh-CN" altLang="en-US" dirty="0">
                    <a:latin typeface="+mn-lt"/>
                  </a:rPr>
                  <a:t> 所示</a:t>
                </a:r>
                <a:endParaRPr lang="en-US" altLang="zh-CN" dirty="0">
                  <a:latin typeface="+mn-lt"/>
                </a:endParaRPr>
              </a:p>
              <a:p>
                <a:pPr lvl="1"/>
                <a:r>
                  <a:rPr lang="en-US" altLang="zh-CN" dirty="0">
                    <a:latin typeface="+mn-lt"/>
                  </a:rPr>
                  <a:t>3DGS </a:t>
                </a:r>
                <a:r>
                  <a:rPr lang="zh-CN" altLang="en-US" dirty="0">
                    <a:latin typeface="+mn-lt"/>
                  </a:rPr>
                  <a:t>可以用 </a:t>
                </a:r>
                <a:r>
                  <a:rPr lang="en-US" altLang="zh-CN" dirty="0">
                    <a:latin typeface="+mn-lt"/>
                  </a:rPr>
                  <a:t>SfM </a:t>
                </a:r>
                <a:r>
                  <a:rPr lang="zh-CN" altLang="en-US" dirty="0">
                    <a:latin typeface="+mn-lt"/>
                  </a:rPr>
                  <a:t>或 </a:t>
                </a:r>
                <a:r>
                  <a:rPr lang="en-US" altLang="zh-CN" dirty="0">
                    <a:latin typeface="+mn-lt"/>
                  </a:rPr>
                  <a:t>MVS </a:t>
                </a:r>
                <a:r>
                  <a:rPr lang="zh-CN" altLang="en-US" dirty="0">
                    <a:latin typeface="+mn-lt"/>
                  </a:rPr>
                  <a:t>初始化，其性能优于随机初始化</a:t>
                </a:r>
                <a:endParaRPr lang="en-US" altLang="zh-CN" dirty="0">
                  <a:latin typeface="+mn-lt"/>
                </a:endParaRPr>
              </a:p>
            </p:txBody>
          </p:sp>
        </mc:Choice>
        <mc:Fallback xmlns="">
          <p:sp>
            <p:nvSpPr>
              <p:cNvPr id="3" name="ee4pContent1">
                <a:extLst>
                  <a:ext uri="{FF2B5EF4-FFF2-40B4-BE49-F238E27FC236}">
                    <a16:creationId xmlns:a16="http://schemas.microsoft.com/office/drawing/2014/main" id="{9A5801C5-B7D8-57CB-1827-4A41D12814DC}"/>
                  </a:ext>
                </a:extLst>
              </p:cNvPr>
              <p:cNvSpPr txBox="1">
                <a:spLocks noRot="1" noChangeAspect="1" noMove="1" noResize="1" noEditPoints="1" noAdjustHandles="1" noChangeArrowheads="1" noChangeShapeType="1" noTextEdit="1"/>
              </p:cNvSpPr>
              <p:nvPr>
                <p:custDataLst>
                  <p:tags r:id="rId6"/>
                </p:custDataLst>
              </p:nvPr>
            </p:nvSpPr>
            <p:spPr>
              <a:xfrm>
                <a:off x="838199" y="1690690"/>
                <a:ext cx="10515599" cy="4528956"/>
              </a:xfrm>
              <a:prstGeom prst="rect">
                <a:avLst/>
              </a:prstGeom>
              <a:blipFill>
                <a:blip r:embed="rId7"/>
                <a:stretch>
                  <a:fillRect l="-232" b="-940"/>
                </a:stretch>
              </a:blipFill>
              <a:ln w="9525" cmpd="sng">
                <a:solidFill>
                  <a:schemeClr val="accent1">
                    <a:lumMod val="100000"/>
                  </a:schemeClr>
                </a:solidFill>
                <a:prstDash val="solid"/>
              </a:ln>
            </p:spPr>
            <p:txBody>
              <a:bodyPr/>
              <a:lstStyle/>
              <a:p>
                <a:r>
                  <a:rPr lang="en-US">
                    <a:noFill/>
                  </a:rPr>
                  <a:t> </a:t>
                </a:r>
              </a:p>
            </p:txBody>
          </p:sp>
        </mc:Fallback>
      </mc:AlternateContent>
    </p:spTree>
    <p:extLst>
      <p:ext uri="{BB962C8B-B14F-4D97-AF65-F5344CB8AC3E}">
        <p14:creationId xmlns:p14="http://schemas.microsoft.com/office/powerpoint/2010/main" val="153164882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a:bodyPr>
          <a:lstStyle/>
          <a:p>
            <a:r>
              <a:rPr lang="en-US" altLang="zh-CN" dirty="0"/>
              <a:t>3D Gaussian Splatting-based Methods</a:t>
            </a:r>
            <a:endParaRPr lang="en-US" dirty="0"/>
          </a:p>
        </p:txBody>
      </p:sp>
      <p:sp>
        <p:nvSpPr>
          <p:cNvPr id="3" name="ee4pContent1">
            <a:extLst>
              <a:ext uri="{FF2B5EF4-FFF2-40B4-BE49-F238E27FC236}">
                <a16:creationId xmlns:a16="http://schemas.microsoft.com/office/drawing/2014/main" id="{9A5801C5-B7D8-57CB-1827-4A41D12814DC}"/>
              </a:ext>
            </a:extLst>
          </p:cNvPr>
          <p:cNvSpPr txBox="1">
            <a:spLocks/>
          </p:cNvSpPr>
          <p:nvPr>
            <p:custDataLst>
              <p:tags r:id="rId2"/>
            </p:custDataLst>
          </p:nvPr>
        </p:nvSpPr>
        <p:spPr>
          <a:xfrm>
            <a:off x="838199" y="1690690"/>
            <a:ext cx="10515599" cy="3812963"/>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受基于 </a:t>
            </a:r>
            <a:r>
              <a:rPr lang="en-US" altLang="zh-CN" dirty="0" err="1">
                <a:latin typeface="+mn-lt"/>
              </a:rPr>
              <a:t>NeRF</a:t>
            </a:r>
            <a:r>
              <a:rPr lang="en-US" altLang="zh-CN" dirty="0">
                <a:latin typeface="+mn-lt"/>
              </a:rPr>
              <a:t> </a:t>
            </a:r>
            <a:r>
              <a:rPr lang="zh-CN" altLang="en-US" dirty="0">
                <a:latin typeface="+mn-lt"/>
              </a:rPr>
              <a:t>的 </a:t>
            </a:r>
            <a:r>
              <a:rPr lang="en-US" altLang="zh-CN" dirty="0">
                <a:latin typeface="+mn-lt"/>
              </a:rPr>
              <a:t>MVS </a:t>
            </a:r>
            <a:r>
              <a:rPr lang="zh-CN" altLang="en-US" dirty="0">
                <a:latin typeface="+mn-lt"/>
              </a:rPr>
              <a:t>方法的启发，研究人员尝试将 </a:t>
            </a:r>
            <a:r>
              <a:rPr lang="en-US" altLang="zh-CN" dirty="0">
                <a:latin typeface="+mn-lt"/>
              </a:rPr>
              <a:t>3DGS </a:t>
            </a:r>
            <a:r>
              <a:rPr lang="zh-CN" altLang="en-US" dirty="0">
                <a:latin typeface="+mn-lt"/>
              </a:rPr>
              <a:t>应用于重建</a:t>
            </a:r>
            <a:endParaRPr lang="en-US" altLang="zh-CN" dirty="0">
              <a:latin typeface="+mn-lt"/>
            </a:endParaRPr>
          </a:p>
          <a:p>
            <a:pPr lvl="1"/>
            <a:r>
              <a:rPr lang="zh-CN" altLang="en-US" dirty="0">
                <a:latin typeface="+mn-lt"/>
              </a:rPr>
              <a:t>尽管 </a:t>
            </a:r>
            <a:r>
              <a:rPr lang="en-US" altLang="zh-CN" dirty="0">
                <a:latin typeface="+mn-lt"/>
              </a:rPr>
              <a:t>3DGS </a:t>
            </a:r>
            <a:r>
              <a:rPr lang="zh-CN" altLang="en-US" dirty="0">
                <a:latin typeface="+mn-lt"/>
              </a:rPr>
              <a:t>达到了高质量的新视角合成，但由于没有使用显式的几何约束，并且由于三维协方差，三维高斯与实际表面并不对应良好，因此恢复高质量几何图形具有挑战性</a:t>
            </a:r>
            <a:endParaRPr lang="en-US" altLang="zh-CN" dirty="0">
              <a:latin typeface="+mn-lt"/>
            </a:endParaRPr>
          </a:p>
          <a:p>
            <a:pPr lvl="1"/>
            <a:r>
              <a:rPr lang="en-US" altLang="zh-CN" dirty="0" err="1">
                <a:latin typeface="+mn-lt"/>
              </a:rPr>
              <a:t>SuGaR</a:t>
            </a:r>
            <a:r>
              <a:rPr lang="en-US" altLang="zh-CN" dirty="0">
                <a:latin typeface="+mn-lt"/>
              </a:rPr>
              <a:t> </a:t>
            </a:r>
            <a:r>
              <a:rPr lang="zh-CN" altLang="en-US" dirty="0">
                <a:latin typeface="+mn-lt"/>
              </a:rPr>
              <a:t>引入了一个几何正则化项，鼓励三维高斯在场景表面上良好对齐，以便高斯可以更好地贡献于场景几何。为了重建网格，</a:t>
            </a:r>
            <a:r>
              <a:rPr lang="en-US" altLang="zh-CN" dirty="0" err="1">
                <a:latin typeface="+mn-lt"/>
              </a:rPr>
              <a:t>SuGaR</a:t>
            </a:r>
            <a:r>
              <a:rPr lang="en-US" altLang="zh-CN" dirty="0">
                <a:latin typeface="+mn-lt"/>
              </a:rPr>
              <a:t> </a:t>
            </a:r>
            <a:r>
              <a:rPr lang="zh-CN" altLang="en-US" dirty="0">
                <a:latin typeface="+mn-lt"/>
              </a:rPr>
              <a:t>在根据三维高斯计算的密度等值面上采样三维点，然后对这些点运行泊松重建</a:t>
            </a:r>
            <a:endParaRPr lang="en-US" altLang="zh-CN" dirty="0">
              <a:latin typeface="+mn-lt"/>
            </a:endParaRPr>
          </a:p>
          <a:p>
            <a:pPr lvl="1"/>
            <a:r>
              <a:rPr lang="en-US" altLang="zh-CN" dirty="0" err="1">
                <a:latin typeface="+mn-lt"/>
              </a:rPr>
              <a:t>NeuSG</a:t>
            </a:r>
            <a:r>
              <a:rPr lang="en-US" altLang="zh-CN" dirty="0">
                <a:latin typeface="+mn-lt"/>
              </a:rPr>
              <a:t> </a:t>
            </a:r>
            <a:r>
              <a:rPr lang="zh-CN" altLang="en-US" dirty="0">
                <a:latin typeface="+mn-lt"/>
              </a:rPr>
              <a:t>联合训练基于 </a:t>
            </a:r>
            <a:r>
              <a:rPr lang="en-US" altLang="zh-CN" dirty="0" err="1">
                <a:latin typeface="+mn-lt"/>
              </a:rPr>
              <a:t>NeRF</a:t>
            </a:r>
            <a:r>
              <a:rPr lang="en-US" altLang="zh-CN" dirty="0">
                <a:latin typeface="+mn-lt"/>
              </a:rPr>
              <a:t> </a:t>
            </a:r>
            <a:r>
              <a:rPr lang="zh-CN" altLang="en-US" dirty="0">
                <a:latin typeface="+mn-lt"/>
              </a:rPr>
              <a:t>的方法 </a:t>
            </a:r>
            <a:r>
              <a:rPr lang="en-US" altLang="zh-CN" dirty="0" err="1">
                <a:latin typeface="+mn-lt"/>
              </a:rPr>
              <a:t>Neuralangelo</a:t>
            </a:r>
            <a:r>
              <a:rPr lang="en-US" altLang="zh-CN" dirty="0">
                <a:latin typeface="+mn-lt"/>
              </a:rPr>
              <a:t> </a:t>
            </a:r>
            <a:r>
              <a:rPr lang="zh-CN" altLang="en-US" dirty="0">
                <a:latin typeface="+mn-lt"/>
              </a:rPr>
              <a:t>和 </a:t>
            </a:r>
            <a:r>
              <a:rPr lang="en-US" altLang="zh-CN" dirty="0">
                <a:latin typeface="+mn-lt"/>
              </a:rPr>
              <a:t>3DGS</a:t>
            </a:r>
            <a:r>
              <a:rPr lang="zh-CN" altLang="en-US" dirty="0">
                <a:latin typeface="+mn-lt"/>
              </a:rPr>
              <a:t>。在训练过程中，来自 </a:t>
            </a:r>
            <a:r>
              <a:rPr lang="en-US" altLang="zh-CN" dirty="0" err="1">
                <a:latin typeface="+mn-lt"/>
              </a:rPr>
              <a:t>Neuralangelo</a:t>
            </a:r>
            <a:r>
              <a:rPr lang="en-US" altLang="zh-CN" dirty="0">
                <a:latin typeface="+mn-lt"/>
              </a:rPr>
              <a:t> </a:t>
            </a:r>
            <a:r>
              <a:rPr lang="zh-CN" altLang="en-US" dirty="0">
                <a:latin typeface="+mn-lt"/>
              </a:rPr>
              <a:t>的 </a:t>
            </a:r>
            <a:r>
              <a:rPr lang="en-US" altLang="zh-CN" dirty="0">
                <a:latin typeface="+mn-lt"/>
              </a:rPr>
              <a:t>SDF </a:t>
            </a:r>
            <a:r>
              <a:rPr lang="zh-CN" altLang="en-US" dirty="0">
                <a:latin typeface="+mn-lt"/>
              </a:rPr>
              <a:t>场的法线正则化了三维高斯的旋转，而 </a:t>
            </a:r>
            <a:r>
              <a:rPr lang="en-US" altLang="zh-CN" dirty="0">
                <a:latin typeface="+mn-lt"/>
              </a:rPr>
              <a:t>SDF </a:t>
            </a:r>
            <a:r>
              <a:rPr lang="zh-CN" altLang="en-US" dirty="0">
                <a:latin typeface="+mn-lt"/>
              </a:rPr>
              <a:t>场则被正则化以确保 </a:t>
            </a:r>
            <a:r>
              <a:rPr lang="en-US" altLang="zh-CN" dirty="0">
                <a:latin typeface="+mn-lt"/>
              </a:rPr>
              <a:t>SDF </a:t>
            </a:r>
            <a:r>
              <a:rPr lang="zh-CN" altLang="en-US" dirty="0">
                <a:latin typeface="+mn-lt"/>
              </a:rPr>
              <a:t>值在三维高斯的位置接近于零</a:t>
            </a:r>
            <a:endParaRPr lang="en-US" altLang="zh-CN" dirty="0">
              <a:latin typeface="+mn-lt"/>
            </a:endParaRPr>
          </a:p>
          <a:p>
            <a:pPr lvl="1"/>
            <a:r>
              <a:rPr lang="en-US" altLang="zh-CN" dirty="0">
                <a:latin typeface="+mn-lt"/>
              </a:rPr>
              <a:t>2DGS </a:t>
            </a:r>
            <a:r>
              <a:rPr lang="zh-CN" altLang="en-US" dirty="0">
                <a:latin typeface="+mn-lt"/>
              </a:rPr>
              <a:t>通过将三维基元建模为曲面单元（切平面裁剪）并利用 </a:t>
            </a:r>
            <a:r>
              <a:rPr lang="en-US" altLang="zh-CN" dirty="0">
                <a:latin typeface="+mn-lt"/>
              </a:rPr>
              <a:t>TSDF </a:t>
            </a:r>
            <a:r>
              <a:rPr lang="zh-CN" altLang="en-US" dirty="0">
                <a:latin typeface="+mn-lt"/>
              </a:rPr>
              <a:t>融合将渲染的深度图融合到网格中，进一步提高了表面精度</a:t>
            </a:r>
            <a:endParaRPr lang="en-US" altLang="zh-CN" dirty="0">
              <a:latin typeface="+mn-lt"/>
            </a:endParaRPr>
          </a:p>
          <a:p>
            <a:pPr lvl="1"/>
            <a:r>
              <a:rPr lang="en-US" altLang="zh-CN" dirty="0">
                <a:latin typeface="+mn-lt"/>
              </a:rPr>
              <a:t>PGSR </a:t>
            </a:r>
            <a:r>
              <a:rPr lang="zh-CN" altLang="en-US" dirty="0">
                <a:latin typeface="+mn-lt"/>
              </a:rPr>
              <a:t>从渲染距离和渲染法线中提取无偏差的深度图作为强大的几何先验，并通过利用局部平面假设和边缘约束来正则化该先验，从而强制执行多视图几何一致性</a:t>
            </a:r>
            <a:endParaRPr lang="en-US" altLang="zh-CN" dirty="0">
              <a:latin typeface="+mn-lt"/>
            </a:endParaRPr>
          </a:p>
          <a:p>
            <a:pPr lvl="1"/>
            <a:r>
              <a:rPr lang="en-US" altLang="zh-CN" dirty="0" err="1">
                <a:latin typeface="+mn-lt"/>
              </a:rPr>
              <a:t>RaDe</a:t>
            </a:r>
            <a:r>
              <a:rPr lang="en-US" altLang="zh-CN" dirty="0">
                <a:latin typeface="+mn-lt"/>
              </a:rPr>
              <a:t>-GS </a:t>
            </a:r>
            <a:r>
              <a:rPr lang="zh-CN" altLang="en-US" dirty="0">
                <a:latin typeface="+mn-lt"/>
              </a:rPr>
              <a:t>也通过精确建模深度和法线，而不是原始 </a:t>
            </a:r>
            <a:r>
              <a:rPr lang="en-US" altLang="zh-CN" dirty="0">
                <a:latin typeface="+mn-lt"/>
              </a:rPr>
              <a:t>3DGS </a:t>
            </a:r>
            <a:r>
              <a:rPr lang="zh-CN" altLang="en-US" dirty="0">
                <a:latin typeface="+mn-lt"/>
              </a:rPr>
              <a:t>中易于出错的近似投影，来提高几何质量。然而，仍然需要探索如何从基于高斯的表示中检索良好的几何信息</a:t>
            </a:r>
            <a:endParaRPr lang="en-US" altLang="zh-CN" dirty="0">
              <a:latin typeface="+mn-lt"/>
            </a:endParaRPr>
          </a:p>
        </p:txBody>
      </p:sp>
    </p:spTree>
    <p:extLst>
      <p:ext uri="{BB962C8B-B14F-4D97-AF65-F5344CB8AC3E}">
        <p14:creationId xmlns:p14="http://schemas.microsoft.com/office/powerpoint/2010/main" val="203451238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矩形 30">
            <a:extLst>
              <a:ext uri="{FF2B5EF4-FFF2-40B4-BE49-F238E27FC236}">
                <a16:creationId xmlns:a16="http://schemas.microsoft.com/office/drawing/2014/main" id="{F4DDBB7E-EA57-CDF9-D083-D5A826610094}"/>
              </a:ext>
            </a:extLst>
          </p:cNvPr>
          <p:cNvSpPr/>
          <p:nvPr>
            <p:custDataLst>
              <p:tags r:id="rId2"/>
            </p:custDataLst>
          </p:nvPr>
        </p:nvSpPr>
        <p:spPr>
          <a:xfrm>
            <a:off x="977959" y="310850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30" name="矩形 29">
            <a:hlinkClick r:id="rId17" action="ppaction://hlinksldjump"/>
            <a:extLst>
              <a:ext uri="{FF2B5EF4-FFF2-40B4-BE49-F238E27FC236}">
                <a16:creationId xmlns:a16="http://schemas.microsoft.com/office/drawing/2014/main" id="{E4FDB0BB-0ABF-75AA-0DA5-F1A2A124DB58}"/>
              </a:ext>
            </a:extLst>
          </p:cNvPr>
          <p:cNvSpPr/>
          <p:nvPr>
            <p:custDataLst>
              <p:tags r:id="rId3"/>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116</a:t>
            </a:r>
          </a:p>
        </p:txBody>
      </p:sp>
      <p:sp>
        <p:nvSpPr>
          <p:cNvPr id="29" name="矩形 28">
            <a:hlinkClick r:id="rId17" action="ppaction://hlinksldjump"/>
            <a:extLst>
              <a:ext uri="{FF2B5EF4-FFF2-40B4-BE49-F238E27FC236}">
                <a16:creationId xmlns:a16="http://schemas.microsoft.com/office/drawing/2014/main" id="{8A0FA261-EB48-EB64-CB88-7F9FB973586E}"/>
              </a:ext>
            </a:extLst>
          </p:cNvPr>
          <p:cNvSpPr/>
          <p:nvPr>
            <p:custDataLst>
              <p:tags r:id="rId4"/>
            </p:custDataLst>
          </p:nvPr>
        </p:nvSpPr>
        <p:spPr>
          <a:xfrm>
            <a:off x="977959" y="3108505"/>
            <a:ext cx="365324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Large Feed-forward Methods</a:t>
            </a:r>
          </a:p>
        </p:txBody>
      </p:sp>
      <p:sp>
        <p:nvSpPr>
          <p:cNvPr id="28" name="矩形 27">
            <a:hlinkClick r:id="rId17" action="ppaction://hlinksldjump"/>
            <a:extLst>
              <a:ext uri="{FF2B5EF4-FFF2-40B4-BE49-F238E27FC236}">
                <a16:creationId xmlns:a16="http://schemas.microsoft.com/office/drawing/2014/main" id="{490EA5A1-7DB2-35C6-8A5A-2F9A7789B234}"/>
              </a:ext>
            </a:extLst>
          </p:cNvPr>
          <p:cNvSpPr/>
          <p:nvPr>
            <p:custDataLst>
              <p:tags r:id="rId5"/>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27" name="矩形 26">
            <a:hlinkClick r:id="rId18" action="ppaction://hlinksldjump"/>
            <a:extLst>
              <a:ext uri="{FF2B5EF4-FFF2-40B4-BE49-F238E27FC236}">
                <a16:creationId xmlns:a16="http://schemas.microsoft.com/office/drawing/2014/main" id="{5E501DB2-A8DA-E254-51E2-6F95584F8AAD}"/>
              </a:ext>
            </a:extLst>
          </p:cNvPr>
          <p:cNvSpPr/>
          <p:nvPr>
            <p:custDataLst>
              <p:tags r:id="rId6"/>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113</a:t>
            </a:r>
          </a:p>
        </p:txBody>
      </p:sp>
      <p:sp>
        <p:nvSpPr>
          <p:cNvPr id="26" name="矩形 25">
            <a:hlinkClick r:id="rId18" action="ppaction://hlinksldjump"/>
            <a:extLst>
              <a:ext uri="{FF2B5EF4-FFF2-40B4-BE49-F238E27FC236}">
                <a16:creationId xmlns:a16="http://schemas.microsoft.com/office/drawing/2014/main" id="{D5018EDC-039B-FBAB-9605-14D11266ED2D}"/>
              </a:ext>
            </a:extLst>
          </p:cNvPr>
          <p:cNvSpPr/>
          <p:nvPr>
            <p:custDataLst>
              <p:tags r:id="rId7"/>
            </p:custDataLst>
          </p:nvPr>
        </p:nvSpPr>
        <p:spPr>
          <a:xfrm>
            <a:off x="977959" y="2644895"/>
            <a:ext cx="365324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3D Gaussian Splatting-based Methods</a:t>
            </a:r>
          </a:p>
        </p:txBody>
      </p:sp>
      <p:sp>
        <p:nvSpPr>
          <p:cNvPr id="25" name="矩形 24">
            <a:hlinkClick r:id="rId18" action="ppaction://hlinksldjump"/>
            <a:extLst>
              <a:ext uri="{FF2B5EF4-FFF2-40B4-BE49-F238E27FC236}">
                <a16:creationId xmlns:a16="http://schemas.microsoft.com/office/drawing/2014/main" id="{630F94A4-B48E-2671-1611-DFC9DFDA7A4B}"/>
              </a:ext>
            </a:extLst>
          </p:cNvPr>
          <p:cNvSpPr/>
          <p:nvPr>
            <p:custDataLst>
              <p:tags r:id="rId8"/>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24" name="矩形 23">
            <a:hlinkClick r:id="rId19" action="ppaction://hlinksldjump"/>
            <a:extLst>
              <a:ext uri="{FF2B5EF4-FFF2-40B4-BE49-F238E27FC236}">
                <a16:creationId xmlns:a16="http://schemas.microsoft.com/office/drawing/2014/main" id="{3589D8C2-F844-9C41-8113-4D5A4F297B5E}"/>
              </a:ext>
            </a:extLst>
          </p:cNvPr>
          <p:cNvSpPr/>
          <p:nvPr>
            <p:custDataLst>
              <p:tags r:id="rId9"/>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110</a:t>
            </a:r>
          </a:p>
        </p:txBody>
      </p:sp>
      <p:sp>
        <p:nvSpPr>
          <p:cNvPr id="23" name="矩形 22">
            <a:hlinkClick r:id="rId19" action="ppaction://hlinksldjump"/>
            <a:extLst>
              <a:ext uri="{FF2B5EF4-FFF2-40B4-BE49-F238E27FC236}">
                <a16:creationId xmlns:a16="http://schemas.microsoft.com/office/drawing/2014/main" id="{72E49505-9A36-1D10-581D-D009EC342854}"/>
              </a:ext>
            </a:extLst>
          </p:cNvPr>
          <p:cNvSpPr/>
          <p:nvPr>
            <p:custDataLst>
              <p:tags r:id="rId10"/>
            </p:custDataLst>
          </p:nvPr>
        </p:nvSpPr>
        <p:spPr>
          <a:xfrm>
            <a:off x="977959" y="2181285"/>
            <a:ext cx="365324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NeRF-based Methods</a:t>
            </a:r>
          </a:p>
        </p:txBody>
      </p:sp>
      <p:sp>
        <p:nvSpPr>
          <p:cNvPr id="22" name="矩形 21">
            <a:hlinkClick r:id="rId19" action="ppaction://hlinksldjump"/>
            <a:extLst>
              <a:ext uri="{FF2B5EF4-FFF2-40B4-BE49-F238E27FC236}">
                <a16:creationId xmlns:a16="http://schemas.microsoft.com/office/drawing/2014/main" id="{ECFB0308-833D-8531-9A40-A9610E234BDC}"/>
              </a:ext>
            </a:extLst>
          </p:cNvPr>
          <p:cNvSpPr/>
          <p:nvPr>
            <p:custDataLst>
              <p:tags r:id="rId11"/>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21" name="矩形 20">
            <a:hlinkClick r:id="rId20" action="ppaction://hlinksldjump"/>
            <a:extLst>
              <a:ext uri="{FF2B5EF4-FFF2-40B4-BE49-F238E27FC236}">
                <a16:creationId xmlns:a16="http://schemas.microsoft.com/office/drawing/2014/main" id="{99A357E2-B580-13F6-AD71-E264156712E5}"/>
              </a:ext>
            </a:extLst>
          </p:cNvPr>
          <p:cNvSpPr/>
          <p:nvPr>
            <p:custDataLst>
              <p:tags r:id="rId12"/>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108</a:t>
            </a:r>
          </a:p>
        </p:txBody>
      </p:sp>
      <p:sp>
        <p:nvSpPr>
          <p:cNvPr id="20" name="矩形 19">
            <a:hlinkClick r:id="rId20" action="ppaction://hlinksldjump"/>
            <a:extLst>
              <a:ext uri="{FF2B5EF4-FFF2-40B4-BE49-F238E27FC236}">
                <a16:creationId xmlns:a16="http://schemas.microsoft.com/office/drawing/2014/main" id="{344DEED4-CA60-9B84-5CA5-98EBCDD0A602}"/>
              </a:ext>
            </a:extLst>
          </p:cNvPr>
          <p:cNvSpPr/>
          <p:nvPr>
            <p:custDataLst>
              <p:tags r:id="rId13"/>
            </p:custDataLst>
          </p:nvPr>
        </p:nvSpPr>
        <p:spPr>
          <a:xfrm>
            <a:off x="977959" y="1717675"/>
            <a:ext cx="365324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Voxel-based Methods</a:t>
            </a:r>
          </a:p>
        </p:txBody>
      </p:sp>
      <p:sp>
        <p:nvSpPr>
          <p:cNvPr id="19" name="矩形 18">
            <a:hlinkClick r:id="rId20" action="ppaction://hlinksldjump"/>
            <a:extLst>
              <a:ext uri="{FF2B5EF4-FFF2-40B4-BE49-F238E27FC236}">
                <a16:creationId xmlns:a16="http://schemas.microsoft.com/office/drawing/2014/main" id="{A58479A4-3972-471C-7544-77158BF1FEE8}"/>
              </a:ext>
            </a:extLst>
          </p:cNvPr>
          <p:cNvSpPr/>
          <p:nvPr>
            <p:custDataLst>
              <p:tags r:id="rId14"/>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18" name="标题 17">
            <a:extLst>
              <a:ext uri="{FF2B5EF4-FFF2-40B4-BE49-F238E27FC236}">
                <a16:creationId xmlns:a16="http://schemas.microsoft.com/office/drawing/2014/main" id="{6FEBC0C0-9259-447B-392B-DFA99E1CE54A}"/>
              </a:ext>
            </a:extLst>
          </p:cNvPr>
          <p:cNvSpPr>
            <a:spLocks noGrp="1"/>
          </p:cNvSpPr>
          <p:nvPr>
            <p:ph type="title"/>
            <p:custDataLst>
              <p:tags r:id="rId15"/>
            </p:custDataLst>
          </p:nvPr>
        </p:nvSpPr>
        <p:spPr/>
        <p:txBody>
          <a:bodyPr/>
          <a:lstStyle/>
          <a:p>
            <a:r>
              <a:rPr lang="en-US"/>
              <a:t>None Depth Estimation</a:t>
            </a:r>
          </a:p>
        </p:txBody>
      </p:sp>
    </p:spTree>
    <p:custDataLst>
      <p:tags r:id="rId1"/>
    </p:custDataLst>
    <p:extLst>
      <p:ext uri="{BB962C8B-B14F-4D97-AF65-F5344CB8AC3E}">
        <p14:creationId xmlns:p14="http://schemas.microsoft.com/office/powerpoint/2010/main" val="358793098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a:bodyPr>
          <a:lstStyle/>
          <a:p>
            <a:r>
              <a:rPr lang="en-US" altLang="zh-CN" dirty="0"/>
              <a:t>Large Feed-forward Methods</a:t>
            </a:r>
            <a:endParaRPr lang="en-US" dirty="0"/>
          </a:p>
        </p:txBody>
      </p:sp>
      <p:sp>
        <p:nvSpPr>
          <p:cNvPr id="3" name="ee4pContent1">
            <a:extLst>
              <a:ext uri="{FF2B5EF4-FFF2-40B4-BE49-F238E27FC236}">
                <a16:creationId xmlns:a16="http://schemas.microsoft.com/office/drawing/2014/main" id="{4A24E802-FD8C-A9B8-0A03-40CDAE82357B}"/>
              </a:ext>
            </a:extLst>
          </p:cNvPr>
          <p:cNvSpPr txBox="1">
            <a:spLocks/>
          </p:cNvSpPr>
          <p:nvPr>
            <p:custDataLst>
              <p:tags r:id="rId2"/>
            </p:custDataLst>
          </p:nvPr>
        </p:nvSpPr>
        <p:spPr>
          <a:xfrm>
            <a:off x="838199" y="1690690"/>
            <a:ext cx="10515599" cy="4494450"/>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在三维重建和三维生成中，最近一个突出的趋势是从大规模三维数据集（例如 </a:t>
            </a:r>
            <a:r>
              <a:rPr lang="en-US" altLang="zh-CN" dirty="0" err="1">
                <a:latin typeface="+mn-lt"/>
              </a:rPr>
              <a:t>Objaverse</a:t>
            </a:r>
            <a:r>
              <a:rPr lang="zh-CN" altLang="en-US" dirty="0">
                <a:latin typeface="+mn-lt"/>
              </a:rPr>
              <a:t>）直接学习三维表示</a:t>
            </a:r>
            <a:endParaRPr lang="en-US" altLang="zh-CN" dirty="0">
              <a:latin typeface="+mn-lt"/>
            </a:endParaRPr>
          </a:p>
          <a:p>
            <a:pPr lvl="1"/>
            <a:r>
              <a:rPr lang="zh-CN" altLang="en-US" dirty="0">
                <a:latin typeface="+mn-lt"/>
              </a:rPr>
              <a:t>这些方法通常采用大规模 </a:t>
            </a:r>
            <a:r>
              <a:rPr lang="en-US" altLang="zh-CN" dirty="0">
                <a:latin typeface="+mn-lt"/>
              </a:rPr>
              <a:t>Transformer</a:t>
            </a:r>
            <a:r>
              <a:rPr lang="zh-CN" altLang="en-US" dirty="0">
                <a:latin typeface="+mn-lt"/>
              </a:rPr>
              <a:t>，根据各种输入生成三维表示，包括单幅图像、文本描述、姿态多视图图像和非姿态多视图图像</a:t>
            </a:r>
            <a:endParaRPr lang="en-US" altLang="zh-CN" dirty="0">
              <a:latin typeface="+mn-lt"/>
            </a:endParaRPr>
          </a:p>
          <a:p>
            <a:pPr lvl="2"/>
            <a:r>
              <a:rPr lang="en-US" altLang="zh-CN" dirty="0">
                <a:latin typeface="+mn-lt"/>
              </a:rPr>
              <a:t>LRM </a:t>
            </a:r>
            <a:r>
              <a:rPr lang="zh-CN" altLang="en-US" dirty="0">
                <a:latin typeface="+mn-lt"/>
              </a:rPr>
              <a:t>使用基于 </a:t>
            </a:r>
            <a:r>
              <a:rPr lang="en-US" altLang="zh-CN" dirty="0">
                <a:latin typeface="+mn-lt"/>
              </a:rPr>
              <a:t>Transformer </a:t>
            </a:r>
            <a:r>
              <a:rPr lang="zh-CN" altLang="en-US" dirty="0">
                <a:latin typeface="+mn-lt"/>
              </a:rPr>
              <a:t>的前馈网络从单幅图像回归三维物体。具体来说，它预测三平面表示的特征，随后将其转换为类似于 </a:t>
            </a:r>
            <a:r>
              <a:rPr lang="en-US" altLang="zh-CN" dirty="0" err="1">
                <a:latin typeface="+mn-lt"/>
              </a:rPr>
              <a:t>NeRF</a:t>
            </a:r>
            <a:r>
              <a:rPr lang="en-US" altLang="zh-CN" dirty="0">
                <a:latin typeface="+mn-lt"/>
              </a:rPr>
              <a:t> </a:t>
            </a:r>
            <a:r>
              <a:rPr lang="zh-CN" altLang="en-US" dirty="0">
                <a:latin typeface="+mn-lt"/>
              </a:rPr>
              <a:t>的辐射场</a:t>
            </a:r>
            <a:endParaRPr lang="en-US" altLang="zh-CN" dirty="0">
              <a:latin typeface="+mn-lt"/>
            </a:endParaRPr>
          </a:p>
          <a:p>
            <a:pPr lvl="1"/>
            <a:r>
              <a:rPr lang="zh-CN" altLang="en-US" dirty="0">
                <a:latin typeface="+mn-lt"/>
              </a:rPr>
              <a:t>大型前馈模型也可以与三维高斯散点结合使用，其中它们直接从姿态多视图输入生成三维高斯点。常用的方法不是直接预测三维高斯位置（这是一个高度不适定问题），而是使用每个像素对齐的普吕克射线嵌入，并预测输入视图每个像素的深度。因此，这种设计要求输入视图覆盖物体的很大范围</a:t>
            </a:r>
            <a:endParaRPr lang="en-US" altLang="zh-CN" dirty="0">
              <a:latin typeface="+mn-lt"/>
            </a:endParaRPr>
          </a:p>
          <a:p>
            <a:pPr lvl="2"/>
            <a:r>
              <a:rPr lang="zh-CN" altLang="en-US" dirty="0">
                <a:latin typeface="+mn-lt"/>
              </a:rPr>
              <a:t>最近，</a:t>
            </a:r>
            <a:r>
              <a:rPr lang="en-US" altLang="zh-CN" dirty="0">
                <a:latin typeface="+mn-lt"/>
              </a:rPr>
              <a:t>DUSt3R </a:t>
            </a:r>
            <a:r>
              <a:rPr lang="zh-CN" altLang="en-US" dirty="0">
                <a:latin typeface="+mn-lt"/>
              </a:rPr>
              <a:t>直接从未校准的图像对预测像素对齐的点坐标。使用视觉 </a:t>
            </a:r>
            <a:r>
              <a:rPr lang="en-US" altLang="zh-CN" dirty="0">
                <a:latin typeface="+mn-lt"/>
              </a:rPr>
              <a:t>Transformer </a:t>
            </a:r>
            <a:r>
              <a:rPr lang="zh-CN" altLang="en-US" dirty="0">
                <a:latin typeface="+mn-lt"/>
              </a:rPr>
              <a:t>提取图像符元表示后，两个 </a:t>
            </a:r>
            <a:r>
              <a:rPr lang="en-US" altLang="zh-CN" dirty="0">
                <a:latin typeface="+mn-lt"/>
              </a:rPr>
              <a:t>Transformer </a:t>
            </a:r>
            <a:r>
              <a:rPr lang="zh-CN" altLang="en-US" dirty="0">
                <a:latin typeface="+mn-lt"/>
              </a:rPr>
              <a:t>解码器通过交叉注意力交换符元表示的信息，然后回归第一幅图像坐标系中每个像素的三维点。可以使用点云执行许多下游任务，例如点匹配、定位、内在和相对姿态估计。</a:t>
            </a:r>
            <a:endParaRPr lang="en-US" altLang="zh-CN" dirty="0">
              <a:latin typeface="+mn-lt"/>
            </a:endParaRPr>
          </a:p>
          <a:p>
            <a:pPr lvl="2"/>
            <a:r>
              <a:rPr lang="en-US" altLang="zh-CN" dirty="0">
                <a:latin typeface="+mn-lt"/>
              </a:rPr>
              <a:t>MASt3R </a:t>
            </a:r>
            <a:r>
              <a:rPr lang="zh-CN" altLang="en-US" dirty="0">
                <a:latin typeface="+mn-lt"/>
              </a:rPr>
              <a:t>直接扩展自 </a:t>
            </a:r>
            <a:r>
              <a:rPr lang="en-US" altLang="zh-CN" dirty="0">
                <a:latin typeface="+mn-lt"/>
              </a:rPr>
              <a:t>DUSt3R</a:t>
            </a:r>
            <a:r>
              <a:rPr lang="zh-CN" altLang="en-US" dirty="0">
                <a:latin typeface="+mn-lt"/>
              </a:rPr>
              <a:t>，专注于多视图图像特征描述和匹配的特定应用。它在 </a:t>
            </a:r>
            <a:r>
              <a:rPr lang="en-US" altLang="zh-CN" dirty="0">
                <a:latin typeface="+mn-lt"/>
              </a:rPr>
              <a:t>DUSt3R </a:t>
            </a:r>
            <a:r>
              <a:rPr lang="zh-CN" altLang="en-US" dirty="0">
                <a:latin typeface="+mn-lt"/>
              </a:rPr>
              <a:t>的架构之上利用了一个额外的匹配头来提升基于特征匹配的性能。 通过建立密集对应关系，</a:t>
            </a:r>
            <a:r>
              <a:rPr lang="en-US" altLang="zh-CN" dirty="0">
                <a:latin typeface="+mn-lt"/>
              </a:rPr>
              <a:t>MASt3R </a:t>
            </a:r>
            <a:r>
              <a:rPr lang="zh-CN" altLang="en-US" dirty="0">
                <a:latin typeface="+mn-lt"/>
              </a:rPr>
              <a:t>实现了与 </a:t>
            </a:r>
            <a:r>
              <a:rPr lang="en-US" altLang="zh-CN" dirty="0">
                <a:latin typeface="+mn-lt"/>
              </a:rPr>
              <a:t>MVSNet </a:t>
            </a:r>
            <a:r>
              <a:rPr lang="zh-CN" altLang="en-US" dirty="0">
                <a:latin typeface="+mn-lt"/>
              </a:rPr>
              <a:t>相当的重建质量</a:t>
            </a:r>
            <a:endParaRPr lang="en-US" altLang="zh-CN" dirty="0">
              <a:latin typeface="+mn-lt"/>
            </a:endParaRPr>
          </a:p>
          <a:p>
            <a:pPr lvl="2"/>
            <a:r>
              <a:rPr lang="en-US" altLang="zh-CN" dirty="0">
                <a:latin typeface="+mn-lt"/>
              </a:rPr>
              <a:t>Spann3R </a:t>
            </a:r>
            <a:r>
              <a:rPr lang="zh-CN" altLang="en-US" dirty="0">
                <a:latin typeface="+mn-lt"/>
              </a:rPr>
              <a:t>管理着一个外部空间存储器来跟踪 </a:t>
            </a:r>
            <a:r>
              <a:rPr lang="en-US" altLang="zh-CN" dirty="0">
                <a:latin typeface="+mn-lt"/>
              </a:rPr>
              <a:t>DUSt3R </a:t>
            </a:r>
            <a:r>
              <a:rPr lang="zh-CN" altLang="en-US" dirty="0">
                <a:latin typeface="+mn-lt"/>
              </a:rPr>
              <a:t>产生的所有先前相关的 </a:t>
            </a:r>
            <a:r>
              <a:rPr lang="en-US" altLang="zh-CN" dirty="0">
                <a:latin typeface="+mn-lt"/>
              </a:rPr>
              <a:t>3D </a:t>
            </a:r>
            <a:r>
              <a:rPr lang="zh-CN" altLang="en-US" dirty="0">
                <a:latin typeface="+mn-lt"/>
              </a:rPr>
              <a:t>信息，然后查询这个空间存储器来预测 </a:t>
            </a:r>
            <a:r>
              <a:rPr lang="en-US" altLang="zh-CN" dirty="0">
                <a:latin typeface="+mn-lt"/>
              </a:rPr>
              <a:t>3D </a:t>
            </a:r>
            <a:r>
              <a:rPr lang="zh-CN" altLang="en-US" dirty="0">
                <a:latin typeface="+mn-lt"/>
              </a:rPr>
              <a:t>结构</a:t>
            </a:r>
            <a:endParaRPr lang="en-US" altLang="zh-CN" dirty="0">
              <a:latin typeface="+mn-lt"/>
            </a:endParaRPr>
          </a:p>
        </p:txBody>
      </p:sp>
    </p:spTree>
    <p:extLst>
      <p:ext uri="{BB962C8B-B14F-4D97-AF65-F5344CB8AC3E}">
        <p14:creationId xmlns:p14="http://schemas.microsoft.com/office/powerpoint/2010/main" val="1986940200"/>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矩形 42">
            <a:hlinkClick r:id="rId23" action="ppaction://hlinksldjump"/>
            <a:extLst>
              <a:ext uri="{FF2B5EF4-FFF2-40B4-BE49-F238E27FC236}">
                <a16:creationId xmlns:a16="http://schemas.microsoft.com/office/drawing/2014/main" id="{EE5EC37E-0421-0B27-9ADC-E1AD0A009033}"/>
              </a:ext>
            </a:extLst>
          </p:cNvPr>
          <p:cNvSpPr/>
          <p:nvPr>
            <p:custDataLst>
              <p:tags r:id="rId2"/>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143</a:t>
            </a:r>
          </a:p>
        </p:txBody>
      </p:sp>
      <p:sp>
        <p:nvSpPr>
          <p:cNvPr id="42" name="矩形 41">
            <a:hlinkClick r:id="rId23" action="ppaction://hlinksldjump"/>
            <a:extLst>
              <a:ext uri="{FF2B5EF4-FFF2-40B4-BE49-F238E27FC236}">
                <a16:creationId xmlns:a16="http://schemas.microsoft.com/office/drawing/2014/main" id="{DDCA917E-FFEA-BC88-5177-86E2A6579D1F}"/>
              </a:ext>
            </a:extLst>
          </p:cNvPr>
          <p:cNvSpPr/>
          <p:nvPr>
            <p:custDataLst>
              <p:tags r:id="rId3"/>
            </p:custDataLst>
          </p:nvPr>
        </p:nvSpPr>
        <p:spPr>
          <a:xfrm>
            <a:off x="977959" y="4035725"/>
            <a:ext cx="363114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Conclusion</a:t>
            </a:r>
          </a:p>
        </p:txBody>
      </p:sp>
      <p:sp>
        <p:nvSpPr>
          <p:cNvPr id="41" name="矩形 40">
            <a:hlinkClick r:id="rId23" action="ppaction://hlinksldjump"/>
            <a:extLst>
              <a:ext uri="{FF2B5EF4-FFF2-40B4-BE49-F238E27FC236}">
                <a16:creationId xmlns:a16="http://schemas.microsoft.com/office/drawing/2014/main" id="{E681CDC0-BE5E-BF3D-D739-8A6EEE1BA332}"/>
              </a:ext>
            </a:extLst>
          </p:cNvPr>
          <p:cNvSpPr/>
          <p:nvPr>
            <p:custDataLst>
              <p:tags r:id="rId4"/>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40" name="矩形 39">
            <a:extLst>
              <a:ext uri="{FF2B5EF4-FFF2-40B4-BE49-F238E27FC236}">
                <a16:creationId xmlns:a16="http://schemas.microsoft.com/office/drawing/2014/main" id="{248CAB42-2770-36B8-E90A-B0426F6D932B}"/>
              </a:ext>
            </a:extLst>
          </p:cNvPr>
          <p:cNvSpPr/>
          <p:nvPr>
            <p:custDataLst>
              <p:tags r:id="rId5"/>
            </p:custDataLst>
          </p:nvPr>
        </p:nvSpPr>
        <p:spPr>
          <a:xfrm>
            <a:off x="977959" y="357211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39" name="矩形 38">
            <a:hlinkClick r:id="rId24" action="ppaction://hlinksldjump"/>
            <a:extLst>
              <a:ext uri="{FF2B5EF4-FFF2-40B4-BE49-F238E27FC236}">
                <a16:creationId xmlns:a16="http://schemas.microsoft.com/office/drawing/2014/main" id="{37D44762-2B32-D07D-E5C3-65298A6BB3FA}"/>
              </a:ext>
            </a:extLst>
          </p:cNvPr>
          <p:cNvSpPr/>
          <p:nvPr>
            <p:custDataLst>
              <p:tags r:id="rId6"/>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118</a:t>
            </a:r>
          </a:p>
        </p:txBody>
      </p:sp>
      <p:sp>
        <p:nvSpPr>
          <p:cNvPr id="38" name="矩形 37">
            <a:hlinkClick r:id="rId24" action="ppaction://hlinksldjump"/>
            <a:extLst>
              <a:ext uri="{FF2B5EF4-FFF2-40B4-BE49-F238E27FC236}">
                <a16:creationId xmlns:a16="http://schemas.microsoft.com/office/drawing/2014/main" id="{854EC21D-E9C1-0142-A50C-0287CB5F2ADB}"/>
              </a:ext>
            </a:extLst>
          </p:cNvPr>
          <p:cNvSpPr/>
          <p:nvPr>
            <p:custDataLst>
              <p:tags r:id="rId7"/>
            </p:custDataLst>
          </p:nvPr>
        </p:nvSpPr>
        <p:spPr>
          <a:xfrm>
            <a:off x="977959" y="3572115"/>
            <a:ext cx="363114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Discussions</a:t>
            </a:r>
          </a:p>
        </p:txBody>
      </p:sp>
      <p:sp>
        <p:nvSpPr>
          <p:cNvPr id="37" name="矩形 36">
            <a:hlinkClick r:id="rId24" action="ppaction://hlinksldjump"/>
            <a:extLst>
              <a:ext uri="{FF2B5EF4-FFF2-40B4-BE49-F238E27FC236}">
                <a16:creationId xmlns:a16="http://schemas.microsoft.com/office/drawing/2014/main" id="{66F10255-8B03-1A17-2219-A56D6F180C4E}"/>
              </a:ext>
            </a:extLst>
          </p:cNvPr>
          <p:cNvSpPr/>
          <p:nvPr>
            <p:custDataLst>
              <p:tags r:id="rId8"/>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36" name="矩形 35">
            <a:hlinkClick r:id="rId25" action="ppaction://hlinksldjump"/>
            <a:extLst>
              <a:ext uri="{FF2B5EF4-FFF2-40B4-BE49-F238E27FC236}">
                <a16:creationId xmlns:a16="http://schemas.microsoft.com/office/drawing/2014/main" id="{ECB25FED-A4F6-A696-40BC-D9322E48A591}"/>
              </a:ext>
            </a:extLst>
          </p:cNvPr>
          <p:cNvSpPr/>
          <p:nvPr>
            <p:custDataLst>
              <p:tags r:id="rId9"/>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106</a:t>
            </a:r>
          </a:p>
        </p:txBody>
      </p:sp>
      <p:sp>
        <p:nvSpPr>
          <p:cNvPr id="35" name="矩形 34">
            <a:hlinkClick r:id="rId25" action="ppaction://hlinksldjump"/>
            <a:extLst>
              <a:ext uri="{FF2B5EF4-FFF2-40B4-BE49-F238E27FC236}">
                <a16:creationId xmlns:a16="http://schemas.microsoft.com/office/drawing/2014/main" id="{5669AA33-DDB8-4447-EA68-6548AC920DA6}"/>
              </a:ext>
            </a:extLst>
          </p:cNvPr>
          <p:cNvSpPr/>
          <p:nvPr>
            <p:custDataLst>
              <p:tags r:id="rId10"/>
            </p:custDataLst>
          </p:nvPr>
        </p:nvSpPr>
        <p:spPr>
          <a:xfrm>
            <a:off x="977959" y="3108505"/>
            <a:ext cx="363114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None Depth Estimation</a:t>
            </a:r>
          </a:p>
        </p:txBody>
      </p:sp>
      <p:sp>
        <p:nvSpPr>
          <p:cNvPr id="34" name="矩形 33">
            <a:hlinkClick r:id="rId25" action="ppaction://hlinksldjump"/>
            <a:extLst>
              <a:ext uri="{FF2B5EF4-FFF2-40B4-BE49-F238E27FC236}">
                <a16:creationId xmlns:a16="http://schemas.microsoft.com/office/drawing/2014/main" id="{F1882AA1-C7E2-0357-E8F7-D907B26DA9D4}"/>
              </a:ext>
            </a:extLst>
          </p:cNvPr>
          <p:cNvSpPr/>
          <p:nvPr>
            <p:custDataLst>
              <p:tags r:id="rId11"/>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33" name="矩形 32">
            <a:hlinkClick r:id="rId26" action="ppaction://hlinksldjump"/>
            <a:extLst>
              <a:ext uri="{FF2B5EF4-FFF2-40B4-BE49-F238E27FC236}">
                <a16:creationId xmlns:a16="http://schemas.microsoft.com/office/drawing/2014/main" id="{9B455780-A9E6-A8A5-591B-FDC66E18974E}"/>
              </a:ext>
            </a:extLst>
          </p:cNvPr>
          <p:cNvSpPr/>
          <p:nvPr>
            <p:custDataLst>
              <p:tags r:id="rId12"/>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59</a:t>
            </a:r>
          </a:p>
        </p:txBody>
      </p:sp>
      <p:sp>
        <p:nvSpPr>
          <p:cNvPr id="32" name="矩形 31">
            <a:hlinkClick r:id="rId26" action="ppaction://hlinksldjump"/>
            <a:extLst>
              <a:ext uri="{FF2B5EF4-FFF2-40B4-BE49-F238E27FC236}">
                <a16:creationId xmlns:a16="http://schemas.microsoft.com/office/drawing/2014/main" id="{72157CC8-4B6C-4D4C-F7BE-D59B27FD44BB}"/>
              </a:ext>
            </a:extLst>
          </p:cNvPr>
          <p:cNvSpPr/>
          <p:nvPr>
            <p:custDataLst>
              <p:tags r:id="rId13"/>
            </p:custDataLst>
          </p:nvPr>
        </p:nvSpPr>
        <p:spPr>
          <a:xfrm>
            <a:off x="977959" y="2644895"/>
            <a:ext cx="363114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Depth Estimation</a:t>
            </a:r>
          </a:p>
        </p:txBody>
      </p:sp>
      <p:sp>
        <p:nvSpPr>
          <p:cNvPr id="31" name="矩形 30">
            <a:hlinkClick r:id="rId26" action="ppaction://hlinksldjump"/>
            <a:extLst>
              <a:ext uri="{FF2B5EF4-FFF2-40B4-BE49-F238E27FC236}">
                <a16:creationId xmlns:a16="http://schemas.microsoft.com/office/drawing/2014/main" id="{96103AA6-3023-B58A-5471-47C08AE38BEC}"/>
              </a:ext>
            </a:extLst>
          </p:cNvPr>
          <p:cNvSpPr/>
          <p:nvPr>
            <p:custDataLst>
              <p:tags r:id="rId14"/>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30" name="矩形 29">
            <a:hlinkClick r:id="rId27" action="ppaction://hlinksldjump"/>
            <a:extLst>
              <a:ext uri="{FF2B5EF4-FFF2-40B4-BE49-F238E27FC236}">
                <a16:creationId xmlns:a16="http://schemas.microsoft.com/office/drawing/2014/main" id="{9D03B07A-D30D-483E-0889-78023BDFA287}"/>
              </a:ext>
            </a:extLst>
          </p:cNvPr>
          <p:cNvSpPr/>
          <p:nvPr>
            <p:custDataLst>
              <p:tags r:id="rId15"/>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13</a:t>
            </a:r>
          </a:p>
        </p:txBody>
      </p:sp>
      <p:sp>
        <p:nvSpPr>
          <p:cNvPr id="29" name="矩形 28">
            <a:hlinkClick r:id="rId27" action="ppaction://hlinksldjump"/>
            <a:extLst>
              <a:ext uri="{FF2B5EF4-FFF2-40B4-BE49-F238E27FC236}">
                <a16:creationId xmlns:a16="http://schemas.microsoft.com/office/drawing/2014/main" id="{CEC9525C-7B23-E3B4-4017-E00D757FB806}"/>
              </a:ext>
            </a:extLst>
          </p:cNvPr>
          <p:cNvSpPr/>
          <p:nvPr>
            <p:custDataLst>
              <p:tags r:id="rId16"/>
            </p:custDataLst>
          </p:nvPr>
        </p:nvSpPr>
        <p:spPr>
          <a:xfrm>
            <a:off x="977959" y="2181285"/>
            <a:ext cx="363114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Preliminaries</a:t>
            </a:r>
          </a:p>
        </p:txBody>
      </p:sp>
      <p:sp>
        <p:nvSpPr>
          <p:cNvPr id="28" name="矩形 27">
            <a:hlinkClick r:id="rId27" action="ppaction://hlinksldjump"/>
            <a:extLst>
              <a:ext uri="{FF2B5EF4-FFF2-40B4-BE49-F238E27FC236}">
                <a16:creationId xmlns:a16="http://schemas.microsoft.com/office/drawing/2014/main" id="{52878DF4-8EAC-AA09-3624-8FB2FC2CBF67}"/>
              </a:ext>
            </a:extLst>
          </p:cNvPr>
          <p:cNvSpPr/>
          <p:nvPr>
            <p:custDataLst>
              <p:tags r:id="rId17"/>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27" name="矩形 26">
            <a:hlinkClick r:id="rId28" action="ppaction://hlinksldjump"/>
            <a:extLst>
              <a:ext uri="{FF2B5EF4-FFF2-40B4-BE49-F238E27FC236}">
                <a16:creationId xmlns:a16="http://schemas.microsoft.com/office/drawing/2014/main" id="{D2C91F45-7075-1BD1-778F-B17D8945A087}"/>
              </a:ext>
            </a:extLst>
          </p:cNvPr>
          <p:cNvSpPr/>
          <p:nvPr>
            <p:custDataLst>
              <p:tags r:id="rId18"/>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a:t>
            </a:r>
          </a:p>
        </p:txBody>
      </p:sp>
      <p:sp>
        <p:nvSpPr>
          <p:cNvPr id="26" name="矩形 25">
            <a:hlinkClick r:id="rId28" action="ppaction://hlinksldjump"/>
            <a:extLst>
              <a:ext uri="{FF2B5EF4-FFF2-40B4-BE49-F238E27FC236}">
                <a16:creationId xmlns:a16="http://schemas.microsoft.com/office/drawing/2014/main" id="{83E8AD6A-00A7-36D9-9370-08C9A1F9B0A4}"/>
              </a:ext>
            </a:extLst>
          </p:cNvPr>
          <p:cNvSpPr/>
          <p:nvPr>
            <p:custDataLst>
              <p:tags r:id="rId19"/>
            </p:custDataLst>
          </p:nvPr>
        </p:nvSpPr>
        <p:spPr>
          <a:xfrm>
            <a:off x="977959" y="1717675"/>
            <a:ext cx="363114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25" name="矩形 24">
            <a:hlinkClick r:id="rId28" action="ppaction://hlinksldjump"/>
            <a:extLst>
              <a:ext uri="{FF2B5EF4-FFF2-40B4-BE49-F238E27FC236}">
                <a16:creationId xmlns:a16="http://schemas.microsoft.com/office/drawing/2014/main" id="{3AD0B609-7DFA-A11F-FE54-FB00AC3C0E35}"/>
              </a:ext>
            </a:extLst>
          </p:cNvPr>
          <p:cNvSpPr/>
          <p:nvPr>
            <p:custDataLst>
              <p:tags r:id="rId20"/>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24" name="标题 23">
            <a:extLst>
              <a:ext uri="{FF2B5EF4-FFF2-40B4-BE49-F238E27FC236}">
                <a16:creationId xmlns:a16="http://schemas.microsoft.com/office/drawing/2014/main" id="{5506DDF1-5199-A4C1-112C-27244B209A2C}"/>
              </a:ext>
            </a:extLst>
          </p:cNvPr>
          <p:cNvSpPr>
            <a:spLocks noGrp="1"/>
          </p:cNvSpPr>
          <p:nvPr>
            <p:ph type="title"/>
            <p:custDataLst>
              <p:tags r:id="rId21"/>
            </p:custDataLst>
          </p:nvPr>
        </p:nvSpPr>
        <p:spPr/>
        <p:txBody>
          <a:bodyPr/>
          <a:lstStyle/>
          <a:p>
            <a:r>
              <a:rPr lang="en-US"/>
              <a:t>MVS</a:t>
            </a:r>
          </a:p>
        </p:txBody>
      </p:sp>
    </p:spTree>
    <p:custDataLst>
      <p:tags r:id="rId1"/>
    </p:custDataLst>
    <p:extLst>
      <p:ext uri="{BB962C8B-B14F-4D97-AF65-F5344CB8AC3E}">
        <p14:creationId xmlns:p14="http://schemas.microsoft.com/office/powerpoint/2010/main" val="208049241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矩形 36">
            <a:hlinkClick r:id="rId20" action="ppaction://hlinksldjump"/>
            <a:extLst>
              <a:ext uri="{FF2B5EF4-FFF2-40B4-BE49-F238E27FC236}">
                <a16:creationId xmlns:a16="http://schemas.microsoft.com/office/drawing/2014/main" id="{58201B55-4657-CC9F-97BA-309A6A3FFB8D}"/>
              </a:ext>
            </a:extLst>
          </p:cNvPr>
          <p:cNvSpPr/>
          <p:nvPr>
            <p:custDataLst>
              <p:tags r:id="rId2"/>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135</a:t>
            </a:r>
          </a:p>
        </p:txBody>
      </p:sp>
      <p:sp>
        <p:nvSpPr>
          <p:cNvPr id="36" name="矩形 35">
            <a:hlinkClick r:id="rId20" action="ppaction://hlinksldjump"/>
            <a:extLst>
              <a:ext uri="{FF2B5EF4-FFF2-40B4-BE49-F238E27FC236}">
                <a16:creationId xmlns:a16="http://schemas.microsoft.com/office/drawing/2014/main" id="{E28B70F7-C045-0F2F-D5B7-F3E50628F6C8}"/>
              </a:ext>
            </a:extLst>
          </p:cNvPr>
          <p:cNvSpPr/>
          <p:nvPr>
            <p:custDataLst>
              <p:tags r:id="rId3"/>
            </p:custDataLst>
          </p:nvPr>
        </p:nvSpPr>
        <p:spPr>
          <a:xfrm>
            <a:off x="977959" y="3572115"/>
            <a:ext cx="4467570"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Future Research Directions</a:t>
            </a:r>
          </a:p>
        </p:txBody>
      </p:sp>
      <p:sp>
        <p:nvSpPr>
          <p:cNvPr id="35" name="矩形 34">
            <a:hlinkClick r:id="rId20" action="ppaction://hlinksldjump"/>
            <a:extLst>
              <a:ext uri="{FF2B5EF4-FFF2-40B4-BE49-F238E27FC236}">
                <a16:creationId xmlns:a16="http://schemas.microsoft.com/office/drawing/2014/main" id="{3DCBE3FC-3827-8A41-7FCC-6185DE73EF49}"/>
              </a:ext>
            </a:extLst>
          </p:cNvPr>
          <p:cNvSpPr/>
          <p:nvPr>
            <p:custDataLst>
              <p:tags r:id="rId4"/>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34" name="矩形 33">
            <a:hlinkClick r:id="rId21" action="ppaction://hlinksldjump"/>
            <a:extLst>
              <a:ext uri="{FF2B5EF4-FFF2-40B4-BE49-F238E27FC236}">
                <a16:creationId xmlns:a16="http://schemas.microsoft.com/office/drawing/2014/main" id="{2072EDD1-4D31-2989-E474-8F54C3EB7D1D}"/>
              </a:ext>
            </a:extLst>
          </p:cNvPr>
          <p:cNvSpPr/>
          <p:nvPr>
            <p:custDataLst>
              <p:tags r:id="rId5"/>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130</a:t>
            </a:r>
          </a:p>
        </p:txBody>
      </p:sp>
      <p:sp>
        <p:nvSpPr>
          <p:cNvPr id="33" name="矩形 32">
            <a:hlinkClick r:id="rId21" action="ppaction://hlinksldjump"/>
            <a:extLst>
              <a:ext uri="{FF2B5EF4-FFF2-40B4-BE49-F238E27FC236}">
                <a16:creationId xmlns:a16="http://schemas.microsoft.com/office/drawing/2014/main" id="{25362EA4-2387-5CA2-C1EC-AB2C1BE9F85D}"/>
              </a:ext>
            </a:extLst>
          </p:cNvPr>
          <p:cNvSpPr/>
          <p:nvPr>
            <p:custDataLst>
              <p:tags r:id="rId6"/>
            </p:custDataLst>
          </p:nvPr>
        </p:nvSpPr>
        <p:spPr>
          <a:xfrm>
            <a:off x="977959" y="3108505"/>
            <a:ext cx="4467570"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Learning-based MVS without Depth Estimation</a:t>
            </a:r>
          </a:p>
        </p:txBody>
      </p:sp>
      <p:sp>
        <p:nvSpPr>
          <p:cNvPr id="32" name="矩形 31">
            <a:hlinkClick r:id="rId21" action="ppaction://hlinksldjump"/>
            <a:extLst>
              <a:ext uri="{FF2B5EF4-FFF2-40B4-BE49-F238E27FC236}">
                <a16:creationId xmlns:a16="http://schemas.microsoft.com/office/drawing/2014/main" id="{5F89D6A7-BFF7-CC44-DED7-AEFBCEDB1161}"/>
              </a:ext>
            </a:extLst>
          </p:cNvPr>
          <p:cNvSpPr/>
          <p:nvPr>
            <p:custDataLst>
              <p:tags r:id="rId7"/>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31" name="矩形 30">
            <a:hlinkClick r:id="rId22" action="ppaction://hlinksldjump"/>
            <a:extLst>
              <a:ext uri="{FF2B5EF4-FFF2-40B4-BE49-F238E27FC236}">
                <a16:creationId xmlns:a16="http://schemas.microsoft.com/office/drawing/2014/main" id="{7A0F2613-B8D3-4E84-840E-D1CEEE4D7E23}"/>
              </a:ext>
            </a:extLst>
          </p:cNvPr>
          <p:cNvSpPr/>
          <p:nvPr>
            <p:custDataLst>
              <p:tags r:id="rId8"/>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127</a:t>
            </a:r>
          </a:p>
        </p:txBody>
      </p:sp>
      <p:sp>
        <p:nvSpPr>
          <p:cNvPr id="30" name="矩形 29">
            <a:hlinkClick r:id="rId22" action="ppaction://hlinksldjump"/>
            <a:extLst>
              <a:ext uri="{FF2B5EF4-FFF2-40B4-BE49-F238E27FC236}">
                <a16:creationId xmlns:a16="http://schemas.microsoft.com/office/drawing/2014/main" id="{2EFA49DD-CE95-4D10-C0D7-84F55DF41E72}"/>
              </a:ext>
            </a:extLst>
          </p:cNvPr>
          <p:cNvSpPr/>
          <p:nvPr>
            <p:custDataLst>
              <p:tags r:id="rId9"/>
            </p:custDataLst>
          </p:nvPr>
        </p:nvSpPr>
        <p:spPr>
          <a:xfrm>
            <a:off x="977959" y="2644895"/>
            <a:ext cx="4467570"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Unsupervised MVS with DepthEstimation</a:t>
            </a:r>
          </a:p>
        </p:txBody>
      </p:sp>
      <p:sp>
        <p:nvSpPr>
          <p:cNvPr id="29" name="矩形 28">
            <a:hlinkClick r:id="rId22" action="ppaction://hlinksldjump"/>
            <a:extLst>
              <a:ext uri="{FF2B5EF4-FFF2-40B4-BE49-F238E27FC236}">
                <a16:creationId xmlns:a16="http://schemas.microsoft.com/office/drawing/2014/main" id="{6D8EC924-8BD7-1137-5F8F-BF78B6C1FF14}"/>
              </a:ext>
            </a:extLst>
          </p:cNvPr>
          <p:cNvSpPr/>
          <p:nvPr>
            <p:custDataLst>
              <p:tags r:id="rId10"/>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28" name="矩形 27">
            <a:hlinkClick r:id="rId23" action="ppaction://hlinksldjump"/>
            <a:extLst>
              <a:ext uri="{FF2B5EF4-FFF2-40B4-BE49-F238E27FC236}">
                <a16:creationId xmlns:a16="http://schemas.microsoft.com/office/drawing/2014/main" id="{34B56569-2069-E044-22E8-D2352251CA24}"/>
              </a:ext>
            </a:extLst>
          </p:cNvPr>
          <p:cNvSpPr/>
          <p:nvPr>
            <p:custDataLst>
              <p:tags r:id="rId1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122</a:t>
            </a:r>
          </a:p>
        </p:txBody>
      </p:sp>
      <p:sp>
        <p:nvSpPr>
          <p:cNvPr id="27" name="矩形 26">
            <a:hlinkClick r:id="rId23" action="ppaction://hlinksldjump"/>
            <a:extLst>
              <a:ext uri="{FF2B5EF4-FFF2-40B4-BE49-F238E27FC236}">
                <a16:creationId xmlns:a16="http://schemas.microsoft.com/office/drawing/2014/main" id="{8C846004-4DFD-D532-FAE3-6290CC3B48E5}"/>
              </a:ext>
            </a:extLst>
          </p:cNvPr>
          <p:cNvSpPr/>
          <p:nvPr>
            <p:custDataLst>
              <p:tags r:id="rId12"/>
            </p:custDataLst>
          </p:nvPr>
        </p:nvSpPr>
        <p:spPr>
          <a:xfrm>
            <a:off x="977959" y="2181285"/>
            <a:ext cx="4467570"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Supervised Offline MVS with Depth Estimation</a:t>
            </a:r>
          </a:p>
        </p:txBody>
      </p:sp>
      <p:sp>
        <p:nvSpPr>
          <p:cNvPr id="26" name="矩形 25">
            <a:hlinkClick r:id="rId23" action="ppaction://hlinksldjump"/>
            <a:extLst>
              <a:ext uri="{FF2B5EF4-FFF2-40B4-BE49-F238E27FC236}">
                <a16:creationId xmlns:a16="http://schemas.microsoft.com/office/drawing/2014/main" id="{991074E9-A106-3650-4A57-F53760A2DD1E}"/>
              </a:ext>
            </a:extLst>
          </p:cNvPr>
          <p:cNvSpPr/>
          <p:nvPr>
            <p:custDataLst>
              <p:tags r:id="rId1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25" name="矩形 24">
            <a:extLst>
              <a:ext uri="{FF2B5EF4-FFF2-40B4-BE49-F238E27FC236}">
                <a16:creationId xmlns:a16="http://schemas.microsoft.com/office/drawing/2014/main" id="{5FAB29A6-1006-7992-B433-4D986D0FA704}"/>
              </a:ext>
            </a:extLst>
          </p:cNvPr>
          <p:cNvSpPr/>
          <p:nvPr>
            <p:custDataLst>
              <p:tags r:id="rId14"/>
            </p:custDataLst>
          </p:nvPr>
        </p:nvSpPr>
        <p:spPr>
          <a:xfrm>
            <a:off x="977959" y="171767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24" name="矩形 23">
            <a:hlinkClick r:id="rId24" action="ppaction://hlinksldjump"/>
            <a:extLst>
              <a:ext uri="{FF2B5EF4-FFF2-40B4-BE49-F238E27FC236}">
                <a16:creationId xmlns:a16="http://schemas.microsoft.com/office/drawing/2014/main" id="{2E9B8E2F-0A93-95A5-F0F4-05DE963CCC3D}"/>
              </a:ext>
            </a:extLst>
          </p:cNvPr>
          <p:cNvSpPr/>
          <p:nvPr>
            <p:custDataLst>
              <p:tags r:id="rId15"/>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119</a:t>
            </a:r>
          </a:p>
        </p:txBody>
      </p:sp>
      <p:sp>
        <p:nvSpPr>
          <p:cNvPr id="23" name="矩形 22">
            <a:hlinkClick r:id="rId24" action="ppaction://hlinksldjump"/>
            <a:extLst>
              <a:ext uri="{FF2B5EF4-FFF2-40B4-BE49-F238E27FC236}">
                <a16:creationId xmlns:a16="http://schemas.microsoft.com/office/drawing/2014/main" id="{8C063007-1070-11FF-936C-F2A2E0E84049}"/>
              </a:ext>
            </a:extLst>
          </p:cNvPr>
          <p:cNvSpPr/>
          <p:nvPr>
            <p:custDataLst>
              <p:tags r:id="rId16"/>
            </p:custDataLst>
          </p:nvPr>
        </p:nvSpPr>
        <p:spPr>
          <a:xfrm>
            <a:off x="977959" y="1717675"/>
            <a:ext cx="4467570"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Supervised Online MVS with Depth Estimation</a:t>
            </a:r>
          </a:p>
        </p:txBody>
      </p:sp>
      <p:sp>
        <p:nvSpPr>
          <p:cNvPr id="22" name="矩形 21">
            <a:hlinkClick r:id="rId24" action="ppaction://hlinksldjump"/>
            <a:extLst>
              <a:ext uri="{FF2B5EF4-FFF2-40B4-BE49-F238E27FC236}">
                <a16:creationId xmlns:a16="http://schemas.microsoft.com/office/drawing/2014/main" id="{0D0CB4BA-AE78-3215-51CD-8A8DB43A4ADC}"/>
              </a:ext>
            </a:extLst>
          </p:cNvPr>
          <p:cNvSpPr/>
          <p:nvPr>
            <p:custDataLst>
              <p:tags r:id="rId17"/>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21" name="标题 20">
            <a:extLst>
              <a:ext uri="{FF2B5EF4-FFF2-40B4-BE49-F238E27FC236}">
                <a16:creationId xmlns:a16="http://schemas.microsoft.com/office/drawing/2014/main" id="{FF98E72C-FEFD-C9E3-8CE3-0A9DA41D8602}"/>
              </a:ext>
            </a:extLst>
          </p:cNvPr>
          <p:cNvSpPr>
            <a:spLocks noGrp="1"/>
          </p:cNvSpPr>
          <p:nvPr>
            <p:ph type="title"/>
            <p:custDataLst>
              <p:tags r:id="rId18"/>
            </p:custDataLst>
          </p:nvPr>
        </p:nvSpPr>
        <p:spPr/>
        <p:txBody>
          <a:bodyPr/>
          <a:lstStyle/>
          <a:p>
            <a:r>
              <a:rPr lang="en-US"/>
              <a:t>Discussions</a:t>
            </a:r>
          </a:p>
        </p:txBody>
      </p:sp>
    </p:spTree>
    <p:custDataLst>
      <p:tags r:id="rId1"/>
    </p:custDataLst>
    <p:extLst>
      <p:ext uri="{BB962C8B-B14F-4D97-AF65-F5344CB8AC3E}">
        <p14:creationId xmlns:p14="http://schemas.microsoft.com/office/powerpoint/2010/main" val="41052358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B1CB810C-01DB-C733-01BC-EEED5CBC333A}"/>
              </a:ext>
            </a:extLst>
          </p:cNvPr>
          <p:cNvGraphicFramePr>
            <a:graphicFrameLocks noChangeAspect="1"/>
          </p:cNvGraphicFramePr>
          <p:nvPr>
            <p:custDataLst>
              <p:tags r:id="rId1"/>
            </p:custDataLst>
            <p:extLst>
              <p:ext uri="{D42A27DB-BD31-4B8C-83A1-F6EECF244321}">
                <p14:modId xmlns:p14="http://schemas.microsoft.com/office/powerpoint/2010/main" val="67426184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B1CB810C-01DB-C733-01BC-EEED5CBC333A}"/>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11" name="图片 10">
            <a:extLst>
              <a:ext uri="{FF2B5EF4-FFF2-40B4-BE49-F238E27FC236}">
                <a16:creationId xmlns:a16="http://schemas.microsoft.com/office/drawing/2014/main" id="{ACDC37F2-10FD-C078-9B41-6CB8A2C43624}"/>
              </a:ext>
            </a:extLst>
          </p:cNvPr>
          <p:cNvPicPr>
            <a:picLocks noChangeAspect="1"/>
          </p:cNvPicPr>
          <p:nvPr/>
        </p:nvPicPr>
        <p:blipFill>
          <a:blip r:embed="rId6"/>
          <a:stretch>
            <a:fillRect/>
          </a:stretch>
        </p:blipFill>
        <p:spPr>
          <a:xfrm>
            <a:off x="-5329" y="835406"/>
            <a:ext cx="12197329" cy="3780692"/>
          </a:xfrm>
          <a:prstGeom prst="rect">
            <a:avLst/>
          </a:prstGeom>
        </p:spPr>
      </p:pic>
      <p:sp>
        <p:nvSpPr>
          <p:cNvPr id="12" name="ee4pContent1">
            <a:extLst>
              <a:ext uri="{FF2B5EF4-FFF2-40B4-BE49-F238E27FC236}">
                <a16:creationId xmlns:a16="http://schemas.microsoft.com/office/drawing/2014/main" id="{368454E0-C3C6-2298-4A56-0F0CE73962B8}"/>
              </a:ext>
            </a:extLst>
          </p:cNvPr>
          <p:cNvSpPr txBox="1">
            <a:spLocks/>
          </p:cNvSpPr>
          <p:nvPr>
            <p:custDataLst>
              <p:tags r:id="rId2"/>
            </p:custDataLst>
          </p:nvPr>
        </p:nvSpPr>
        <p:spPr>
          <a:xfrm>
            <a:off x="930520" y="4941645"/>
            <a:ext cx="10330960" cy="1063502"/>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基于在线和离线深度图的 </a:t>
            </a:r>
            <a:r>
              <a:rPr lang="en-US" altLang="zh-CN" dirty="0">
                <a:latin typeface="+mn-lt"/>
              </a:rPr>
              <a:t>MVS </a:t>
            </a:r>
            <a:r>
              <a:rPr lang="zh-CN" altLang="en-US" dirty="0">
                <a:latin typeface="+mn-lt"/>
              </a:rPr>
              <a:t>工作流程的整体说明</a:t>
            </a:r>
            <a:endParaRPr lang="en-US" altLang="zh-CN" dirty="0">
              <a:latin typeface="+mn-lt"/>
            </a:endParaRPr>
          </a:p>
          <a:p>
            <a:pPr lvl="1"/>
            <a:r>
              <a:rPr lang="zh-CN" altLang="en-US" dirty="0">
                <a:latin typeface="+mn-lt"/>
              </a:rPr>
              <a:t>在线 </a:t>
            </a:r>
            <a:r>
              <a:rPr lang="en-US" altLang="zh-CN" dirty="0">
                <a:latin typeface="+mn-lt"/>
              </a:rPr>
              <a:t>MVS </a:t>
            </a:r>
            <a:r>
              <a:rPr lang="zh-CN" altLang="en-US" dirty="0">
                <a:latin typeface="+mn-lt"/>
              </a:rPr>
              <a:t>通常处理顺序数据，例如视频，并使用 </a:t>
            </a:r>
            <a:r>
              <a:rPr lang="en-US" altLang="zh-CN" dirty="0">
                <a:latin typeface="+mn-lt"/>
              </a:rPr>
              <a:t>TSDF </a:t>
            </a:r>
            <a:r>
              <a:rPr lang="zh-CN" altLang="en-US" dirty="0">
                <a:latin typeface="+mn-lt"/>
              </a:rPr>
              <a:t>卷作为网格提取的中间表示</a:t>
            </a:r>
            <a:endParaRPr lang="en-US" altLang="zh-CN" dirty="0">
              <a:latin typeface="+mn-lt"/>
            </a:endParaRPr>
          </a:p>
          <a:p>
            <a:pPr lvl="1"/>
            <a:r>
              <a:rPr lang="zh-CN" altLang="en-US" dirty="0">
                <a:latin typeface="+mn-lt"/>
              </a:rPr>
              <a:t>给定一组完整的图像，离线 </a:t>
            </a:r>
            <a:r>
              <a:rPr lang="en-US" altLang="zh-CN" dirty="0">
                <a:latin typeface="+mn-lt"/>
              </a:rPr>
              <a:t>MVS </a:t>
            </a:r>
            <a:r>
              <a:rPr lang="zh-CN" altLang="en-US" dirty="0">
                <a:latin typeface="+mn-lt"/>
              </a:rPr>
              <a:t>保存捕获场景的全局信息，并且通常将估计的深度图融合到带有过滤的点云中</a:t>
            </a:r>
            <a:endParaRPr lang="en-US" dirty="0">
              <a:latin typeface="+mn-lt"/>
            </a:endParaRPr>
          </a:p>
        </p:txBody>
      </p:sp>
    </p:spTree>
    <p:extLst>
      <p:ext uri="{BB962C8B-B14F-4D97-AF65-F5344CB8AC3E}">
        <p14:creationId xmlns:p14="http://schemas.microsoft.com/office/powerpoint/2010/main" val="128756638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a:bodyPr>
          <a:lstStyle/>
          <a:p>
            <a:r>
              <a:rPr lang="en-US" altLang="zh-CN" sz="4000" dirty="0"/>
              <a:t>Supervised Online MVS with Depth Estimation</a:t>
            </a:r>
            <a:endParaRPr lang="en-US" sz="4000" dirty="0"/>
          </a:p>
        </p:txBody>
      </p:sp>
      <p:pic>
        <p:nvPicPr>
          <p:cNvPr id="3" name="图片 2">
            <a:extLst>
              <a:ext uri="{FF2B5EF4-FFF2-40B4-BE49-F238E27FC236}">
                <a16:creationId xmlns:a16="http://schemas.microsoft.com/office/drawing/2014/main" id="{30ADC7F0-10B4-BF68-8CAB-8367CB639C03}"/>
              </a:ext>
            </a:extLst>
          </p:cNvPr>
          <p:cNvPicPr>
            <a:picLocks noChangeAspect="1"/>
          </p:cNvPicPr>
          <p:nvPr/>
        </p:nvPicPr>
        <p:blipFill>
          <a:blip r:embed="rId5"/>
          <a:stretch>
            <a:fillRect/>
          </a:stretch>
        </p:blipFill>
        <p:spPr>
          <a:xfrm>
            <a:off x="1110287" y="1690688"/>
            <a:ext cx="9971426" cy="5167312"/>
          </a:xfrm>
          <a:prstGeom prst="rect">
            <a:avLst/>
          </a:prstGeom>
        </p:spPr>
      </p:pic>
    </p:spTree>
    <p:extLst>
      <p:ext uri="{BB962C8B-B14F-4D97-AF65-F5344CB8AC3E}">
        <p14:creationId xmlns:p14="http://schemas.microsoft.com/office/powerpoint/2010/main" val="393861405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a:bodyPr>
          <a:lstStyle/>
          <a:p>
            <a:r>
              <a:rPr lang="en-US" altLang="zh-CN" sz="4000" dirty="0"/>
              <a:t>Supervised Online MVS with Depth Estimation</a:t>
            </a:r>
            <a:endParaRPr lang="en-US" sz="4000" dirty="0"/>
          </a:p>
        </p:txBody>
      </p:sp>
      <p:sp>
        <p:nvSpPr>
          <p:cNvPr id="5" name="ee4pContent1">
            <a:extLst>
              <a:ext uri="{FF2B5EF4-FFF2-40B4-BE49-F238E27FC236}">
                <a16:creationId xmlns:a16="http://schemas.microsoft.com/office/drawing/2014/main" id="{A09B0854-696A-61F0-1777-B593B314344E}"/>
              </a:ext>
            </a:extLst>
          </p:cNvPr>
          <p:cNvSpPr txBox="1">
            <a:spLocks/>
          </p:cNvSpPr>
          <p:nvPr>
            <p:custDataLst>
              <p:tags r:id="rId2"/>
            </p:custDataLst>
          </p:nvPr>
        </p:nvSpPr>
        <p:spPr>
          <a:xfrm>
            <a:off x="838200" y="2191019"/>
            <a:ext cx="10515600" cy="1880649"/>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上表总结了在线多视角立体视觉 </a:t>
            </a:r>
            <a:r>
              <a:rPr lang="en-US" altLang="zh-CN" dirty="0">
                <a:latin typeface="+mn-lt"/>
              </a:rPr>
              <a:t>(MVS) </a:t>
            </a:r>
            <a:r>
              <a:rPr lang="zh-CN" altLang="en-US" dirty="0">
                <a:latin typeface="+mn-lt"/>
              </a:rPr>
              <a:t>方法的定量结果</a:t>
            </a:r>
            <a:endParaRPr lang="en-US" altLang="zh-CN" dirty="0">
              <a:latin typeface="+mn-lt"/>
            </a:endParaRPr>
          </a:p>
          <a:p>
            <a:pPr lvl="1"/>
            <a:r>
              <a:rPr lang="zh-CN" altLang="en-US" dirty="0">
                <a:latin typeface="+mn-lt"/>
              </a:rPr>
              <a:t>通常，在线</a:t>
            </a:r>
            <a:r>
              <a:rPr lang="en-US" altLang="zh-CN" dirty="0">
                <a:latin typeface="+mn-lt"/>
              </a:rPr>
              <a:t>MVS</a:t>
            </a:r>
            <a:r>
              <a:rPr lang="zh-CN" altLang="en-US" dirty="0">
                <a:latin typeface="+mn-lt"/>
              </a:rPr>
              <a:t>方法在 </a:t>
            </a:r>
            <a:r>
              <a:rPr lang="en-US" altLang="zh-CN" dirty="0" err="1">
                <a:latin typeface="+mn-lt"/>
              </a:rPr>
              <a:t>ScanNet</a:t>
            </a:r>
            <a:r>
              <a:rPr lang="en-US" altLang="zh-CN" dirty="0">
                <a:latin typeface="+mn-lt"/>
              </a:rPr>
              <a:t> </a:t>
            </a:r>
            <a:r>
              <a:rPr lang="zh-CN" altLang="en-US" dirty="0">
                <a:latin typeface="+mn-lt"/>
              </a:rPr>
              <a:t>上进行训练，然后在 </a:t>
            </a:r>
            <a:r>
              <a:rPr lang="en-US" altLang="zh-CN" dirty="0" err="1">
                <a:latin typeface="+mn-lt"/>
              </a:rPr>
              <a:t>ScanNet</a:t>
            </a:r>
            <a:r>
              <a:rPr lang="en-US" altLang="zh-CN" dirty="0">
                <a:latin typeface="+mn-lt"/>
              </a:rPr>
              <a:t> </a:t>
            </a:r>
            <a:r>
              <a:rPr lang="zh-CN" altLang="en-US" dirty="0">
                <a:latin typeface="+mn-lt"/>
              </a:rPr>
              <a:t>和 </a:t>
            </a:r>
            <a:r>
              <a:rPr lang="en-US" altLang="zh-CN" dirty="0">
                <a:latin typeface="+mn-lt"/>
              </a:rPr>
              <a:t>7-Scenes </a:t>
            </a:r>
            <a:r>
              <a:rPr lang="zh-CN" altLang="en-US" dirty="0">
                <a:latin typeface="+mn-lt"/>
              </a:rPr>
              <a:t>上进行评估</a:t>
            </a:r>
            <a:endParaRPr lang="en-US" altLang="zh-CN" dirty="0">
              <a:latin typeface="+mn-lt"/>
            </a:endParaRPr>
          </a:p>
          <a:p>
            <a:pPr lvl="1"/>
            <a:r>
              <a:rPr lang="zh-CN" altLang="en-US" dirty="0">
                <a:latin typeface="+mn-lt"/>
              </a:rPr>
              <a:t>通过将时间信息融入深度估计，</a:t>
            </a:r>
            <a:r>
              <a:rPr lang="en-US" altLang="zh-CN" dirty="0">
                <a:latin typeface="+mn-lt"/>
              </a:rPr>
              <a:t>GP-MVS</a:t>
            </a:r>
            <a:r>
              <a:rPr lang="zh-CN" altLang="en-US" dirty="0">
                <a:latin typeface="+mn-lt"/>
              </a:rPr>
              <a:t>、</a:t>
            </a:r>
            <a:r>
              <a:rPr lang="en-US" altLang="zh-CN" dirty="0" err="1">
                <a:latin typeface="+mn-lt"/>
              </a:rPr>
              <a:t>MaGNet</a:t>
            </a:r>
            <a:r>
              <a:rPr lang="zh-CN" altLang="en-US" dirty="0">
                <a:latin typeface="+mn-lt"/>
              </a:rPr>
              <a:t>、</a:t>
            </a:r>
            <a:r>
              <a:rPr lang="en-US" altLang="zh-CN" dirty="0" err="1">
                <a:latin typeface="+mn-lt"/>
              </a:rPr>
              <a:t>DeepVideoMVS</a:t>
            </a:r>
            <a:r>
              <a:rPr lang="en-US" altLang="zh-CN" dirty="0">
                <a:latin typeface="+mn-lt"/>
              </a:rPr>
              <a:t> </a:t>
            </a:r>
            <a:r>
              <a:rPr lang="zh-CN" altLang="en-US" dirty="0">
                <a:latin typeface="+mn-lt"/>
              </a:rPr>
              <a:t>取得了比 </a:t>
            </a:r>
            <a:r>
              <a:rPr lang="en-US" altLang="zh-CN" dirty="0">
                <a:latin typeface="+mn-lt"/>
              </a:rPr>
              <a:t>MVDepthNet </a:t>
            </a:r>
            <a:r>
              <a:rPr lang="zh-CN" altLang="en-US" dirty="0">
                <a:latin typeface="+mn-lt"/>
              </a:rPr>
              <a:t>更好的性能。然而，这通常会增加网络复杂度</a:t>
            </a:r>
            <a:endParaRPr lang="en-US" altLang="zh-CN" dirty="0">
              <a:latin typeface="+mn-lt"/>
            </a:endParaRPr>
          </a:p>
          <a:p>
            <a:pPr lvl="1"/>
            <a:r>
              <a:rPr lang="en-US" altLang="zh-CN" dirty="0" err="1">
                <a:latin typeface="+mn-lt"/>
              </a:rPr>
              <a:t>SimpleRecon</a:t>
            </a:r>
            <a:r>
              <a:rPr lang="en-US" altLang="zh-CN" dirty="0">
                <a:latin typeface="+mn-lt"/>
              </a:rPr>
              <a:t> </a:t>
            </a:r>
            <a:r>
              <a:rPr lang="zh-CN" altLang="en-US" dirty="0">
                <a:latin typeface="+mn-lt"/>
              </a:rPr>
              <a:t>并没有采用时间融合，而是将易于获取的元数据注入代价体积中，并在 </a:t>
            </a:r>
            <a:r>
              <a:rPr lang="en-US" altLang="zh-CN" dirty="0" err="1">
                <a:latin typeface="+mn-lt"/>
              </a:rPr>
              <a:t>ScanNet</a:t>
            </a:r>
            <a:r>
              <a:rPr lang="en-US" altLang="zh-CN" dirty="0">
                <a:latin typeface="+mn-lt"/>
              </a:rPr>
              <a:t> </a:t>
            </a:r>
            <a:r>
              <a:rPr lang="zh-CN" altLang="en-US" dirty="0">
                <a:latin typeface="+mn-lt"/>
              </a:rPr>
              <a:t>和 </a:t>
            </a:r>
            <a:r>
              <a:rPr lang="en-US" altLang="zh-CN" dirty="0">
                <a:latin typeface="+mn-lt"/>
              </a:rPr>
              <a:t>7-Scenes </a:t>
            </a:r>
            <a:r>
              <a:rPr lang="zh-CN" altLang="en-US" dirty="0">
                <a:latin typeface="+mn-lt"/>
              </a:rPr>
              <a:t>数据集上实现了最先进的性能</a:t>
            </a:r>
            <a:endParaRPr lang="en-US" altLang="zh-CN" dirty="0">
              <a:latin typeface="+mn-lt"/>
            </a:endParaRPr>
          </a:p>
        </p:txBody>
      </p:sp>
    </p:spTree>
    <p:extLst>
      <p:ext uri="{BB962C8B-B14F-4D97-AF65-F5344CB8AC3E}">
        <p14:creationId xmlns:p14="http://schemas.microsoft.com/office/powerpoint/2010/main" val="283269266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矩形 36">
            <a:hlinkClick r:id="rId20" action="ppaction://hlinksldjump"/>
            <a:extLst>
              <a:ext uri="{FF2B5EF4-FFF2-40B4-BE49-F238E27FC236}">
                <a16:creationId xmlns:a16="http://schemas.microsoft.com/office/drawing/2014/main" id="{2DC1B9CA-1F5E-08DB-3442-00CA853785DB}"/>
              </a:ext>
            </a:extLst>
          </p:cNvPr>
          <p:cNvSpPr/>
          <p:nvPr>
            <p:custDataLst>
              <p:tags r:id="rId2"/>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135</a:t>
            </a:r>
          </a:p>
        </p:txBody>
      </p:sp>
      <p:sp>
        <p:nvSpPr>
          <p:cNvPr id="36" name="矩形 35">
            <a:hlinkClick r:id="rId20" action="ppaction://hlinksldjump"/>
            <a:extLst>
              <a:ext uri="{FF2B5EF4-FFF2-40B4-BE49-F238E27FC236}">
                <a16:creationId xmlns:a16="http://schemas.microsoft.com/office/drawing/2014/main" id="{0E3C4D47-5D03-C1DC-4B75-AB2FA62AEEAD}"/>
              </a:ext>
            </a:extLst>
          </p:cNvPr>
          <p:cNvSpPr/>
          <p:nvPr>
            <p:custDataLst>
              <p:tags r:id="rId3"/>
            </p:custDataLst>
          </p:nvPr>
        </p:nvSpPr>
        <p:spPr>
          <a:xfrm>
            <a:off x="977959" y="3572115"/>
            <a:ext cx="4467570"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Future Research Directions</a:t>
            </a:r>
          </a:p>
        </p:txBody>
      </p:sp>
      <p:sp>
        <p:nvSpPr>
          <p:cNvPr id="35" name="矩形 34">
            <a:hlinkClick r:id="rId20" action="ppaction://hlinksldjump"/>
            <a:extLst>
              <a:ext uri="{FF2B5EF4-FFF2-40B4-BE49-F238E27FC236}">
                <a16:creationId xmlns:a16="http://schemas.microsoft.com/office/drawing/2014/main" id="{93B8C82F-35AA-4B3C-88E7-1E611EEBCA44}"/>
              </a:ext>
            </a:extLst>
          </p:cNvPr>
          <p:cNvSpPr/>
          <p:nvPr>
            <p:custDataLst>
              <p:tags r:id="rId4"/>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34" name="矩形 33">
            <a:hlinkClick r:id="rId21" action="ppaction://hlinksldjump"/>
            <a:extLst>
              <a:ext uri="{FF2B5EF4-FFF2-40B4-BE49-F238E27FC236}">
                <a16:creationId xmlns:a16="http://schemas.microsoft.com/office/drawing/2014/main" id="{CA894BA0-AA20-8785-3C7C-BA91A4C483A4}"/>
              </a:ext>
            </a:extLst>
          </p:cNvPr>
          <p:cNvSpPr/>
          <p:nvPr>
            <p:custDataLst>
              <p:tags r:id="rId5"/>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130</a:t>
            </a:r>
          </a:p>
        </p:txBody>
      </p:sp>
      <p:sp>
        <p:nvSpPr>
          <p:cNvPr id="33" name="矩形 32">
            <a:hlinkClick r:id="rId21" action="ppaction://hlinksldjump"/>
            <a:extLst>
              <a:ext uri="{FF2B5EF4-FFF2-40B4-BE49-F238E27FC236}">
                <a16:creationId xmlns:a16="http://schemas.microsoft.com/office/drawing/2014/main" id="{7E3F11BF-8843-9E4A-8085-D9D3D6A3A4FE}"/>
              </a:ext>
            </a:extLst>
          </p:cNvPr>
          <p:cNvSpPr/>
          <p:nvPr>
            <p:custDataLst>
              <p:tags r:id="rId6"/>
            </p:custDataLst>
          </p:nvPr>
        </p:nvSpPr>
        <p:spPr>
          <a:xfrm>
            <a:off x="977959" y="3108505"/>
            <a:ext cx="4467570"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Learning-based MVS without Depth Estimation</a:t>
            </a:r>
          </a:p>
        </p:txBody>
      </p:sp>
      <p:sp>
        <p:nvSpPr>
          <p:cNvPr id="32" name="矩形 31">
            <a:hlinkClick r:id="rId21" action="ppaction://hlinksldjump"/>
            <a:extLst>
              <a:ext uri="{FF2B5EF4-FFF2-40B4-BE49-F238E27FC236}">
                <a16:creationId xmlns:a16="http://schemas.microsoft.com/office/drawing/2014/main" id="{3C78CA25-7646-C5E5-44C2-022949B5681F}"/>
              </a:ext>
            </a:extLst>
          </p:cNvPr>
          <p:cNvSpPr/>
          <p:nvPr>
            <p:custDataLst>
              <p:tags r:id="rId7"/>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31" name="矩形 30">
            <a:hlinkClick r:id="rId22" action="ppaction://hlinksldjump"/>
            <a:extLst>
              <a:ext uri="{FF2B5EF4-FFF2-40B4-BE49-F238E27FC236}">
                <a16:creationId xmlns:a16="http://schemas.microsoft.com/office/drawing/2014/main" id="{3F8FD0EE-7FA4-042D-6B3F-56BE20F11424}"/>
              </a:ext>
            </a:extLst>
          </p:cNvPr>
          <p:cNvSpPr/>
          <p:nvPr>
            <p:custDataLst>
              <p:tags r:id="rId8"/>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127</a:t>
            </a:r>
          </a:p>
        </p:txBody>
      </p:sp>
      <p:sp>
        <p:nvSpPr>
          <p:cNvPr id="30" name="矩形 29">
            <a:hlinkClick r:id="rId22" action="ppaction://hlinksldjump"/>
            <a:extLst>
              <a:ext uri="{FF2B5EF4-FFF2-40B4-BE49-F238E27FC236}">
                <a16:creationId xmlns:a16="http://schemas.microsoft.com/office/drawing/2014/main" id="{A3111B8F-2020-5B98-5290-BD88479B6401}"/>
              </a:ext>
            </a:extLst>
          </p:cNvPr>
          <p:cNvSpPr/>
          <p:nvPr>
            <p:custDataLst>
              <p:tags r:id="rId9"/>
            </p:custDataLst>
          </p:nvPr>
        </p:nvSpPr>
        <p:spPr>
          <a:xfrm>
            <a:off x="977959" y="2644895"/>
            <a:ext cx="4467570"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Unsupervised MVS with DepthEstimation</a:t>
            </a:r>
          </a:p>
        </p:txBody>
      </p:sp>
      <p:sp>
        <p:nvSpPr>
          <p:cNvPr id="29" name="矩形 28">
            <a:hlinkClick r:id="rId22" action="ppaction://hlinksldjump"/>
            <a:extLst>
              <a:ext uri="{FF2B5EF4-FFF2-40B4-BE49-F238E27FC236}">
                <a16:creationId xmlns:a16="http://schemas.microsoft.com/office/drawing/2014/main" id="{07DA9B83-7C17-2E79-DE7B-94D0922290C7}"/>
              </a:ext>
            </a:extLst>
          </p:cNvPr>
          <p:cNvSpPr/>
          <p:nvPr>
            <p:custDataLst>
              <p:tags r:id="rId10"/>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28" name="矩形 27">
            <a:extLst>
              <a:ext uri="{FF2B5EF4-FFF2-40B4-BE49-F238E27FC236}">
                <a16:creationId xmlns:a16="http://schemas.microsoft.com/office/drawing/2014/main" id="{3108D781-D2E1-16B8-C301-604E0177959C}"/>
              </a:ext>
            </a:extLst>
          </p:cNvPr>
          <p:cNvSpPr/>
          <p:nvPr>
            <p:custDataLst>
              <p:tags r:id="rId11"/>
            </p:custDataLst>
          </p:nvPr>
        </p:nvSpPr>
        <p:spPr>
          <a:xfrm>
            <a:off x="977959" y="218128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27" name="矩形 26">
            <a:hlinkClick r:id="rId23" action="ppaction://hlinksldjump"/>
            <a:extLst>
              <a:ext uri="{FF2B5EF4-FFF2-40B4-BE49-F238E27FC236}">
                <a16:creationId xmlns:a16="http://schemas.microsoft.com/office/drawing/2014/main" id="{5537F349-8BA8-5479-B06F-416540C78124}"/>
              </a:ext>
            </a:extLst>
          </p:cNvPr>
          <p:cNvSpPr/>
          <p:nvPr>
            <p:custDataLst>
              <p:tags r:id="rId12"/>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122</a:t>
            </a:r>
          </a:p>
        </p:txBody>
      </p:sp>
      <p:sp>
        <p:nvSpPr>
          <p:cNvPr id="26" name="矩形 25">
            <a:hlinkClick r:id="rId23" action="ppaction://hlinksldjump"/>
            <a:extLst>
              <a:ext uri="{FF2B5EF4-FFF2-40B4-BE49-F238E27FC236}">
                <a16:creationId xmlns:a16="http://schemas.microsoft.com/office/drawing/2014/main" id="{3382D40F-7E66-BEC6-DC74-2574D04D90EA}"/>
              </a:ext>
            </a:extLst>
          </p:cNvPr>
          <p:cNvSpPr/>
          <p:nvPr>
            <p:custDataLst>
              <p:tags r:id="rId13"/>
            </p:custDataLst>
          </p:nvPr>
        </p:nvSpPr>
        <p:spPr>
          <a:xfrm>
            <a:off x="977959" y="2181285"/>
            <a:ext cx="4467570"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Supervised Offline MVS with Depth Estimation</a:t>
            </a:r>
          </a:p>
        </p:txBody>
      </p:sp>
      <p:sp>
        <p:nvSpPr>
          <p:cNvPr id="25" name="矩形 24">
            <a:hlinkClick r:id="rId23" action="ppaction://hlinksldjump"/>
            <a:extLst>
              <a:ext uri="{FF2B5EF4-FFF2-40B4-BE49-F238E27FC236}">
                <a16:creationId xmlns:a16="http://schemas.microsoft.com/office/drawing/2014/main" id="{83AFCD3B-472A-25E3-36BF-86B0A8CD5E47}"/>
              </a:ext>
            </a:extLst>
          </p:cNvPr>
          <p:cNvSpPr/>
          <p:nvPr>
            <p:custDataLst>
              <p:tags r:id="rId14"/>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24" name="矩形 23">
            <a:hlinkClick r:id="rId24" action="ppaction://hlinksldjump"/>
            <a:extLst>
              <a:ext uri="{FF2B5EF4-FFF2-40B4-BE49-F238E27FC236}">
                <a16:creationId xmlns:a16="http://schemas.microsoft.com/office/drawing/2014/main" id="{10F8D66E-A8DF-2CEB-D22D-A567E1EE0E1E}"/>
              </a:ext>
            </a:extLst>
          </p:cNvPr>
          <p:cNvSpPr/>
          <p:nvPr>
            <p:custDataLst>
              <p:tags r:id="rId15"/>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119</a:t>
            </a:r>
          </a:p>
        </p:txBody>
      </p:sp>
      <p:sp>
        <p:nvSpPr>
          <p:cNvPr id="23" name="矩形 22">
            <a:hlinkClick r:id="rId24" action="ppaction://hlinksldjump"/>
            <a:extLst>
              <a:ext uri="{FF2B5EF4-FFF2-40B4-BE49-F238E27FC236}">
                <a16:creationId xmlns:a16="http://schemas.microsoft.com/office/drawing/2014/main" id="{2F835892-4B4D-B7E2-53EC-4F8A9CA57174}"/>
              </a:ext>
            </a:extLst>
          </p:cNvPr>
          <p:cNvSpPr/>
          <p:nvPr>
            <p:custDataLst>
              <p:tags r:id="rId16"/>
            </p:custDataLst>
          </p:nvPr>
        </p:nvSpPr>
        <p:spPr>
          <a:xfrm>
            <a:off x="977959" y="1717675"/>
            <a:ext cx="4467570"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Supervised Online MVS with Depth Estimation</a:t>
            </a:r>
          </a:p>
        </p:txBody>
      </p:sp>
      <p:sp>
        <p:nvSpPr>
          <p:cNvPr id="22" name="矩形 21">
            <a:hlinkClick r:id="rId24" action="ppaction://hlinksldjump"/>
            <a:extLst>
              <a:ext uri="{FF2B5EF4-FFF2-40B4-BE49-F238E27FC236}">
                <a16:creationId xmlns:a16="http://schemas.microsoft.com/office/drawing/2014/main" id="{AD1024E6-CD82-852B-BCE5-5257391C589D}"/>
              </a:ext>
            </a:extLst>
          </p:cNvPr>
          <p:cNvSpPr/>
          <p:nvPr>
            <p:custDataLst>
              <p:tags r:id="rId17"/>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21" name="标题 20">
            <a:extLst>
              <a:ext uri="{FF2B5EF4-FFF2-40B4-BE49-F238E27FC236}">
                <a16:creationId xmlns:a16="http://schemas.microsoft.com/office/drawing/2014/main" id="{C2DCDE25-B44E-7DC3-7585-56598FC10394}"/>
              </a:ext>
            </a:extLst>
          </p:cNvPr>
          <p:cNvSpPr>
            <a:spLocks noGrp="1"/>
          </p:cNvSpPr>
          <p:nvPr>
            <p:ph type="title"/>
            <p:custDataLst>
              <p:tags r:id="rId18"/>
            </p:custDataLst>
          </p:nvPr>
        </p:nvSpPr>
        <p:spPr/>
        <p:txBody>
          <a:bodyPr/>
          <a:lstStyle/>
          <a:p>
            <a:r>
              <a:rPr lang="en-US"/>
              <a:t>Discussions</a:t>
            </a:r>
          </a:p>
        </p:txBody>
      </p:sp>
    </p:spTree>
    <p:custDataLst>
      <p:tags r:id="rId1"/>
    </p:custDataLst>
    <p:extLst>
      <p:ext uri="{BB962C8B-B14F-4D97-AF65-F5344CB8AC3E}">
        <p14:creationId xmlns:p14="http://schemas.microsoft.com/office/powerpoint/2010/main" val="169135741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a:bodyPr>
          <a:lstStyle/>
          <a:p>
            <a:r>
              <a:rPr lang="en-US" altLang="zh-CN" sz="4000" dirty="0"/>
              <a:t>Supervised Offline MVS with Depth Estimation</a:t>
            </a:r>
            <a:endParaRPr lang="en-US" sz="4000" dirty="0"/>
          </a:p>
        </p:txBody>
      </p:sp>
      <p:sp>
        <p:nvSpPr>
          <p:cNvPr id="3" name="ee4pContent1">
            <a:extLst>
              <a:ext uri="{FF2B5EF4-FFF2-40B4-BE49-F238E27FC236}">
                <a16:creationId xmlns:a16="http://schemas.microsoft.com/office/drawing/2014/main" id="{A39BCE69-A07A-5C2E-565F-B4145F2C715D}"/>
              </a:ext>
            </a:extLst>
          </p:cNvPr>
          <p:cNvSpPr txBox="1">
            <a:spLocks/>
          </p:cNvSpPr>
          <p:nvPr>
            <p:custDataLst>
              <p:tags r:id="rId2"/>
            </p:custDataLst>
          </p:nvPr>
        </p:nvSpPr>
        <p:spPr>
          <a:xfrm>
            <a:off x="838199" y="1690690"/>
            <a:ext cx="10515599" cy="957619"/>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离线 </a:t>
            </a:r>
            <a:r>
              <a:rPr lang="en-US" altLang="zh-CN" dirty="0">
                <a:latin typeface="+mn-lt"/>
              </a:rPr>
              <a:t>MVS </a:t>
            </a:r>
            <a:r>
              <a:rPr lang="zh-CN" altLang="en-US" dirty="0">
                <a:latin typeface="+mn-lt"/>
              </a:rPr>
              <a:t>方法通常在 </a:t>
            </a:r>
            <a:r>
              <a:rPr lang="en-US" altLang="zh-CN" dirty="0">
                <a:latin typeface="+mn-lt"/>
              </a:rPr>
              <a:t>DTU </a:t>
            </a:r>
            <a:r>
              <a:rPr lang="zh-CN" altLang="en-US" dirty="0">
                <a:latin typeface="+mn-lt"/>
              </a:rPr>
              <a:t>数据集上进行训练，然后在 </a:t>
            </a:r>
            <a:r>
              <a:rPr lang="en-US" altLang="zh-CN" dirty="0">
                <a:latin typeface="+mn-lt"/>
              </a:rPr>
              <a:t>DTU</a:t>
            </a:r>
            <a:r>
              <a:rPr lang="zh-CN" altLang="en-US" dirty="0">
                <a:latin typeface="+mn-lt"/>
              </a:rPr>
              <a:t>、</a:t>
            </a:r>
            <a:r>
              <a:rPr lang="en-US" altLang="zh-CN" dirty="0">
                <a:latin typeface="+mn-lt"/>
              </a:rPr>
              <a:t>Tanks and Temples </a:t>
            </a:r>
            <a:r>
              <a:rPr lang="zh-CN" altLang="en-US" dirty="0">
                <a:latin typeface="+mn-lt"/>
              </a:rPr>
              <a:t>和 </a:t>
            </a:r>
            <a:r>
              <a:rPr lang="en-US" altLang="zh-CN" dirty="0">
                <a:latin typeface="+mn-lt"/>
              </a:rPr>
              <a:t>ETH3D </a:t>
            </a:r>
            <a:r>
              <a:rPr lang="zh-CN" altLang="en-US" dirty="0">
                <a:latin typeface="+mn-lt"/>
              </a:rPr>
              <a:t>数据集上进行评估</a:t>
            </a:r>
            <a:endParaRPr lang="en-US" altLang="zh-CN" dirty="0">
              <a:latin typeface="+mn-lt"/>
            </a:endParaRPr>
          </a:p>
          <a:p>
            <a:pPr lvl="1"/>
            <a:r>
              <a:rPr lang="zh-CN" altLang="en-US" dirty="0">
                <a:latin typeface="+mn-lt"/>
              </a:rPr>
              <a:t>最近，许多方法在 </a:t>
            </a:r>
            <a:r>
              <a:rPr lang="en-US" altLang="zh-CN" dirty="0">
                <a:latin typeface="+mn-lt"/>
              </a:rPr>
              <a:t>Tanks and Temples </a:t>
            </a:r>
            <a:r>
              <a:rPr lang="zh-CN" altLang="en-US" dirty="0">
                <a:latin typeface="+mn-lt"/>
              </a:rPr>
              <a:t>和 </a:t>
            </a:r>
            <a:r>
              <a:rPr lang="en-US" altLang="zh-CN" dirty="0">
                <a:latin typeface="+mn-lt"/>
              </a:rPr>
              <a:t>ETH3D </a:t>
            </a:r>
            <a:r>
              <a:rPr lang="zh-CN" altLang="en-US" dirty="0">
                <a:latin typeface="+mn-lt"/>
              </a:rPr>
              <a:t>数据集上评估之前，会在 </a:t>
            </a:r>
            <a:r>
              <a:rPr lang="en-US" altLang="zh-CN" dirty="0" err="1">
                <a:latin typeface="+mn-lt"/>
              </a:rPr>
              <a:t>BlendedMVS</a:t>
            </a:r>
            <a:r>
              <a:rPr lang="en-US" altLang="zh-CN" dirty="0">
                <a:latin typeface="+mn-lt"/>
              </a:rPr>
              <a:t> </a:t>
            </a:r>
            <a:r>
              <a:rPr lang="zh-CN" altLang="en-US" dirty="0">
                <a:latin typeface="+mn-lt"/>
              </a:rPr>
              <a:t>数据集上进一步微调 </a:t>
            </a:r>
            <a:r>
              <a:rPr lang="en-US" altLang="zh-CN" dirty="0">
                <a:latin typeface="+mn-lt"/>
              </a:rPr>
              <a:t>DTU </a:t>
            </a:r>
            <a:r>
              <a:rPr lang="zh-CN" altLang="en-US" dirty="0">
                <a:latin typeface="+mn-lt"/>
              </a:rPr>
              <a:t>预训练模型，因为 </a:t>
            </a:r>
            <a:r>
              <a:rPr lang="en-US" altLang="zh-CN" dirty="0" err="1">
                <a:latin typeface="+mn-lt"/>
              </a:rPr>
              <a:t>BlendedMVS</a:t>
            </a:r>
            <a:r>
              <a:rPr lang="en-US" altLang="zh-CN" dirty="0">
                <a:latin typeface="+mn-lt"/>
              </a:rPr>
              <a:t> </a:t>
            </a:r>
            <a:r>
              <a:rPr lang="zh-CN" altLang="en-US" dirty="0">
                <a:latin typeface="+mn-lt"/>
              </a:rPr>
              <a:t>包含大规模场景</a:t>
            </a:r>
            <a:endParaRPr lang="en-US" altLang="zh-CN" dirty="0">
              <a:latin typeface="+mn-lt"/>
            </a:endParaRPr>
          </a:p>
        </p:txBody>
      </p:sp>
    </p:spTree>
    <p:extLst>
      <p:ext uri="{BB962C8B-B14F-4D97-AF65-F5344CB8AC3E}">
        <p14:creationId xmlns:p14="http://schemas.microsoft.com/office/powerpoint/2010/main" val="139489303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a:bodyPr>
          <a:lstStyle/>
          <a:p>
            <a:r>
              <a:rPr lang="en-US" altLang="zh-CN" sz="4000" dirty="0"/>
              <a:t>Supervised Offline MVS with Depth Estimation</a:t>
            </a:r>
            <a:br>
              <a:rPr lang="en-US" altLang="zh-CN" sz="4000" dirty="0"/>
            </a:br>
            <a:r>
              <a:rPr lang="en-US" altLang="zh-CN" sz="4000" dirty="0"/>
              <a:t>—Benchmark Performance</a:t>
            </a:r>
            <a:endParaRPr lang="en-US" sz="4000" dirty="0"/>
          </a:p>
        </p:txBody>
      </p:sp>
      <p:pic>
        <p:nvPicPr>
          <p:cNvPr id="6" name="图片 5">
            <a:extLst>
              <a:ext uri="{FF2B5EF4-FFF2-40B4-BE49-F238E27FC236}">
                <a16:creationId xmlns:a16="http://schemas.microsoft.com/office/drawing/2014/main" id="{06C64D3F-DC05-E3C2-79B1-0BB402E2427D}"/>
              </a:ext>
            </a:extLst>
          </p:cNvPr>
          <p:cNvPicPr>
            <a:picLocks noChangeAspect="1"/>
          </p:cNvPicPr>
          <p:nvPr/>
        </p:nvPicPr>
        <p:blipFill>
          <a:blip r:embed="rId6"/>
          <a:stretch>
            <a:fillRect/>
          </a:stretch>
        </p:blipFill>
        <p:spPr>
          <a:xfrm>
            <a:off x="838200" y="1690688"/>
            <a:ext cx="5581214" cy="5167312"/>
          </a:xfrm>
          <a:prstGeom prst="rect">
            <a:avLst/>
          </a:prstGeom>
        </p:spPr>
      </p:pic>
      <p:sp>
        <p:nvSpPr>
          <p:cNvPr id="7" name="ee4pContent1">
            <a:extLst>
              <a:ext uri="{FF2B5EF4-FFF2-40B4-BE49-F238E27FC236}">
                <a16:creationId xmlns:a16="http://schemas.microsoft.com/office/drawing/2014/main" id="{8896729E-FBE3-DEDE-8826-E74439EA185D}"/>
              </a:ext>
            </a:extLst>
          </p:cNvPr>
          <p:cNvSpPr txBox="1">
            <a:spLocks/>
          </p:cNvSpPr>
          <p:nvPr>
            <p:custDataLst>
              <p:tags r:id="rId2"/>
            </p:custDataLst>
          </p:nvPr>
        </p:nvSpPr>
        <p:spPr>
          <a:xfrm>
            <a:off x="6419414" y="1690688"/>
            <a:ext cx="4934386" cy="5098302"/>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上表总结了离线 </a:t>
            </a:r>
            <a:r>
              <a:rPr lang="en-US" altLang="zh-CN" dirty="0">
                <a:latin typeface="+mn-lt"/>
              </a:rPr>
              <a:t>MVS </a:t>
            </a:r>
            <a:r>
              <a:rPr lang="zh-CN" altLang="en-US" dirty="0">
                <a:latin typeface="+mn-lt"/>
              </a:rPr>
              <a:t>方法的定量结果</a:t>
            </a:r>
            <a:endParaRPr lang="en-US" altLang="zh-CN" dirty="0">
              <a:latin typeface="+mn-lt"/>
            </a:endParaRPr>
          </a:p>
          <a:p>
            <a:pPr lvl="1"/>
            <a:r>
              <a:rPr lang="zh-CN" altLang="en-US" dirty="0">
                <a:latin typeface="+mn-lt"/>
              </a:rPr>
              <a:t>与那些使用直接三维卷积神经网络进行正则化的方法相比，使用循环神经网络和由粗到精正则化的方法性能要好得多</a:t>
            </a:r>
            <a:endParaRPr lang="en-US" altLang="zh-CN" dirty="0">
              <a:latin typeface="+mn-lt"/>
            </a:endParaRPr>
          </a:p>
          <a:p>
            <a:pPr lvl="1"/>
            <a:r>
              <a:rPr lang="zh-CN" altLang="en-US" dirty="0">
                <a:latin typeface="+mn-lt"/>
              </a:rPr>
              <a:t>虽然基于循环神经网络的方法时间效率较低，但是其令人印象深刻的性能以及在内存和运行时间方面的效率，由粗到精的方法已成为该领域的主流</a:t>
            </a:r>
            <a:endParaRPr lang="en-US" altLang="zh-CN" dirty="0">
              <a:latin typeface="+mn-lt"/>
            </a:endParaRPr>
          </a:p>
          <a:p>
            <a:pPr lvl="1"/>
            <a:r>
              <a:rPr lang="zh-CN" altLang="en-US" dirty="0">
                <a:latin typeface="+mn-lt"/>
              </a:rPr>
              <a:t>此外，基于传统 </a:t>
            </a:r>
            <a:r>
              <a:rPr lang="en-US" altLang="zh-CN" dirty="0" err="1">
                <a:latin typeface="+mn-lt"/>
              </a:rPr>
              <a:t>PatchMatch</a:t>
            </a:r>
            <a:r>
              <a:rPr lang="en-US" altLang="zh-CN" dirty="0">
                <a:latin typeface="+mn-lt"/>
              </a:rPr>
              <a:t> </a:t>
            </a:r>
            <a:r>
              <a:rPr lang="zh-CN" altLang="en-US" dirty="0">
                <a:latin typeface="+mn-lt"/>
              </a:rPr>
              <a:t>或 </a:t>
            </a:r>
            <a:r>
              <a:rPr lang="en-US" altLang="zh-CN" dirty="0">
                <a:latin typeface="+mn-lt"/>
              </a:rPr>
              <a:t>RAFT </a:t>
            </a:r>
            <a:r>
              <a:rPr lang="zh-CN" altLang="en-US" dirty="0">
                <a:latin typeface="+mn-lt"/>
              </a:rPr>
              <a:t>的迭代方法也越来越流行，因为它们在更轻量级的结构下实现了与最先进方法相当的性能</a:t>
            </a:r>
            <a:endParaRPr lang="en-US" altLang="zh-CN" dirty="0">
              <a:latin typeface="+mn-lt"/>
            </a:endParaRPr>
          </a:p>
          <a:p>
            <a:pPr lvl="1"/>
            <a:r>
              <a:rPr lang="zh-CN" altLang="en-US" dirty="0">
                <a:latin typeface="+mn-lt"/>
              </a:rPr>
              <a:t>基准测试中，多数基于学习的方法在 </a:t>
            </a:r>
            <a:r>
              <a:rPr lang="en-US" altLang="zh-CN" dirty="0">
                <a:latin typeface="+mn-lt"/>
              </a:rPr>
              <a:t>DTU </a:t>
            </a:r>
            <a:r>
              <a:rPr lang="zh-CN" altLang="en-US" dirty="0">
                <a:latin typeface="+mn-lt"/>
              </a:rPr>
              <a:t>和 </a:t>
            </a:r>
            <a:r>
              <a:rPr lang="en-US" altLang="zh-CN" dirty="0">
                <a:latin typeface="+mn-lt"/>
              </a:rPr>
              <a:t>Tanks and Temples </a:t>
            </a:r>
            <a:r>
              <a:rPr lang="zh-CN" altLang="en-US" dirty="0">
                <a:latin typeface="+mn-lt"/>
              </a:rPr>
              <a:t>数据集上的性能明显优于传统方法</a:t>
            </a:r>
            <a:endParaRPr lang="en-US" altLang="zh-CN" dirty="0">
              <a:latin typeface="+mn-lt"/>
            </a:endParaRPr>
          </a:p>
          <a:p>
            <a:pPr lvl="1"/>
            <a:r>
              <a:rPr lang="zh-CN" altLang="en-US" dirty="0">
                <a:latin typeface="+mn-lt"/>
              </a:rPr>
              <a:t>然而，在 </a:t>
            </a:r>
            <a:r>
              <a:rPr lang="en-US" altLang="zh-CN" dirty="0">
                <a:latin typeface="+mn-lt"/>
              </a:rPr>
              <a:t>ETH3D </a:t>
            </a:r>
            <a:r>
              <a:rPr lang="zh-CN" altLang="en-US" dirty="0">
                <a:latin typeface="+mn-lt"/>
              </a:rPr>
              <a:t>数据集上，传统方法的性能优于所有现有的基于学习的方法</a:t>
            </a:r>
            <a:endParaRPr lang="en-US" altLang="zh-CN" dirty="0">
              <a:latin typeface="+mn-lt"/>
            </a:endParaRPr>
          </a:p>
          <a:p>
            <a:pPr lvl="1"/>
            <a:r>
              <a:rPr lang="zh-CN" altLang="en-US" dirty="0">
                <a:latin typeface="+mn-lt"/>
              </a:rPr>
              <a:t>可以推测，人造环境中强烈的视角变化和大量无纹理区域仍然使基于学习的方法难以应对</a:t>
            </a:r>
            <a:endParaRPr lang="en-US" altLang="zh-CN" dirty="0">
              <a:latin typeface="+mn-lt"/>
            </a:endParaRPr>
          </a:p>
          <a:p>
            <a:pPr lvl="1"/>
            <a:r>
              <a:rPr lang="zh-CN" altLang="en-US" dirty="0">
                <a:latin typeface="+mn-lt"/>
              </a:rPr>
              <a:t>因此，关注 </a:t>
            </a:r>
            <a:r>
              <a:rPr lang="en-US" altLang="zh-CN" dirty="0">
                <a:latin typeface="+mn-lt"/>
              </a:rPr>
              <a:t>ETH3D </a:t>
            </a:r>
            <a:r>
              <a:rPr lang="zh-CN" altLang="en-US" dirty="0">
                <a:latin typeface="+mn-lt"/>
              </a:rPr>
              <a:t>以评估基于学习的方法在真实场景中的鲁棒性是很有价值的。</a:t>
            </a:r>
            <a:endParaRPr lang="en-US" altLang="zh-CN" dirty="0">
              <a:latin typeface="+mn-lt"/>
            </a:endParaRPr>
          </a:p>
        </p:txBody>
      </p:sp>
    </p:spTree>
    <p:extLst>
      <p:ext uri="{BB962C8B-B14F-4D97-AF65-F5344CB8AC3E}">
        <p14:creationId xmlns:p14="http://schemas.microsoft.com/office/powerpoint/2010/main" val="414298324"/>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a:bodyPr>
          <a:lstStyle/>
          <a:p>
            <a:r>
              <a:rPr lang="en-US" altLang="zh-CN" sz="4000" dirty="0"/>
              <a:t>Supervised Offline MVS with Depth Estimation</a:t>
            </a:r>
            <a:br>
              <a:rPr lang="en-US" altLang="zh-CN" sz="4000" dirty="0"/>
            </a:br>
            <a:r>
              <a:rPr lang="en-US" altLang="zh-CN" sz="4000" dirty="0"/>
              <a:t>—Memory Consumption and Run-time</a:t>
            </a:r>
            <a:endParaRPr lang="en-US" sz="4000" dirty="0"/>
          </a:p>
        </p:txBody>
      </p:sp>
      <p:pic>
        <p:nvPicPr>
          <p:cNvPr id="5" name="图片 4">
            <a:extLst>
              <a:ext uri="{FF2B5EF4-FFF2-40B4-BE49-F238E27FC236}">
                <a16:creationId xmlns:a16="http://schemas.microsoft.com/office/drawing/2014/main" id="{5C3FCCAA-478A-5B75-084B-21F55E48CB02}"/>
              </a:ext>
            </a:extLst>
          </p:cNvPr>
          <p:cNvPicPr>
            <a:picLocks noChangeAspect="1"/>
          </p:cNvPicPr>
          <p:nvPr/>
        </p:nvPicPr>
        <p:blipFill>
          <a:blip r:embed="rId6"/>
          <a:stretch>
            <a:fillRect/>
          </a:stretch>
        </p:blipFill>
        <p:spPr>
          <a:xfrm>
            <a:off x="3517421" y="1690688"/>
            <a:ext cx="5157158" cy="4043800"/>
          </a:xfrm>
          <a:prstGeom prst="rect">
            <a:avLst/>
          </a:prstGeom>
        </p:spPr>
      </p:pic>
      <p:sp>
        <p:nvSpPr>
          <p:cNvPr id="6" name="ee4pContent1">
            <a:extLst>
              <a:ext uri="{FF2B5EF4-FFF2-40B4-BE49-F238E27FC236}">
                <a16:creationId xmlns:a16="http://schemas.microsoft.com/office/drawing/2014/main" id="{BF52E35B-975B-2128-1609-6DE84C3AE439}"/>
              </a:ext>
            </a:extLst>
          </p:cNvPr>
          <p:cNvSpPr txBox="1">
            <a:spLocks/>
          </p:cNvSpPr>
          <p:nvPr>
            <p:custDataLst>
              <p:tags r:id="rId2"/>
            </p:custDataLst>
          </p:nvPr>
        </p:nvSpPr>
        <p:spPr>
          <a:xfrm>
            <a:off x="2872799" y="5734488"/>
            <a:ext cx="6446401" cy="1043886"/>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最先进的离线方法在 </a:t>
            </a:r>
            <a:r>
              <a:rPr lang="en-US" altLang="zh-CN" dirty="0">
                <a:latin typeface="+mn-lt"/>
              </a:rPr>
              <a:t>DTU </a:t>
            </a:r>
            <a:r>
              <a:rPr lang="zh-CN" altLang="en-US" dirty="0">
                <a:latin typeface="+mn-lt"/>
              </a:rPr>
              <a:t>数据集上的 </a:t>
            </a:r>
            <a:r>
              <a:rPr lang="en-US" altLang="zh-CN" dirty="0">
                <a:latin typeface="+mn-lt"/>
              </a:rPr>
              <a:t>GPU </a:t>
            </a:r>
            <a:r>
              <a:rPr lang="zh-CN" altLang="en-US" dirty="0">
                <a:latin typeface="+mn-lt"/>
              </a:rPr>
              <a:t>内存消耗和运行时间</a:t>
            </a:r>
            <a:endParaRPr lang="en-US" altLang="zh-CN" dirty="0">
              <a:latin typeface="+mn-lt"/>
            </a:endParaRPr>
          </a:p>
          <a:p>
            <a:pPr lvl="1"/>
            <a:r>
              <a:rPr lang="zh-CN" altLang="en-US" dirty="0">
                <a:latin typeface="+mn-lt"/>
              </a:rPr>
              <a:t>图像分辨率和图像数量分别设置为</a:t>
            </a:r>
            <a:r>
              <a:rPr lang="en-US" altLang="zh-CN" dirty="0">
                <a:latin typeface="+mn-lt"/>
              </a:rPr>
              <a:t>1600×1152</a:t>
            </a:r>
            <a:r>
              <a:rPr lang="zh-CN" altLang="en-US" dirty="0">
                <a:latin typeface="+mn-lt"/>
              </a:rPr>
              <a:t>和</a:t>
            </a:r>
            <a:r>
              <a:rPr lang="en-US" altLang="zh-CN" dirty="0">
                <a:latin typeface="+mn-lt"/>
              </a:rPr>
              <a:t>5</a:t>
            </a:r>
          </a:p>
          <a:p>
            <a:pPr lvl="1"/>
            <a:r>
              <a:rPr lang="zh-CN" altLang="en-US" dirty="0">
                <a:latin typeface="+mn-lt"/>
              </a:rPr>
              <a:t>为公平比较，实验在一台配备 </a:t>
            </a:r>
            <a:r>
              <a:rPr lang="en-US" altLang="zh-CN" dirty="0">
                <a:latin typeface="+mn-lt"/>
              </a:rPr>
              <a:t>NVIDIA 2080 Ti GPU </a:t>
            </a:r>
            <a:r>
              <a:rPr lang="zh-CN" altLang="en-US" dirty="0">
                <a:latin typeface="+mn-lt"/>
              </a:rPr>
              <a:t>的工作站上进行</a:t>
            </a:r>
            <a:endParaRPr lang="en-US" altLang="zh-CN" dirty="0">
              <a:latin typeface="+mn-lt"/>
            </a:endParaRPr>
          </a:p>
        </p:txBody>
      </p:sp>
    </p:spTree>
    <p:extLst>
      <p:ext uri="{BB962C8B-B14F-4D97-AF65-F5344CB8AC3E}">
        <p14:creationId xmlns:p14="http://schemas.microsoft.com/office/powerpoint/2010/main" val="447642057"/>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a:bodyPr>
          <a:lstStyle/>
          <a:p>
            <a:r>
              <a:rPr lang="en-US" altLang="zh-CN" sz="4000" dirty="0"/>
              <a:t>Supervised Offline MVS with Depth Estimation</a:t>
            </a:r>
            <a:br>
              <a:rPr lang="en-US" altLang="zh-CN" sz="4000" dirty="0"/>
            </a:br>
            <a:r>
              <a:rPr lang="en-US" altLang="zh-CN" sz="4000" dirty="0"/>
              <a:t>—Memory Consumption and Run-time</a:t>
            </a:r>
            <a:endParaRPr lang="en-US" sz="4000" dirty="0"/>
          </a:p>
        </p:txBody>
      </p:sp>
      <p:sp>
        <p:nvSpPr>
          <p:cNvPr id="3" name="ee4pContent1">
            <a:extLst>
              <a:ext uri="{FF2B5EF4-FFF2-40B4-BE49-F238E27FC236}">
                <a16:creationId xmlns:a16="http://schemas.microsoft.com/office/drawing/2014/main" id="{206832E7-B0B6-80BD-56CE-CE373589B8DA}"/>
              </a:ext>
            </a:extLst>
          </p:cNvPr>
          <p:cNvSpPr txBox="1">
            <a:spLocks/>
          </p:cNvSpPr>
          <p:nvPr>
            <p:custDataLst>
              <p:tags r:id="rId2"/>
            </p:custDataLst>
          </p:nvPr>
        </p:nvSpPr>
        <p:spPr>
          <a:xfrm>
            <a:off x="838201" y="1690687"/>
            <a:ext cx="10515599" cy="3640437"/>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在计算能力和存储能力有限的大多数工业应用中，低运行时间和内存消耗至关重要，例如机器人和 </a:t>
            </a:r>
            <a:r>
              <a:rPr lang="en-US" altLang="zh-CN" dirty="0">
                <a:latin typeface="+mn-lt"/>
              </a:rPr>
              <a:t>AR/VR</a:t>
            </a:r>
          </a:p>
          <a:p>
            <a:pPr lvl="1"/>
            <a:r>
              <a:rPr lang="zh-CN" altLang="en-US" dirty="0">
                <a:latin typeface="+mn-lt"/>
              </a:rPr>
              <a:t>由于低分辨率输入和网络结构的简单性，在线 </a:t>
            </a:r>
            <a:r>
              <a:rPr lang="en-US" altLang="zh-CN" dirty="0">
                <a:latin typeface="+mn-lt"/>
              </a:rPr>
              <a:t>MVS </a:t>
            </a:r>
            <a:r>
              <a:rPr lang="zh-CN" altLang="en-US" dirty="0">
                <a:latin typeface="+mn-lt"/>
              </a:rPr>
              <a:t>方法</a:t>
            </a:r>
            <a:r>
              <a:rPr lang="en-US" altLang="zh-CN" dirty="0">
                <a:latin typeface="+mn-lt"/>
              </a:rPr>
              <a:t> </a:t>
            </a:r>
            <a:r>
              <a:rPr lang="zh-CN" altLang="en-US" dirty="0">
                <a:latin typeface="+mn-lt"/>
              </a:rPr>
              <a:t>通常在内存和运行时间方面都能实现高效率</a:t>
            </a:r>
            <a:endParaRPr lang="en-US" altLang="zh-CN" dirty="0">
              <a:latin typeface="+mn-lt"/>
            </a:endParaRPr>
          </a:p>
          <a:p>
            <a:pPr lvl="1"/>
            <a:r>
              <a:rPr lang="zh-CN" altLang="en-US" dirty="0">
                <a:latin typeface="+mn-lt"/>
              </a:rPr>
              <a:t>相反，离线 </a:t>
            </a:r>
            <a:r>
              <a:rPr lang="en-US" altLang="zh-CN" dirty="0">
                <a:latin typeface="+mn-lt"/>
              </a:rPr>
              <a:t>MVS </a:t>
            </a:r>
            <a:r>
              <a:rPr lang="zh-CN" altLang="en-US" dirty="0">
                <a:latin typeface="+mn-lt"/>
              </a:rPr>
              <a:t>方法侧重于高分辨率图像，通常使用计算代价高的网络模块，例如，</a:t>
            </a:r>
            <a:r>
              <a:rPr lang="en-US" altLang="zh-CN" dirty="0">
                <a:latin typeface="+mn-lt"/>
              </a:rPr>
              <a:t>3D </a:t>
            </a:r>
            <a:r>
              <a:rPr lang="zh-CN" altLang="en-US" dirty="0">
                <a:latin typeface="+mn-lt"/>
              </a:rPr>
              <a:t>卷积，以提高重建质量</a:t>
            </a:r>
            <a:endParaRPr lang="en-US" altLang="zh-CN" dirty="0">
              <a:latin typeface="+mn-lt"/>
            </a:endParaRPr>
          </a:p>
          <a:p>
            <a:pPr lvl="1"/>
            <a:r>
              <a:rPr lang="zh-CN" altLang="en-US" dirty="0">
                <a:latin typeface="+mn-lt"/>
              </a:rPr>
              <a:t>这些显式地增加了运行时间和 </a:t>
            </a:r>
            <a:r>
              <a:rPr lang="en-US" altLang="zh-CN" dirty="0">
                <a:latin typeface="+mn-lt"/>
              </a:rPr>
              <a:t>GPU </a:t>
            </a:r>
            <a:r>
              <a:rPr lang="zh-CN" altLang="en-US" dirty="0">
                <a:latin typeface="+mn-lt"/>
              </a:rPr>
              <a:t>内存</a:t>
            </a:r>
            <a:endParaRPr lang="en-US" altLang="zh-CN" dirty="0">
              <a:latin typeface="+mn-lt"/>
            </a:endParaRPr>
          </a:p>
          <a:p>
            <a:pPr lvl="1"/>
            <a:r>
              <a:rPr lang="zh-CN" altLang="en-US" dirty="0">
                <a:latin typeface="+mn-lt"/>
              </a:rPr>
              <a:t>最近，许多研究人员试图在保持重建精度与其他离线 </a:t>
            </a:r>
            <a:r>
              <a:rPr lang="en-US" altLang="zh-CN" dirty="0">
                <a:latin typeface="+mn-lt"/>
              </a:rPr>
              <a:t>MVS </a:t>
            </a:r>
            <a:r>
              <a:rPr lang="zh-CN" altLang="en-US" dirty="0">
                <a:latin typeface="+mn-lt"/>
              </a:rPr>
              <a:t>方法相同的同时提高效率</a:t>
            </a:r>
            <a:endParaRPr lang="en-US" altLang="zh-CN" dirty="0">
              <a:latin typeface="+mn-lt"/>
            </a:endParaRPr>
          </a:p>
          <a:p>
            <a:pPr lvl="1"/>
            <a:r>
              <a:rPr lang="zh-CN" altLang="en-US" dirty="0">
                <a:latin typeface="+mn-lt"/>
              </a:rPr>
              <a:t>在图中比较了最先进的离线 </a:t>
            </a:r>
            <a:r>
              <a:rPr lang="en-US" altLang="zh-CN" dirty="0">
                <a:latin typeface="+mn-lt"/>
              </a:rPr>
              <a:t>MVS </a:t>
            </a:r>
            <a:r>
              <a:rPr lang="zh-CN" altLang="en-US" dirty="0">
                <a:latin typeface="+mn-lt"/>
              </a:rPr>
              <a:t>方法的效率</a:t>
            </a:r>
            <a:endParaRPr lang="en-US" altLang="zh-CN" dirty="0">
              <a:latin typeface="+mn-lt"/>
            </a:endParaRPr>
          </a:p>
          <a:p>
            <a:pPr lvl="1"/>
            <a:r>
              <a:rPr lang="zh-CN" altLang="en-US" dirty="0">
                <a:latin typeface="+mn-lt"/>
              </a:rPr>
              <a:t>所有这些方法都采用类似的由粗到细的结构来提高效率</a:t>
            </a:r>
            <a:endParaRPr lang="en-US" altLang="zh-CN" dirty="0">
              <a:latin typeface="+mn-lt"/>
            </a:endParaRPr>
          </a:p>
          <a:p>
            <a:pPr lvl="1"/>
            <a:r>
              <a:rPr lang="zh-CN" altLang="en-US" dirty="0">
                <a:latin typeface="+mn-lt"/>
              </a:rPr>
              <a:t>然而，可以观察到一些方法仍然需要大量的计算资源，在内存或运行时间方面效率不高</a:t>
            </a:r>
            <a:endParaRPr lang="en-US" altLang="zh-CN" dirty="0">
              <a:latin typeface="+mn-lt"/>
            </a:endParaRPr>
          </a:p>
          <a:p>
            <a:pPr lvl="1"/>
            <a:r>
              <a:rPr lang="zh-CN" altLang="en-US" dirty="0">
                <a:latin typeface="+mn-lt"/>
              </a:rPr>
              <a:t>为了进一步减少运行时间和内存消耗，一些方法仔细简化了架构，例如，用 </a:t>
            </a:r>
            <a:r>
              <a:rPr lang="en-US" altLang="zh-CN" dirty="0">
                <a:latin typeface="+mn-lt"/>
              </a:rPr>
              <a:t>2D </a:t>
            </a:r>
            <a:r>
              <a:rPr lang="zh-CN" altLang="en-US" dirty="0">
                <a:latin typeface="+mn-lt"/>
              </a:rPr>
              <a:t>卷积代替代价高昂的 </a:t>
            </a:r>
            <a:r>
              <a:rPr lang="en-US" altLang="zh-CN" dirty="0">
                <a:latin typeface="+mn-lt"/>
              </a:rPr>
              <a:t>3D </a:t>
            </a:r>
            <a:r>
              <a:rPr lang="zh-CN" altLang="en-US" dirty="0">
                <a:latin typeface="+mn-lt"/>
              </a:rPr>
              <a:t>卷积</a:t>
            </a:r>
            <a:endParaRPr lang="en-US" altLang="zh-CN" dirty="0">
              <a:latin typeface="+mn-lt"/>
            </a:endParaRPr>
          </a:p>
          <a:p>
            <a:pPr lvl="1"/>
            <a:r>
              <a:rPr lang="zh-CN" altLang="en-US" dirty="0">
                <a:latin typeface="+mn-lt"/>
              </a:rPr>
              <a:t>此外，与性能最佳的方法相比，这些方法仍然取得了具有竞争力的性能</a:t>
            </a:r>
            <a:endParaRPr lang="en-US" altLang="zh-CN" dirty="0">
              <a:latin typeface="+mn-lt"/>
            </a:endParaRPr>
          </a:p>
          <a:p>
            <a:pPr lvl="1"/>
            <a:r>
              <a:rPr lang="zh-CN" altLang="en-US" dirty="0">
                <a:latin typeface="+mn-lt"/>
              </a:rPr>
              <a:t>因此，进一步提高实际应用的性能和效率是有希望的</a:t>
            </a:r>
            <a:endParaRPr lang="en-US" altLang="zh-CN" dirty="0">
              <a:latin typeface="+mn-lt"/>
            </a:endParaRPr>
          </a:p>
        </p:txBody>
      </p:sp>
    </p:spTree>
    <p:extLst>
      <p:ext uri="{BB962C8B-B14F-4D97-AF65-F5344CB8AC3E}">
        <p14:creationId xmlns:p14="http://schemas.microsoft.com/office/powerpoint/2010/main" val="29224604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矩形 36">
            <a:hlinkClick r:id="rId20" action="ppaction://hlinksldjump"/>
            <a:extLst>
              <a:ext uri="{FF2B5EF4-FFF2-40B4-BE49-F238E27FC236}">
                <a16:creationId xmlns:a16="http://schemas.microsoft.com/office/drawing/2014/main" id="{DB59F918-2ACA-D74F-833A-D4D1EBFC6701}"/>
              </a:ext>
            </a:extLst>
          </p:cNvPr>
          <p:cNvSpPr/>
          <p:nvPr>
            <p:custDataLst>
              <p:tags r:id="rId2"/>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135</a:t>
            </a:r>
          </a:p>
        </p:txBody>
      </p:sp>
      <p:sp>
        <p:nvSpPr>
          <p:cNvPr id="36" name="矩形 35">
            <a:hlinkClick r:id="rId20" action="ppaction://hlinksldjump"/>
            <a:extLst>
              <a:ext uri="{FF2B5EF4-FFF2-40B4-BE49-F238E27FC236}">
                <a16:creationId xmlns:a16="http://schemas.microsoft.com/office/drawing/2014/main" id="{89468F44-442B-126F-D38C-77D266F7E6DD}"/>
              </a:ext>
            </a:extLst>
          </p:cNvPr>
          <p:cNvSpPr/>
          <p:nvPr>
            <p:custDataLst>
              <p:tags r:id="rId3"/>
            </p:custDataLst>
          </p:nvPr>
        </p:nvSpPr>
        <p:spPr>
          <a:xfrm>
            <a:off x="977959" y="3572115"/>
            <a:ext cx="4467570"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Future Research Directions</a:t>
            </a:r>
          </a:p>
        </p:txBody>
      </p:sp>
      <p:sp>
        <p:nvSpPr>
          <p:cNvPr id="35" name="矩形 34">
            <a:hlinkClick r:id="rId20" action="ppaction://hlinksldjump"/>
            <a:extLst>
              <a:ext uri="{FF2B5EF4-FFF2-40B4-BE49-F238E27FC236}">
                <a16:creationId xmlns:a16="http://schemas.microsoft.com/office/drawing/2014/main" id="{64B2943A-BE90-7B73-619A-0C4C4371B672}"/>
              </a:ext>
            </a:extLst>
          </p:cNvPr>
          <p:cNvSpPr/>
          <p:nvPr>
            <p:custDataLst>
              <p:tags r:id="rId4"/>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34" name="矩形 33">
            <a:hlinkClick r:id="rId21" action="ppaction://hlinksldjump"/>
            <a:extLst>
              <a:ext uri="{FF2B5EF4-FFF2-40B4-BE49-F238E27FC236}">
                <a16:creationId xmlns:a16="http://schemas.microsoft.com/office/drawing/2014/main" id="{84261145-1FF4-F716-ED8D-8F52680FF29C}"/>
              </a:ext>
            </a:extLst>
          </p:cNvPr>
          <p:cNvSpPr/>
          <p:nvPr>
            <p:custDataLst>
              <p:tags r:id="rId5"/>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130</a:t>
            </a:r>
          </a:p>
        </p:txBody>
      </p:sp>
      <p:sp>
        <p:nvSpPr>
          <p:cNvPr id="33" name="矩形 32">
            <a:hlinkClick r:id="rId21" action="ppaction://hlinksldjump"/>
            <a:extLst>
              <a:ext uri="{FF2B5EF4-FFF2-40B4-BE49-F238E27FC236}">
                <a16:creationId xmlns:a16="http://schemas.microsoft.com/office/drawing/2014/main" id="{BFD0BDE3-A71A-E6FD-8777-39A304544FF6}"/>
              </a:ext>
            </a:extLst>
          </p:cNvPr>
          <p:cNvSpPr/>
          <p:nvPr>
            <p:custDataLst>
              <p:tags r:id="rId6"/>
            </p:custDataLst>
          </p:nvPr>
        </p:nvSpPr>
        <p:spPr>
          <a:xfrm>
            <a:off x="977959" y="3108505"/>
            <a:ext cx="4467570"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Learning-based MVS without Depth Estimation</a:t>
            </a:r>
          </a:p>
        </p:txBody>
      </p:sp>
      <p:sp>
        <p:nvSpPr>
          <p:cNvPr id="32" name="矩形 31">
            <a:hlinkClick r:id="rId21" action="ppaction://hlinksldjump"/>
            <a:extLst>
              <a:ext uri="{FF2B5EF4-FFF2-40B4-BE49-F238E27FC236}">
                <a16:creationId xmlns:a16="http://schemas.microsoft.com/office/drawing/2014/main" id="{268DFF66-F3F8-2227-09E1-7D31686B35D7}"/>
              </a:ext>
            </a:extLst>
          </p:cNvPr>
          <p:cNvSpPr/>
          <p:nvPr>
            <p:custDataLst>
              <p:tags r:id="rId7"/>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31" name="矩形 30">
            <a:extLst>
              <a:ext uri="{FF2B5EF4-FFF2-40B4-BE49-F238E27FC236}">
                <a16:creationId xmlns:a16="http://schemas.microsoft.com/office/drawing/2014/main" id="{B0157867-A703-F14E-33A4-22E0DD8F13D2}"/>
              </a:ext>
            </a:extLst>
          </p:cNvPr>
          <p:cNvSpPr/>
          <p:nvPr>
            <p:custDataLst>
              <p:tags r:id="rId8"/>
            </p:custDataLst>
          </p:nvPr>
        </p:nvSpPr>
        <p:spPr>
          <a:xfrm>
            <a:off x="977959" y="264489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30" name="矩形 29">
            <a:hlinkClick r:id="rId22" action="ppaction://hlinksldjump"/>
            <a:extLst>
              <a:ext uri="{FF2B5EF4-FFF2-40B4-BE49-F238E27FC236}">
                <a16:creationId xmlns:a16="http://schemas.microsoft.com/office/drawing/2014/main" id="{A6D29F54-1B2E-4F68-E7C5-724B0F639552}"/>
              </a:ext>
            </a:extLst>
          </p:cNvPr>
          <p:cNvSpPr/>
          <p:nvPr>
            <p:custDataLst>
              <p:tags r:id="rId9"/>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127</a:t>
            </a:r>
          </a:p>
        </p:txBody>
      </p:sp>
      <p:sp>
        <p:nvSpPr>
          <p:cNvPr id="29" name="矩形 28">
            <a:hlinkClick r:id="rId22" action="ppaction://hlinksldjump"/>
            <a:extLst>
              <a:ext uri="{FF2B5EF4-FFF2-40B4-BE49-F238E27FC236}">
                <a16:creationId xmlns:a16="http://schemas.microsoft.com/office/drawing/2014/main" id="{5BBC8D88-35AB-8862-83F3-214A7C7D5784}"/>
              </a:ext>
            </a:extLst>
          </p:cNvPr>
          <p:cNvSpPr/>
          <p:nvPr>
            <p:custDataLst>
              <p:tags r:id="rId10"/>
            </p:custDataLst>
          </p:nvPr>
        </p:nvSpPr>
        <p:spPr>
          <a:xfrm>
            <a:off x="977959" y="2644895"/>
            <a:ext cx="4467570"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Unsupervised MVS with DepthEstimation</a:t>
            </a:r>
          </a:p>
        </p:txBody>
      </p:sp>
      <p:sp>
        <p:nvSpPr>
          <p:cNvPr id="28" name="矩形 27">
            <a:hlinkClick r:id="rId22" action="ppaction://hlinksldjump"/>
            <a:extLst>
              <a:ext uri="{FF2B5EF4-FFF2-40B4-BE49-F238E27FC236}">
                <a16:creationId xmlns:a16="http://schemas.microsoft.com/office/drawing/2014/main" id="{683E21CF-0375-462B-F853-D19EC4ECB6E0}"/>
              </a:ext>
            </a:extLst>
          </p:cNvPr>
          <p:cNvSpPr/>
          <p:nvPr>
            <p:custDataLst>
              <p:tags r:id="rId11"/>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27" name="矩形 26">
            <a:hlinkClick r:id="rId23" action="ppaction://hlinksldjump"/>
            <a:extLst>
              <a:ext uri="{FF2B5EF4-FFF2-40B4-BE49-F238E27FC236}">
                <a16:creationId xmlns:a16="http://schemas.microsoft.com/office/drawing/2014/main" id="{1CEEB3A0-F771-BEEA-B386-5EBBAD156655}"/>
              </a:ext>
            </a:extLst>
          </p:cNvPr>
          <p:cNvSpPr/>
          <p:nvPr>
            <p:custDataLst>
              <p:tags r:id="rId12"/>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122</a:t>
            </a:r>
          </a:p>
        </p:txBody>
      </p:sp>
      <p:sp>
        <p:nvSpPr>
          <p:cNvPr id="26" name="矩形 25">
            <a:hlinkClick r:id="rId23" action="ppaction://hlinksldjump"/>
            <a:extLst>
              <a:ext uri="{FF2B5EF4-FFF2-40B4-BE49-F238E27FC236}">
                <a16:creationId xmlns:a16="http://schemas.microsoft.com/office/drawing/2014/main" id="{63DBCEE9-1FA7-5366-A747-2302AFA1EEB8}"/>
              </a:ext>
            </a:extLst>
          </p:cNvPr>
          <p:cNvSpPr/>
          <p:nvPr>
            <p:custDataLst>
              <p:tags r:id="rId13"/>
            </p:custDataLst>
          </p:nvPr>
        </p:nvSpPr>
        <p:spPr>
          <a:xfrm>
            <a:off x="977959" y="2181285"/>
            <a:ext cx="4467570"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Supervised Offline MVS with Depth Estimation</a:t>
            </a:r>
          </a:p>
        </p:txBody>
      </p:sp>
      <p:sp>
        <p:nvSpPr>
          <p:cNvPr id="25" name="矩形 24">
            <a:hlinkClick r:id="rId23" action="ppaction://hlinksldjump"/>
            <a:extLst>
              <a:ext uri="{FF2B5EF4-FFF2-40B4-BE49-F238E27FC236}">
                <a16:creationId xmlns:a16="http://schemas.microsoft.com/office/drawing/2014/main" id="{3B0DEA8A-EE95-134A-620E-32C9DFE89F56}"/>
              </a:ext>
            </a:extLst>
          </p:cNvPr>
          <p:cNvSpPr/>
          <p:nvPr>
            <p:custDataLst>
              <p:tags r:id="rId14"/>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24" name="矩形 23">
            <a:hlinkClick r:id="rId24" action="ppaction://hlinksldjump"/>
            <a:extLst>
              <a:ext uri="{FF2B5EF4-FFF2-40B4-BE49-F238E27FC236}">
                <a16:creationId xmlns:a16="http://schemas.microsoft.com/office/drawing/2014/main" id="{19589B6D-D9AC-B8A7-72C6-43A0EFCD86E3}"/>
              </a:ext>
            </a:extLst>
          </p:cNvPr>
          <p:cNvSpPr/>
          <p:nvPr>
            <p:custDataLst>
              <p:tags r:id="rId15"/>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119</a:t>
            </a:r>
          </a:p>
        </p:txBody>
      </p:sp>
      <p:sp>
        <p:nvSpPr>
          <p:cNvPr id="23" name="矩形 22">
            <a:hlinkClick r:id="rId24" action="ppaction://hlinksldjump"/>
            <a:extLst>
              <a:ext uri="{FF2B5EF4-FFF2-40B4-BE49-F238E27FC236}">
                <a16:creationId xmlns:a16="http://schemas.microsoft.com/office/drawing/2014/main" id="{E95A9ADB-5057-6310-89C9-1CEB1BD46EC6}"/>
              </a:ext>
            </a:extLst>
          </p:cNvPr>
          <p:cNvSpPr/>
          <p:nvPr>
            <p:custDataLst>
              <p:tags r:id="rId16"/>
            </p:custDataLst>
          </p:nvPr>
        </p:nvSpPr>
        <p:spPr>
          <a:xfrm>
            <a:off x="977959" y="1717675"/>
            <a:ext cx="4467570"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Supervised Online MVS with Depth Estimation</a:t>
            </a:r>
          </a:p>
        </p:txBody>
      </p:sp>
      <p:sp>
        <p:nvSpPr>
          <p:cNvPr id="22" name="矩形 21">
            <a:hlinkClick r:id="rId24" action="ppaction://hlinksldjump"/>
            <a:extLst>
              <a:ext uri="{FF2B5EF4-FFF2-40B4-BE49-F238E27FC236}">
                <a16:creationId xmlns:a16="http://schemas.microsoft.com/office/drawing/2014/main" id="{88B5ED84-AB2B-795D-CDC3-13456F2DC5B7}"/>
              </a:ext>
            </a:extLst>
          </p:cNvPr>
          <p:cNvSpPr/>
          <p:nvPr>
            <p:custDataLst>
              <p:tags r:id="rId17"/>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21" name="标题 20">
            <a:extLst>
              <a:ext uri="{FF2B5EF4-FFF2-40B4-BE49-F238E27FC236}">
                <a16:creationId xmlns:a16="http://schemas.microsoft.com/office/drawing/2014/main" id="{3C485E51-232D-BBB4-AB41-7F4972E1E9AE}"/>
              </a:ext>
            </a:extLst>
          </p:cNvPr>
          <p:cNvSpPr>
            <a:spLocks noGrp="1"/>
          </p:cNvSpPr>
          <p:nvPr>
            <p:ph type="title"/>
            <p:custDataLst>
              <p:tags r:id="rId18"/>
            </p:custDataLst>
          </p:nvPr>
        </p:nvSpPr>
        <p:spPr/>
        <p:txBody>
          <a:bodyPr/>
          <a:lstStyle/>
          <a:p>
            <a:r>
              <a:rPr lang="en-US"/>
              <a:t>Discussions</a:t>
            </a:r>
          </a:p>
        </p:txBody>
      </p:sp>
    </p:spTree>
    <p:custDataLst>
      <p:tags r:id="rId1"/>
    </p:custDataLst>
    <p:extLst>
      <p:ext uri="{BB962C8B-B14F-4D97-AF65-F5344CB8AC3E}">
        <p14:creationId xmlns:p14="http://schemas.microsoft.com/office/powerpoint/2010/main" val="419378083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a:bodyPr>
          <a:lstStyle/>
          <a:p>
            <a:r>
              <a:rPr lang="en-US" altLang="zh-CN" dirty="0"/>
              <a:t>Unsupervised MVS with Depth Estimation</a:t>
            </a:r>
            <a:endParaRPr lang="en-US" dirty="0"/>
          </a:p>
        </p:txBody>
      </p:sp>
      <p:pic>
        <p:nvPicPr>
          <p:cNvPr id="3" name="图片 2">
            <a:extLst>
              <a:ext uri="{FF2B5EF4-FFF2-40B4-BE49-F238E27FC236}">
                <a16:creationId xmlns:a16="http://schemas.microsoft.com/office/drawing/2014/main" id="{358F02E4-289A-60A3-4327-E144DE6C102F}"/>
              </a:ext>
            </a:extLst>
          </p:cNvPr>
          <p:cNvPicPr>
            <a:picLocks noChangeAspect="1"/>
          </p:cNvPicPr>
          <p:nvPr/>
        </p:nvPicPr>
        <p:blipFill>
          <a:blip r:embed="rId5"/>
          <a:stretch>
            <a:fillRect/>
          </a:stretch>
        </p:blipFill>
        <p:spPr>
          <a:xfrm>
            <a:off x="0" y="1690688"/>
            <a:ext cx="12192000" cy="4478887"/>
          </a:xfrm>
          <a:prstGeom prst="rect">
            <a:avLst/>
          </a:prstGeom>
        </p:spPr>
      </p:pic>
    </p:spTree>
    <p:extLst>
      <p:ext uri="{BB962C8B-B14F-4D97-AF65-F5344CB8AC3E}">
        <p14:creationId xmlns:p14="http://schemas.microsoft.com/office/powerpoint/2010/main" val="27198726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a:bodyPr>
          <a:lstStyle/>
          <a:p>
            <a:r>
              <a:rPr lang="en-US" altLang="zh-CN" dirty="0"/>
              <a:t>Unsupervised MVS with Depth Estimation</a:t>
            </a:r>
            <a:endParaRPr lang="en-US" dirty="0"/>
          </a:p>
        </p:txBody>
      </p:sp>
      <p:sp>
        <p:nvSpPr>
          <p:cNvPr id="5" name="ee4pContent1">
            <a:extLst>
              <a:ext uri="{FF2B5EF4-FFF2-40B4-BE49-F238E27FC236}">
                <a16:creationId xmlns:a16="http://schemas.microsoft.com/office/drawing/2014/main" id="{94D53EC6-9BE4-CF72-1F22-8C8BBC478348}"/>
              </a:ext>
            </a:extLst>
          </p:cNvPr>
          <p:cNvSpPr txBox="1">
            <a:spLocks/>
          </p:cNvSpPr>
          <p:nvPr>
            <p:custDataLst>
              <p:tags r:id="rId2"/>
            </p:custDataLst>
          </p:nvPr>
        </p:nvSpPr>
        <p:spPr>
          <a:xfrm>
            <a:off x="838201" y="1690687"/>
            <a:ext cx="10515599" cy="3692196"/>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上表中总结了无监督多视图立体视觉方法的结果</a:t>
            </a:r>
            <a:endParaRPr lang="en-US" altLang="zh-CN" dirty="0">
              <a:latin typeface="+mn-lt"/>
            </a:endParaRPr>
          </a:p>
          <a:p>
            <a:pPr lvl="1"/>
            <a:r>
              <a:rPr lang="zh-CN" altLang="en-US" dirty="0">
                <a:latin typeface="+mn-lt"/>
              </a:rPr>
              <a:t>基于传统的基于光度一致性的损失函数，无监督多视图立体视觉方法在许多具有挑战性的情况下可能存在困难，例如，光照条件变化或遮挡，并导致重建结果下降</a:t>
            </a:r>
            <a:endParaRPr lang="en-US" altLang="zh-CN" dirty="0">
              <a:latin typeface="+mn-lt"/>
            </a:endParaRPr>
          </a:p>
          <a:p>
            <a:pPr lvl="1"/>
            <a:r>
              <a:rPr lang="zh-CN" altLang="en-US" dirty="0">
                <a:latin typeface="+mn-lt"/>
              </a:rPr>
              <a:t>因此，许多方法提出了不同的策略来提高鲁棒性，例如，分割一致性，光流一致性，神经渲染一致性，基于几何滤波的伪标签生成，多迭代训练和特征度量损失</a:t>
            </a:r>
            <a:endParaRPr lang="en-US" altLang="zh-CN" dirty="0">
              <a:latin typeface="+mn-lt"/>
            </a:endParaRPr>
          </a:p>
          <a:p>
            <a:pPr lvl="1"/>
            <a:r>
              <a:rPr lang="zh-CN" altLang="en-US" dirty="0">
                <a:latin typeface="+mn-lt"/>
              </a:rPr>
              <a:t>令人鼓舞的是，</a:t>
            </a:r>
            <a:r>
              <a:rPr lang="en-US" altLang="zh-CN" dirty="0">
                <a:latin typeface="+mn-lt"/>
              </a:rPr>
              <a:t>KD-MVS </a:t>
            </a:r>
            <a:r>
              <a:rPr lang="zh-CN" altLang="en-US" dirty="0">
                <a:latin typeface="+mn-lt"/>
              </a:rPr>
              <a:t>已经超过了其主干网络 </a:t>
            </a:r>
            <a:r>
              <a:rPr lang="en-US" altLang="zh-CN" dirty="0" err="1">
                <a:latin typeface="+mn-lt"/>
              </a:rPr>
              <a:t>CasMVSNet</a:t>
            </a:r>
            <a:r>
              <a:rPr lang="en-US" altLang="zh-CN" dirty="0">
                <a:latin typeface="+mn-lt"/>
              </a:rPr>
              <a:t> </a:t>
            </a:r>
            <a:r>
              <a:rPr lang="zh-CN" altLang="en-US" dirty="0">
                <a:latin typeface="+mn-lt"/>
              </a:rPr>
              <a:t>以及许多其他完全监督的方法</a:t>
            </a:r>
            <a:endParaRPr lang="en-US" altLang="zh-CN" dirty="0">
              <a:latin typeface="+mn-lt"/>
            </a:endParaRPr>
          </a:p>
          <a:p>
            <a:pPr lvl="1"/>
            <a:r>
              <a:rPr lang="zh-CN" altLang="en-US" dirty="0">
                <a:latin typeface="+mn-lt"/>
              </a:rPr>
              <a:t>然而，由于无监督方法主要在相对简单的场景中进行测试，它们对更复杂和更大规模场景的可扩展性，例如</a:t>
            </a:r>
            <a:r>
              <a:rPr lang="en-US" altLang="zh-CN" dirty="0">
                <a:latin typeface="+mn-lt"/>
              </a:rPr>
              <a:t>ETH3D</a:t>
            </a:r>
            <a:r>
              <a:rPr lang="zh-CN" altLang="en-US" dirty="0">
                <a:latin typeface="+mn-lt"/>
              </a:rPr>
              <a:t>，仍然是一个问题</a:t>
            </a:r>
            <a:endParaRPr lang="en-US" altLang="zh-CN" dirty="0">
              <a:latin typeface="+mn-lt"/>
            </a:endParaRPr>
          </a:p>
          <a:p>
            <a:pPr lvl="1"/>
            <a:r>
              <a:rPr lang="zh-CN" altLang="en-US" dirty="0">
                <a:latin typeface="+mn-lt"/>
              </a:rPr>
              <a:t>这种跨各种场景和数据集的良好的泛化能力对于实际应用至关重要</a:t>
            </a:r>
            <a:endParaRPr lang="en-US" altLang="zh-CN" dirty="0">
              <a:latin typeface="+mn-lt"/>
            </a:endParaRPr>
          </a:p>
          <a:p>
            <a:pPr lvl="1"/>
            <a:r>
              <a:rPr lang="zh-CN" altLang="en-US" dirty="0">
                <a:latin typeface="+mn-lt"/>
              </a:rPr>
              <a:t>因此，在各种场景中评估无监督多视图立体视觉方法是未来研究的一项重要任务</a:t>
            </a:r>
            <a:endParaRPr lang="en-US" altLang="zh-CN" dirty="0">
              <a:latin typeface="+mn-lt"/>
            </a:endParaRPr>
          </a:p>
          <a:p>
            <a:pPr lvl="1"/>
            <a:r>
              <a:rPr lang="zh-CN" altLang="en-US" dirty="0">
                <a:latin typeface="+mn-lt"/>
              </a:rPr>
              <a:t>大多数无监督方法使用简单的多视图立体视觉主干网络，并且主要关注训练策略</a:t>
            </a:r>
            <a:endParaRPr lang="en-US" altLang="zh-CN" dirty="0">
              <a:latin typeface="+mn-lt"/>
            </a:endParaRPr>
          </a:p>
          <a:p>
            <a:pPr lvl="1"/>
            <a:r>
              <a:rPr lang="zh-CN" altLang="en-US" dirty="0">
                <a:latin typeface="+mn-lt"/>
              </a:rPr>
              <a:t>使用最先进的架构也是一个可以进一步提高性能的潜在方向</a:t>
            </a:r>
            <a:endParaRPr lang="en-US" altLang="zh-CN" dirty="0">
              <a:latin typeface="+mn-lt"/>
            </a:endParaRPr>
          </a:p>
        </p:txBody>
      </p:sp>
    </p:spTree>
    <p:extLst>
      <p:ext uri="{BB962C8B-B14F-4D97-AF65-F5344CB8AC3E}">
        <p14:creationId xmlns:p14="http://schemas.microsoft.com/office/powerpoint/2010/main" val="20236146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矩形 42">
            <a:hlinkClick r:id="rId24" action="ppaction://hlinksldjump"/>
            <a:extLst>
              <a:ext uri="{FF2B5EF4-FFF2-40B4-BE49-F238E27FC236}">
                <a16:creationId xmlns:a16="http://schemas.microsoft.com/office/drawing/2014/main" id="{4CD17275-B048-8CD6-6021-B98AD91D5825}"/>
              </a:ext>
            </a:extLst>
          </p:cNvPr>
          <p:cNvSpPr/>
          <p:nvPr>
            <p:custDataLst>
              <p:tags r:id="rId2"/>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143</a:t>
            </a:r>
          </a:p>
        </p:txBody>
      </p:sp>
      <p:sp>
        <p:nvSpPr>
          <p:cNvPr id="42" name="矩形 41">
            <a:hlinkClick r:id="rId24" action="ppaction://hlinksldjump"/>
            <a:extLst>
              <a:ext uri="{FF2B5EF4-FFF2-40B4-BE49-F238E27FC236}">
                <a16:creationId xmlns:a16="http://schemas.microsoft.com/office/drawing/2014/main" id="{62D5CACD-0831-EE84-A7C9-99FB8955E6A2}"/>
              </a:ext>
            </a:extLst>
          </p:cNvPr>
          <p:cNvSpPr/>
          <p:nvPr>
            <p:custDataLst>
              <p:tags r:id="rId3"/>
            </p:custDataLst>
          </p:nvPr>
        </p:nvSpPr>
        <p:spPr>
          <a:xfrm>
            <a:off x="977959" y="4035725"/>
            <a:ext cx="363114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Conclusion</a:t>
            </a:r>
          </a:p>
        </p:txBody>
      </p:sp>
      <p:sp>
        <p:nvSpPr>
          <p:cNvPr id="41" name="矩形 40">
            <a:hlinkClick r:id="rId24" action="ppaction://hlinksldjump"/>
            <a:extLst>
              <a:ext uri="{FF2B5EF4-FFF2-40B4-BE49-F238E27FC236}">
                <a16:creationId xmlns:a16="http://schemas.microsoft.com/office/drawing/2014/main" id="{A69CE989-8F5C-294C-8386-470A31C6C6CF}"/>
              </a:ext>
            </a:extLst>
          </p:cNvPr>
          <p:cNvSpPr/>
          <p:nvPr>
            <p:custDataLst>
              <p:tags r:id="rId4"/>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40" name="矩形 39">
            <a:hlinkClick r:id="rId25" action="ppaction://hlinksldjump"/>
            <a:extLst>
              <a:ext uri="{FF2B5EF4-FFF2-40B4-BE49-F238E27FC236}">
                <a16:creationId xmlns:a16="http://schemas.microsoft.com/office/drawing/2014/main" id="{B741026D-F6D1-742F-EA22-959F130971C5}"/>
              </a:ext>
            </a:extLst>
          </p:cNvPr>
          <p:cNvSpPr/>
          <p:nvPr>
            <p:custDataLst>
              <p:tags r:id="rId5"/>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118</a:t>
            </a:r>
          </a:p>
        </p:txBody>
      </p:sp>
      <p:sp>
        <p:nvSpPr>
          <p:cNvPr id="39" name="矩形 38">
            <a:hlinkClick r:id="rId25" action="ppaction://hlinksldjump"/>
            <a:extLst>
              <a:ext uri="{FF2B5EF4-FFF2-40B4-BE49-F238E27FC236}">
                <a16:creationId xmlns:a16="http://schemas.microsoft.com/office/drawing/2014/main" id="{A0B92B67-55F8-A71F-C1B2-60F94DE9EE62}"/>
              </a:ext>
            </a:extLst>
          </p:cNvPr>
          <p:cNvSpPr/>
          <p:nvPr>
            <p:custDataLst>
              <p:tags r:id="rId6"/>
            </p:custDataLst>
          </p:nvPr>
        </p:nvSpPr>
        <p:spPr>
          <a:xfrm>
            <a:off x="977959" y="3572115"/>
            <a:ext cx="363114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Discussions</a:t>
            </a:r>
          </a:p>
        </p:txBody>
      </p:sp>
      <p:sp>
        <p:nvSpPr>
          <p:cNvPr id="38" name="矩形 37">
            <a:hlinkClick r:id="rId25" action="ppaction://hlinksldjump"/>
            <a:extLst>
              <a:ext uri="{FF2B5EF4-FFF2-40B4-BE49-F238E27FC236}">
                <a16:creationId xmlns:a16="http://schemas.microsoft.com/office/drawing/2014/main" id="{2F01C176-9F44-3D6A-E55E-930A55995311}"/>
              </a:ext>
            </a:extLst>
          </p:cNvPr>
          <p:cNvSpPr/>
          <p:nvPr>
            <p:custDataLst>
              <p:tags r:id="rId7"/>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37" name="矩形 36">
            <a:hlinkClick r:id="rId26" action="ppaction://hlinksldjump"/>
            <a:extLst>
              <a:ext uri="{FF2B5EF4-FFF2-40B4-BE49-F238E27FC236}">
                <a16:creationId xmlns:a16="http://schemas.microsoft.com/office/drawing/2014/main" id="{F8A7DA3B-D262-E8A0-1D6B-0EB82D98D506}"/>
              </a:ext>
            </a:extLst>
          </p:cNvPr>
          <p:cNvSpPr/>
          <p:nvPr>
            <p:custDataLst>
              <p:tags r:id="rId8"/>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106</a:t>
            </a:r>
          </a:p>
        </p:txBody>
      </p:sp>
      <p:sp>
        <p:nvSpPr>
          <p:cNvPr id="36" name="矩形 35">
            <a:hlinkClick r:id="rId26" action="ppaction://hlinksldjump"/>
            <a:extLst>
              <a:ext uri="{FF2B5EF4-FFF2-40B4-BE49-F238E27FC236}">
                <a16:creationId xmlns:a16="http://schemas.microsoft.com/office/drawing/2014/main" id="{9255369F-D404-8D51-CF10-D36C95D4EDB4}"/>
              </a:ext>
            </a:extLst>
          </p:cNvPr>
          <p:cNvSpPr/>
          <p:nvPr>
            <p:custDataLst>
              <p:tags r:id="rId9"/>
            </p:custDataLst>
          </p:nvPr>
        </p:nvSpPr>
        <p:spPr>
          <a:xfrm>
            <a:off x="977959" y="3108505"/>
            <a:ext cx="363114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None Depth Estimation</a:t>
            </a:r>
          </a:p>
        </p:txBody>
      </p:sp>
      <p:sp>
        <p:nvSpPr>
          <p:cNvPr id="35" name="矩形 34">
            <a:hlinkClick r:id="rId26" action="ppaction://hlinksldjump"/>
            <a:extLst>
              <a:ext uri="{FF2B5EF4-FFF2-40B4-BE49-F238E27FC236}">
                <a16:creationId xmlns:a16="http://schemas.microsoft.com/office/drawing/2014/main" id="{1ADEF23F-B7C9-6D8D-897E-9F8F0F9C9605}"/>
              </a:ext>
            </a:extLst>
          </p:cNvPr>
          <p:cNvSpPr/>
          <p:nvPr>
            <p:custDataLst>
              <p:tags r:id="rId10"/>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34" name="矩形 33">
            <a:hlinkClick r:id="rId27" action="ppaction://hlinksldjump"/>
            <a:extLst>
              <a:ext uri="{FF2B5EF4-FFF2-40B4-BE49-F238E27FC236}">
                <a16:creationId xmlns:a16="http://schemas.microsoft.com/office/drawing/2014/main" id="{FCBC3116-0E25-ECED-BFDD-CC1A5A40FFE4}"/>
              </a:ext>
            </a:extLst>
          </p:cNvPr>
          <p:cNvSpPr/>
          <p:nvPr>
            <p:custDataLst>
              <p:tags r:id="rId11"/>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59</a:t>
            </a:r>
          </a:p>
        </p:txBody>
      </p:sp>
      <p:sp>
        <p:nvSpPr>
          <p:cNvPr id="33" name="矩形 32">
            <a:hlinkClick r:id="rId27" action="ppaction://hlinksldjump"/>
            <a:extLst>
              <a:ext uri="{FF2B5EF4-FFF2-40B4-BE49-F238E27FC236}">
                <a16:creationId xmlns:a16="http://schemas.microsoft.com/office/drawing/2014/main" id="{C0E5207E-244E-9026-4F73-CE785C2EA855}"/>
              </a:ext>
            </a:extLst>
          </p:cNvPr>
          <p:cNvSpPr/>
          <p:nvPr>
            <p:custDataLst>
              <p:tags r:id="rId12"/>
            </p:custDataLst>
          </p:nvPr>
        </p:nvSpPr>
        <p:spPr>
          <a:xfrm>
            <a:off x="977959" y="2644895"/>
            <a:ext cx="363114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Depth Estimation</a:t>
            </a:r>
          </a:p>
        </p:txBody>
      </p:sp>
      <p:sp>
        <p:nvSpPr>
          <p:cNvPr id="32" name="矩形 31">
            <a:hlinkClick r:id="rId27" action="ppaction://hlinksldjump"/>
            <a:extLst>
              <a:ext uri="{FF2B5EF4-FFF2-40B4-BE49-F238E27FC236}">
                <a16:creationId xmlns:a16="http://schemas.microsoft.com/office/drawing/2014/main" id="{91CBAA60-3525-C5A4-706F-9909EC35B2F7}"/>
              </a:ext>
            </a:extLst>
          </p:cNvPr>
          <p:cNvSpPr/>
          <p:nvPr>
            <p:custDataLst>
              <p:tags r:id="rId13"/>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31" name="矩形 30">
            <a:extLst>
              <a:ext uri="{FF2B5EF4-FFF2-40B4-BE49-F238E27FC236}">
                <a16:creationId xmlns:a16="http://schemas.microsoft.com/office/drawing/2014/main" id="{6B122629-1561-AF99-B9C5-9D66DA4A484F}"/>
              </a:ext>
            </a:extLst>
          </p:cNvPr>
          <p:cNvSpPr/>
          <p:nvPr>
            <p:custDataLst>
              <p:tags r:id="rId14"/>
            </p:custDataLst>
          </p:nvPr>
        </p:nvSpPr>
        <p:spPr>
          <a:xfrm>
            <a:off x="977959" y="218128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30" name="矩形 29">
            <a:hlinkClick r:id="rId28" action="ppaction://hlinksldjump"/>
            <a:extLst>
              <a:ext uri="{FF2B5EF4-FFF2-40B4-BE49-F238E27FC236}">
                <a16:creationId xmlns:a16="http://schemas.microsoft.com/office/drawing/2014/main" id="{DAD1E31E-A6C8-1A2F-06E4-54266916A75F}"/>
              </a:ext>
            </a:extLst>
          </p:cNvPr>
          <p:cNvSpPr/>
          <p:nvPr>
            <p:custDataLst>
              <p:tags r:id="rId15"/>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13</a:t>
            </a:r>
          </a:p>
        </p:txBody>
      </p:sp>
      <p:sp>
        <p:nvSpPr>
          <p:cNvPr id="29" name="矩形 28">
            <a:hlinkClick r:id="rId28" action="ppaction://hlinksldjump"/>
            <a:extLst>
              <a:ext uri="{FF2B5EF4-FFF2-40B4-BE49-F238E27FC236}">
                <a16:creationId xmlns:a16="http://schemas.microsoft.com/office/drawing/2014/main" id="{A169F89D-EDC5-58B3-0C7B-D6809315B80C}"/>
              </a:ext>
            </a:extLst>
          </p:cNvPr>
          <p:cNvSpPr/>
          <p:nvPr>
            <p:custDataLst>
              <p:tags r:id="rId16"/>
            </p:custDataLst>
          </p:nvPr>
        </p:nvSpPr>
        <p:spPr>
          <a:xfrm>
            <a:off x="977959" y="2181285"/>
            <a:ext cx="363114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Preliminaries</a:t>
            </a:r>
          </a:p>
        </p:txBody>
      </p:sp>
      <p:sp>
        <p:nvSpPr>
          <p:cNvPr id="28" name="矩形 27">
            <a:hlinkClick r:id="rId28" action="ppaction://hlinksldjump"/>
            <a:extLst>
              <a:ext uri="{FF2B5EF4-FFF2-40B4-BE49-F238E27FC236}">
                <a16:creationId xmlns:a16="http://schemas.microsoft.com/office/drawing/2014/main" id="{018346D0-7D3D-9710-ABD7-5CBCAF57B333}"/>
              </a:ext>
            </a:extLst>
          </p:cNvPr>
          <p:cNvSpPr/>
          <p:nvPr>
            <p:custDataLst>
              <p:tags r:id="rId17"/>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27" name="矩形 26">
            <a:hlinkClick r:id="rId29" action="ppaction://hlinksldjump"/>
            <a:extLst>
              <a:ext uri="{FF2B5EF4-FFF2-40B4-BE49-F238E27FC236}">
                <a16:creationId xmlns:a16="http://schemas.microsoft.com/office/drawing/2014/main" id="{59BEE49D-A980-225B-D567-A1524C21F7C3}"/>
              </a:ext>
            </a:extLst>
          </p:cNvPr>
          <p:cNvSpPr/>
          <p:nvPr>
            <p:custDataLst>
              <p:tags r:id="rId18"/>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a:t>
            </a:r>
          </a:p>
        </p:txBody>
      </p:sp>
      <p:sp>
        <p:nvSpPr>
          <p:cNvPr id="26" name="矩形 25">
            <a:hlinkClick r:id="rId29" action="ppaction://hlinksldjump"/>
            <a:extLst>
              <a:ext uri="{FF2B5EF4-FFF2-40B4-BE49-F238E27FC236}">
                <a16:creationId xmlns:a16="http://schemas.microsoft.com/office/drawing/2014/main" id="{46175F06-0F3E-0D86-3639-502D4DFD5E95}"/>
              </a:ext>
            </a:extLst>
          </p:cNvPr>
          <p:cNvSpPr/>
          <p:nvPr>
            <p:custDataLst>
              <p:tags r:id="rId19"/>
            </p:custDataLst>
          </p:nvPr>
        </p:nvSpPr>
        <p:spPr>
          <a:xfrm>
            <a:off x="977959" y="1717675"/>
            <a:ext cx="363114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25" name="矩形 24">
            <a:hlinkClick r:id="rId29" action="ppaction://hlinksldjump"/>
            <a:extLst>
              <a:ext uri="{FF2B5EF4-FFF2-40B4-BE49-F238E27FC236}">
                <a16:creationId xmlns:a16="http://schemas.microsoft.com/office/drawing/2014/main" id="{5332CD40-83D0-FD3F-548D-7296262FD88B}"/>
              </a:ext>
            </a:extLst>
          </p:cNvPr>
          <p:cNvSpPr/>
          <p:nvPr>
            <p:custDataLst>
              <p:tags r:id="rId20"/>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24" name="标题 23">
            <a:extLst>
              <a:ext uri="{FF2B5EF4-FFF2-40B4-BE49-F238E27FC236}">
                <a16:creationId xmlns:a16="http://schemas.microsoft.com/office/drawing/2014/main" id="{6BE14B63-181E-095F-8E2C-5F1AD1F70B76}"/>
              </a:ext>
            </a:extLst>
          </p:cNvPr>
          <p:cNvSpPr>
            <a:spLocks noGrp="1"/>
          </p:cNvSpPr>
          <p:nvPr>
            <p:ph type="title"/>
            <p:custDataLst>
              <p:tags r:id="rId21"/>
            </p:custDataLst>
          </p:nvPr>
        </p:nvSpPr>
        <p:spPr/>
        <p:txBody>
          <a:bodyPr/>
          <a:lstStyle/>
          <a:p>
            <a:r>
              <a:rPr lang="en-US"/>
              <a:t>MVS</a:t>
            </a:r>
          </a:p>
        </p:txBody>
      </p:sp>
      <p:graphicFrame>
        <p:nvGraphicFramePr>
          <p:cNvPr id="115" name="think-cell data - do not delete" hidden="1">
            <a:extLst>
              <a:ext uri="{FF2B5EF4-FFF2-40B4-BE49-F238E27FC236}">
                <a16:creationId xmlns:a16="http://schemas.microsoft.com/office/drawing/2014/main" id="{8300D38E-78CC-6AFB-4D51-7617471EBCF3}"/>
              </a:ext>
            </a:extLst>
          </p:cNvPr>
          <p:cNvGraphicFramePr>
            <a:graphicFrameLocks noChangeAspect="1"/>
          </p:cNvGraphicFramePr>
          <p:nvPr>
            <p:custDataLst>
              <p:tags r:id="rId22"/>
            </p:custDataLst>
            <p:extLst>
              <p:ext uri="{D42A27DB-BD31-4B8C-83A1-F6EECF244321}">
                <p14:modId xmlns:p14="http://schemas.microsoft.com/office/powerpoint/2010/main" val="427622113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0" imgW="473" imgH="476" progId="TCLayout.ActiveDocument.1">
                  <p:embed/>
                </p:oleObj>
              </mc:Choice>
              <mc:Fallback>
                <p:oleObj name="think-cell 幻灯片" r:id="rId30" imgW="473" imgH="476" progId="TCLayout.ActiveDocument.1">
                  <p:embed/>
                  <p:pic>
                    <p:nvPicPr>
                      <p:cNvPr id="0" name=""/>
                      <p:cNvPicPr/>
                      <p:nvPr/>
                    </p:nvPicPr>
                    <p:blipFill>
                      <a:blip r:embed="rId31"/>
                      <a:stretch>
                        <a:fillRect/>
                      </a:stretch>
                    </p:blipFill>
                    <p:spPr>
                      <a:xfrm>
                        <a:off x="1588" y="1588"/>
                        <a:ext cx="1588" cy="1588"/>
                      </a:xfrm>
                      <a:prstGeom prst="rect">
                        <a:avLst/>
                      </a:prstGeom>
                    </p:spPr>
                  </p:pic>
                </p:oleObj>
              </mc:Fallback>
            </mc:AlternateContent>
          </a:graphicData>
        </a:graphic>
      </p:graphicFrame>
    </p:spTree>
    <p:custDataLst>
      <p:tags r:id="rId1"/>
    </p:custDataLst>
    <p:extLst>
      <p:ext uri="{BB962C8B-B14F-4D97-AF65-F5344CB8AC3E}">
        <p14:creationId xmlns:p14="http://schemas.microsoft.com/office/powerpoint/2010/main" val="889554430"/>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矩形 36">
            <a:hlinkClick r:id="rId20" action="ppaction://hlinksldjump"/>
            <a:extLst>
              <a:ext uri="{FF2B5EF4-FFF2-40B4-BE49-F238E27FC236}">
                <a16:creationId xmlns:a16="http://schemas.microsoft.com/office/drawing/2014/main" id="{D8296B9E-9F96-F250-B6E0-0BA413611EAC}"/>
              </a:ext>
            </a:extLst>
          </p:cNvPr>
          <p:cNvSpPr/>
          <p:nvPr>
            <p:custDataLst>
              <p:tags r:id="rId2"/>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135</a:t>
            </a:r>
          </a:p>
        </p:txBody>
      </p:sp>
      <p:sp>
        <p:nvSpPr>
          <p:cNvPr id="36" name="矩形 35">
            <a:hlinkClick r:id="rId20" action="ppaction://hlinksldjump"/>
            <a:extLst>
              <a:ext uri="{FF2B5EF4-FFF2-40B4-BE49-F238E27FC236}">
                <a16:creationId xmlns:a16="http://schemas.microsoft.com/office/drawing/2014/main" id="{D9C56EDD-8C3F-21AF-5AD1-461E08D39D56}"/>
              </a:ext>
            </a:extLst>
          </p:cNvPr>
          <p:cNvSpPr/>
          <p:nvPr>
            <p:custDataLst>
              <p:tags r:id="rId3"/>
            </p:custDataLst>
          </p:nvPr>
        </p:nvSpPr>
        <p:spPr>
          <a:xfrm>
            <a:off x="977959" y="3572115"/>
            <a:ext cx="4467570"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Future Research Directions</a:t>
            </a:r>
          </a:p>
        </p:txBody>
      </p:sp>
      <p:sp>
        <p:nvSpPr>
          <p:cNvPr id="35" name="矩形 34">
            <a:hlinkClick r:id="rId20" action="ppaction://hlinksldjump"/>
            <a:extLst>
              <a:ext uri="{FF2B5EF4-FFF2-40B4-BE49-F238E27FC236}">
                <a16:creationId xmlns:a16="http://schemas.microsoft.com/office/drawing/2014/main" id="{CF1FD836-EE60-AC52-8579-5B8017BEDA46}"/>
              </a:ext>
            </a:extLst>
          </p:cNvPr>
          <p:cNvSpPr/>
          <p:nvPr>
            <p:custDataLst>
              <p:tags r:id="rId4"/>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34" name="矩形 33">
            <a:extLst>
              <a:ext uri="{FF2B5EF4-FFF2-40B4-BE49-F238E27FC236}">
                <a16:creationId xmlns:a16="http://schemas.microsoft.com/office/drawing/2014/main" id="{D7925E70-61FF-080B-CB7D-F54F32F09D23}"/>
              </a:ext>
            </a:extLst>
          </p:cNvPr>
          <p:cNvSpPr/>
          <p:nvPr>
            <p:custDataLst>
              <p:tags r:id="rId5"/>
            </p:custDataLst>
          </p:nvPr>
        </p:nvSpPr>
        <p:spPr>
          <a:xfrm>
            <a:off x="977959" y="310850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33" name="矩形 32">
            <a:hlinkClick r:id="rId21" action="ppaction://hlinksldjump"/>
            <a:extLst>
              <a:ext uri="{FF2B5EF4-FFF2-40B4-BE49-F238E27FC236}">
                <a16:creationId xmlns:a16="http://schemas.microsoft.com/office/drawing/2014/main" id="{CB0650D6-2E67-4F94-04DE-A5F4847CC0E6}"/>
              </a:ext>
            </a:extLst>
          </p:cNvPr>
          <p:cNvSpPr/>
          <p:nvPr>
            <p:custDataLst>
              <p:tags r:id="rId6"/>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130</a:t>
            </a:r>
          </a:p>
        </p:txBody>
      </p:sp>
      <p:sp>
        <p:nvSpPr>
          <p:cNvPr id="32" name="矩形 31">
            <a:hlinkClick r:id="rId21" action="ppaction://hlinksldjump"/>
            <a:extLst>
              <a:ext uri="{FF2B5EF4-FFF2-40B4-BE49-F238E27FC236}">
                <a16:creationId xmlns:a16="http://schemas.microsoft.com/office/drawing/2014/main" id="{D97ED2B1-3721-7323-B1B0-DE93937081EC}"/>
              </a:ext>
            </a:extLst>
          </p:cNvPr>
          <p:cNvSpPr/>
          <p:nvPr>
            <p:custDataLst>
              <p:tags r:id="rId7"/>
            </p:custDataLst>
          </p:nvPr>
        </p:nvSpPr>
        <p:spPr>
          <a:xfrm>
            <a:off x="977959" y="3108505"/>
            <a:ext cx="4467570"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Learning-based MVS without Depth Estimation</a:t>
            </a:r>
          </a:p>
        </p:txBody>
      </p:sp>
      <p:sp>
        <p:nvSpPr>
          <p:cNvPr id="31" name="矩形 30">
            <a:hlinkClick r:id="rId21" action="ppaction://hlinksldjump"/>
            <a:extLst>
              <a:ext uri="{FF2B5EF4-FFF2-40B4-BE49-F238E27FC236}">
                <a16:creationId xmlns:a16="http://schemas.microsoft.com/office/drawing/2014/main" id="{501ECC42-2DBC-EFD7-32E0-79D248980F1D}"/>
              </a:ext>
            </a:extLst>
          </p:cNvPr>
          <p:cNvSpPr/>
          <p:nvPr>
            <p:custDataLst>
              <p:tags r:id="rId8"/>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30" name="矩形 29">
            <a:hlinkClick r:id="rId22" action="ppaction://hlinksldjump"/>
            <a:extLst>
              <a:ext uri="{FF2B5EF4-FFF2-40B4-BE49-F238E27FC236}">
                <a16:creationId xmlns:a16="http://schemas.microsoft.com/office/drawing/2014/main" id="{D19D7F88-5378-70E7-C3BB-43DABE701251}"/>
              </a:ext>
            </a:extLst>
          </p:cNvPr>
          <p:cNvSpPr/>
          <p:nvPr>
            <p:custDataLst>
              <p:tags r:id="rId9"/>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127</a:t>
            </a:r>
          </a:p>
        </p:txBody>
      </p:sp>
      <p:sp>
        <p:nvSpPr>
          <p:cNvPr id="29" name="矩形 28">
            <a:hlinkClick r:id="rId22" action="ppaction://hlinksldjump"/>
            <a:extLst>
              <a:ext uri="{FF2B5EF4-FFF2-40B4-BE49-F238E27FC236}">
                <a16:creationId xmlns:a16="http://schemas.microsoft.com/office/drawing/2014/main" id="{72849E83-33BB-A97D-FF1E-8513CC5CA594}"/>
              </a:ext>
            </a:extLst>
          </p:cNvPr>
          <p:cNvSpPr/>
          <p:nvPr>
            <p:custDataLst>
              <p:tags r:id="rId10"/>
            </p:custDataLst>
          </p:nvPr>
        </p:nvSpPr>
        <p:spPr>
          <a:xfrm>
            <a:off x="977959" y="2644895"/>
            <a:ext cx="4467570"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Unsupervised MVS with DepthEstimation</a:t>
            </a:r>
          </a:p>
        </p:txBody>
      </p:sp>
      <p:sp>
        <p:nvSpPr>
          <p:cNvPr id="28" name="矩形 27">
            <a:hlinkClick r:id="rId22" action="ppaction://hlinksldjump"/>
            <a:extLst>
              <a:ext uri="{FF2B5EF4-FFF2-40B4-BE49-F238E27FC236}">
                <a16:creationId xmlns:a16="http://schemas.microsoft.com/office/drawing/2014/main" id="{B1910422-3F12-BC0E-ABDD-5298234691CB}"/>
              </a:ext>
            </a:extLst>
          </p:cNvPr>
          <p:cNvSpPr/>
          <p:nvPr>
            <p:custDataLst>
              <p:tags r:id="rId11"/>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27" name="矩形 26">
            <a:hlinkClick r:id="rId23" action="ppaction://hlinksldjump"/>
            <a:extLst>
              <a:ext uri="{FF2B5EF4-FFF2-40B4-BE49-F238E27FC236}">
                <a16:creationId xmlns:a16="http://schemas.microsoft.com/office/drawing/2014/main" id="{7F8D8359-5C90-4457-34D0-92B4C11EB9C4}"/>
              </a:ext>
            </a:extLst>
          </p:cNvPr>
          <p:cNvSpPr/>
          <p:nvPr>
            <p:custDataLst>
              <p:tags r:id="rId12"/>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122</a:t>
            </a:r>
          </a:p>
        </p:txBody>
      </p:sp>
      <p:sp>
        <p:nvSpPr>
          <p:cNvPr id="26" name="矩形 25">
            <a:hlinkClick r:id="rId23" action="ppaction://hlinksldjump"/>
            <a:extLst>
              <a:ext uri="{FF2B5EF4-FFF2-40B4-BE49-F238E27FC236}">
                <a16:creationId xmlns:a16="http://schemas.microsoft.com/office/drawing/2014/main" id="{321E62B5-61B1-FA2C-83EE-6DFEA213CDA6}"/>
              </a:ext>
            </a:extLst>
          </p:cNvPr>
          <p:cNvSpPr/>
          <p:nvPr>
            <p:custDataLst>
              <p:tags r:id="rId13"/>
            </p:custDataLst>
          </p:nvPr>
        </p:nvSpPr>
        <p:spPr>
          <a:xfrm>
            <a:off x="977959" y="2181285"/>
            <a:ext cx="4467570"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Supervised Offline MVS with Depth Estimation</a:t>
            </a:r>
          </a:p>
        </p:txBody>
      </p:sp>
      <p:sp>
        <p:nvSpPr>
          <p:cNvPr id="25" name="矩形 24">
            <a:hlinkClick r:id="rId23" action="ppaction://hlinksldjump"/>
            <a:extLst>
              <a:ext uri="{FF2B5EF4-FFF2-40B4-BE49-F238E27FC236}">
                <a16:creationId xmlns:a16="http://schemas.microsoft.com/office/drawing/2014/main" id="{38602F24-530A-7CC6-5B8D-BCB89561100D}"/>
              </a:ext>
            </a:extLst>
          </p:cNvPr>
          <p:cNvSpPr/>
          <p:nvPr>
            <p:custDataLst>
              <p:tags r:id="rId14"/>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24" name="矩形 23">
            <a:hlinkClick r:id="rId24" action="ppaction://hlinksldjump"/>
            <a:extLst>
              <a:ext uri="{FF2B5EF4-FFF2-40B4-BE49-F238E27FC236}">
                <a16:creationId xmlns:a16="http://schemas.microsoft.com/office/drawing/2014/main" id="{B6D03637-1E7C-1EED-E441-F841A1A1EFB6}"/>
              </a:ext>
            </a:extLst>
          </p:cNvPr>
          <p:cNvSpPr/>
          <p:nvPr>
            <p:custDataLst>
              <p:tags r:id="rId15"/>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119</a:t>
            </a:r>
          </a:p>
        </p:txBody>
      </p:sp>
      <p:sp>
        <p:nvSpPr>
          <p:cNvPr id="23" name="矩形 22">
            <a:hlinkClick r:id="rId24" action="ppaction://hlinksldjump"/>
            <a:extLst>
              <a:ext uri="{FF2B5EF4-FFF2-40B4-BE49-F238E27FC236}">
                <a16:creationId xmlns:a16="http://schemas.microsoft.com/office/drawing/2014/main" id="{F5CDC1E4-44B5-FE29-DEB3-5A9F91278BC3}"/>
              </a:ext>
            </a:extLst>
          </p:cNvPr>
          <p:cNvSpPr/>
          <p:nvPr>
            <p:custDataLst>
              <p:tags r:id="rId16"/>
            </p:custDataLst>
          </p:nvPr>
        </p:nvSpPr>
        <p:spPr>
          <a:xfrm>
            <a:off x="977959" y="1717675"/>
            <a:ext cx="4467570"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Supervised Online MVS with Depth Estimation</a:t>
            </a:r>
          </a:p>
        </p:txBody>
      </p:sp>
      <p:sp>
        <p:nvSpPr>
          <p:cNvPr id="22" name="矩形 21">
            <a:hlinkClick r:id="rId24" action="ppaction://hlinksldjump"/>
            <a:extLst>
              <a:ext uri="{FF2B5EF4-FFF2-40B4-BE49-F238E27FC236}">
                <a16:creationId xmlns:a16="http://schemas.microsoft.com/office/drawing/2014/main" id="{46726C4B-6BC8-AE8D-3ED0-C83D082A751D}"/>
              </a:ext>
            </a:extLst>
          </p:cNvPr>
          <p:cNvSpPr/>
          <p:nvPr>
            <p:custDataLst>
              <p:tags r:id="rId17"/>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21" name="标题 20">
            <a:extLst>
              <a:ext uri="{FF2B5EF4-FFF2-40B4-BE49-F238E27FC236}">
                <a16:creationId xmlns:a16="http://schemas.microsoft.com/office/drawing/2014/main" id="{DA3290F3-CF8E-53F1-7349-B258EEF668C5}"/>
              </a:ext>
            </a:extLst>
          </p:cNvPr>
          <p:cNvSpPr>
            <a:spLocks noGrp="1"/>
          </p:cNvSpPr>
          <p:nvPr>
            <p:ph type="title"/>
            <p:custDataLst>
              <p:tags r:id="rId18"/>
            </p:custDataLst>
          </p:nvPr>
        </p:nvSpPr>
        <p:spPr/>
        <p:txBody>
          <a:bodyPr/>
          <a:lstStyle/>
          <a:p>
            <a:r>
              <a:rPr lang="en-US"/>
              <a:t>Discussions</a:t>
            </a:r>
          </a:p>
        </p:txBody>
      </p:sp>
    </p:spTree>
    <p:custDataLst>
      <p:tags r:id="rId1"/>
    </p:custDataLst>
    <p:extLst>
      <p:ext uri="{BB962C8B-B14F-4D97-AF65-F5344CB8AC3E}">
        <p14:creationId xmlns:p14="http://schemas.microsoft.com/office/powerpoint/2010/main" val="218517236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a:bodyPr>
          <a:lstStyle/>
          <a:p>
            <a:r>
              <a:rPr lang="en-US" altLang="zh-CN" sz="4000" dirty="0"/>
              <a:t>Learning-based MVS without Depth Estimation</a:t>
            </a:r>
            <a:br>
              <a:rPr lang="en-US" altLang="zh-CN" sz="4000" dirty="0"/>
            </a:br>
            <a:r>
              <a:rPr lang="en-US" altLang="zh-CN" sz="4000" dirty="0"/>
              <a:t>—Voxel-based Methods</a:t>
            </a:r>
            <a:endParaRPr lang="en-US" sz="4000" dirty="0"/>
          </a:p>
        </p:txBody>
      </p:sp>
      <p:pic>
        <p:nvPicPr>
          <p:cNvPr id="3" name="图片 2">
            <a:extLst>
              <a:ext uri="{FF2B5EF4-FFF2-40B4-BE49-F238E27FC236}">
                <a16:creationId xmlns:a16="http://schemas.microsoft.com/office/drawing/2014/main" id="{DE620012-E25B-5745-71A1-68B36F0168B0}"/>
              </a:ext>
            </a:extLst>
          </p:cNvPr>
          <p:cNvPicPr>
            <a:picLocks noChangeAspect="1"/>
          </p:cNvPicPr>
          <p:nvPr/>
        </p:nvPicPr>
        <p:blipFill>
          <a:blip r:embed="rId6"/>
          <a:stretch>
            <a:fillRect/>
          </a:stretch>
        </p:blipFill>
        <p:spPr>
          <a:xfrm>
            <a:off x="2006486" y="1690688"/>
            <a:ext cx="8179028" cy="3200489"/>
          </a:xfrm>
          <a:prstGeom prst="rect">
            <a:avLst/>
          </a:prstGeom>
        </p:spPr>
      </p:pic>
      <p:sp>
        <p:nvSpPr>
          <p:cNvPr id="5" name="ee4pContent1">
            <a:extLst>
              <a:ext uri="{FF2B5EF4-FFF2-40B4-BE49-F238E27FC236}">
                <a16:creationId xmlns:a16="http://schemas.microsoft.com/office/drawing/2014/main" id="{1688D406-0334-0AB5-98C9-929543F829B8}"/>
              </a:ext>
            </a:extLst>
          </p:cNvPr>
          <p:cNvSpPr txBox="1">
            <a:spLocks/>
          </p:cNvSpPr>
          <p:nvPr>
            <p:custDataLst>
              <p:tags r:id="rId2"/>
            </p:custDataLst>
          </p:nvPr>
        </p:nvSpPr>
        <p:spPr>
          <a:xfrm>
            <a:off x="838201" y="4968815"/>
            <a:ext cx="10515599" cy="1587260"/>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上表总结了 </a:t>
            </a:r>
            <a:r>
              <a:rPr lang="en-US" altLang="zh-CN" dirty="0" err="1">
                <a:latin typeface="+mn-lt"/>
              </a:rPr>
              <a:t>ScanNet</a:t>
            </a:r>
            <a:r>
              <a:rPr lang="en-US" altLang="zh-CN" dirty="0">
                <a:latin typeface="+mn-lt"/>
              </a:rPr>
              <a:t> </a:t>
            </a:r>
            <a:r>
              <a:rPr lang="zh-CN" altLang="en-US" dirty="0">
                <a:latin typeface="+mn-lt"/>
              </a:rPr>
              <a:t>上的定量结果</a:t>
            </a:r>
            <a:endParaRPr lang="en-US" altLang="zh-CN" dirty="0">
              <a:latin typeface="+mn-lt"/>
            </a:endParaRPr>
          </a:p>
          <a:p>
            <a:pPr lvl="1"/>
            <a:r>
              <a:rPr lang="zh-CN" altLang="en-US" dirty="0">
                <a:latin typeface="+mn-lt"/>
              </a:rPr>
              <a:t>由于当场景规模增加时，体素表示会显式地增加计算开销，因此基于体素的方法主要关注室内场景，例如 </a:t>
            </a:r>
            <a:r>
              <a:rPr lang="en-US" altLang="zh-CN" dirty="0" err="1">
                <a:latin typeface="+mn-lt"/>
              </a:rPr>
              <a:t>ScanNet</a:t>
            </a:r>
            <a:endParaRPr lang="en-US" altLang="zh-CN" dirty="0">
              <a:latin typeface="+mn-lt"/>
            </a:endParaRPr>
          </a:p>
          <a:p>
            <a:pPr lvl="1"/>
            <a:r>
              <a:rPr lang="zh-CN" altLang="en-US" dirty="0">
                <a:latin typeface="+mn-lt"/>
              </a:rPr>
              <a:t>我们发现基于深度图的多视图立体视觉方法，例如 </a:t>
            </a:r>
            <a:r>
              <a:rPr lang="en-US" altLang="zh-CN" dirty="0" err="1">
                <a:latin typeface="+mn-lt"/>
              </a:rPr>
              <a:t>SimpleRecon</a:t>
            </a:r>
            <a:r>
              <a:rPr lang="zh-CN" altLang="en-US" dirty="0">
                <a:latin typeface="+mn-lt"/>
              </a:rPr>
              <a:t>，将深度图与传统的</a:t>
            </a:r>
            <a:r>
              <a:rPr lang="en-US" altLang="zh-CN" dirty="0">
                <a:latin typeface="+mn-lt"/>
              </a:rPr>
              <a:t>TSDF</a:t>
            </a:r>
            <a:r>
              <a:rPr lang="zh-CN" altLang="en-US" dirty="0">
                <a:latin typeface="+mn-lt"/>
              </a:rPr>
              <a:t>融合相结合，可以达到与这些基于体素的方法相当的性能，同时具有更低的复杂度</a:t>
            </a:r>
            <a:endParaRPr lang="en-US" altLang="zh-CN" dirty="0">
              <a:latin typeface="+mn-lt"/>
            </a:endParaRPr>
          </a:p>
          <a:p>
            <a:pPr lvl="1"/>
            <a:r>
              <a:rPr lang="zh-CN" altLang="en-US" dirty="0">
                <a:latin typeface="+mn-lt"/>
              </a:rPr>
              <a:t>这进一步说明了基于深度图的方法优于基于体素的方法的优势</a:t>
            </a:r>
            <a:endParaRPr lang="en-US" altLang="zh-CN" dirty="0">
              <a:latin typeface="+mn-lt"/>
            </a:endParaRPr>
          </a:p>
        </p:txBody>
      </p:sp>
    </p:spTree>
    <p:extLst>
      <p:ext uri="{BB962C8B-B14F-4D97-AF65-F5344CB8AC3E}">
        <p14:creationId xmlns:p14="http://schemas.microsoft.com/office/powerpoint/2010/main" val="23918806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a:bodyPr>
          <a:lstStyle/>
          <a:p>
            <a:r>
              <a:rPr lang="en-US" altLang="zh-CN" sz="4000" dirty="0"/>
              <a:t>Learning-based MVS without Depth Estimation</a:t>
            </a:r>
            <a:br>
              <a:rPr lang="en-US" altLang="zh-CN" sz="4000" dirty="0"/>
            </a:br>
            <a:r>
              <a:rPr lang="en-US" altLang="zh-CN" sz="4000" dirty="0"/>
              <a:t>—NeRF-based Methods</a:t>
            </a:r>
            <a:endParaRPr lang="en-US" sz="4000" dirty="0"/>
          </a:p>
        </p:txBody>
      </p:sp>
      <p:sp>
        <p:nvSpPr>
          <p:cNvPr id="5" name="ee4pContent1">
            <a:extLst>
              <a:ext uri="{FF2B5EF4-FFF2-40B4-BE49-F238E27FC236}">
                <a16:creationId xmlns:a16="http://schemas.microsoft.com/office/drawing/2014/main" id="{B2E3AF7A-9E1E-37B7-C8D6-8D67A831D632}"/>
              </a:ext>
            </a:extLst>
          </p:cNvPr>
          <p:cNvSpPr txBox="1">
            <a:spLocks/>
          </p:cNvSpPr>
          <p:nvPr>
            <p:custDataLst>
              <p:tags r:id="rId2"/>
            </p:custDataLst>
          </p:nvPr>
        </p:nvSpPr>
        <p:spPr>
          <a:xfrm>
            <a:off x="838200" y="3597218"/>
            <a:ext cx="10515599" cy="3122762"/>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上表显示了基于 </a:t>
            </a:r>
            <a:r>
              <a:rPr lang="en-US" altLang="zh-CN" dirty="0" err="1">
                <a:latin typeface="+mn-lt"/>
              </a:rPr>
              <a:t>NeRF</a:t>
            </a:r>
            <a:r>
              <a:rPr lang="en-US" altLang="zh-CN" dirty="0">
                <a:latin typeface="+mn-lt"/>
              </a:rPr>
              <a:t> </a:t>
            </a:r>
            <a:r>
              <a:rPr lang="zh-CN" altLang="en-US" dirty="0">
                <a:latin typeface="+mn-lt"/>
              </a:rPr>
              <a:t>的方法在</a:t>
            </a:r>
            <a:r>
              <a:rPr lang="en-US" altLang="zh-CN" dirty="0">
                <a:latin typeface="+mn-lt"/>
              </a:rPr>
              <a:t>DTU</a:t>
            </a:r>
            <a:r>
              <a:rPr lang="zh-CN" altLang="en-US" dirty="0">
                <a:latin typeface="+mn-lt"/>
              </a:rPr>
              <a:t>数据集上的定量结果</a:t>
            </a:r>
            <a:endParaRPr lang="en-US" altLang="zh-CN" dirty="0">
              <a:latin typeface="+mn-lt"/>
            </a:endParaRPr>
          </a:p>
          <a:p>
            <a:pPr lvl="1"/>
            <a:r>
              <a:rPr lang="en-US" altLang="zh-CN" dirty="0" err="1">
                <a:latin typeface="+mn-lt"/>
              </a:rPr>
              <a:t>NeuS</a:t>
            </a:r>
            <a:r>
              <a:rPr lang="en-US" altLang="zh-CN" dirty="0">
                <a:latin typeface="+mn-lt"/>
              </a:rPr>
              <a:t> </a:t>
            </a:r>
            <a:r>
              <a:rPr lang="zh-CN" altLang="en-US" dirty="0">
                <a:latin typeface="+mn-lt"/>
              </a:rPr>
              <a:t>和 </a:t>
            </a:r>
            <a:r>
              <a:rPr lang="en-US" altLang="zh-CN" dirty="0" err="1">
                <a:latin typeface="+mn-lt"/>
              </a:rPr>
              <a:t>VolSDF</a:t>
            </a:r>
            <a:r>
              <a:rPr lang="en-US" altLang="zh-CN" dirty="0">
                <a:latin typeface="+mn-lt"/>
              </a:rPr>
              <a:t> </a:t>
            </a:r>
            <a:r>
              <a:rPr lang="zh-CN" altLang="en-US" dirty="0">
                <a:latin typeface="+mn-lt"/>
              </a:rPr>
              <a:t>最突出的特点是它们是自监督的，即无需深度监督，并能生成平滑完整的网格表面</a:t>
            </a:r>
            <a:endParaRPr lang="en-US" altLang="zh-CN" dirty="0">
              <a:latin typeface="+mn-lt"/>
            </a:endParaRPr>
          </a:p>
          <a:p>
            <a:pPr lvl="1"/>
            <a:r>
              <a:rPr lang="zh-CN" altLang="en-US" dirty="0">
                <a:latin typeface="+mn-lt"/>
              </a:rPr>
              <a:t>然而，许多最新方法发现，明确地结合更明确的几何监督可以显着提高重建质量</a:t>
            </a:r>
            <a:endParaRPr lang="en-US" altLang="zh-CN" dirty="0">
              <a:latin typeface="+mn-lt"/>
            </a:endParaRPr>
          </a:p>
          <a:p>
            <a:pPr lvl="1"/>
            <a:r>
              <a:rPr lang="zh-CN" altLang="en-US" dirty="0">
                <a:latin typeface="+mn-lt"/>
              </a:rPr>
              <a:t>与基于深度图的多视点立体视觉方法相比，基于 </a:t>
            </a:r>
            <a:r>
              <a:rPr lang="en-US" altLang="zh-CN" dirty="0" err="1">
                <a:latin typeface="+mn-lt"/>
              </a:rPr>
              <a:t>NeRF</a:t>
            </a:r>
            <a:r>
              <a:rPr lang="en-US" altLang="zh-CN" dirty="0">
                <a:latin typeface="+mn-lt"/>
              </a:rPr>
              <a:t> </a:t>
            </a:r>
            <a:r>
              <a:rPr lang="zh-CN" altLang="en-US" dirty="0">
                <a:latin typeface="+mn-lt"/>
              </a:rPr>
              <a:t>的方法的主要缺点是它们大多是针对每个场景的优化问题，并且需要大量时间来训练每个新场景的模型</a:t>
            </a:r>
            <a:endParaRPr lang="en-US" altLang="zh-CN" dirty="0">
              <a:latin typeface="+mn-lt"/>
            </a:endParaRPr>
          </a:p>
          <a:p>
            <a:pPr lvl="1"/>
            <a:r>
              <a:rPr lang="zh-CN" altLang="en-US" dirty="0">
                <a:latin typeface="+mn-lt"/>
              </a:rPr>
              <a:t>最近，一些方法试图使流程具有泛化能力，从而无需为新场景训练模型</a:t>
            </a:r>
            <a:endParaRPr lang="en-US" altLang="zh-CN" dirty="0">
              <a:latin typeface="+mn-lt"/>
            </a:endParaRPr>
          </a:p>
          <a:p>
            <a:pPr lvl="1"/>
            <a:r>
              <a:rPr lang="zh-CN" altLang="en-US" dirty="0">
                <a:latin typeface="+mn-lt"/>
              </a:rPr>
              <a:t>但是，它们的性能不如基于深度图的方法。 提高训练时间效率的另一种方法是采用哈希网格，这也有利于提高表面细节</a:t>
            </a:r>
            <a:endParaRPr lang="en-US" altLang="zh-CN" dirty="0">
              <a:latin typeface="+mn-lt"/>
            </a:endParaRPr>
          </a:p>
          <a:p>
            <a:pPr lvl="1"/>
            <a:r>
              <a:rPr lang="zh-CN" altLang="en-US" dirty="0">
                <a:latin typeface="+mn-lt"/>
              </a:rPr>
              <a:t>但是，这些方法需要大量的 </a:t>
            </a:r>
            <a:r>
              <a:rPr lang="en-US" altLang="zh-CN" dirty="0">
                <a:latin typeface="+mn-lt"/>
              </a:rPr>
              <a:t>GPU </a:t>
            </a:r>
            <a:r>
              <a:rPr lang="zh-CN" altLang="en-US" dirty="0">
                <a:latin typeface="+mn-lt"/>
              </a:rPr>
              <a:t>内存和空间来训练和存储大型模型</a:t>
            </a:r>
            <a:endParaRPr lang="en-US" altLang="zh-CN" dirty="0">
              <a:latin typeface="+mn-lt"/>
            </a:endParaRPr>
          </a:p>
          <a:p>
            <a:pPr lvl="1"/>
            <a:r>
              <a:rPr lang="zh-CN" altLang="en-US" dirty="0">
                <a:latin typeface="+mn-lt"/>
              </a:rPr>
              <a:t>此外，当尝试应用于大型场景时，基于 </a:t>
            </a:r>
            <a:r>
              <a:rPr lang="en-US" altLang="zh-CN" dirty="0" err="1">
                <a:latin typeface="+mn-lt"/>
              </a:rPr>
              <a:t>NeRF</a:t>
            </a:r>
            <a:r>
              <a:rPr lang="en-US" altLang="zh-CN" dirty="0">
                <a:latin typeface="+mn-lt"/>
              </a:rPr>
              <a:t> </a:t>
            </a:r>
            <a:r>
              <a:rPr lang="zh-CN" altLang="en-US" dirty="0">
                <a:latin typeface="+mn-lt"/>
              </a:rPr>
              <a:t>的方法的可扩展性仍然是一个问题</a:t>
            </a:r>
            <a:endParaRPr lang="en-US" altLang="zh-CN" dirty="0">
              <a:latin typeface="+mn-lt"/>
            </a:endParaRPr>
          </a:p>
        </p:txBody>
      </p:sp>
      <p:pic>
        <p:nvPicPr>
          <p:cNvPr id="6" name="图片 5">
            <a:extLst>
              <a:ext uri="{FF2B5EF4-FFF2-40B4-BE49-F238E27FC236}">
                <a16:creationId xmlns:a16="http://schemas.microsoft.com/office/drawing/2014/main" id="{1E9BCF66-85B7-9A18-8C27-F8618AC59AA4}"/>
              </a:ext>
            </a:extLst>
          </p:cNvPr>
          <p:cNvPicPr>
            <a:picLocks noChangeAspect="1"/>
          </p:cNvPicPr>
          <p:nvPr/>
        </p:nvPicPr>
        <p:blipFill>
          <a:blip r:embed="rId6"/>
          <a:stretch>
            <a:fillRect/>
          </a:stretch>
        </p:blipFill>
        <p:spPr>
          <a:xfrm>
            <a:off x="838200" y="1690688"/>
            <a:ext cx="10515600" cy="1808683"/>
          </a:xfrm>
          <a:prstGeom prst="rect">
            <a:avLst/>
          </a:prstGeom>
        </p:spPr>
      </p:pic>
    </p:spTree>
    <p:extLst>
      <p:ext uri="{BB962C8B-B14F-4D97-AF65-F5344CB8AC3E}">
        <p14:creationId xmlns:p14="http://schemas.microsoft.com/office/powerpoint/2010/main" val="3289969112"/>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a:bodyPr>
          <a:lstStyle/>
          <a:p>
            <a:r>
              <a:rPr lang="en-US" altLang="zh-CN" sz="4000" dirty="0"/>
              <a:t>Learning-based MVS without Depth Estimation</a:t>
            </a:r>
            <a:br>
              <a:rPr lang="en-US" altLang="zh-CN" sz="4000" dirty="0"/>
            </a:br>
            <a:r>
              <a:rPr lang="en-US" altLang="zh-CN" sz="4000" dirty="0"/>
              <a:t>—3D Gaussian Splatting-based Methods</a:t>
            </a:r>
            <a:endParaRPr lang="en-US" sz="4000" dirty="0"/>
          </a:p>
        </p:txBody>
      </p:sp>
      <p:sp>
        <p:nvSpPr>
          <p:cNvPr id="3" name="ee4pContent1">
            <a:extLst>
              <a:ext uri="{FF2B5EF4-FFF2-40B4-BE49-F238E27FC236}">
                <a16:creationId xmlns:a16="http://schemas.microsoft.com/office/drawing/2014/main" id="{DD90C244-9D1D-1982-A37B-CB29E54EA96B}"/>
              </a:ext>
            </a:extLst>
          </p:cNvPr>
          <p:cNvSpPr txBox="1">
            <a:spLocks/>
          </p:cNvSpPr>
          <p:nvPr>
            <p:custDataLst>
              <p:tags r:id="rId2"/>
            </p:custDataLst>
          </p:nvPr>
        </p:nvSpPr>
        <p:spPr>
          <a:xfrm>
            <a:off x="838200" y="1690688"/>
            <a:ext cx="10515599" cy="2838180"/>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由于其高效的光栅化，</a:t>
            </a:r>
            <a:r>
              <a:rPr lang="en-US" altLang="zh-CN" dirty="0">
                <a:latin typeface="+mn-lt"/>
              </a:rPr>
              <a:t>3D </a:t>
            </a:r>
            <a:r>
              <a:rPr lang="zh-CN" altLang="en-US" dirty="0">
                <a:latin typeface="+mn-lt"/>
              </a:rPr>
              <a:t>高斯散射在过去半年中在新视角合成</a:t>
            </a:r>
            <a:r>
              <a:rPr lang="en-US" altLang="zh-CN" dirty="0">
                <a:latin typeface="+mn-lt"/>
              </a:rPr>
              <a:t>(novel view synthesis)</a:t>
            </a:r>
            <a:r>
              <a:rPr lang="zh-CN" altLang="en-US" dirty="0">
                <a:latin typeface="+mn-lt"/>
              </a:rPr>
              <a:t>中变得流行。</a:t>
            </a:r>
            <a:endParaRPr lang="en-US" altLang="zh-CN" dirty="0">
              <a:latin typeface="+mn-lt"/>
            </a:endParaRPr>
          </a:p>
          <a:p>
            <a:pPr lvl="1"/>
            <a:r>
              <a:rPr lang="zh-CN" altLang="en-US" dirty="0">
                <a:latin typeface="+mn-lt"/>
              </a:rPr>
              <a:t>然而，使用 </a:t>
            </a:r>
            <a:r>
              <a:rPr lang="en-US" altLang="zh-CN" dirty="0">
                <a:latin typeface="+mn-lt"/>
              </a:rPr>
              <a:t>3DGS </a:t>
            </a:r>
            <a:r>
              <a:rPr lang="zh-CN" altLang="en-US" dirty="0">
                <a:latin typeface="+mn-lt"/>
              </a:rPr>
              <a:t>重建表面面临许多挑战</a:t>
            </a:r>
            <a:endParaRPr lang="en-US" altLang="zh-CN" dirty="0">
              <a:latin typeface="+mn-lt"/>
            </a:endParaRPr>
          </a:p>
          <a:p>
            <a:pPr lvl="1"/>
            <a:r>
              <a:rPr lang="zh-CN" altLang="en-US" dirty="0">
                <a:latin typeface="+mn-lt"/>
              </a:rPr>
              <a:t>例如，由于三维高斯函数具有三维协方差矩阵，因此其与场景的实际表面并不完全对应</a:t>
            </a:r>
            <a:endParaRPr lang="en-US" altLang="zh-CN" dirty="0">
              <a:latin typeface="+mn-lt"/>
            </a:endParaRPr>
          </a:p>
          <a:p>
            <a:pPr lvl="1"/>
            <a:r>
              <a:rPr lang="zh-CN" altLang="en-US" dirty="0">
                <a:latin typeface="+mn-lt"/>
              </a:rPr>
              <a:t>此外，表面可能包含噪声影响判断</a:t>
            </a:r>
            <a:endParaRPr lang="en-US" altLang="zh-CN" dirty="0">
              <a:latin typeface="+mn-lt"/>
            </a:endParaRPr>
          </a:p>
          <a:p>
            <a:pPr lvl="1"/>
            <a:r>
              <a:rPr lang="zh-CN" altLang="en-US" dirty="0">
                <a:latin typeface="+mn-lt"/>
              </a:rPr>
              <a:t>但是，进一步探索这个方向是值得的，因为 </a:t>
            </a:r>
            <a:r>
              <a:rPr lang="en-US" altLang="zh-CN" dirty="0">
                <a:latin typeface="+mn-lt"/>
              </a:rPr>
              <a:t>3DGS </a:t>
            </a:r>
            <a:r>
              <a:rPr lang="zh-CN" altLang="en-US" dirty="0">
                <a:latin typeface="+mn-lt"/>
              </a:rPr>
              <a:t>的训练速度比基于 </a:t>
            </a:r>
            <a:r>
              <a:rPr lang="en-US" altLang="zh-CN" dirty="0" err="1">
                <a:latin typeface="+mn-lt"/>
              </a:rPr>
              <a:t>NeRF</a:t>
            </a:r>
            <a:r>
              <a:rPr lang="en-US" altLang="zh-CN" dirty="0">
                <a:latin typeface="+mn-lt"/>
              </a:rPr>
              <a:t> </a:t>
            </a:r>
            <a:r>
              <a:rPr lang="zh-CN" altLang="en-US" dirty="0">
                <a:latin typeface="+mn-lt"/>
              </a:rPr>
              <a:t>的多视角立体视觉方法快得多</a:t>
            </a:r>
            <a:endParaRPr lang="en-US" altLang="zh-CN" dirty="0">
              <a:latin typeface="+mn-lt"/>
            </a:endParaRPr>
          </a:p>
          <a:p>
            <a:pPr lvl="1"/>
            <a:r>
              <a:rPr lang="zh-CN" altLang="en-US" dirty="0">
                <a:latin typeface="+mn-lt"/>
              </a:rPr>
              <a:t>此外，与其直接从三维空间提取表面，不如渲染精确的深度图，然后像基于深度图的多视角立体视觉方法那样融合它们，这是一个很有前景的方向</a:t>
            </a:r>
            <a:endParaRPr lang="en-US" altLang="zh-CN" dirty="0">
              <a:latin typeface="+mn-lt"/>
            </a:endParaRPr>
          </a:p>
          <a:p>
            <a:pPr lvl="1"/>
            <a:r>
              <a:rPr lang="zh-CN" altLang="en-US" dirty="0">
                <a:latin typeface="+mn-lt"/>
              </a:rPr>
              <a:t>而且，可泛化的前馈式 </a:t>
            </a:r>
            <a:r>
              <a:rPr lang="en-US" altLang="zh-CN" dirty="0">
                <a:latin typeface="+mn-lt"/>
              </a:rPr>
              <a:t>3DGS </a:t>
            </a:r>
            <a:r>
              <a:rPr lang="zh-CN" altLang="en-US" dirty="0">
                <a:latin typeface="+mn-lt"/>
              </a:rPr>
              <a:t>方法也很有趣，因为它们已被证明可以通过渲染损失来提高深度精度，并且不需要针对每个场景进行训练</a:t>
            </a:r>
            <a:endParaRPr lang="en-US" altLang="zh-CN" dirty="0">
              <a:latin typeface="+mn-lt"/>
            </a:endParaRPr>
          </a:p>
        </p:txBody>
      </p:sp>
    </p:spTree>
    <p:extLst>
      <p:ext uri="{BB962C8B-B14F-4D97-AF65-F5344CB8AC3E}">
        <p14:creationId xmlns:p14="http://schemas.microsoft.com/office/powerpoint/2010/main" val="2119460804"/>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a:bodyPr>
          <a:lstStyle/>
          <a:p>
            <a:r>
              <a:rPr lang="en-US" altLang="zh-CN" sz="4000" dirty="0"/>
              <a:t>Learning-based MVS without Depth Estimation</a:t>
            </a:r>
            <a:br>
              <a:rPr lang="en-US" altLang="zh-CN" sz="4000" dirty="0"/>
            </a:br>
            <a:r>
              <a:rPr lang="en-US" altLang="zh-CN" sz="4000" dirty="0"/>
              <a:t>—Large Feed-forward Methods</a:t>
            </a:r>
            <a:endParaRPr lang="en-US" sz="4000" dirty="0"/>
          </a:p>
        </p:txBody>
      </p:sp>
      <p:sp>
        <p:nvSpPr>
          <p:cNvPr id="3" name="ee4pContent1">
            <a:extLst>
              <a:ext uri="{FF2B5EF4-FFF2-40B4-BE49-F238E27FC236}">
                <a16:creationId xmlns:a16="http://schemas.microsoft.com/office/drawing/2014/main" id="{6EDF889C-0F4C-F3E5-7DF2-D706D45C456E}"/>
              </a:ext>
            </a:extLst>
          </p:cNvPr>
          <p:cNvSpPr txBox="1">
            <a:spLocks/>
          </p:cNvSpPr>
          <p:nvPr>
            <p:custDataLst>
              <p:tags r:id="rId2"/>
            </p:custDataLst>
          </p:nvPr>
        </p:nvSpPr>
        <p:spPr>
          <a:xfrm>
            <a:off x="838200" y="1690688"/>
            <a:ext cx="10515599" cy="3338512"/>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作为三维重建的一种新趋势，大型前馈方法在其他多视角立体视觉方法无法处理的具有挑战性的环境中展现了令人印象深刻的性能，例如，单图像输入和未姿态估计的稀疏图像</a:t>
            </a:r>
            <a:endParaRPr lang="en-US" altLang="zh-CN" dirty="0">
              <a:latin typeface="+mn-lt"/>
            </a:endParaRPr>
          </a:p>
          <a:p>
            <a:pPr lvl="1"/>
            <a:r>
              <a:rPr lang="zh-CN" altLang="en-US" dirty="0">
                <a:latin typeface="+mn-lt"/>
              </a:rPr>
              <a:t>这些方法采用能够进行规模扩展的大型模型，能够从大型数据集中学习多视角几何的强大先验知识</a:t>
            </a:r>
            <a:endParaRPr lang="en-US" altLang="zh-CN" dirty="0">
              <a:latin typeface="+mn-lt"/>
            </a:endParaRPr>
          </a:p>
          <a:p>
            <a:pPr lvl="1"/>
            <a:r>
              <a:rPr lang="zh-CN" altLang="en-US" dirty="0">
                <a:latin typeface="+mn-lt"/>
              </a:rPr>
              <a:t>由于这些大型前馈方法通常不会明确地强制执行几何约束，即极线几何，因此重建的几何体默认放置在没有绝对比例的局部坐标系中，这使得它不适用于需要精确测量的应用</a:t>
            </a:r>
            <a:endParaRPr lang="en-US" altLang="zh-CN" dirty="0">
              <a:latin typeface="+mn-lt"/>
            </a:endParaRPr>
          </a:p>
          <a:p>
            <a:pPr lvl="1"/>
            <a:r>
              <a:rPr lang="zh-CN" altLang="en-US" dirty="0">
                <a:latin typeface="+mn-lt"/>
              </a:rPr>
              <a:t>此外，这些方法在全局共享表示下重建目标，而基于深度图的多视角立体视觉通常无需全局数据依赖性，这使得传统多视角立体视觉仍然更适合大规模重建和平行处理</a:t>
            </a:r>
            <a:endParaRPr lang="en-US" altLang="zh-CN" dirty="0">
              <a:latin typeface="+mn-lt"/>
            </a:endParaRPr>
          </a:p>
          <a:p>
            <a:pPr lvl="1"/>
            <a:r>
              <a:rPr lang="zh-CN" altLang="en-US" dirty="0">
                <a:latin typeface="+mn-lt"/>
              </a:rPr>
              <a:t>大型前馈方法巨大的计算成本也限制了其应用的可行性</a:t>
            </a:r>
          </a:p>
          <a:p>
            <a:pPr lvl="1"/>
            <a:r>
              <a:rPr lang="zh-CN" altLang="en-US" dirty="0">
                <a:latin typeface="+mn-lt"/>
              </a:rPr>
              <a:t>得益于植根于大型数据集的深度先验知识，大型前馈方法能够处理一些典型的极端情况，例如非朗伯表面</a:t>
            </a:r>
            <a:endParaRPr lang="en-US" altLang="zh-CN" dirty="0">
              <a:latin typeface="+mn-lt"/>
            </a:endParaRPr>
          </a:p>
          <a:p>
            <a:pPr lvl="1"/>
            <a:r>
              <a:rPr lang="zh-CN" altLang="en-US" dirty="0">
                <a:latin typeface="+mn-lt"/>
              </a:rPr>
              <a:t>但是，这也使得它们的泛化能力值得怀疑，因为它们完全从训练数据集中学习多视角几何的先验知识，而基于深度图的方法则利用来自传统方法的平面扫描算法进行特征匹配，这些传统方法更易于解释</a:t>
            </a:r>
            <a:endParaRPr lang="en-US" altLang="zh-CN" dirty="0">
              <a:latin typeface="+mn-lt"/>
            </a:endParaRPr>
          </a:p>
        </p:txBody>
      </p:sp>
    </p:spTree>
    <p:extLst>
      <p:ext uri="{BB962C8B-B14F-4D97-AF65-F5344CB8AC3E}">
        <p14:creationId xmlns:p14="http://schemas.microsoft.com/office/powerpoint/2010/main" val="2836019437"/>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矩形 36">
            <a:extLst>
              <a:ext uri="{FF2B5EF4-FFF2-40B4-BE49-F238E27FC236}">
                <a16:creationId xmlns:a16="http://schemas.microsoft.com/office/drawing/2014/main" id="{B29FA156-CB4A-D4E6-0A9F-7181D8063E14}"/>
              </a:ext>
            </a:extLst>
          </p:cNvPr>
          <p:cNvSpPr/>
          <p:nvPr>
            <p:custDataLst>
              <p:tags r:id="rId2"/>
            </p:custDataLst>
          </p:nvPr>
        </p:nvSpPr>
        <p:spPr>
          <a:xfrm>
            <a:off x="977959" y="357211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36" name="矩形 35">
            <a:hlinkClick r:id="rId20" action="ppaction://hlinksldjump"/>
            <a:extLst>
              <a:ext uri="{FF2B5EF4-FFF2-40B4-BE49-F238E27FC236}">
                <a16:creationId xmlns:a16="http://schemas.microsoft.com/office/drawing/2014/main" id="{E9037F74-220A-036A-9C0B-4310B153A3E4}"/>
              </a:ext>
            </a:extLst>
          </p:cNvPr>
          <p:cNvSpPr/>
          <p:nvPr>
            <p:custDataLst>
              <p:tags r:id="rId3"/>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135</a:t>
            </a:r>
          </a:p>
        </p:txBody>
      </p:sp>
      <p:sp>
        <p:nvSpPr>
          <p:cNvPr id="35" name="矩形 34">
            <a:hlinkClick r:id="rId20" action="ppaction://hlinksldjump"/>
            <a:extLst>
              <a:ext uri="{FF2B5EF4-FFF2-40B4-BE49-F238E27FC236}">
                <a16:creationId xmlns:a16="http://schemas.microsoft.com/office/drawing/2014/main" id="{4B004403-2A42-F0E5-84F1-6A4308292F2E}"/>
              </a:ext>
            </a:extLst>
          </p:cNvPr>
          <p:cNvSpPr/>
          <p:nvPr>
            <p:custDataLst>
              <p:tags r:id="rId4"/>
            </p:custDataLst>
          </p:nvPr>
        </p:nvSpPr>
        <p:spPr>
          <a:xfrm>
            <a:off x="977959" y="3572115"/>
            <a:ext cx="4467570"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Future Research Directions</a:t>
            </a:r>
          </a:p>
        </p:txBody>
      </p:sp>
      <p:sp>
        <p:nvSpPr>
          <p:cNvPr id="34" name="矩形 33">
            <a:hlinkClick r:id="rId20" action="ppaction://hlinksldjump"/>
            <a:extLst>
              <a:ext uri="{FF2B5EF4-FFF2-40B4-BE49-F238E27FC236}">
                <a16:creationId xmlns:a16="http://schemas.microsoft.com/office/drawing/2014/main" id="{561A06FF-C846-BC76-230F-592B08F517AA}"/>
              </a:ext>
            </a:extLst>
          </p:cNvPr>
          <p:cNvSpPr/>
          <p:nvPr>
            <p:custDataLst>
              <p:tags r:id="rId5"/>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33" name="矩形 32">
            <a:hlinkClick r:id="rId21" action="ppaction://hlinksldjump"/>
            <a:extLst>
              <a:ext uri="{FF2B5EF4-FFF2-40B4-BE49-F238E27FC236}">
                <a16:creationId xmlns:a16="http://schemas.microsoft.com/office/drawing/2014/main" id="{42EE2989-CDAD-BE80-3B32-4C0646C53E16}"/>
              </a:ext>
            </a:extLst>
          </p:cNvPr>
          <p:cNvSpPr/>
          <p:nvPr>
            <p:custDataLst>
              <p:tags r:id="rId6"/>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130</a:t>
            </a:r>
          </a:p>
        </p:txBody>
      </p:sp>
      <p:sp>
        <p:nvSpPr>
          <p:cNvPr id="32" name="矩形 31">
            <a:hlinkClick r:id="rId21" action="ppaction://hlinksldjump"/>
            <a:extLst>
              <a:ext uri="{FF2B5EF4-FFF2-40B4-BE49-F238E27FC236}">
                <a16:creationId xmlns:a16="http://schemas.microsoft.com/office/drawing/2014/main" id="{AEABE984-8F8A-D344-5893-E5B6DAF9500E}"/>
              </a:ext>
            </a:extLst>
          </p:cNvPr>
          <p:cNvSpPr/>
          <p:nvPr>
            <p:custDataLst>
              <p:tags r:id="rId7"/>
            </p:custDataLst>
          </p:nvPr>
        </p:nvSpPr>
        <p:spPr>
          <a:xfrm>
            <a:off x="977959" y="3108505"/>
            <a:ext cx="4467570"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Learning-based MVS without Depth Estimation</a:t>
            </a:r>
          </a:p>
        </p:txBody>
      </p:sp>
      <p:sp>
        <p:nvSpPr>
          <p:cNvPr id="31" name="矩形 30">
            <a:hlinkClick r:id="rId21" action="ppaction://hlinksldjump"/>
            <a:extLst>
              <a:ext uri="{FF2B5EF4-FFF2-40B4-BE49-F238E27FC236}">
                <a16:creationId xmlns:a16="http://schemas.microsoft.com/office/drawing/2014/main" id="{0D199B57-750F-16EC-A4DD-B0687ECBF146}"/>
              </a:ext>
            </a:extLst>
          </p:cNvPr>
          <p:cNvSpPr/>
          <p:nvPr>
            <p:custDataLst>
              <p:tags r:id="rId8"/>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30" name="矩形 29">
            <a:hlinkClick r:id="rId22" action="ppaction://hlinksldjump"/>
            <a:extLst>
              <a:ext uri="{FF2B5EF4-FFF2-40B4-BE49-F238E27FC236}">
                <a16:creationId xmlns:a16="http://schemas.microsoft.com/office/drawing/2014/main" id="{61487F47-DE7A-48B1-E5B4-D41A7CD7628F}"/>
              </a:ext>
            </a:extLst>
          </p:cNvPr>
          <p:cNvSpPr/>
          <p:nvPr>
            <p:custDataLst>
              <p:tags r:id="rId9"/>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127</a:t>
            </a:r>
          </a:p>
        </p:txBody>
      </p:sp>
      <p:sp>
        <p:nvSpPr>
          <p:cNvPr id="29" name="矩形 28">
            <a:hlinkClick r:id="rId22" action="ppaction://hlinksldjump"/>
            <a:extLst>
              <a:ext uri="{FF2B5EF4-FFF2-40B4-BE49-F238E27FC236}">
                <a16:creationId xmlns:a16="http://schemas.microsoft.com/office/drawing/2014/main" id="{89A1839C-C56B-960B-6E3C-3F318BA83E56}"/>
              </a:ext>
            </a:extLst>
          </p:cNvPr>
          <p:cNvSpPr/>
          <p:nvPr>
            <p:custDataLst>
              <p:tags r:id="rId10"/>
            </p:custDataLst>
          </p:nvPr>
        </p:nvSpPr>
        <p:spPr>
          <a:xfrm>
            <a:off x="977959" y="2644895"/>
            <a:ext cx="4467570"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Unsupervised MVS with DepthEstimation</a:t>
            </a:r>
          </a:p>
        </p:txBody>
      </p:sp>
      <p:sp>
        <p:nvSpPr>
          <p:cNvPr id="28" name="矩形 27">
            <a:hlinkClick r:id="rId22" action="ppaction://hlinksldjump"/>
            <a:extLst>
              <a:ext uri="{FF2B5EF4-FFF2-40B4-BE49-F238E27FC236}">
                <a16:creationId xmlns:a16="http://schemas.microsoft.com/office/drawing/2014/main" id="{99DDBECF-9CA1-E2C9-7DD1-5B14C29F276B}"/>
              </a:ext>
            </a:extLst>
          </p:cNvPr>
          <p:cNvSpPr/>
          <p:nvPr>
            <p:custDataLst>
              <p:tags r:id="rId11"/>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27" name="矩形 26">
            <a:hlinkClick r:id="rId23" action="ppaction://hlinksldjump"/>
            <a:extLst>
              <a:ext uri="{FF2B5EF4-FFF2-40B4-BE49-F238E27FC236}">
                <a16:creationId xmlns:a16="http://schemas.microsoft.com/office/drawing/2014/main" id="{6C2B9153-AF78-FA2B-D989-EA70F485AA6C}"/>
              </a:ext>
            </a:extLst>
          </p:cNvPr>
          <p:cNvSpPr/>
          <p:nvPr>
            <p:custDataLst>
              <p:tags r:id="rId12"/>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122</a:t>
            </a:r>
          </a:p>
        </p:txBody>
      </p:sp>
      <p:sp>
        <p:nvSpPr>
          <p:cNvPr id="26" name="矩形 25">
            <a:hlinkClick r:id="rId23" action="ppaction://hlinksldjump"/>
            <a:extLst>
              <a:ext uri="{FF2B5EF4-FFF2-40B4-BE49-F238E27FC236}">
                <a16:creationId xmlns:a16="http://schemas.microsoft.com/office/drawing/2014/main" id="{0FF50E3D-395B-1435-AAAA-3B3AFA40A382}"/>
              </a:ext>
            </a:extLst>
          </p:cNvPr>
          <p:cNvSpPr/>
          <p:nvPr>
            <p:custDataLst>
              <p:tags r:id="rId13"/>
            </p:custDataLst>
          </p:nvPr>
        </p:nvSpPr>
        <p:spPr>
          <a:xfrm>
            <a:off x="977959" y="2181285"/>
            <a:ext cx="4467570"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Supervised Offline MVS with Depth Estimation</a:t>
            </a:r>
          </a:p>
        </p:txBody>
      </p:sp>
      <p:sp>
        <p:nvSpPr>
          <p:cNvPr id="25" name="矩形 24">
            <a:hlinkClick r:id="rId23" action="ppaction://hlinksldjump"/>
            <a:extLst>
              <a:ext uri="{FF2B5EF4-FFF2-40B4-BE49-F238E27FC236}">
                <a16:creationId xmlns:a16="http://schemas.microsoft.com/office/drawing/2014/main" id="{102DE577-A4C1-861D-2434-765B3A0464B0}"/>
              </a:ext>
            </a:extLst>
          </p:cNvPr>
          <p:cNvSpPr/>
          <p:nvPr>
            <p:custDataLst>
              <p:tags r:id="rId14"/>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24" name="矩形 23">
            <a:hlinkClick r:id="rId24" action="ppaction://hlinksldjump"/>
            <a:extLst>
              <a:ext uri="{FF2B5EF4-FFF2-40B4-BE49-F238E27FC236}">
                <a16:creationId xmlns:a16="http://schemas.microsoft.com/office/drawing/2014/main" id="{A2901C19-390A-4ECE-2484-3212D5CF21BA}"/>
              </a:ext>
            </a:extLst>
          </p:cNvPr>
          <p:cNvSpPr/>
          <p:nvPr>
            <p:custDataLst>
              <p:tags r:id="rId15"/>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119</a:t>
            </a:r>
          </a:p>
        </p:txBody>
      </p:sp>
      <p:sp>
        <p:nvSpPr>
          <p:cNvPr id="23" name="矩形 22">
            <a:hlinkClick r:id="rId24" action="ppaction://hlinksldjump"/>
            <a:extLst>
              <a:ext uri="{FF2B5EF4-FFF2-40B4-BE49-F238E27FC236}">
                <a16:creationId xmlns:a16="http://schemas.microsoft.com/office/drawing/2014/main" id="{467444EC-D73A-E0D9-F91B-0DF718C05510}"/>
              </a:ext>
            </a:extLst>
          </p:cNvPr>
          <p:cNvSpPr/>
          <p:nvPr>
            <p:custDataLst>
              <p:tags r:id="rId16"/>
            </p:custDataLst>
          </p:nvPr>
        </p:nvSpPr>
        <p:spPr>
          <a:xfrm>
            <a:off x="977959" y="1717675"/>
            <a:ext cx="4467570"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Supervised Online MVS with Depth Estimation</a:t>
            </a:r>
          </a:p>
        </p:txBody>
      </p:sp>
      <p:sp>
        <p:nvSpPr>
          <p:cNvPr id="22" name="矩形 21">
            <a:hlinkClick r:id="rId24" action="ppaction://hlinksldjump"/>
            <a:extLst>
              <a:ext uri="{FF2B5EF4-FFF2-40B4-BE49-F238E27FC236}">
                <a16:creationId xmlns:a16="http://schemas.microsoft.com/office/drawing/2014/main" id="{2107D02D-63FD-4833-5E5A-49DCC6EF1FED}"/>
              </a:ext>
            </a:extLst>
          </p:cNvPr>
          <p:cNvSpPr/>
          <p:nvPr>
            <p:custDataLst>
              <p:tags r:id="rId17"/>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21" name="标题 20">
            <a:extLst>
              <a:ext uri="{FF2B5EF4-FFF2-40B4-BE49-F238E27FC236}">
                <a16:creationId xmlns:a16="http://schemas.microsoft.com/office/drawing/2014/main" id="{A591EA5D-777D-612E-4927-77E6B3B5B3AF}"/>
              </a:ext>
            </a:extLst>
          </p:cNvPr>
          <p:cNvSpPr>
            <a:spLocks noGrp="1"/>
          </p:cNvSpPr>
          <p:nvPr>
            <p:ph type="title"/>
            <p:custDataLst>
              <p:tags r:id="rId18"/>
            </p:custDataLst>
          </p:nvPr>
        </p:nvSpPr>
        <p:spPr/>
        <p:txBody>
          <a:bodyPr/>
          <a:lstStyle/>
          <a:p>
            <a:r>
              <a:rPr lang="en-US"/>
              <a:t>Discussions</a:t>
            </a:r>
          </a:p>
        </p:txBody>
      </p:sp>
    </p:spTree>
    <p:custDataLst>
      <p:tags r:id="rId1"/>
    </p:custDataLst>
    <p:extLst>
      <p:ext uri="{BB962C8B-B14F-4D97-AF65-F5344CB8AC3E}">
        <p14:creationId xmlns:p14="http://schemas.microsoft.com/office/powerpoint/2010/main" val="3116149133"/>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a:bodyPr>
          <a:lstStyle/>
          <a:p>
            <a:r>
              <a:rPr lang="en-US" altLang="zh-CN" dirty="0"/>
              <a:t>Future Research Directions</a:t>
            </a:r>
            <a:br>
              <a:rPr lang="en-US" altLang="zh-CN" dirty="0"/>
            </a:br>
            <a:r>
              <a:rPr lang="en-US" altLang="zh-CN" dirty="0"/>
              <a:t>—Datasets and Benchmarks</a:t>
            </a:r>
            <a:endParaRPr lang="en-US" dirty="0"/>
          </a:p>
        </p:txBody>
      </p:sp>
      <p:sp>
        <p:nvSpPr>
          <p:cNvPr id="3" name="ee4pContent1">
            <a:extLst>
              <a:ext uri="{FF2B5EF4-FFF2-40B4-BE49-F238E27FC236}">
                <a16:creationId xmlns:a16="http://schemas.microsoft.com/office/drawing/2014/main" id="{312BA101-FE58-F2A7-EF82-ADC24739922D}"/>
              </a:ext>
            </a:extLst>
          </p:cNvPr>
          <p:cNvSpPr txBox="1">
            <a:spLocks/>
          </p:cNvSpPr>
          <p:nvPr>
            <p:custDataLst>
              <p:tags r:id="rId2"/>
            </p:custDataLst>
          </p:nvPr>
        </p:nvSpPr>
        <p:spPr>
          <a:xfrm>
            <a:off x="838200" y="1690688"/>
            <a:ext cx="10515599" cy="4606596"/>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对于基于学习的多视角立体视觉方法</a:t>
            </a:r>
            <a:endParaRPr lang="en-US" altLang="zh-CN" dirty="0">
              <a:latin typeface="+mn-lt"/>
            </a:endParaRPr>
          </a:p>
          <a:p>
            <a:pPr lvl="2"/>
            <a:r>
              <a:rPr lang="en-US" altLang="zh-CN" dirty="0" err="1">
                <a:latin typeface="+mn-lt"/>
              </a:rPr>
              <a:t>ScanNet</a:t>
            </a:r>
            <a:r>
              <a:rPr lang="en-US" altLang="zh-CN" dirty="0">
                <a:latin typeface="+mn-lt"/>
              </a:rPr>
              <a:t> </a:t>
            </a:r>
            <a:r>
              <a:rPr lang="zh-CN" altLang="en-US" dirty="0">
                <a:latin typeface="+mn-lt"/>
              </a:rPr>
              <a:t>和 </a:t>
            </a:r>
            <a:r>
              <a:rPr lang="en-US" altLang="zh-CN" dirty="0">
                <a:latin typeface="+mn-lt"/>
              </a:rPr>
              <a:t>DTU </a:t>
            </a:r>
            <a:r>
              <a:rPr lang="zh-CN" altLang="en-US" dirty="0">
                <a:latin typeface="+mn-lt"/>
              </a:rPr>
              <a:t>是两个主要的训练数据集</a:t>
            </a:r>
            <a:endParaRPr lang="en-US" altLang="zh-CN" dirty="0">
              <a:latin typeface="+mn-lt"/>
            </a:endParaRPr>
          </a:p>
          <a:p>
            <a:pPr lvl="2"/>
            <a:r>
              <a:rPr lang="zh-CN" altLang="en-US" dirty="0">
                <a:latin typeface="+mn-lt"/>
              </a:rPr>
              <a:t>而 </a:t>
            </a:r>
            <a:r>
              <a:rPr lang="en-US" altLang="zh-CN" dirty="0" err="1">
                <a:latin typeface="+mn-lt"/>
              </a:rPr>
              <a:t>ScanNet</a:t>
            </a:r>
            <a:r>
              <a:rPr lang="en-US" altLang="zh-CN" dirty="0">
                <a:latin typeface="+mn-lt"/>
              </a:rPr>
              <a:t> </a:t>
            </a:r>
            <a:r>
              <a:rPr lang="zh-CN" altLang="en-US" dirty="0">
                <a:latin typeface="+mn-lt"/>
              </a:rPr>
              <a:t>、</a:t>
            </a:r>
            <a:r>
              <a:rPr lang="en-US" altLang="zh-CN" dirty="0">
                <a:latin typeface="+mn-lt"/>
              </a:rPr>
              <a:t>DTU </a:t>
            </a:r>
            <a:r>
              <a:rPr lang="zh-CN" altLang="en-US" dirty="0">
                <a:latin typeface="+mn-lt"/>
              </a:rPr>
              <a:t>、</a:t>
            </a:r>
            <a:r>
              <a:rPr lang="en-US" altLang="zh-CN" dirty="0">
                <a:latin typeface="+mn-lt"/>
              </a:rPr>
              <a:t>Tanks &amp; Temples </a:t>
            </a:r>
            <a:r>
              <a:rPr lang="zh-CN" altLang="en-US" dirty="0">
                <a:latin typeface="+mn-lt"/>
              </a:rPr>
              <a:t>和 </a:t>
            </a:r>
            <a:r>
              <a:rPr lang="en-US" altLang="zh-CN" dirty="0">
                <a:latin typeface="+mn-lt"/>
              </a:rPr>
              <a:t>ETH3D </a:t>
            </a:r>
            <a:r>
              <a:rPr lang="zh-CN" altLang="en-US" dirty="0">
                <a:latin typeface="+mn-lt"/>
              </a:rPr>
              <a:t>是主要的评估基准</a:t>
            </a:r>
          </a:p>
          <a:p>
            <a:pPr lvl="1"/>
            <a:r>
              <a:rPr lang="zh-CN" altLang="en-US" dirty="0">
                <a:latin typeface="+mn-lt"/>
              </a:rPr>
              <a:t>用于训练的 </a:t>
            </a:r>
            <a:r>
              <a:rPr lang="en-US" altLang="zh-CN" dirty="0" err="1">
                <a:latin typeface="+mn-lt"/>
              </a:rPr>
              <a:t>ScanNet</a:t>
            </a:r>
            <a:r>
              <a:rPr lang="en-US" altLang="zh-CN" dirty="0">
                <a:latin typeface="+mn-lt"/>
              </a:rPr>
              <a:t> </a:t>
            </a:r>
            <a:r>
              <a:rPr lang="zh-CN" altLang="en-US" dirty="0">
                <a:latin typeface="+mn-lt"/>
              </a:rPr>
              <a:t>和 </a:t>
            </a:r>
            <a:r>
              <a:rPr lang="en-US" altLang="zh-CN" dirty="0">
                <a:latin typeface="+mn-lt"/>
              </a:rPr>
              <a:t>DTU </a:t>
            </a:r>
            <a:r>
              <a:rPr lang="zh-CN" altLang="en-US" dirty="0">
                <a:latin typeface="+mn-lt"/>
              </a:rPr>
              <a:t>数据集的场景规模相对较小（</a:t>
            </a:r>
            <a:r>
              <a:rPr lang="en-US" altLang="zh-CN" dirty="0" err="1">
                <a:latin typeface="+mn-lt"/>
              </a:rPr>
              <a:t>ScanNet</a:t>
            </a:r>
            <a:r>
              <a:rPr lang="en-US" altLang="zh-CN" dirty="0">
                <a:latin typeface="+mn-lt"/>
              </a:rPr>
              <a:t> </a:t>
            </a:r>
            <a:r>
              <a:rPr lang="zh-CN" altLang="en-US" dirty="0">
                <a:latin typeface="+mn-lt"/>
              </a:rPr>
              <a:t>为房间级，</a:t>
            </a:r>
            <a:r>
              <a:rPr lang="en-US" altLang="zh-CN" dirty="0">
                <a:latin typeface="+mn-lt"/>
              </a:rPr>
              <a:t>DTU </a:t>
            </a:r>
            <a:r>
              <a:rPr lang="zh-CN" altLang="en-US" dirty="0">
                <a:latin typeface="+mn-lt"/>
              </a:rPr>
              <a:t>为物体级），其质量也不令人满意</a:t>
            </a:r>
            <a:endParaRPr lang="en-US" altLang="zh-CN" dirty="0">
              <a:latin typeface="+mn-lt"/>
            </a:endParaRPr>
          </a:p>
          <a:p>
            <a:pPr lvl="2"/>
            <a:r>
              <a:rPr lang="zh-CN" altLang="en-US" dirty="0">
                <a:latin typeface="+mn-lt"/>
              </a:rPr>
              <a:t>例如，</a:t>
            </a:r>
            <a:r>
              <a:rPr lang="en-US" altLang="zh-CN" dirty="0" err="1">
                <a:latin typeface="+mn-lt"/>
              </a:rPr>
              <a:t>ScanNet</a:t>
            </a:r>
            <a:r>
              <a:rPr lang="en-US" altLang="zh-CN" dirty="0">
                <a:latin typeface="+mn-lt"/>
              </a:rPr>
              <a:t> </a:t>
            </a:r>
            <a:r>
              <a:rPr lang="zh-CN" altLang="en-US" dirty="0">
                <a:latin typeface="+mn-lt"/>
              </a:rPr>
              <a:t>的相机标定精度不高</a:t>
            </a:r>
            <a:endParaRPr lang="en-US" altLang="zh-CN" dirty="0">
              <a:latin typeface="+mn-lt"/>
            </a:endParaRPr>
          </a:p>
          <a:p>
            <a:pPr lvl="2"/>
            <a:r>
              <a:rPr lang="zh-CN" altLang="en-US" dirty="0">
                <a:latin typeface="+mn-lt"/>
              </a:rPr>
              <a:t>对于 </a:t>
            </a:r>
            <a:r>
              <a:rPr lang="en-US" altLang="zh-CN" dirty="0">
                <a:latin typeface="+mn-lt"/>
              </a:rPr>
              <a:t>DTU</a:t>
            </a:r>
            <a:r>
              <a:rPr lang="zh-CN" altLang="en-US" dirty="0">
                <a:latin typeface="+mn-lt"/>
              </a:rPr>
              <a:t>，真值深度图是从网格渲染生成的，其中包含一些异常值和孔洞</a:t>
            </a:r>
            <a:endParaRPr lang="en-US" altLang="zh-CN" dirty="0">
              <a:latin typeface="+mn-lt"/>
            </a:endParaRPr>
          </a:p>
          <a:p>
            <a:pPr lvl="1"/>
            <a:r>
              <a:rPr lang="zh-CN" altLang="en-US" dirty="0">
                <a:latin typeface="+mn-lt"/>
              </a:rPr>
              <a:t>这是因为网格是由稀疏真值点云使用筛选泊松曲面重建方法重建的，因此包含不完整的区域。因此，提高训练数据集的可扩展性和质量是一个重要的研究方向</a:t>
            </a:r>
          </a:p>
          <a:p>
            <a:pPr lvl="1"/>
            <a:r>
              <a:rPr lang="zh-CN" altLang="en-US" dirty="0">
                <a:latin typeface="+mn-lt"/>
              </a:rPr>
              <a:t>最近，许多研究人员试图解决这个问题</a:t>
            </a:r>
            <a:endParaRPr lang="en-US" altLang="zh-CN" dirty="0">
              <a:latin typeface="+mn-lt"/>
            </a:endParaRPr>
          </a:p>
          <a:p>
            <a:pPr lvl="2"/>
            <a:r>
              <a:rPr lang="en-US" altLang="zh-CN" dirty="0" err="1">
                <a:latin typeface="+mn-lt"/>
              </a:rPr>
              <a:t>TartanAir</a:t>
            </a:r>
            <a:r>
              <a:rPr lang="en-US" altLang="zh-CN" dirty="0">
                <a:latin typeface="+mn-lt"/>
              </a:rPr>
              <a:t> </a:t>
            </a:r>
            <a:r>
              <a:rPr lang="zh-CN" altLang="en-US" dirty="0">
                <a:latin typeface="+mn-lt"/>
              </a:rPr>
              <a:t>数据集是一个大规模的合成数据集，它是在照片般真实的模拟环境中收集的</a:t>
            </a:r>
            <a:endParaRPr lang="en-US" altLang="zh-CN" dirty="0">
              <a:latin typeface="+mn-lt"/>
            </a:endParaRPr>
          </a:p>
          <a:p>
            <a:pPr lvl="3"/>
            <a:r>
              <a:rPr lang="en-US" altLang="zh-CN" dirty="0" err="1">
                <a:latin typeface="+mn-lt"/>
              </a:rPr>
              <a:t>BlendedMVS</a:t>
            </a:r>
            <a:r>
              <a:rPr lang="en-US" altLang="zh-CN" dirty="0">
                <a:latin typeface="+mn-lt"/>
              </a:rPr>
              <a:t> </a:t>
            </a:r>
            <a:r>
              <a:rPr lang="zh-CN" altLang="en-US" dirty="0">
                <a:latin typeface="+mn-lt"/>
              </a:rPr>
              <a:t>引入了更多的大规模场景，并提高了许多 </a:t>
            </a:r>
            <a:r>
              <a:rPr lang="en-US" altLang="zh-CN" dirty="0">
                <a:latin typeface="+mn-lt"/>
              </a:rPr>
              <a:t>MVS </a:t>
            </a:r>
            <a:r>
              <a:rPr lang="zh-CN" altLang="en-US" dirty="0">
                <a:latin typeface="+mn-lt"/>
              </a:rPr>
              <a:t>方法在真实场景中的性能</a:t>
            </a:r>
            <a:endParaRPr lang="en-US" altLang="zh-CN" dirty="0">
              <a:latin typeface="+mn-lt"/>
            </a:endParaRPr>
          </a:p>
          <a:p>
            <a:pPr lvl="3"/>
            <a:r>
              <a:rPr lang="en-US" altLang="zh-CN" dirty="0" err="1">
                <a:latin typeface="+mn-lt"/>
              </a:rPr>
              <a:t>ArKitScenes</a:t>
            </a:r>
            <a:r>
              <a:rPr lang="en-US" altLang="zh-CN" dirty="0">
                <a:latin typeface="+mn-lt"/>
              </a:rPr>
              <a:t> </a:t>
            </a:r>
            <a:r>
              <a:rPr lang="zh-CN" altLang="en-US" dirty="0">
                <a:latin typeface="+mn-lt"/>
              </a:rPr>
              <a:t>包含</a:t>
            </a:r>
            <a:r>
              <a:rPr lang="en-US" altLang="zh-CN" dirty="0">
                <a:latin typeface="+mn-lt"/>
              </a:rPr>
              <a:t>5048</a:t>
            </a:r>
            <a:r>
              <a:rPr lang="zh-CN" altLang="en-US" dirty="0">
                <a:latin typeface="+mn-lt"/>
              </a:rPr>
              <a:t>个 </a:t>
            </a:r>
            <a:r>
              <a:rPr lang="en-US" altLang="zh-CN" dirty="0">
                <a:latin typeface="+mn-lt"/>
              </a:rPr>
              <a:t>RGB-D </a:t>
            </a:r>
            <a:r>
              <a:rPr lang="zh-CN" altLang="en-US" dirty="0">
                <a:latin typeface="+mn-lt"/>
              </a:rPr>
              <a:t>序列，是目前最大的室内数据集 </a:t>
            </a:r>
            <a:r>
              <a:rPr lang="en-US" altLang="zh-CN" dirty="0" err="1">
                <a:latin typeface="+mn-lt"/>
              </a:rPr>
              <a:t>ScanNet</a:t>
            </a:r>
            <a:r>
              <a:rPr lang="en-US" altLang="zh-CN" dirty="0">
                <a:latin typeface="+mn-lt"/>
              </a:rPr>
              <a:t> </a:t>
            </a:r>
            <a:r>
              <a:rPr lang="zh-CN" altLang="en-US" dirty="0">
                <a:latin typeface="+mn-lt"/>
              </a:rPr>
              <a:t>的三倍多</a:t>
            </a:r>
            <a:endParaRPr lang="en-US" altLang="zh-CN" dirty="0">
              <a:latin typeface="+mn-lt"/>
            </a:endParaRPr>
          </a:p>
          <a:p>
            <a:pPr lvl="3"/>
            <a:r>
              <a:rPr lang="zh-CN" altLang="en-US" dirty="0">
                <a:latin typeface="+mn-lt"/>
              </a:rPr>
              <a:t>作为 </a:t>
            </a:r>
            <a:r>
              <a:rPr lang="en-US" altLang="zh-CN" dirty="0" err="1">
                <a:latin typeface="+mn-lt"/>
              </a:rPr>
              <a:t>ScanNet</a:t>
            </a:r>
            <a:r>
              <a:rPr lang="en-US" altLang="zh-CN" dirty="0">
                <a:latin typeface="+mn-lt"/>
              </a:rPr>
              <a:t> </a:t>
            </a:r>
            <a:r>
              <a:rPr lang="zh-CN" altLang="en-US" dirty="0">
                <a:latin typeface="+mn-lt"/>
              </a:rPr>
              <a:t>的扩展，</a:t>
            </a:r>
            <a:r>
              <a:rPr lang="en-US" altLang="zh-CN" dirty="0" err="1">
                <a:latin typeface="+mn-lt"/>
              </a:rPr>
              <a:t>ScanNet</a:t>
            </a:r>
            <a:r>
              <a:rPr lang="en-US" altLang="zh-CN" dirty="0">
                <a:latin typeface="+mn-lt"/>
              </a:rPr>
              <a:t>++ </a:t>
            </a:r>
            <a:r>
              <a:rPr lang="zh-CN" altLang="en-US" dirty="0">
                <a:latin typeface="+mn-lt"/>
              </a:rPr>
              <a:t>是一个大规模数据集，它使用高端激光扫描仪、单反相机和 </a:t>
            </a:r>
            <a:r>
              <a:rPr lang="en-US" altLang="zh-CN" dirty="0">
                <a:latin typeface="+mn-lt"/>
              </a:rPr>
              <a:t>iPhone </a:t>
            </a:r>
            <a:r>
              <a:rPr lang="zh-CN" altLang="en-US" dirty="0">
                <a:latin typeface="+mn-lt"/>
              </a:rPr>
              <a:t>的 </a:t>
            </a:r>
            <a:r>
              <a:rPr lang="en-US" altLang="zh-CN" dirty="0">
                <a:latin typeface="+mn-lt"/>
              </a:rPr>
              <a:t>RGB-D </a:t>
            </a:r>
            <a:r>
              <a:rPr lang="zh-CN" altLang="en-US" dirty="0">
                <a:latin typeface="+mn-lt"/>
              </a:rPr>
              <a:t>流捕获室内场景的高质量几何形状和颜色</a:t>
            </a:r>
            <a:endParaRPr lang="en-US" altLang="zh-CN" dirty="0">
              <a:latin typeface="+mn-lt"/>
            </a:endParaRPr>
          </a:p>
        </p:txBody>
      </p:sp>
    </p:spTree>
    <p:extLst>
      <p:ext uri="{BB962C8B-B14F-4D97-AF65-F5344CB8AC3E}">
        <p14:creationId xmlns:p14="http://schemas.microsoft.com/office/powerpoint/2010/main" val="1896908590"/>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a:bodyPr>
          <a:lstStyle/>
          <a:p>
            <a:r>
              <a:rPr lang="en-US" altLang="zh-CN" dirty="0"/>
              <a:t>Future Research Directions</a:t>
            </a:r>
            <a:br>
              <a:rPr lang="en-US" altLang="zh-CN" dirty="0"/>
            </a:br>
            <a:r>
              <a:rPr lang="en-US" altLang="zh-CN" dirty="0"/>
              <a:t>—Datasets and Benchmarks</a:t>
            </a:r>
            <a:endParaRPr lang="en-US" dirty="0"/>
          </a:p>
        </p:txBody>
      </p:sp>
      <p:sp>
        <p:nvSpPr>
          <p:cNvPr id="3" name="ee4pContent1">
            <a:extLst>
              <a:ext uri="{FF2B5EF4-FFF2-40B4-BE49-F238E27FC236}">
                <a16:creationId xmlns:a16="http://schemas.microsoft.com/office/drawing/2014/main" id="{312BA101-FE58-F2A7-EF82-ADC24739922D}"/>
              </a:ext>
            </a:extLst>
          </p:cNvPr>
          <p:cNvSpPr txBox="1">
            <a:spLocks/>
          </p:cNvSpPr>
          <p:nvPr>
            <p:custDataLst>
              <p:tags r:id="rId2"/>
            </p:custDataLst>
          </p:nvPr>
        </p:nvSpPr>
        <p:spPr>
          <a:xfrm>
            <a:off x="838200" y="1690687"/>
            <a:ext cx="10515599" cy="4623849"/>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最近，许多研究人员试图解决这个问题</a:t>
            </a:r>
            <a:endParaRPr lang="en-US" altLang="zh-CN" dirty="0">
              <a:latin typeface="+mn-lt"/>
            </a:endParaRPr>
          </a:p>
          <a:p>
            <a:pPr lvl="2"/>
            <a:r>
              <a:rPr lang="zh-CN" altLang="en-US" dirty="0">
                <a:latin typeface="+mn-lt"/>
              </a:rPr>
              <a:t>受 </a:t>
            </a:r>
            <a:r>
              <a:rPr lang="en-US" altLang="zh-CN" dirty="0">
                <a:latin typeface="+mn-lt"/>
              </a:rPr>
              <a:t>ImageNet </a:t>
            </a:r>
            <a:r>
              <a:rPr lang="zh-CN" altLang="en-US" dirty="0">
                <a:latin typeface="+mn-lt"/>
              </a:rPr>
              <a:t>在二维视觉任务中推动大规模数据学习的显著趋势的启发，研究者提出 </a:t>
            </a:r>
            <a:r>
              <a:rPr lang="en-US" altLang="zh-CN" dirty="0" err="1">
                <a:latin typeface="+mn-lt"/>
              </a:rPr>
              <a:t>MVImgNet</a:t>
            </a:r>
            <a:r>
              <a:rPr lang="zh-CN" altLang="en-US" dirty="0">
                <a:latin typeface="+mn-lt"/>
              </a:rPr>
              <a:t>，这是一个通过拍摄真实世界物体视频而收集的大规模多视图图像数据集</a:t>
            </a:r>
            <a:endParaRPr lang="en-US" altLang="zh-CN" dirty="0">
              <a:latin typeface="+mn-lt"/>
            </a:endParaRPr>
          </a:p>
          <a:p>
            <a:pPr lvl="3"/>
            <a:r>
              <a:rPr lang="en-US" altLang="zh-CN" dirty="0" err="1">
                <a:latin typeface="+mn-lt"/>
              </a:rPr>
              <a:t>MVImgNet</a:t>
            </a:r>
            <a:r>
              <a:rPr lang="en-US" altLang="zh-CN" dirty="0">
                <a:latin typeface="+mn-lt"/>
              </a:rPr>
              <a:t> </a:t>
            </a:r>
            <a:r>
              <a:rPr lang="zh-CN" altLang="en-US" dirty="0">
                <a:latin typeface="+mn-lt"/>
              </a:rPr>
              <a:t>展示了各种三维视觉任务的潜力，包括辐射场重建、多视图立体视觉和视图一致的图像理解</a:t>
            </a:r>
            <a:endParaRPr lang="en-US" altLang="zh-CN" dirty="0">
              <a:latin typeface="+mn-lt"/>
            </a:endParaRPr>
          </a:p>
          <a:p>
            <a:pPr lvl="2"/>
            <a:r>
              <a:rPr lang="zh-CN" altLang="en-US" dirty="0">
                <a:latin typeface="+mn-lt"/>
              </a:rPr>
              <a:t>同样，</a:t>
            </a:r>
            <a:r>
              <a:rPr lang="en-US" altLang="zh-CN" dirty="0" err="1">
                <a:latin typeface="+mn-lt"/>
              </a:rPr>
              <a:t>Objaverse</a:t>
            </a:r>
            <a:r>
              <a:rPr lang="en-US" altLang="zh-CN" dirty="0">
                <a:latin typeface="+mn-lt"/>
              </a:rPr>
              <a:t> </a:t>
            </a:r>
            <a:r>
              <a:rPr lang="zh-CN" altLang="en-US" dirty="0">
                <a:latin typeface="+mn-lt"/>
              </a:rPr>
              <a:t>是一个大型物体数据集，包含</a:t>
            </a:r>
            <a:r>
              <a:rPr lang="en-US" altLang="zh-CN" dirty="0">
                <a:latin typeface="+mn-lt"/>
              </a:rPr>
              <a:t>80</a:t>
            </a:r>
            <a:r>
              <a:rPr lang="zh-CN" altLang="en-US" dirty="0">
                <a:latin typeface="+mn-lt"/>
              </a:rPr>
              <a:t>万多个（并且还在增长）具有描述性标题、标签和动画的 </a:t>
            </a:r>
            <a:r>
              <a:rPr lang="en-US" altLang="zh-CN" dirty="0">
                <a:latin typeface="+mn-lt"/>
              </a:rPr>
              <a:t>3D </a:t>
            </a:r>
            <a:r>
              <a:rPr lang="zh-CN" altLang="en-US" dirty="0">
                <a:latin typeface="+mn-lt"/>
              </a:rPr>
              <a:t>模型</a:t>
            </a:r>
            <a:endParaRPr lang="en-US" altLang="zh-CN" dirty="0">
              <a:latin typeface="+mn-lt"/>
            </a:endParaRPr>
          </a:p>
          <a:p>
            <a:pPr lvl="2"/>
            <a:r>
              <a:rPr lang="en-US" altLang="zh-CN" dirty="0" err="1">
                <a:latin typeface="+mn-lt"/>
              </a:rPr>
              <a:t>MVImgNet</a:t>
            </a:r>
            <a:r>
              <a:rPr lang="en-US" altLang="zh-CN" dirty="0">
                <a:latin typeface="+mn-lt"/>
              </a:rPr>
              <a:t> </a:t>
            </a:r>
            <a:r>
              <a:rPr lang="zh-CN" altLang="en-US" dirty="0">
                <a:latin typeface="+mn-lt"/>
              </a:rPr>
              <a:t>和 </a:t>
            </a:r>
            <a:r>
              <a:rPr lang="en-US" altLang="zh-CN" dirty="0" err="1">
                <a:latin typeface="+mn-lt"/>
              </a:rPr>
              <a:t>Objaverse</a:t>
            </a:r>
            <a:r>
              <a:rPr lang="en-US" altLang="zh-CN" dirty="0">
                <a:latin typeface="+mn-lt"/>
              </a:rPr>
              <a:t> </a:t>
            </a:r>
            <a:r>
              <a:rPr lang="zh-CN" altLang="en-US" dirty="0">
                <a:latin typeface="+mn-lt"/>
              </a:rPr>
              <a:t>都可以用来训练大型前馈模型，例如 </a:t>
            </a:r>
            <a:r>
              <a:rPr lang="en-US" altLang="zh-CN" dirty="0">
                <a:latin typeface="+mn-lt"/>
              </a:rPr>
              <a:t>LRM</a:t>
            </a:r>
            <a:r>
              <a:rPr lang="zh-CN" altLang="en-US" dirty="0">
                <a:latin typeface="+mn-lt"/>
              </a:rPr>
              <a:t>，用于重建，因为这些模型需要海量数据来学习强大的先验知识</a:t>
            </a:r>
            <a:endParaRPr lang="en-US" altLang="zh-CN" dirty="0">
              <a:latin typeface="+mn-lt"/>
            </a:endParaRPr>
          </a:p>
          <a:p>
            <a:pPr lvl="2"/>
            <a:r>
              <a:rPr lang="zh-CN" altLang="en-US" dirty="0">
                <a:latin typeface="+mn-lt"/>
              </a:rPr>
              <a:t>然而，它们都主要关注物体级的场景</a:t>
            </a:r>
            <a:endParaRPr lang="en-US" altLang="zh-CN" dirty="0">
              <a:latin typeface="+mn-lt"/>
            </a:endParaRPr>
          </a:p>
          <a:p>
            <a:pPr lvl="2"/>
            <a:r>
              <a:rPr lang="zh-CN" altLang="en-US" dirty="0">
                <a:latin typeface="+mn-lt"/>
              </a:rPr>
              <a:t>对于更大规模的场景，例如房间，大型数据集值得探索</a:t>
            </a:r>
          </a:p>
          <a:p>
            <a:pPr lvl="1"/>
            <a:r>
              <a:rPr lang="zh-CN" altLang="en-US" dirty="0">
                <a:latin typeface="+mn-lt"/>
              </a:rPr>
              <a:t>为了评估，主要的基准测试都在</a:t>
            </a:r>
            <a:r>
              <a:rPr lang="en-US" altLang="zh-CN" dirty="0">
                <a:latin typeface="+mn-lt"/>
              </a:rPr>
              <a:t>2018</a:t>
            </a:r>
            <a:r>
              <a:rPr lang="zh-CN" altLang="en-US" dirty="0">
                <a:latin typeface="+mn-lt"/>
              </a:rPr>
              <a:t>年之前提出。其中一些基准测试目前已经饱和，并且很难进一步提高其性能</a:t>
            </a:r>
            <a:endParaRPr lang="en-US" altLang="zh-CN" dirty="0">
              <a:latin typeface="+mn-lt"/>
            </a:endParaRPr>
          </a:p>
          <a:p>
            <a:pPr lvl="1"/>
            <a:r>
              <a:rPr lang="zh-CN" altLang="en-US" dirty="0">
                <a:latin typeface="+mn-lt"/>
              </a:rPr>
              <a:t>因此，引入新的基准测试来评估基于学习的方法在具有挑战性的现实场景中的鲁棒性和性能是很有意义的</a:t>
            </a:r>
            <a:endParaRPr lang="en-US" altLang="zh-CN" dirty="0">
              <a:latin typeface="+mn-lt"/>
            </a:endParaRPr>
          </a:p>
          <a:p>
            <a:pPr lvl="2"/>
            <a:r>
              <a:rPr lang="zh-CN" altLang="en-US" dirty="0">
                <a:latin typeface="+mn-lt"/>
              </a:rPr>
              <a:t>例如，</a:t>
            </a:r>
            <a:r>
              <a:rPr lang="en-US" altLang="zh-CN" dirty="0" err="1">
                <a:latin typeface="+mn-lt"/>
              </a:rPr>
              <a:t>LaMAR</a:t>
            </a:r>
            <a:r>
              <a:rPr lang="en-US" altLang="zh-CN" dirty="0">
                <a:latin typeface="+mn-lt"/>
              </a:rPr>
              <a:t> </a:t>
            </a:r>
            <a:r>
              <a:rPr lang="zh-CN" altLang="en-US" dirty="0">
                <a:latin typeface="+mn-lt"/>
              </a:rPr>
              <a:t>是一个最近使用多种现代 </a:t>
            </a:r>
            <a:r>
              <a:rPr lang="en-US" altLang="zh-CN" dirty="0">
                <a:latin typeface="+mn-lt"/>
              </a:rPr>
              <a:t>AR </a:t>
            </a:r>
            <a:r>
              <a:rPr lang="zh-CN" altLang="en-US" dirty="0">
                <a:latin typeface="+mn-lt"/>
              </a:rPr>
              <a:t>设备在不同环境中捕获的大规模数据集</a:t>
            </a:r>
            <a:endParaRPr lang="en-US" altLang="zh-CN" dirty="0">
              <a:latin typeface="+mn-lt"/>
            </a:endParaRPr>
          </a:p>
          <a:p>
            <a:pPr lvl="2"/>
            <a:r>
              <a:rPr lang="zh-CN" altLang="en-US" dirty="0">
                <a:latin typeface="+mn-lt"/>
              </a:rPr>
              <a:t>它包含具有挑战性的短期外观和结构变化以及高质量的 </a:t>
            </a:r>
            <a:r>
              <a:rPr lang="en-US" altLang="zh-CN" dirty="0">
                <a:latin typeface="+mn-lt"/>
              </a:rPr>
              <a:t>LiDAR </a:t>
            </a:r>
            <a:r>
              <a:rPr lang="zh-CN" altLang="en-US" dirty="0">
                <a:latin typeface="+mn-lt"/>
              </a:rPr>
              <a:t>点云真值</a:t>
            </a:r>
            <a:endParaRPr lang="en-US" altLang="zh-CN" dirty="0">
              <a:latin typeface="+mn-lt"/>
            </a:endParaRPr>
          </a:p>
          <a:p>
            <a:pPr lvl="2"/>
            <a:r>
              <a:rPr lang="zh-CN" altLang="en-US" dirty="0">
                <a:latin typeface="+mn-lt"/>
              </a:rPr>
              <a:t>这使得 </a:t>
            </a:r>
            <a:r>
              <a:rPr lang="en-US" altLang="zh-CN" dirty="0" err="1">
                <a:latin typeface="+mn-lt"/>
              </a:rPr>
              <a:t>LaMAR</a:t>
            </a:r>
            <a:r>
              <a:rPr lang="en-US" altLang="zh-CN" dirty="0">
                <a:latin typeface="+mn-lt"/>
              </a:rPr>
              <a:t> </a:t>
            </a:r>
            <a:r>
              <a:rPr lang="zh-CN" altLang="en-US" dirty="0">
                <a:latin typeface="+mn-lt"/>
              </a:rPr>
              <a:t>成为 </a:t>
            </a:r>
            <a:r>
              <a:rPr lang="en-US" altLang="zh-CN" dirty="0">
                <a:latin typeface="+mn-lt"/>
              </a:rPr>
              <a:t>MVS </a:t>
            </a:r>
            <a:r>
              <a:rPr lang="zh-CN" altLang="en-US" dirty="0">
                <a:latin typeface="+mn-lt"/>
              </a:rPr>
              <a:t>的一个潜在基准</a:t>
            </a:r>
            <a:endParaRPr lang="en-US" altLang="zh-CN" dirty="0">
              <a:latin typeface="+mn-lt"/>
            </a:endParaRPr>
          </a:p>
        </p:txBody>
      </p:sp>
    </p:spTree>
    <p:extLst>
      <p:ext uri="{BB962C8B-B14F-4D97-AF65-F5344CB8AC3E}">
        <p14:creationId xmlns:p14="http://schemas.microsoft.com/office/powerpoint/2010/main" val="4174076212"/>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a:bodyPr>
          <a:lstStyle/>
          <a:p>
            <a:r>
              <a:rPr lang="en-US" altLang="zh-CN" dirty="0"/>
              <a:t>Future Research Directions</a:t>
            </a:r>
            <a:br>
              <a:rPr lang="en-US" altLang="zh-CN" dirty="0"/>
            </a:br>
            <a:r>
              <a:rPr lang="en-US" altLang="zh-CN" dirty="0"/>
              <a:t>—View Selection</a:t>
            </a:r>
            <a:endParaRPr lang="en-US" dirty="0"/>
          </a:p>
        </p:txBody>
      </p:sp>
      <p:sp>
        <p:nvSpPr>
          <p:cNvPr id="3" name="ee4pContent1">
            <a:extLst>
              <a:ext uri="{FF2B5EF4-FFF2-40B4-BE49-F238E27FC236}">
                <a16:creationId xmlns:a16="http://schemas.microsoft.com/office/drawing/2014/main" id="{9FC439AE-5171-3DFD-0D6B-0F970B1A2714}"/>
              </a:ext>
            </a:extLst>
          </p:cNvPr>
          <p:cNvSpPr txBox="1">
            <a:spLocks/>
          </p:cNvSpPr>
          <p:nvPr>
            <p:custDataLst>
              <p:tags r:id="rId2"/>
            </p:custDataLst>
          </p:nvPr>
        </p:nvSpPr>
        <p:spPr>
          <a:xfrm>
            <a:off x="838200" y="1690688"/>
            <a:ext cx="10515599" cy="3890604"/>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视图选择对于三角测量质量至关重要</a:t>
            </a:r>
            <a:endParaRPr lang="en-US" altLang="zh-CN" dirty="0">
              <a:latin typeface="+mn-lt"/>
            </a:endParaRPr>
          </a:p>
          <a:p>
            <a:pPr lvl="1"/>
            <a:r>
              <a:rPr lang="zh-CN" altLang="en-US" dirty="0">
                <a:latin typeface="+mn-lt"/>
              </a:rPr>
              <a:t>选择适合三角测量的相邻视图不仅可以提高重建精度，还可以减少对不良视图（例如，具有严重遮挡的视图）的无用计算</a:t>
            </a:r>
            <a:endParaRPr lang="en-US" altLang="zh-CN" dirty="0">
              <a:latin typeface="+mn-lt"/>
            </a:endParaRPr>
          </a:p>
          <a:p>
            <a:pPr lvl="1"/>
            <a:r>
              <a:rPr lang="zh-CN" altLang="en-US" dirty="0">
                <a:latin typeface="+mn-lt"/>
              </a:rPr>
              <a:t>但是，视图选择往往被忽视，并且没有得到很好的研究</a:t>
            </a:r>
            <a:endParaRPr lang="en-US" altLang="zh-CN" dirty="0">
              <a:latin typeface="+mn-lt"/>
            </a:endParaRPr>
          </a:p>
          <a:p>
            <a:pPr lvl="2"/>
            <a:r>
              <a:rPr lang="zh-CN" altLang="en-US" dirty="0">
                <a:latin typeface="+mn-lt"/>
              </a:rPr>
              <a:t>例如，所有基于离线深度图的 </a:t>
            </a:r>
            <a:r>
              <a:rPr lang="en-US" altLang="zh-CN" dirty="0">
                <a:latin typeface="+mn-lt"/>
              </a:rPr>
              <a:t>MVS </a:t>
            </a:r>
            <a:r>
              <a:rPr lang="zh-CN" altLang="en-US" dirty="0">
                <a:latin typeface="+mn-lt"/>
              </a:rPr>
              <a:t>方法都遵循 </a:t>
            </a:r>
            <a:r>
              <a:rPr lang="en-US" altLang="zh-CN" dirty="0">
                <a:latin typeface="+mn-lt"/>
              </a:rPr>
              <a:t>MVSNet </a:t>
            </a:r>
            <a:r>
              <a:rPr lang="zh-CN" altLang="en-US" dirty="0">
                <a:latin typeface="+mn-lt"/>
              </a:rPr>
              <a:t>并使用相同的简单启发式策略来计算相邻视图的分数并对其进行排序</a:t>
            </a:r>
            <a:endParaRPr lang="en-US" altLang="zh-CN" dirty="0">
              <a:latin typeface="+mn-lt"/>
            </a:endParaRPr>
          </a:p>
          <a:p>
            <a:pPr lvl="1"/>
            <a:r>
              <a:rPr lang="zh-CN" altLang="en-US" dirty="0">
                <a:latin typeface="+mn-lt"/>
              </a:rPr>
              <a:t>基于在线深度图的 </a:t>
            </a:r>
            <a:r>
              <a:rPr lang="en-US" altLang="zh-CN" dirty="0">
                <a:latin typeface="+mn-lt"/>
              </a:rPr>
              <a:t>MVS </a:t>
            </a:r>
            <a:r>
              <a:rPr lang="zh-CN" altLang="en-US" dirty="0">
                <a:latin typeface="+mn-lt"/>
              </a:rPr>
              <a:t>方法和基于体素的方法采用启发式策略来选择具有足够位姿距离的视图</a:t>
            </a:r>
            <a:endParaRPr lang="en-US" altLang="zh-CN" dirty="0">
              <a:latin typeface="+mn-lt"/>
            </a:endParaRPr>
          </a:p>
          <a:p>
            <a:pPr lvl="2"/>
            <a:r>
              <a:rPr lang="zh-CN" altLang="en-US" dirty="0">
                <a:latin typeface="+mn-lt"/>
              </a:rPr>
              <a:t>虽然将不可微的视图选择融入深度学习中是不可行的，但探索新的视图选择策略仍然值得，因为它可以在不改变模型设计的情况下提高重建效果</a:t>
            </a:r>
            <a:endParaRPr lang="en-US" altLang="zh-CN" dirty="0">
              <a:latin typeface="+mn-lt"/>
            </a:endParaRPr>
          </a:p>
          <a:p>
            <a:pPr lvl="1"/>
            <a:r>
              <a:rPr lang="zh-CN" altLang="en-US" dirty="0">
                <a:latin typeface="+mn-lt"/>
              </a:rPr>
              <a:t>当前的视图选择策略只是为参考图像中的所有像素选择相同的相邻视图集，并且不同的参考像素可能有不同的最佳相邻视图选择</a:t>
            </a:r>
            <a:endParaRPr lang="en-US" altLang="zh-CN" dirty="0">
              <a:latin typeface="+mn-lt"/>
            </a:endParaRPr>
          </a:p>
          <a:p>
            <a:pPr lvl="2"/>
            <a:r>
              <a:rPr lang="zh-CN" altLang="en-US" dirty="0">
                <a:latin typeface="+mn-lt"/>
              </a:rPr>
              <a:t>学习的像素级视图权重是对此的一种解决方案，因为它根据每个像素在相邻视图中的可见性对源视图进行不同的加权</a:t>
            </a:r>
            <a:endParaRPr lang="en-US" altLang="zh-CN" dirty="0">
              <a:latin typeface="+mn-lt"/>
            </a:endParaRPr>
          </a:p>
        </p:txBody>
      </p:sp>
    </p:spTree>
    <p:extLst>
      <p:ext uri="{BB962C8B-B14F-4D97-AF65-F5344CB8AC3E}">
        <p14:creationId xmlns:p14="http://schemas.microsoft.com/office/powerpoint/2010/main" val="2961495114"/>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a:bodyPr>
          <a:lstStyle/>
          <a:p>
            <a:r>
              <a:rPr lang="en-US" altLang="zh-CN" dirty="0"/>
              <a:t>Future Research Directions</a:t>
            </a:r>
            <a:br>
              <a:rPr lang="en-US" altLang="zh-CN" dirty="0"/>
            </a:br>
            <a:r>
              <a:rPr lang="en-US" altLang="zh-CN" dirty="0"/>
              <a:t>—Depth Fusion</a:t>
            </a:r>
            <a:endParaRPr lang="en-US" dirty="0"/>
          </a:p>
        </p:txBody>
      </p:sp>
      <p:sp>
        <p:nvSpPr>
          <p:cNvPr id="3" name="ee4pContent1">
            <a:extLst>
              <a:ext uri="{FF2B5EF4-FFF2-40B4-BE49-F238E27FC236}">
                <a16:creationId xmlns:a16="http://schemas.microsoft.com/office/drawing/2014/main" id="{5A3182DE-69DD-28D2-E777-715D5F7D0EE2}"/>
              </a:ext>
            </a:extLst>
          </p:cNvPr>
          <p:cNvSpPr txBox="1">
            <a:spLocks/>
          </p:cNvSpPr>
          <p:nvPr>
            <p:custDataLst>
              <p:tags r:id="rId2"/>
            </p:custDataLst>
          </p:nvPr>
        </p:nvSpPr>
        <p:spPr>
          <a:xfrm>
            <a:off x="838200" y="1690688"/>
            <a:ext cx="10515599" cy="2286089"/>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基于平面扫描的在线和离线 </a:t>
            </a:r>
            <a:r>
              <a:rPr lang="en-US" altLang="zh-CN" dirty="0">
                <a:latin typeface="+mn-lt"/>
              </a:rPr>
              <a:t>MVS </a:t>
            </a:r>
            <a:r>
              <a:rPr lang="zh-CN" altLang="en-US" dirty="0">
                <a:latin typeface="+mn-lt"/>
              </a:rPr>
              <a:t>方法都使用传统的 </a:t>
            </a:r>
            <a:r>
              <a:rPr lang="en-US" altLang="zh-CN" dirty="0">
                <a:latin typeface="+mn-lt"/>
              </a:rPr>
              <a:t>TSDF </a:t>
            </a:r>
            <a:r>
              <a:rPr lang="zh-CN" altLang="en-US" dirty="0">
                <a:latin typeface="+mn-lt"/>
              </a:rPr>
              <a:t>融合或深度滤波方法从估计的深度图中重建网格或点云</a:t>
            </a:r>
            <a:endParaRPr lang="en-US" altLang="zh-CN" dirty="0">
              <a:latin typeface="+mn-lt"/>
            </a:endParaRPr>
          </a:p>
          <a:p>
            <a:pPr lvl="1"/>
            <a:r>
              <a:rPr lang="zh-CN" altLang="en-US" dirty="0">
                <a:latin typeface="+mn-lt"/>
              </a:rPr>
              <a:t>然而，</a:t>
            </a:r>
            <a:r>
              <a:rPr lang="en-US" altLang="zh-CN" dirty="0">
                <a:latin typeface="+mn-lt"/>
              </a:rPr>
              <a:t>TSDF </a:t>
            </a:r>
            <a:r>
              <a:rPr lang="zh-CN" altLang="en-US" dirty="0">
                <a:latin typeface="+mn-lt"/>
              </a:rPr>
              <a:t>融合对深度图中的离群值不够鲁棒，并且由于密集的体积表示可能会出现内存问题</a:t>
            </a:r>
            <a:endParaRPr lang="en-US" altLang="zh-CN" dirty="0">
              <a:latin typeface="+mn-lt"/>
            </a:endParaRPr>
          </a:p>
          <a:p>
            <a:pPr lvl="1"/>
            <a:r>
              <a:rPr lang="zh-CN" altLang="en-US" dirty="0">
                <a:latin typeface="+mn-lt"/>
              </a:rPr>
              <a:t>遵循深度滤波方法引入了许多超参数</a:t>
            </a:r>
            <a:endParaRPr lang="en-US" altLang="zh-CN" dirty="0">
              <a:latin typeface="+mn-lt"/>
            </a:endParaRPr>
          </a:p>
          <a:p>
            <a:pPr lvl="2"/>
            <a:r>
              <a:rPr lang="zh-CN" altLang="en-US" dirty="0">
                <a:latin typeface="+mn-lt"/>
              </a:rPr>
              <a:t>研究人员可能需要针对每个场景仔细微调这些超参数，因为它可能会对评估指标产生重大影响</a:t>
            </a:r>
            <a:endParaRPr lang="en-US" altLang="zh-CN" dirty="0">
              <a:latin typeface="+mn-lt"/>
            </a:endParaRPr>
          </a:p>
          <a:p>
            <a:pPr lvl="1"/>
            <a:r>
              <a:rPr lang="zh-CN" altLang="en-US" dirty="0">
                <a:latin typeface="+mn-lt"/>
              </a:rPr>
              <a:t>因此，改进深度融合步骤以进一步提高重建质量是很有价值的</a:t>
            </a:r>
            <a:endParaRPr lang="en-US" altLang="zh-CN" dirty="0">
              <a:latin typeface="+mn-lt"/>
            </a:endParaRPr>
          </a:p>
          <a:p>
            <a:pPr lvl="1"/>
            <a:r>
              <a:rPr lang="zh-CN" altLang="en-US" dirty="0">
                <a:latin typeface="+mn-lt"/>
              </a:rPr>
              <a:t>最近，出现了一些基于学习的深度图融合方法</a:t>
            </a:r>
            <a:endParaRPr lang="en-US" altLang="zh-CN" dirty="0">
              <a:latin typeface="+mn-lt"/>
            </a:endParaRPr>
          </a:p>
          <a:p>
            <a:pPr lvl="2"/>
            <a:r>
              <a:rPr lang="zh-CN" altLang="en-US" dirty="0">
                <a:latin typeface="+mn-lt"/>
              </a:rPr>
              <a:t>然而，由于密集的体积表示和大量的内存消耗，它们仅限于小型场景</a:t>
            </a:r>
            <a:endParaRPr lang="en-US" altLang="zh-CN" dirty="0">
              <a:latin typeface="+mn-lt"/>
            </a:endParaRPr>
          </a:p>
        </p:txBody>
      </p:sp>
    </p:spTree>
    <p:extLst>
      <p:ext uri="{BB962C8B-B14F-4D97-AF65-F5344CB8AC3E}">
        <p14:creationId xmlns:p14="http://schemas.microsoft.com/office/powerpoint/2010/main" val="40762377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B1CB810C-01DB-C733-01BC-EEED5CBC333A}"/>
              </a:ext>
            </a:extLst>
          </p:cNvPr>
          <p:cNvGraphicFramePr>
            <a:graphicFrameLocks noChangeAspect="1"/>
          </p:cNvGraphicFramePr>
          <p:nvPr>
            <p:custDataLst>
              <p:tags r:id="rId1"/>
            </p:custDataLst>
            <p:extLst>
              <p:ext uri="{D42A27DB-BD31-4B8C-83A1-F6EECF244321}">
                <p14:modId xmlns:p14="http://schemas.microsoft.com/office/powerpoint/2010/main" val="333005490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9" imgW="473" imgH="476" progId="TCLayout.ActiveDocument.1">
                  <p:embed/>
                </p:oleObj>
              </mc:Choice>
              <mc:Fallback>
                <p:oleObj name="think-cell 幻灯片" r:id="rId9" imgW="473" imgH="476" progId="TCLayout.ActiveDocument.1">
                  <p:embed/>
                  <p:pic>
                    <p:nvPicPr>
                      <p:cNvPr id="4" name="think-cell data - do not delete" hidden="1">
                        <a:extLst>
                          <a:ext uri="{FF2B5EF4-FFF2-40B4-BE49-F238E27FC236}">
                            <a16:creationId xmlns:a16="http://schemas.microsoft.com/office/drawing/2014/main" id="{B1CB810C-01DB-C733-01BC-EEED5CBC333A}"/>
                          </a:ext>
                        </a:extLst>
                      </p:cNvPr>
                      <p:cNvPicPr/>
                      <p:nvPr/>
                    </p:nvPicPr>
                    <p:blipFill>
                      <a:blip r:embed="rId10"/>
                      <a:stretch>
                        <a:fillRect/>
                      </a:stretch>
                    </p:blipFill>
                    <p:spPr>
                      <a:xfrm>
                        <a:off x="1588" y="1588"/>
                        <a:ext cx="1588" cy="1588"/>
                      </a:xfrm>
                      <a:prstGeom prst="rect">
                        <a:avLst/>
                      </a:prstGeom>
                    </p:spPr>
                  </p:pic>
                </p:oleObj>
              </mc:Fallback>
            </mc:AlternateContent>
          </a:graphicData>
        </a:graphic>
      </p:graphicFrame>
      <p:sp>
        <p:nvSpPr>
          <p:cNvPr id="23" name="Rechteckige Legende 1">
            <a:extLst>
              <a:ext uri="{FF2B5EF4-FFF2-40B4-BE49-F238E27FC236}">
                <a16:creationId xmlns:a16="http://schemas.microsoft.com/office/drawing/2014/main" id="{CE9F0747-D3E0-5098-A1D9-0511AAA1CC72}"/>
              </a:ext>
            </a:extLst>
          </p:cNvPr>
          <p:cNvSpPr>
            <a:spLocks noChangeArrowheads="1"/>
          </p:cNvSpPr>
          <p:nvPr/>
        </p:nvSpPr>
        <p:spPr bwMode="auto">
          <a:xfrm>
            <a:off x="6412706" y="636223"/>
            <a:ext cx="5262562" cy="2010247"/>
          </a:xfrm>
          <a:prstGeom prst="wedgeRectCallout">
            <a:avLst>
              <a:gd name="adj1" fmla="val 21442"/>
              <a:gd name="adj2" fmla="val 63791"/>
            </a:avLst>
          </a:prstGeom>
          <a:solidFill>
            <a:srgbClr val="D9D9D9"/>
          </a:solidFill>
          <a:ln w="9525" cap="flat" cmpd="sng" algn="ctr">
            <a:solidFill>
              <a:srgbClr val="D9D9D9"/>
            </a:solidFill>
            <a:prstDash val="solid"/>
            <a:round/>
            <a:headEnd type="none" w="sm" len="sm"/>
            <a:tailEnd type="none" w="sm" len="sm"/>
          </a:ln>
          <a:effectLst/>
        </p:spPr>
        <p:txBody>
          <a:bodyPr wrap="none" lIns="91440" tIns="108000" rIns="91440" bIns="36000" anchor="t"/>
          <a:lstStyle>
            <a:lvl1pPr>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eaLnBrk="0" fontAlgn="base" hangingPunct="0">
              <a:spcBef>
                <a:spcPct val="0"/>
              </a:spcBef>
              <a:spcAft>
                <a:spcPct val="0"/>
              </a:spcAft>
              <a:defRPr sz="1400">
                <a:solidFill>
                  <a:schemeClr val="tx1"/>
                </a:solidFill>
                <a:latin typeface="Arial" charset="0"/>
              </a:defRPr>
            </a:lvl6pPr>
            <a:lvl7pPr marL="2971800" indent="-228600" eaLnBrk="0" fontAlgn="base" hangingPunct="0">
              <a:spcBef>
                <a:spcPct val="0"/>
              </a:spcBef>
              <a:spcAft>
                <a:spcPct val="0"/>
              </a:spcAft>
              <a:defRPr sz="1400">
                <a:solidFill>
                  <a:schemeClr val="tx1"/>
                </a:solidFill>
                <a:latin typeface="Arial" charset="0"/>
              </a:defRPr>
            </a:lvl7pPr>
            <a:lvl8pPr marL="3429000" indent="-228600" eaLnBrk="0" fontAlgn="base" hangingPunct="0">
              <a:spcBef>
                <a:spcPct val="0"/>
              </a:spcBef>
              <a:spcAft>
                <a:spcPct val="0"/>
              </a:spcAft>
              <a:defRPr sz="1400">
                <a:solidFill>
                  <a:schemeClr val="tx1"/>
                </a:solidFill>
                <a:latin typeface="Arial" charset="0"/>
              </a:defRPr>
            </a:lvl8pPr>
            <a:lvl9pPr marL="3886200" indent="-228600" eaLnBrk="0" fontAlgn="base" hangingPunct="0">
              <a:spcBef>
                <a:spcPct val="0"/>
              </a:spcBef>
              <a:spcAft>
                <a:spcPct val="0"/>
              </a:spcAft>
              <a:defRPr sz="1400">
                <a:solidFill>
                  <a:schemeClr val="tx1"/>
                </a:solidFill>
                <a:latin typeface="Arial" charset="0"/>
              </a:defRPr>
            </a:lvl9pPr>
          </a:lstStyle>
          <a:p>
            <a:pPr marL="177800" lvl="1" indent="-177800">
              <a:buClr>
                <a:schemeClr val="accent1">
                  <a:lumMod val="100000"/>
                </a:schemeClr>
              </a:buClr>
              <a:buSzPct val="100000"/>
              <a:buFont typeface="Wingdings"/>
              <a:buChar char="§"/>
            </a:pPr>
            <a:endParaRPr lang="en-US" altLang="de-DE" dirty="0">
              <a:solidFill>
                <a:schemeClr val="bg1"/>
              </a:solidFill>
              <a:latin typeface="+mn-lt"/>
            </a:endParaRPr>
          </a:p>
        </p:txBody>
      </p:sp>
      <p:sp>
        <p:nvSpPr>
          <p:cNvPr id="24" name="Rechteckige Legende 1">
            <a:extLst>
              <a:ext uri="{FF2B5EF4-FFF2-40B4-BE49-F238E27FC236}">
                <a16:creationId xmlns:a16="http://schemas.microsoft.com/office/drawing/2014/main" id="{62429BB3-5EEB-8D75-2B6B-D9F962D6BE17}"/>
              </a:ext>
            </a:extLst>
          </p:cNvPr>
          <p:cNvSpPr>
            <a:spLocks noChangeArrowheads="1"/>
          </p:cNvSpPr>
          <p:nvPr/>
        </p:nvSpPr>
        <p:spPr bwMode="auto">
          <a:xfrm>
            <a:off x="514348" y="3077746"/>
            <a:ext cx="5267327" cy="2006651"/>
          </a:xfrm>
          <a:prstGeom prst="wedgeRectCallout">
            <a:avLst>
              <a:gd name="adj1" fmla="val -21286"/>
              <a:gd name="adj2" fmla="val -63791"/>
            </a:avLst>
          </a:prstGeom>
          <a:solidFill>
            <a:srgbClr val="4472C4"/>
          </a:solidFill>
          <a:ln w="9525" algn="ctr">
            <a:solidFill>
              <a:srgbClr val="4472C4"/>
            </a:solidFill>
            <a:round/>
            <a:headEnd type="none" w="sm" len="sm"/>
            <a:tailEnd type="none" w="sm" len="sm"/>
          </a:ln>
          <a:effectLst/>
        </p:spPr>
        <p:txBody>
          <a:bodyPr wrap="none" lIns="91440" tIns="108000" rIns="91440" bIns="36000" anchor="t"/>
          <a:lstStyle>
            <a:lvl1pPr>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eaLnBrk="0" fontAlgn="base" hangingPunct="0">
              <a:spcBef>
                <a:spcPct val="0"/>
              </a:spcBef>
              <a:spcAft>
                <a:spcPct val="0"/>
              </a:spcAft>
              <a:defRPr sz="1400">
                <a:solidFill>
                  <a:schemeClr val="tx1"/>
                </a:solidFill>
                <a:latin typeface="Arial" charset="0"/>
              </a:defRPr>
            </a:lvl6pPr>
            <a:lvl7pPr marL="2971800" indent="-228600" eaLnBrk="0" fontAlgn="base" hangingPunct="0">
              <a:spcBef>
                <a:spcPct val="0"/>
              </a:spcBef>
              <a:spcAft>
                <a:spcPct val="0"/>
              </a:spcAft>
              <a:defRPr sz="1400">
                <a:solidFill>
                  <a:schemeClr val="tx1"/>
                </a:solidFill>
                <a:latin typeface="Arial" charset="0"/>
              </a:defRPr>
            </a:lvl7pPr>
            <a:lvl8pPr marL="3429000" indent="-228600" eaLnBrk="0" fontAlgn="base" hangingPunct="0">
              <a:spcBef>
                <a:spcPct val="0"/>
              </a:spcBef>
              <a:spcAft>
                <a:spcPct val="0"/>
              </a:spcAft>
              <a:defRPr sz="1400">
                <a:solidFill>
                  <a:schemeClr val="tx1"/>
                </a:solidFill>
                <a:latin typeface="Arial" charset="0"/>
              </a:defRPr>
            </a:lvl8pPr>
            <a:lvl9pPr marL="3886200" indent="-228600" eaLnBrk="0" fontAlgn="base" hangingPunct="0">
              <a:spcBef>
                <a:spcPct val="0"/>
              </a:spcBef>
              <a:spcAft>
                <a:spcPct val="0"/>
              </a:spcAft>
              <a:defRPr sz="1400">
                <a:solidFill>
                  <a:schemeClr val="tx1"/>
                </a:solidFill>
                <a:latin typeface="Arial" charset="0"/>
              </a:defRPr>
            </a:lvl9pPr>
          </a:lstStyle>
          <a:p>
            <a:pPr marL="177800" lvl="1" indent="-177800">
              <a:buClr>
                <a:schemeClr val="accent1">
                  <a:lumMod val="100000"/>
                </a:schemeClr>
              </a:buClr>
              <a:buSzPct val="100000"/>
              <a:buFont typeface="Wingdings"/>
              <a:buChar char="§"/>
            </a:pPr>
            <a:endParaRPr lang="en-US" altLang="de-DE" dirty="0">
              <a:latin typeface="+mn-lt"/>
            </a:endParaRPr>
          </a:p>
        </p:txBody>
      </p:sp>
      <p:sp>
        <p:nvSpPr>
          <p:cNvPr id="25" name="Rechteckige Legende 1">
            <a:extLst>
              <a:ext uri="{FF2B5EF4-FFF2-40B4-BE49-F238E27FC236}">
                <a16:creationId xmlns:a16="http://schemas.microsoft.com/office/drawing/2014/main" id="{B21564BB-0E76-849E-D1A7-54DA824075D8}"/>
              </a:ext>
            </a:extLst>
          </p:cNvPr>
          <p:cNvSpPr>
            <a:spLocks noChangeArrowheads="1"/>
          </p:cNvSpPr>
          <p:nvPr/>
        </p:nvSpPr>
        <p:spPr bwMode="auto">
          <a:xfrm>
            <a:off x="6408468" y="3078590"/>
            <a:ext cx="5266800" cy="2004227"/>
          </a:xfrm>
          <a:prstGeom prst="wedgeRectCallout">
            <a:avLst>
              <a:gd name="adj1" fmla="val -59109"/>
              <a:gd name="adj2" fmla="val 20727"/>
            </a:avLst>
          </a:prstGeom>
          <a:solidFill>
            <a:srgbClr val="D9D9D9"/>
          </a:solidFill>
          <a:ln w="9525" algn="ctr">
            <a:solidFill>
              <a:srgbClr val="D9D9D9"/>
            </a:solidFill>
            <a:round/>
            <a:headEnd type="none" w="sm" len="sm"/>
            <a:tailEnd type="none" w="sm" len="sm"/>
          </a:ln>
          <a:effectLst/>
        </p:spPr>
        <p:txBody>
          <a:bodyPr wrap="none" lIns="91440" tIns="108000" rIns="91440" bIns="36000" anchor="t"/>
          <a:lstStyle>
            <a:lvl1pPr>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eaLnBrk="0" fontAlgn="base" hangingPunct="0">
              <a:spcBef>
                <a:spcPct val="0"/>
              </a:spcBef>
              <a:spcAft>
                <a:spcPct val="0"/>
              </a:spcAft>
              <a:defRPr sz="1400">
                <a:solidFill>
                  <a:schemeClr val="tx1"/>
                </a:solidFill>
                <a:latin typeface="Arial" charset="0"/>
              </a:defRPr>
            </a:lvl6pPr>
            <a:lvl7pPr marL="2971800" indent="-228600" eaLnBrk="0" fontAlgn="base" hangingPunct="0">
              <a:spcBef>
                <a:spcPct val="0"/>
              </a:spcBef>
              <a:spcAft>
                <a:spcPct val="0"/>
              </a:spcAft>
              <a:defRPr sz="1400">
                <a:solidFill>
                  <a:schemeClr val="tx1"/>
                </a:solidFill>
                <a:latin typeface="Arial" charset="0"/>
              </a:defRPr>
            </a:lvl7pPr>
            <a:lvl8pPr marL="3429000" indent="-228600" eaLnBrk="0" fontAlgn="base" hangingPunct="0">
              <a:spcBef>
                <a:spcPct val="0"/>
              </a:spcBef>
              <a:spcAft>
                <a:spcPct val="0"/>
              </a:spcAft>
              <a:defRPr sz="1400">
                <a:solidFill>
                  <a:schemeClr val="tx1"/>
                </a:solidFill>
                <a:latin typeface="Arial" charset="0"/>
              </a:defRPr>
            </a:lvl8pPr>
            <a:lvl9pPr marL="3886200" indent="-228600" eaLnBrk="0" fontAlgn="base" hangingPunct="0">
              <a:spcBef>
                <a:spcPct val="0"/>
              </a:spcBef>
              <a:spcAft>
                <a:spcPct val="0"/>
              </a:spcAft>
              <a:defRPr sz="1400">
                <a:solidFill>
                  <a:schemeClr val="tx1"/>
                </a:solidFill>
                <a:latin typeface="Arial" charset="0"/>
              </a:defRPr>
            </a:lvl9pPr>
          </a:lstStyle>
          <a:p>
            <a:pPr marL="177800" lvl="1" indent="-177800">
              <a:buClr>
                <a:schemeClr val="accent1">
                  <a:lumMod val="100000"/>
                </a:schemeClr>
              </a:buClr>
              <a:buSzPct val="100000"/>
              <a:buFont typeface="Wingdings"/>
              <a:buChar char="§"/>
            </a:pPr>
            <a:endParaRPr lang="en-US" altLang="de-DE" dirty="0">
              <a:latin typeface="+mn-lt"/>
            </a:endParaRPr>
          </a:p>
        </p:txBody>
      </p:sp>
      <p:sp>
        <p:nvSpPr>
          <p:cNvPr id="26" name="Rechteckige Legende 1">
            <a:extLst>
              <a:ext uri="{FF2B5EF4-FFF2-40B4-BE49-F238E27FC236}">
                <a16:creationId xmlns:a16="http://schemas.microsoft.com/office/drawing/2014/main" id="{DD39326A-2B46-3CBE-D3D8-E945BFCB2126}"/>
              </a:ext>
            </a:extLst>
          </p:cNvPr>
          <p:cNvSpPr>
            <a:spLocks noChangeArrowheads="1"/>
          </p:cNvSpPr>
          <p:nvPr/>
        </p:nvSpPr>
        <p:spPr bwMode="auto">
          <a:xfrm>
            <a:off x="514348" y="636224"/>
            <a:ext cx="5266800" cy="2012948"/>
          </a:xfrm>
          <a:prstGeom prst="wedgeRectCallout">
            <a:avLst>
              <a:gd name="adj1" fmla="val 59048"/>
              <a:gd name="adj2" fmla="val -20727"/>
            </a:avLst>
          </a:prstGeom>
          <a:solidFill>
            <a:srgbClr val="D9D9D9"/>
          </a:solidFill>
          <a:ln w="9525" algn="ctr">
            <a:solidFill>
              <a:srgbClr val="D9D9D9"/>
            </a:solidFill>
            <a:round/>
            <a:headEnd type="none" w="sm" len="sm"/>
            <a:tailEnd type="none" w="sm" len="sm"/>
          </a:ln>
          <a:effectLst/>
        </p:spPr>
        <p:txBody>
          <a:bodyPr wrap="none" lIns="91440" tIns="108000" rIns="91440" bIns="36000" anchor="t"/>
          <a:lstStyle>
            <a:lvl1pPr>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eaLnBrk="0" fontAlgn="base" hangingPunct="0">
              <a:spcBef>
                <a:spcPct val="0"/>
              </a:spcBef>
              <a:spcAft>
                <a:spcPct val="0"/>
              </a:spcAft>
              <a:defRPr sz="1400">
                <a:solidFill>
                  <a:schemeClr val="tx1"/>
                </a:solidFill>
                <a:latin typeface="Arial" charset="0"/>
              </a:defRPr>
            </a:lvl6pPr>
            <a:lvl7pPr marL="2971800" indent="-228600" eaLnBrk="0" fontAlgn="base" hangingPunct="0">
              <a:spcBef>
                <a:spcPct val="0"/>
              </a:spcBef>
              <a:spcAft>
                <a:spcPct val="0"/>
              </a:spcAft>
              <a:defRPr sz="1400">
                <a:solidFill>
                  <a:schemeClr val="tx1"/>
                </a:solidFill>
                <a:latin typeface="Arial" charset="0"/>
              </a:defRPr>
            </a:lvl7pPr>
            <a:lvl8pPr marL="3429000" indent="-228600" eaLnBrk="0" fontAlgn="base" hangingPunct="0">
              <a:spcBef>
                <a:spcPct val="0"/>
              </a:spcBef>
              <a:spcAft>
                <a:spcPct val="0"/>
              </a:spcAft>
              <a:defRPr sz="1400">
                <a:solidFill>
                  <a:schemeClr val="tx1"/>
                </a:solidFill>
                <a:latin typeface="Arial" charset="0"/>
              </a:defRPr>
            </a:lvl8pPr>
            <a:lvl9pPr marL="3886200" indent="-228600" eaLnBrk="0" fontAlgn="base" hangingPunct="0">
              <a:spcBef>
                <a:spcPct val="0"/>
              </a:spcBef>
              <a:spcAft>
                <a:spcPct val="0"/>
              </a:spcAft>
              <a:defRPr sz="1400">
                <a:solidFill>
                  <a:schemeClr val="tx1"/>
                </a:solidFill>
                <a:latin typeface="Arial" charset="0"/>
              </a:defRPr>
            </a:lvl9pPr>
          </a:lstStyle>
          <a:p>
            <a:pPr marL="177800" lvl="1" indent="-177800">
              <a:buClr>
                <a:schemeClr val="accent1">
                  <a:lumMod val="100000"/>
                </a:schemeClr>
              </a:buClr>
              <a:buSzPct val="100000"/>
              <a:buFont typeface="Wingdings"/>
              <a:buChar char="§"/>
            </a:pPr>
            <a:endParaRPr lang="en-US" altLang="de-DE" dirty="0">
              <a:latin typeface="+mn-lt"/>
            </a:endParaRPr>
          </a:p>
        </p:txBody>
      </p:sp>
      <p:sp>
        <p:nvSpPr>
          <p:cNvPr id="27" name="ee4pContent1">
            <a:extLst>
              <a:ext uri="{FF2B5EF4-FFF2-40B4-BE49-F238E27FC236}">
                <a16:creationId xmlns:a16="http://schemas.microsoft.com/office/drawing/2014/main" id="{D0573CE9-AE29-8F0B-21D5-C9EACE0D6D96}"/>
              </a:ext>
            </a:extLst>
          </p:cNvPr>
          <p:cNvSpPr txBox="1">
            <a:spLocks noChangeArrowheads="1"/>
          </p:cNvSpPr>
          <p:nvPr>
            <p:custDataLst>
              <p:tags r:id="rId2"/>
            </p:custDataLst>
          </p:nvPr>
        </p:nvSpPr>
        <p:spPr bwMode="auto">
          <a:xfrm>
            <a:off x="514348" y="636223"/>
            <a:ext cx="5266800" cy="2012948"/>
          </a:xfrm>
          <a:prstGeom prst="rect">
            <a:avLst/>
          </a:prstGeom>
          <a:noFill/>
          <a:ln w="19050">
            <a:noFill/>
            <a:miter lim="800000"/>
            <a:headEnd/>
            <a:tailEnd/>
          </a:ln>
          <a:effectLst/>
        </p:spPr>
        <p:txBody>
          <a:bodyPr vert="horz" wrap="square" lIns="90000" tIns="108000" rIns="90000" bIns="36000" numCol="1" anchor="t" anchorCtr="0" compatLnSpc="1">
            <a:prstTxWarp prst="textNoShape">
              <a:avLst/>
            </a:prstTxWarp>
          </a:bodyPr>
          <a:lstStyle>
            <a:lvl1pPr algn="l" rtl="0" eaLnBrk="1" fontAlgn="base" hangingPunct="1">
              <a:spcBef>
                <a:spcPct val="30000"/>
              </a:spcBef>
              <a:spcAft>
                <a:spcPct val="20000"/>
              </a:spcAft>
              <a:buClr>
                <a:schemeClr val="accent2"/>
              </a:buClr>
              <a:buFont typeface="Wingdings" pitchFamily="2" charset="2"/>
              <a:tabLst>
                <a:tab pos="266700" algn="l"/>
                <a:tab pos="631825" algn="l"/>
                <a:tab pos="981075" algn="l"/>
              </a:tabLst>
              <a:defRPr sz="1600" b="1">
                <a:solidFill>
                  <a:schemeClr val="tx1"/>
                </a:solidFill>
                <a:latin typeface="+mn-lt"/>
                <a:ea typeface="+mn-ea"/>
                <a:cs typeface="+mn-cs"/>
              </a:defRPr>
            </a:lvl1pPr>
            <a:lvl2pPr marL="2032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2pPr>
            <a:lvl3pPr marL="4064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3pPr>
            <a:lvl4pPr marL="6096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4pPr>
            <a:lvl5pPr marL="8128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5pPr>
            <a:lvl6pPr marL="12700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6pPr>
            <a:lvl7pPr marL="17272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7pPr>
            <a:lvl8pPr marL="21844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8pPr>
            <a:lvl9pPr marL="26416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9pPr>
          </a:lstStyle>
          <a:p>
            <a:pPr lvl="1">
              <a:buClr>
                <a:schemeClr val="accent1">
                  <a:lumMod val="100000"/>
                </a:schemeClr>
              </a:buClr>
              <a:buSzPct val="100000"/>
              <a:buFont typeface="Wingdings" pitchFamily="2" charset="2"/>
              <a:buChar char="§"/>
            </a:pPr>
            <a:r>
              <a:rPr lang="zh-CN" altLang="en-US" b="1" dirty="0">
                <a:solidFill>
                  <a:srgbClr val="FF0000"/>
                </a:solidFill>
              </a:rPr>
              <a:t>相机标定</a:t>
            </a:r>
            <a:endParaRPr lang="en-US" altLang="zh-CN" b="1" dirty="0">
              <a:solidFill>
                <a:srgbClr val="FF0000"/>
              </a:solidFill>
            </a:endParaRPr>
          </a:p>
          <a:p>
            <a:pPr lvl="1">
              <a:buClr>
                <a:schemeClr val="accent1">
                  <a:lumMod val="100000"/>
                </a:schemeClr>
              </a:buClr>
              <a:buSzPct val="100000"/>
              <a:buFont typeface="Wingdings" pitchFamily="2" charset="2"/>
              <a:buChar char="§"/>
            </a:pPr>
            <a:r>
              <a:rPr lang="zh-CN" altLang="en-US" dirty="0"/>
              <a:t>利用运动恢复结构 </a:t>
            </a:r>
            <a:r>
              <a:rPr lang="en-US" altLang="zh-CN" dirty="0"/>
              <a:t>(SfM) </a:t>
            </a:r>
            <a:r>
              <a:rPr lang="zh-CN" altLang="en-US" dirty="0"/>
              <a:t>或 </a:t>
            </a:r>
            <a:r>
              <a:rPr lang="en-US" altLang="zh-CN" dirty="0"/>
              <a:t>SLAM </a:t>
            </a:r>
            <a:r>
              <a:rPr lang="zh-CN" altLang="en-US" dirty="0"/>
              <a:t>进行</a:t>
            </a:r>
            <a:endParaRPr lang="en-US" dirty="0"/>
          </a:p>
        </p:txBody>
      </p:sp>
      <p:sp>
        <p:nvSpPr>
          <p:cNvPr id="28" name="ee4pContent2">
            <a:extLst>
              <a:ext uri="{FF2B5EF4-FFF2-40B4-BE49-F238E27FC236}">
                <a16:creationId xmlns:a16="http://schemas.microsoft.com/office/drawing/2014/main" id="{B015801D-6546-D219-9983-0874BF93A50A}"/>
              </a:ext>
            </a:extLst>
          </p:cNvPr>
          <p:cNvSpPr txBox="1">
            <a:spLocks noChangeArrowheads="1"/>
          </p:cNvSpPr>
          <p:nvPr>
            <p:custDataLst>
              <p:tags r:id="rId3"/>
            </p:custDataLst>
          </p:nvPr>
        </p:nvSpPr>
        <p:spPr bwMode="auto">
          <a:xfrm>
            <a:off x="6410324" y="636223"/>
            <a:ext cx="5264943" cy="2010247"/>
          </a:xfrm>
          <a:prstGeom prst="rect">
            <a:avLst/>
          </a:prstGeom>
          <a:solidFill>
            <a:srgbClr val="D9D9D9"/>
          </a:solidFill>
          <a:ln w="19050">
            <a:solidFill>
              <a:srgbClr val="D9D9D9"/>
            </a:solidFill>
            <a:miter lim="800000"/>
            <a:headEnd/>
            <a:tailEnd/>
          </a:ln>
          <a:effectLst/>
        </p:spPr>
        <p:txBody>
          <a:bodyPr vert="horz" wrap="square" lIns="90000" tIns="108000" rIns="90000" bIns="36000" numCol="1" anchor="t" anchorCtr="0" compatLnSpc="1">
            <a:prstTxWarp prst="textNoShape">
              <a:avLst/>
            </a:prstTxWarp>
          </a:bodyPr>
          <a:lstStyle>
            <a:lvl1pPr algn="l" rtl="0" eaLnBrk="1" fontAlgn="base" hangingPunct="1">
              <a:spcBef>
                <a:spcPct val="30000"/>
              </a:spcBef>
              <a:spcAft>
                <a:spcPct val="20000"/>
              </a:spcAft>
              <a:buClr>
                <a:schemeClr val="accent2"/>
              </a:buClr>
              <a:buFont typeface="Wingdings" pitchFamily="2" charset="2"/>
              <a:tabLst>
                <a:tab pos="266700" algn="l"/>
                <a:tab pos="631825" algn="l"/>
                <a:tab pos="981075" algn="l"/>
              </a:tabLst>
              <a:defRPr sz="1600" b="1">
                <a:solidFill>
                  <a:schemeClr val="tx1"/>
                </a:solidFill>
                <a:latin typeface="+mn-lt"/>
                <a:ea typeface="+mn-ea"/>
                <a:cs typeface="+mn-cs"/>
              </a:defRPr>
            </a:lvl1pPr>
            <a:lvl2pPr marL="2032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2pPr>
            <a:lvl3pPr marL="4064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3pPr>
            <a:lvl4pPr marL="6096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4pPr>
            <a:lvl5pPr marL="8128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5pPr>
            <a:lvl6pPr marL="12700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6pPr>
            <a:lvl7pPr marL="17272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7pPr>
            <a:lvl8pPr marL="21844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8pPr>
            <a:lvl9pPr marL="26416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9pPr>
          </a:lstStyle>
          <a:p>
            <a:pPr lvl="1">
              <a:buClr>
                <a:srgbClr val="4472C4"/>
              </a:buClr>
              <a:buSzPct val="100000"/>
              <a:buFont typeface="Wingdings" pitchFamily="2" charset="2"/>
              <a:buChar char="§"/>
            </a:pPr>
            <a:r>
              <a:rPr lang="zh-CN" altLang="en-US" b="1" dirty="0">
                <a:solidFill>
                  <a:srgbClr val="FF0000"/>
                </a:solidFill>
              </a:rPr>
              <a:t>视图选择</a:t>
            </a:r>
            <a:endParaRPr lang="en-US" altLang="zh-CN" b="1" dirty="0">
              <a:solidFill>
                <a:srgbClr val="FF0000"/>
              </a:solidFill>
            </a:endParaRPr>
          </a:p>
          <a:p>
            <a:pPr lvl="1">
              <a:buClr>
                <a:srgbClr val="4472C4"/>
              </a:buClr>
              <a:buSzPct val="100000"/>
              <a:buFont typeface="Wingdings" pitchFamily="2" charset="2"/>
              <a:buChar char="§"/>
            </a:pPr>
            <a:r>
              <a:rPr lang="zh-CN" altLang="en-US" dirty="0"/>
              <a:t>选择相邻视图来重建几何结构</a:t>
            </a:r>
            <a:endParaRPr lang="en-US" dirty="0"/>
          </a:p>
        </p:txBody>
      </p:sp>
      <p:sp>
        <p:nvSpPr>
          <p:cNvPr id="29" name="ee4pContent3">
            <a:extLst>
              <a:ext uri="{FF2B5EF4-FFF2-40B4-BE49-F238E27FC236}">
                <a16:creationId xmlns:a16="http://schemas.microsoft.com/office/drawing/2014/main" id="{8DE9F015-388C-187D-4391-A85CECA1DF51}"/>
              </a:ext>
            </a:extLst>
          </p:cNvPr>
          <p:cNvSpPr txBox="1">
            <a:spLocks noChangeArrowheads="1"/>
          </p:cNvSpPr>
          <p:nvPr>
            <p:custDataLst>
              <p:tags r:id="rId4"/>
            </p:custDataLst>
          </p:nvPr>
        </p:nvSpPr>
        <p:spPr bwMode="auto">
          <a:xfrm>
            <a:off x="514348" y="3074150"/>
            <a:ext cx="5269232" cy="2010247"/>
          </a:xfrm>
          <a:prstGeom prst="rect">
            <a:avLst/>
          </a:prstGeom>
          <a:solidFill>
            <a:srgbClr val="4472C4"/>
          </a:solidFill>
          <a:ln w="19050">
            <a:solidFill>
              <a:srgbClr val="4472C4"/>
            </a:solidFill>
            <a:miter lim="800000"/>
            <a:headEnd/>
            <a:tailEnd/>
          </a:ln>
          <a:effectLst/>
        </p:spPr>
        <p:txBody>
          <a:bodyPr vert="horz" wrap="square" lIns="90000" tIns="108000" rIns="90000" bIns="36000" numCol="1" anchor="t" anchorCtr="0" compatLnSpc="1">
            <a:prstTxWarp prst="textNoShape">
              <a:avLst/>
            </a:prstTxWarp>
          </a:bodyPr>
          <a:lstStyle>
            <a:lvl1pPr algn="l" rtl="0" eaLnBrk="1" fontAlgn="base" hangingPunct="1">
              <a:spcBef>
                <a:spcPct val="30000"/>
              </a:spcBef>
              <a:spcAft>
                <a:spcPct val="20000"/>
              </a:spcAft>
              <a:buClr>
                <a:schemeClr val="accent2"/>
              </a:buClr>
              <a:buFont typeface="Wingdings" pitchFamily="2" charset="2"/>
              <a:tabLst>
                <a:tab pos="266700" algn="l"/>
                <a:tab pos="631825" algn="l"/>
                <a:tab pos="981075" algn="l"/>
              </a:tabLst>
              <a:defRPr sz="1600" b="1">
                <a:solidFill>
                  <a:schemeClr val="tx1"/>
                </a:solidFill>
                <a:latin typeface="+mn-lt"/>
                <a:ea typeface="+mn-ea"/>
                <a:cs typeface="+mn-cs"/>
              </a:defRPr>
            </a:lvl1pPr>
            <a:lvl2pPr marL="2032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2pPr>
            <a:lvl3pPr marL="4064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3pPr>
            <a:lvl4pPr marL="6096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4pPr>
            <a:lvl5pPr marL="8128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5pPr>
            <a:lvl6pPr marL="12700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6pPr>
            <a:lvl7pPr marL="17272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7pPr>
            <a:lvl8pPr marL="21844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8pPr>
            <a:lvl9pPr marL="26416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9pPr>
          </a:lstStyle>
          <a:p>
            <a:pPr lvl="1">
              <a:buClr>
                <a:schemeClr val="bg1"/>
              </a:buClr>
              <a:buSzPct val="100000"/>
              <a:buFont typeface="Wingdings" pitchFamily="2" charset="2"/>
              <a:buChar char="§"/>
            </a:pPr>
            <a:r>
              <a:rPr lang="zh-CN" altLang="en-US" b="1" dirty="0">
                <a:solidFill>
                  <a:srgbClr val="FF0000"/>
                </a:solidFill>
              </a:rPr>
              <a:t>深度融合</a:t>
            </a:r>
            <a:endParaRPr lang="en-US" altLang="zh-CN" b="1" dirty="0">
              <a:solidFill>
                <a:srgbClr val="FF0000"/>
              </a:solidFill>
            </a:endParaRPr>
          </a:p>
          <a:p>
            <a:pPr lvl="1">
              <a:buClr>
                <a:schemeClr val="bg1"/>
              </a:buClr>
              <a:buSzPct val="100000"/>
              <a:buFont typeface="Wingdings" pitchFamily="2" charset="2"/>
              <a:buChar char="§"/>
            </a:pPr>
            <a:r>
              <a:rPr lang="zh-CN" altLang="en-US" dirty="0">
                <a:solidFill>
                  <a:schemeClr val="bg1"/>
                </a:solidFill>
              </a:rPr>
              <a:t>将多张深度图合成一个三维空间模型</a:t>
            </a:r>
            <a:endParaRPr lang="en-US" dirty="0">
              <a:solidFill>
                <a:schemeClr val="bg1"/>
              </a:solidFill>
            </a:endParaRPr>
          </a:p>
        </p:txBody>
      </p:sp>
      <p:sp>
        <p:nvSpPr>
          <p:cNvPr id="30" name="ee4pContent4">
            <a:extLst>
              <a:ext uri="{FF2B5EF4-FFF2-40B4-BE49-F238E27FC236}">
                <a16:creationId xmlns:a16="http://schemas.microsoft.com/office/drawing/2014/main" id="{9AD828BD-CE6F-B05C-9292-73F70901DAEE}"/>
              </a:ext>
            </a:extLst>
          </p:cNvPr>
          <p:cNvSpPr txBox="1">
            <a:spLocks noChangeArrowheads="1"/>
          </p:cNvSpPr>
          <p:nvPr>
            <p:custDataLst>
              <p:tags r:id="rId5"/>
            </p:custDataLst>
          </p:nvPr>
        </p:nvSpPr>
        <p:spPr bwMode="auto">
          <a:xfrm>
            <a:off x="6408468" y="3076209"/>
            <a:ext cx="5266800" cy="2008188"/>
          </a:xfrm>
          <a:prstGeom prst="rect">
            <a:avLst/>
          </a:prstGeom>
          <a:noFill/>
          <a:ln w="19050">
            <a:noFill/>
            <a:miter lim="800000"/>
            <a:headEnd/>
            <a:tailEnd/>
          </a:ln>
          <a:effectLst/>
        </p:spPr>
        <p:txBody>
          <a:bodyPr vert="horz" wrap="square" lIns="90000" tIns="108000" rIns="90000" bIns="36000" numCol="1" anchor="t" anchorCtr="0" compatLnSpc="1">
            <a:prstTxWarp prst="textNoShape">
              <a:avLst/>
            </a:prstTxWarp>
          </a:bodyPr>
          <a:lstStyle>
            <a:lvl1pPr algn="l" rtl="0" eaLnBrk="1" fontAlgn="base" hangingPunct="1">
              <a:spcBef>
                <a:spcPct val="30000"/>
              </a:spcBef>
              <a:spcAft>
                <a:spcPct val="20000"/>
              </a:spcAft>
              <a:buClr>
                <a:schemeClr val="accent2"/>
              </a:buClr>
              <a:buFont typeface="Wingdings" pitchFamily="2" charset="2"/>
              <a:tabLst>
                <a:tab pos="266700" algn="l"/>
                <a:tab pos="631825" algn="l"/>
                <a:tab pos="981075" algn="l"/>
              </a:tabLst>
              <a:defRPr sz="1600" b="1">
                <a:solidFill>
                  <a:schemeClr val="tx1"/>
                </a:solidFill>
                <a:latin typeface="+mn-lt"/>
                <a:ea typeface="+mn-ea"/>
                <a:cs typeface="+mn-cs"/>
              </a:defRPr>
            </a:lvl1pPr>
            <a:lvl2pPr marL="2032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2pPr>
            <a:lvl3pPr marL="4064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3pPr>
            <a:lvl4pPr marL="6096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4pPr>
            <a:lvl5pPr marL="8128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5pPr>
            <a:lvl6pPr marL="12700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6pPr>
            <a:lvl7pPr marL="17272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7pPr>
            <a:lvl8pPr marL="21844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8pPr>
            <a:lvl9pPr marL="26416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9pPr>
          </a:lstStyle>
          <a:p>
            <a:pPr lvl="1">
              <a:buClr>
                <a:schemeClr val="accent1">
                  <a:lumMod val="100000"/>
                </a:schemeClr>
              </a:buClr>
              <a:buSzPct val="100000"/>
              <a:buFont typeface="Wingdings" pitchFamily="2" charset="2"/>
              <a:buChar char="§"/>
            </a:pPr>
            <a:r>
              <a:rPr lang="zh-CN" altLang="en-US" b="1" dirty="0">
                <a:solidFill>
                  <a:srgbClr val="FF0000"/>
                </a:solidFill>
              </a:rPr>
              <a:t>多视图深度估计</a:t>
            </a:r>
            <a:endParaRPr lang="en-US" altLang="zh-CN" b="1" dirty="0">
              <a:solidFill>
                <a:srgbClr val="FF0000"/>
              </a:solidFill>
            </a:endParaRPr>
          </a:p>
          <a:p>
            <a:pPr lvl="1">
              <a:buClr>
                <a:schemeClr val="accent1">
                  <a:lumMod val="100000"/>
                </a:schemeClr>
              </a:buClr>
              <a:buSzPct val="100000"/>
              <a:buFont typeface="Wingdings" pitchFamily="2" charset="2"/>
              <a:buChar char="§"/>
            </a:pPr>
            <a:r>
              <a:rPr lang="zh-CN" altLang="en-US" dirty="0"/>
              <a:t>在基于学习的 </a:t>
            </a:r>
            <a:r>
              <a:rPr lang="en-US" altLang="zh-CN" dirty="0"/>
              <a:t>MVS </a:t>
            </a:r>
            <a:r>
              <a:rPr lang="zh-CN" altLang="en-US" dirty="0"/>
              <a:t>方法中使用平面扫描构建代价体</a:t>
            </a:r>
            <a:endParaRPr lang="en-US" dirty="0"/>
          </a:p>
        </p:txBody>
      </p:sp>
      <p:sp>
        <p:nvSpPr>
          <p:cNvPr id="34" name="ee4pHeader1">
            <a:extLst>
              <a:ext uri="{FF2B5EF4-FFF2-40B4-BE49-F238E27FC236}">
                <a16:creationId xmlns:a16="http://schemas.microsoft.com/office/drawing/2014/main" id="{A2B425D5-35F9-8EE9-EF7B-871FD3DC6218}"/>
              </a:ext>
            </a:extLst>
          </p:cNvPr>
          <p:cNvSpPr/>
          <p:nvPr>
            <p:custDataLst>
              <p:tags r:id="rId6"/>
            </p:custDataLst>
          </p:nvPr>
        </p:nvSpPr>
        <p:spPr bwMode="auto">
          <a:xfrm>
            <a:off x="514350" y="5509375"/>
            <a:ext cx="5485012" cy="651492"/>
          </a:xfrm>
          <a:prstGeom prst="rect">
            <a:avLst/>
          </a:prstGeom>
          <a:solidFill>
            <a:srgbClr val="FFFFFF"/>
          </a:solidFill>
          <a:ln w="9525" cmpd="sng">
            <a:solidFill>
              <a:schemeClr val="accent1">
                <a:lumMod val="100000"/>
              </a:schemeClr>
            </a:solidFill>
            <a:prstDash val="solid"/>
            <a:miter lim="800000"/>
            <a:headEnd/>
            <a:tailEnd/>
          </a:ln>
          <a:effectLst/>
        </p:spPr>
        <p:txBody>
          <a:bodyPr lIns="90000" tIns="46800" rIns="90000" bIns="46800" anchor="ctr"/>
          <a:lstStyle/>
          <a:p>
            <a:pPr algn="ctr" eaLnBrk="0" hangingPunct="0">
              <a:spcAft>
                <a:spcPct val="0"/>
              </a:spcAft>
            </a:pPr>
            <a:r>
              <a:rPr lang="en-US" altLang="zh-CN" sz="1600" dirty="0"/>
              <a:t>MVS </a:t>
            </a:r>
            <a:r>
              <a:rPr lang="zh-CN" altLang="en-US" sz="1600" dirty="0"/>
              <a:t>常用的数据集和基准</a:t>
            </a:r>
            <a:endParaRPr lang="en-US" sz="1600" dirty="0"/>
          </a:p>
        </p:txBody>
      </p:sp>
      <p:sp>
        <p:nvSpPr>
          <p:cNvPr id="35" name="ee4pHeader2">
            <a:extLst>
              <a:ext uri="{FF2B5EF4-FFF2-40B4-BE49-F238E27FC236}">
                <a16:creationId xmlns:a16="http://schemas.microsoft.com/office/drawing/2014/main" id="{947C7163-548D-2655-6ABE-D136E75F77C5}"/>
              </a:ext>
            </a:extLst>
          </p:cNvPr>
          <p:cNvSpPr/>
          <p:nvPr>
            <p:custDataLst>
              <p:tags r:id="rId7"/>
            </p:custDataLst>
          </p:nvPr>
        </p:nvSpPr>
        <p:spPr bwMode="auto">
          <a:xfrm>
            <a:off x="6190255" y="5509375"/>
            <a:ext cx="5485012" cy="651492"/>
          </a:xfrm>
          <a:prstGeom prst="rect">
            <a:avLst/>
          </a:prstGeom>
          <a:solidFill>
            <a:schemeClr val="accent1">
              <a:lumMod val="100000"/>
            </a:schemeClr>
          </a:solidFill>
          <a:ln w="9525" cmpd="sng">
            <a:solidFill>
              <a:schemeClr val="accent1">
                <a:lumMod val="100000"/>
              </a:schemeClr>
            </a:solidFill>
            <a:prstDash val="solid"/>
            <a:miter lim="800000"/>
            <a:headEnd/>
            <a:tailEnd/>
          </a:ln>
          <a:effectLst/>
        </p:spPr>
        <p:txBody>
          <a:bodyPr lIns="90000" tIns="46800" rIns="90000" bIns="46800" anchor="ctr"/>
          <a:lstStyle/>
          <a:p>
            <a:pPr algn="ctr" eaLnBrk="0" hangingPunct="0">
              <a:spcAft>
                <a:spcPct val="0"/>
              </a:spcAft>
            </a:pPr>
            <a:r>
              <a:rPr lang="zh-CN" altLang="en-US" sz="1600" dirty="0">
                <a:solidFill>
                  <a:schemeClr val="bg1"/>
                </a:solidFill>
              </a:rPr>
              <a:t>常用的评估指标</a:t>
            </a:r>
            <a:endParaRPr lang="en-US" sz="1600" dirty="0">
              <a:solidFill>
                <a:schemeClr val="bg1"/>
              </a:solidFill>
            </a:endParaRPr>
          </a:p>
        </p:txBody>
      </p:sp>
      <p:pic>
        <p:nvPicPr>
          <p:cNvPr id="1030" name="Picture 6" descr="自制棋盘格标定板_实战 | OpenCV相机标定与畸变校正_weixin_39793708的博客-CSDN博客">
            <a:extLst>
              <a:ext uri="{FF2B5EF4-FFF2-40B4-BE49-F238E27FC236}">
                <a16:creationId xmlns:a16="http://schemas.microsoft.com/office/drawing/2014/main" id="{6753BAFE-DF0C-59B6-85A4-D551B78B0FAA}"/>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43908" y="1345932"/>
            <a:ext cx="2356977" cy="1250924"/>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相机标定python-cv2实现_相机标定数据集-CSDN博客">
            <a:extLst>
              <a:ext uri="{FF2B5EF4-FFF2-40B4-BE49-F238E27FC236}">
                <a16:creationId xmlns:a16="http://schemas.microsoft.com/office/drawing/2014/main" id="{745BC3F4-3E64-4CB1-08FB-6FB07B31197B}"/>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330445" y="1345931"/>
            <a:ext cx="2224764" cy="1250925"/>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三角测量原理与双目视觉景深恢复_相机_平面_坐标">
            <a:extLst>
              <a:ext uri="{FF2B5EF4-FFF2-40B4-BE49-F238E27FC236}">
                <a16:creationId xmlns:a16="http://schemas.microsoft.com/office/drawing/2014/main" id="{D3A07079-E97D-76D0-932A-1B2B4A39EF2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492529" y="1345931"/>
            <a:ext cx="2940965" cy="1250925"/>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新论文：基于无人机与深度学习的建筑震害评估方法_通用_建筑_BIM_控制_试验_无人机-仿真秀干货文章">
            <a:extLst>
              <a:ext uri="{FF2B5EF4-FFF2-40B4-BE49-F238E27FC236}">
                <a16:creationId xmlns:a16="http://schemas.microsoft.com/office/drawing/2014/main" id="{44F9922B-944B-757B-237D-518AFD37FFE0}"/>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513316" y="1345931"/>
            <a:ext cx="2087811" cy="1250925"/>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基于共视性的MVSNet代价体素构建方法">
            <a:extLst>
              <a:ext uri="{FF2B5EF4-FFF2-40B4-BE49-F238E27FC236}">
                <a16:creationId xmlns:a16="http://schemas.microsoft.com/office/drawing/2014/main" id="{929C07C1-9858-1878-A999-7D30EFBA025B}"/>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565284" y="3754875"/>
            <a:ext cx="1691692" cy="1264598"/>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平面扫描 | Plane Sweeping - 技术刘">
            <a:extLst>
              <a:ext uri="{FF2B5EF4-FFF2-40B4-BE49-F238E27FC236}">
                <a16:creationId xmlns:a16="http://schemas.microsoft.com/office/drawing/2014/main" id="{9F01DCB8-B2E5-A73C-4A51-9663962BC9A8}"/>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0371510" y="3754875"/>
            <a:ext cx="1148092" cy="1264598"/>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Concept of the plane sweep algorithm | Download Scientific Diagram">
            <a:extLst>
              <a:ext uri="{FF2B5EF4-FFF2-40B4-BE49-F238E27FC236}">
                <a16:creationId xmlns:a16="http://schemas.microsoft.com/office/drawing/2014/main" id="{CE106E26-4F5E-FFFF-8CCE-1CACF3DC6D35}"/>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8413792" y="3754875"/>
            <a:ext cx="1802052" cy="1264598"/>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Sensors | Free Full-Text | DFusion: Denoised TSDF Fusion of Multiple ...">
            <a:extLst>
              <a:ext uri="{FF2B5EF4-FFF2-40B4-BE49-F238E27FC236}">
                <a16:creationId xmlns:a16="http://schemas.microsoft.com/office/drawing/2014/main" id="{494912DC-BFEA-40E0-DAFE-E669598958AC}"/>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17279" y="3746080"/>
            <a:ext cx="2838970" cy="1264598"/>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NeuralFusion: Online Depth Fusion in Latent Space | Silvan Weder">
            <a:extLst>
              <a:ext uri="{FF2B5EF4-FFF2-40B4-BE49-F238E27FC236}">
                <a16:creationId xmlns:a16="http://schemas.microsoft.com/office/drawing/2014/main" id="{A801DCAB-AB53-895F-418C-AC16D6B740F3}"/>
              </a:ext>
            </a:extLst>
          </p:cNvPr>
          <p:cNvPicPr>
            <a:picLocks noChangeAspect="1" noChangeArrowheads="1"/>
          </p:cNvPicPr>
          <p:nvPr/>
        </p:nvPicPr>
        <p:blipFill rotWithShape="1">
          <a:blip r:embed="rId19">
            <a:extLst>
              <a:ext uri="{28A0092B-C50C-407E-A947-70E740481C1C}">
                <a14:useLocalDpi xmlns:a14="http://schemas.microsoft.com/office/drawing/2010/main" val="0"/>
              </a:ext>
            </a:extLst>
          </a:blip>
          <a:srcRect l="7491" t="20709" r="6326" b="19704"/>
          <a:stretch/>
        </p:blipFill>
        <p:spPr bwMode="auto">
          <a:xfrm>
            <a:off x="3756557" y="3749012"/>
            <a:ext cx="1824810" cy="12616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4016803"/>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a:bodyPr>
          <a:lstStyle/>
          <a:p>
            <a:r>
              <a:rPr lang="en-US" altLang="zh-CN" dirty="0"/>
              <a:t>Future Research Directions</a:t>
            </a:r>
            <a:br>
              <a:rPr lang="en-US" altLang="zh-CN" dirty="0"/>
            </a:br>
            <a:r>
              <a:rPr lang="en-US" altLang="zh-CN" dirty="0"/>
              <a:t>—Features</a:t>
            </a:r>
            <a:endParaRPr lang="en-US" dirty="0"/>
          </a:p>
        </p:txBody>
      </p:sp>
      <p:sp>
        <p:nvSpPr>
          <p:cNvPr id="3" name="ee4pContent1">
            <a:extLst>
              <a:ext uri="{FF2B5EF4-FFF2-40B4-BE49-F238E27FC236}">
                <a16:creationId xmlns:a16="http://schemas.microsoft.com/office/drawing/2014/main" id="{EEE6E883-54B1-FE1C-3BAE-1A402BEEC2FA}"/>
              </a:ext>
            </a:extLst>
          </p:cNvPr>
          <p:cNvSpPr txBox="1">
            <a:spLocks/>
          </p:cNvSpPr>
          <p:nvPr>
            <p:custDataLst>
              <p:tags r:id="rId2"/>
            </p:custDataLst>
          </p:nvPr>
        </p:nvSpPr>
        <p:spPr>
          <a:xfrm>
            <a:off x="838200" y="1690688"/>
            <a:ext cx="10515599" cy="3278127"/>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一个尚未得到充分研究的课题是哪种特征提取器适用于 </a:t>
            </a:r>
            <a:r>
              <a:rPr lang="en-US" altLang="zh-CN" dirty="0">
                <a:latin typeface="+mn-lt"/>
              </a:rPr>
              <a:t>MVS</a:t>
            </a:r>
          </a:p>
          <a:p>
            <a:pPr lvl="1"/>
            <a:r>
              <a:rPr lang="zh-CN" altLang="en-US" dirty="0">
                <a:latin typeface="+mn-lt"/>
              </a:rPr>
              <a:t>到目前为止，大多数基于离线深度图的方法主要采用简单的二维 </a:t>
            </a:r>
            <a:r>
              <a:rPr lang="en-US" altLang="zh-CN" dirty="0">
                <a:latin typeface="+mn-lt"/>
              </a:rPr>
              <a:t>CNN </a:t>
            </a:r>
            <a:r>
              <a:rPr lang="zh-CN" altLang="en-US" dirty="0">
                <a:latin typeface="+mn-lt"/>
              </a:rPr>
              <a:t>和 </a:t>
            </a:r>
            <a:r>
              <a:rPr lang="en-US" altLang="zh-CN" dirty="0">
                <a:latin typeface="+mn-lt"/>
              </a:rPr>
              <a:t>FPN </a:t>
            </a:r>
            <a:r>
              <a:rPr lang="zh-CN" altLang="en-US" dirty="0">
                <a:latin typeface="+mn-lt"/>
              </a:rPr>
              <a:t>结构作为特征提取器</a:t>
            </a:r>
            <a:endParaRPr lang="en-US" altLang="zh-CN" dirty="0">
              <a:latin typeface="+mn-lt"/>
            </a:endParaRPr>
          </a:p>
          <a:p>
            <a:pPr lvl="1"/>
            <a:r>
              <a:rPr lang="zh-CN" altLang="en-US" dirty="0">
                <a:latin typeface="+mn-lt"/>
              </a:rPr>
              <a:t>为了灵活地改进感受野，使用了变形卷积</a:t>
            </a:r>
            <a:endParaRPr lang="en-US" altLang="zh-CN" dirty="0">
              <a:latin typeface="+mn-lt"/>
            </a:endParaRPr>
          </a:p>
          <a:p>
            <a:pPr lvl="1"/>
            <a:r>
              <a:rPr lang="zh-CN" altLang="en-US" dirty="0">
                <a:latin typeface="+mn-lt"/>
              </a:rPr>
              <a:t>注意力机制也应用于特征学习，其中一些工作如使用内部注意力或外部注意力来捕获长程特征依赖关系</a:t>
            </a:r>
            <a:endParaRPr lang="en-US" altLang="zh-CN" dirty="0">
              <a:latin typeface="+mn-lt"/>
            </a:endParaRPr>
          </a:p>
          <a:p>
            <a:pPr lvl="1"/>
            <a:r>
              <a:rPr lang="zh-CN" altLang="en-US" dirty="0">
                <a:latin typeface="+mn-lt"/>
              </a:rPr>
              <a:t>此外，</a:t>
            </a:r>
            <a:r>
              <a:rPr lang="en-US" altLang="zh-CN" dirty="0" err="1">
                <a:latin typeface="+mn-lt"/>
              </a:rPr>
              <a:t>MVSFormer</a:t>
            </a:r>
            <a:r>
              <a:rPr lang="en-US" altLang="zh-CN" dirty="0">
                <a:latin typeface="+mn-lt"/>
              </a:rPr>
              <a:t> </a:t>
            </a:r>
            <a:r>
              <a:rPr lang="zh-CN" altLang="en-US" dirty="0">
                <a:latin typeface="+mn-lt"/>
              </a:rPr>
              <a:t>更深入地研究了在 </a:t>
            </a:r>
            <a:r>
              <a:rPr lang="en-US" altLang="zh-CN" dirty="0">
                <a:latin typeface="+mn-lt"/>
              </a:rPr>
              <a:t>MVS </a:t>
            </a:r>
            <a:r>
              <a:rPr lang="zh-CN" altLang="en-US" dirty="0">
                <a:latin typeface="+mn-lt"/>
              </a:rPr>
              <a:t>中使用基于 </a:t>
            </a:r>
            <a:r>
              <a:rPr lang="en-US" altLang="zh-CN" dirty="0">
                <a:latin typeface="+mn-lt"/>
              </a:rPr>
              <a:t>patch </a:t>
            </a:r>
            <a:r>
              <a:rPr lang="zh-CN" altLang="en-US" dirty="0">
                <a:latin typeface="+mn-lt"/>
              </a:rPr>
              <a:t>的 </a:t>
            </a:r>
            <a:r>
              <a:rPr lang="en-US" altLang="zh-CN" dirty="0" err="1">
                <a:latin typeface="+mn-lt"/>
              </a:rPr>
              <a:t>ViT</a:t>
            </a:r>
            <a:r>
              <a:rPr lang="en-US" altLang="zh-CN" dirty="0">
                <a:latin typeface="+mn-lt"/>
              </a:rPr>
              <a:t> </a:t>
            </a:r>
            <a:r>
              <a:rPr lang="zh-CN" altLang="en-US" dirty="0">
                <a:latin typeface="+mn-lt"/>
              </a:rPr>
              <a:t>作为特征提取器</a:t>
            </a:r>
            <a:endParaRPr lang="en-US" altLang="zh-CN" dirty="0">
              <a:latin typeface="+mn-lt"/>
            </a:endParaRPr>
          </a:p>
          <a:p>
            <a:pPr lvl="2"/>
            <a:r>
              <a:rPr lang="zh-CN" altLang="en-US" dirty="0">
                <a:latin typeface="+mn-lt"/>
              </a:rPr>
              <a:t>其见解是 </a:t>
            </a:r>
            <a:r>
              <a:rPr lang="en-US" altLang="zh-CN" dirty="0" err="1">
                <a:latin typeface="+mn-lt"/>
              </a:rPr>
              <a:t>ViT</a:t>
            </a:r>
            <a:r>
              <a:rPr lang="en-US" altLang="zh-CN" dirty="0">
                <a:latin typeface="+mn-lt"/>
              </a:rPr>
              <a:t> </a:t>
            </a:r>
            <a:r>
              <a:rPr lang="zh-CN" altLang="en-US" dirty="0">
                <a:latin typeface="+mn-lt"/>
              </a:rPr>
              <a:t>更擅长表达全局特征相关性，而 </a:t>
            </a:r>
            <a:r>
              <a:rPr lang="en-US" altLang="zh-CN" dirty="0">
                <a:latin typeface="+mn-lt"/>
              </a:rPr>
              <a:t>FPN </a:t>
            </a:r>
            <a:r>
              <a:rPr lang="zh-CN" altLang="en-US" dirty="0">
                <a:latin typeface="+mn-lt"/>
              </a:rPr>
              <a:t>可以学习细节特征</a:t>
            </a:r>
            <a:endParaRPr lang="en-US" altLang="zh-CN" dirty="0">
              <a:latin typeface="+mn-lt"/>
            </a:endParaRPr>
          </a:p>
          <a:p>
            <a:pPr lvl="1"/>
            <a:r>
              <a:rPr lang="zh-CN" altLang="en-US" dirty="0">
                <a:latin typeface="+mn-lt"/>
              </a:rPr>
              <a:t>相反，基于在线深度图的方法通常采用高效的预训练主干网络</a:t>
            </a:r>
            <a:endParaRPr lang="en-US" altLang="zh-CN" dirty="0">
              <a:latin typeface="+mn-lt"/>
            </a:endParaRPr>
          </a:p>
          <a:p>
            <a:pPr lvl="1"/>
            <a:r>
              <a:rPr lang="zh-CN" altLang="en-US" dirty="0">
                <a:latin typeface="+mn-lt"/>
              </a:rPr>
              <a:t>最近，大型前馈方法采用大型预训练特征编码器，例如 </a:t>
            </a:r>
            <a:r>
              <a:rPr lang="en-US" altLang="zh-CN" dirty="0" err="1">
                <a:latin typeface="+mn-lt"/>
              </a:rPr>
              <a:t>ViT</a:t>
            </a:r>
            <a:r>
              <a:rPr lang="zh-CN" altLang="en-US" dirty="0">
                <a:latin typeface="+mn-lt"/>
              </a:rPr>
              <a:t>、</a:t>
            </a:r>
            <a:r>
              <a:rPr lang="en-US" altLang="zh-CN" dirty="0">
                <a:latin typeface="+mn-lt"/>
              </a:rPr>
              <a:t>DINO</a:t>
            </a:r>
            <a:r>
              <a:rPr lang="zh-CN" altLang="en-US" dirty="0">
                <a:latin typeface="+mn-lt"/>
              </a:rPr>
              <a:t>，从大量数据中学习强大的先验知识</a:t>
            </a:r>
            <a:endParaRPr lang="en-US" altLang="zh-CN" dirty="0">
              <a:latin typeface="+mn-lt"/>
            </a:endParaRPr>
          </a:p>
          <a:p>
            <a:pPr lvl="2"/>
            <a:r>
              <a:rPr lang="zh-CN" altLang="en-US" dirty="0">
                <a:latin typeface="+mn-lt"/>
              </a:rPr>
              <a:t>然而，使用强大的特征提取网络通常会增加计算开销并降低效率</a:t>
            </a:r>
            <a:endParaRPr lang="en-US" altLang="zh-CN" dirty="0">
              <a:latin typeface="+mn-lt"/>
            </a:endParaRPr>
          </a:p>
          <a:p>
            <a:pPr lvl="1"/>
            <a:r>
              <a:rPr lang="zh-CN" altLang="en-US" dirty="0">
                <a:latin typeface="+mn-lt"/>
              </a:rPr>
              <a:t>在性能和效率之间找到一个良好的平衡是一个有趣的方向，例如，将大型 </a:t>
            </a:r>
            <a:r>
              <a:rPr lang="en-US" altLang="zh-CN" dirty="0" err="1">
                <a:latin typeface="+mn-lt"/>
              </a:rPr>
              <a:t>ViT</a:t>
            </a:r>
            <a:r>
              <a:rPr lang="en-US" altLang="zh-CN" dirty="0">
                <a:latin typeface="+mn-lt"/>
              </a:rPr>
              <a:t> </a:t>
            </a:r>
            <a:r>
              <a:rPr lang="zh-CN" altLang="en-US" dirty="0">
                <a:latin typeface="+mn-lt"/>
              </a:rPr>
              <a:t>蒸馏成一个相对较小的 </a:t>
            </a:r>
            <a:r>
              <a:rPr lang="en-US" altLang="zh-CN" dirty="0">
                <a:latin typeface="+mn-lt"/>
              </a:rPr>
              <a:t>Transformer</a:t>
            </a:r>
          </a:p>
        </p:txBody>
      </p:sp>
    </p:spTree>
    <p:extLst>
      <p:ext uri="{BB962C8B-B14F-4D97-AF65-F5344CB8AC3E}">
        <p14:creationId xmlns:p14="http://schemas.microsoft.com/office/powerpoint/2010/main" val="2550651350"/>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a:bodyPr>
          <a:lstStyle/>
          <a:p>
            <a:r>
              <a:rPr lang="en-US" altLang="zh-CN" dirty="0"/>
              <a:t>Future Research Directions</a:t>
            </a:r>
            <a:br>
              <a:rPr lang="en-US" altLang="zh-CN" dirty="0"/>
            </a:br>
            <a:r>
              <a:rPr lang="en-US" altLang="zh-CN" dirty="0"/>
              <a:t>—Real-time and Memory Efficient Models</a:t>
            </a:r>
            <a:endParaRPr lang="en-US" dirty="0"/>
          </a:p>
        </p:txBody>
      </p:sp>
      <p:sp>
        <p:nvSpPr>
          <p:cNvPr id="3" name="ee4pContent1">
            <a:extLst>
              <a:ext uri="{FF2B5EF4-FFF2-40B4-BE49-F238E27FC236}">
                <a16:creationId xmlns:a16="http://schemas.microsoft.com/office/drawing/2014/main" id="{E07F8A60-B0BB-49FF-8F25-2A14CB64E0AF}"/>
              </a:ext>
            </a:extLst>
          </p:cNvPr>
          <p:cNvSpPr txBox="1">
            <a:spLocks/>
          </p:cNvSpPr>
          <p:nvPr>
            <p:custDataLst>
              <p:tags r:id="rId2"/>
            </p:custDataLst>
          </p:nvPr>
        </p:nvSpPr>
        <p:spPr>
          <a:xfrm>
            <a:off x="838200" y="1690688"/>
            <a:ext cx="10515599" cy="3148731"/>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虽然重建精度在 </a:t>
            </a:r>
            <a:r>
              <a:rPr lang="en-US" altLang="zh-CN" dirty="0">
                <a:latin typeface="+mn-lt"/>
              </a:rPr>
              <a:t>MVS </a:t>
            </a:r>
            <a:r>
              <a:rPr lang="zh-CN" altLang="en-US" dirty="0">
                <a:latin typeface="+mn-lt"/>
              </a:rPr>
              <a:t>中被认为是最重要的因素，但拥有能够近乎实时运行且内存消耗低的模型也至关重要，例如，</a:t>
            </a:r>
            <a:r>
              <a:rPr lang="en-US" altLang="zh-CN" dirty="0">
                <a:latin typeface="+mn-lt"/>
              </a:rPr>
              <a:t>AR/VR </a:t>
            </a:r>
            <a:r>
              <a:rPr lang="zh-CN" altLang="en-US" dirty="0">
                <a:latin typeface="+mn-lt"/>
              </a:rPr>
              <a:t>和自动驾驶</a:t>
            </a:r>
            <a:endParaRPr lang="en-US" altLang="zh-CN" dirty="0">
              <a:latin typeface="+mn-lt"/>
            </a:endParaRPr>
          </a:p>
          <a:p>
            <a:pPr lvl="1"/>
            <a:r>
              <a:rPr lang="zh-CN" altLang="en-US" dirty="0">
                <a:latin typeface="+mn-lt"/>
              </a:rPr>
              <a:t>相比之下，基于深度图的方法由于其简洁性、灵活性和可扩展性，最适合实现效率</a:t>
            </a:r>
            <a:endParaRPr lang="en-US" altLang="zh-CN" dirty="0">
              <a:latin typeface="+mn-lt"/>
            </a:endParaRPr>
          </a:p>
          <a:p>
            <a:pPr lvl="1"/>
            <a:r>
              <a:rPr lang="zh-CN" altLang="en-US" dirty="0">
                <a:latin typeface="+mn-lt"/>
              </a:rPr>
              <a:t>虽然在线 </a:t>
            </a:r>
            <a:r>
              <a:rPr lang="en-US" altLang="zh-CN" dirty="0">
                <a:latin typeface="+mn-lt"/>
              </a:rPr>
              <a:t>MVS </a:t>
            </a:r>
            <a:r>
              <a:rPr lang="zh-CN" altLang="en-US" dirty="0">
                <a:latin typeface="+mn-lt"/>
              </a:rPr>
              <a:t>方法可以利用低分辨率图像实现实时估计，但由于通常使用许多大型主干网络进行特征提取，它们可能存在内存消耗问题</a:t>
            </a:r>
            <a:endParaRPr lang="en-US" altLang="zh-CN" dirty="0">
              <a:latin typeface="+mn-lt"/>
            </a:endParaRPr>
          </a:p>
          <a:p>
            <a:pPr lvl="1"/>
            <a:r>
              <a:rPr lang="zh-CN" altLang="en-US" dirty="0">
                <a:latin typeface="+mn-lt"/>
              </a:rPr>
              <a:t>此外，当图像分辨率增加时，运行时间和内存效率都会下降</a:t>
            </a:r>
            <a:endParaRPr lang="en-US" altLang="zh-CN" dirty="0">
              <a:latin typeface="+mn-lt"/>
            </a:endParaRPr>
          </a:p>
          <a:p>
            <a:pPr lvl="1"/>
            <a:r>
              <a:rPr lang="zh-CN" altLang="en-US" dirty="0">
                <a:latin typeface="+mn-lt"/>
              </a:rPr>
              <a:t>对于离线 </a:t>
            </a:r>
            <a:r>
              <a:rPr lang="en-US" altLang="zh-CN" dirty="0">
                <a:latin typeface="+mn-lt"/>
              </a:rPr>
              <a:t>MVS </a:t>
            </a:r>
            <a:r>
              <a:rPr lang="zh-CN" altLang="en-US" dirty="0">
                <a:latin typeface="+mn-lt"/>
              </a:rPr>
              <a:t>方法，一些最新方法尝试通过仔细简化的网络架构来提高效率</a:t>
            </a:r>
            <a:endParaRPr lang="en-US" altLang="zh-CN" dirty="0">
              <a:latin typeface="+mn-lt"/>
            </a:endParaRPr>
          </a:p>
          <a:p>
            <a:pPr lvl="1"/>
            <a:r>
              <a:rPr lang="zh-CN" altLang="en-US" dirty="0">
                <a:latin typeface="+mn-lt"/>
              </a:rPr>
              <a:t>然而，与最先进的方法相比，这通常会限制性能</a:t>
            </a:r>
            <a:endParaRPr lang="en-US" altLang="zh-CN" dirty="0">
              <a:latin typeface="+mn-lt"/>
            </a:endParaRPr>
          </a:p>
          <a:p>
            <a:pPr lvl="1"/>
            <a:r>
              <a:rPr lang="zh-CN" altLang="en-US" dirty="0">
                <a:latin typeface="+mn-lt"/>
              </a:rPr>
              <a:t>还有许多其他方向可以进一步改进</a:t>
            </a:r>
            <a:endParaRPr lang="en-US" altLang="zh-CN" dirty="0">
              <a:latin typeface="+mn-lt"/>
            </a:endParaRPr>
          </a:p>
          <a:p>
            <a:pPr lvl="1"/>
            <a:r>
              <a:rPr lang="zh-CN" altLang="en-US" dirty="0">
                <a:latin typeface="+mn-lt"/>
              </a:rPr>
              <a:t>例如，使用模型压缩技术和知识蒸馏是既能保持良好性能又能提高效率的潜在方向</a:t>
            </a:r>
            <a:endParaRPr lang="en-US" altLang="zh-CN" dirty="0">
              <a:latin typeface="+mn-lt"/>
            </a:endParaRPr>
          </a:p>
        </p:txBody>
      </p:sp>
    </p:spTree>
    <p:extLst>
      <p:ext uri="{BB962C8B-B14F-4D97-AF65-F5344CB8AC3E}">
        <p14:creationId xmlns:p14="http://schemas.microsoft.com/office/powerpoint/2010/main" val="208422031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a:bodyPr>
          <a:lstStyle/>
          <a:p>
            <a:r>
              <a:rPr lang="en-US" altLang="zh-CN" dirty="0"/>
              <a:t>Future Research Directions</a:t>
            </a:r>
            <a:br>
              <a:rPr lang="en-US" altLang="zh-CN" dirty="0"/>
            </a:br>
            <a:r>
              <a:rPr lang="en-US" altLang="zh-CN" dirty="0"/>
              <a:t>—Prior Assistance</a:t>
            </a:r>
            <a:endParaRPr lang="en-US" dirty="0"/>
          </a:p>
        </p:txBody>
      </p:sp>
      <p:sp>
        <p:nvSpPr>
          <p:cNvPr id="3" name="ee4pContent1">
            <a:extLst>
              <a:ext uri="{FF2B5EF4-FFF2-40B4-BE49-F238E27FC236}">
                <a16:creationId xmlns:a16="http://schemas.microsoft.com/office/drawing/2014/main" id="{6A86482C-85A9-1649-FF94-F1238FD1A226}"/>
              </a:ext>
            </a:extLst>
          </p:cNvPr>
          <p:cNvSpPr txBox="1">
            <a:spLocks/>
          </p:cNvSpPr>
          <p:nvPr>
            <p:custDataLst>
              <p:tags r:id="rId2"/>
            </p:custDataLst>
          </p:nvPr>
        </p:nvSpPr>
        <p:spPr>
          <a:xfrm>
            <a:off x="838200" y="1690688"/>
            <a:ext cx="10515599" cy="496027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a:latin typeface="+mn-lt"/>
              </a:rPr>
              <a:t>MVS </a:t>
            </a:r>
            <a:r>
              <a:rPr lang="zh-CN" altLang="en-US" dirty="0">
                <a:latin typeface="+mn-lt"/>
              </a:rPr>
              <a:t>主要依靠评估局部光度一致性来寻找参考图像和源图像之间的最佳匹配。因此，在估计光度测量变得不可靠或无效的区域（例如，无纹理区域和非朗伯表面，这在人造场景中很常见）的几何形状时，通常会遇到困难。因此，使用先验信息来指导这些具有挑战性区域中的 </a:t>
            </a:r>
            <a:r>
              <a:rPr lang="en-US" altLang="zh-CN" dirty="0">
                <a:latin typeface="+mn-lt"/>
              </a:rPr>
              <a:t>MVS </a:t>
            </a:r>
            <a:r>
              <a:rPr lang="zh-CN" altLang="en-US" dirty="0">
                <a:latin typeface="+mn-lt"/>
              </a:rPr>
              <a:t>算法是一个很有前景的研究方向。详细阐述了以下</a:t>
            </a:r>
            <a:r>
              <a:rPr lang="en-US" altLang="zh-CN" dirty="0">
                <a:latin typeface="+mn-lt"/>
              </a:rPr>
              <a:t>3</a:t>
            </a:r>
            <a:r>
              <a:rPr lang="zh-CN" altLang="en-US" dirty="0">
                <a:latin typeface="+mn-lt"/>
              </a:rPr>
              <a:t>个典型的先验辅助示例</a:t>
            </a:r>
          </a:p>
          <a:p>
            <a:pPr lvl="1"/>
            <a:r>
              <a:rPr lang="zh-CN" altLang="en-US" dirty="0">
                <a:solidFill>
                  <a:srgbClr val="FF0000"/>
                </a:solidFill>
                <a:latin typeface="+mn-lt"/>
              </a:rPr>
              <a:t>表面法线</a:t>
            </a:r>
            <a:r>
              <a:rPr lang="zh-CN" altLang="en-US" dirty="0">
                <a:latin typeface="+mn-lt"/>
              </a:rPr>
              <a:t>：与深度图相比，表面法线作为几何的非局部表示，已被证明可以有效提高近期工作的重建性能</a:t>
            </a:r>
            <a:endParaRPr lang="en-US" altLang="zh-CN" dirty="0">
              <a:latin typeface="+mn-lt"/>
            </a:endParaRPr>
          </a:p>
          <a:p>
            <a:pPr lvl="2"/>
            <a:r>
              <a:rPr lang="zh-CN" altLang="en-US" dirty="0">
                <a:latin typeface="+mn-lt"/>
              </a:rPr>
              <a:t>为了在深度估计中加强法线贴图的约束，将多视图法线估计网络集成到 </a:t>
            </a:r>
            <a:r>
              <a:rPr lang="en-US" altLang="zh-CN" dirty="0">
                <a:latin typeface="+mn-lt"/>
              </a:rPr>
              <a:t>MVS </a:t>
            </a:r>
            <a:r>
              <a:rPr lang="zh-CN" altLang="en-US" dirty="0">
                <a:latin typeface="+mn-lt"/>
              </a:rPr>
              <a:t>管道中</a:t>
            </a:r>
            <a:endParaRPr lang="en-US" altLang="zh-CN" dirty="0">
              <a:latin typeface="+mn-lt"/>
            </a:endParaRPr>
          </a:p>
          <a:p>
            <a:pPr lvl="2"/>
            <a:r>
              <a:rPr lang="zh-CN" altLang="en-US" dirty="0">
                <a:latin typeface="+mn-lt"/>
              </a:rPr>
              <a:t>引入了组合法线图，使用 </a:t>
            </a:r>
            <a:r>
              <a:rPr lang="en-US" altLang="zh-CN" dirty="0" err="1">
                <a:latin typeface="+mn-lt"/>
              </a:rPr>
              <a:t>PlaneCNN</a:t>
            </a:r>
            <a:r>
              <a:rPr lang="en-US" altLang="zh-CN" dirty="0">
                <a:latin typeface="+mn-lt"/>
              </a:rPr>
              <a:t> </a:t>
            </a:r>
            <a:r>
              <a:rPr lang="zh-CN" altLang="en-US" dirty="0">
                <a:latin typeface="+mn-lt"/>
              </a:rPr>
              <a:t>进行估计，以强制深度图上的法线一致性</a:t>
            </a:r>
            <a:endParaRPr lang="en-US" altLang="zh-CN" dirty="0">
              <a:latin typeface="+mn-lt"/>
            </a:endParaRPr>
          </a:p>
          <a:p>
            <a:pPr lvl="2"/>
            <a:r>
              <a:rPr lang="zh-CN" altLang="en-US" dirty="0">
                <a:latin typeface="+mn-lt"/>
              </a:rPr>
              <a:t>应用基于图的深度图优化作为后处理</a:t>
            </a:r>
            <a:endParaRPr lang="en-US" altLang="zh-CN" dirty="0">
              <a:latin typeface="+mn-lt"/>
            </a:endParaRPr>
          </a:p>
          <a:p>
            <a:pPr lvl="2"/>
            <a:r>
              <a:rPr lang="zh-CN" altLang="en-US" dirty="0">
                <a:latin typeface="+mn-lt"/>
              </a:rPr>
              <a:t>由于单目法线网络是在大规模数据集上训练的且可以提供高质量的先验，因此使用单目法线先验提高表面精度</a:t>
            </a:r>
          </a:p>
          <a:p>
            <a:pPr lvl="1"/>
            <a:r>
              <a:rPr lang="zh-CN" altLang="en-US" dirty="0">
                <a:solidFill>
                  <a:srgbClr val="FF0000"/>
                </a:solidFill>
                <a:latin typeface="+mn-lt"/>
              </a:rPr>
              <a:t>形状先验</a:t>
            </a:r>
            <a:r>
              <a:rPr lang="zh-CN" altLang="en-US" dirty="0">
                <a:latin typeface="+mn-lt"/>
              </a:rPr>
              <a:t>：对于常见无纹理区域的室内场景，例如、墙壁、平面是几何图元的合适选择，并在传统方法中使用</a:t>
            </a:r>
            <a:endParaRPr lang="en-US" altLang="zh-CN" dirty="0">
              <a:latin typeface="+mn-lt"/>
            </a:endParaRPr>
          </a:p>
          <a:p>
            <a:pPr lvl="2"/>
            <a:r>
              <a:rPr lang="zh-CN" altLang="en-US" dirty="0">
                <a:latin typeface="+mn-lt"/>
              </a:rPr>
              <a:t>最近，</a:t>
            </a:r>
            <a:r>
              <a:rPr lang="en-US" altLang="zh-CN" dirty="0" err="1">
                <a:latin typeface="+mn-lt"/>
              </a:rPr>
              <a:t>PlaneMVS</a:t>
            </a:r>
            <a:r>
              <a:rPr lang="en-US" altLang="zh-CN" dirty="0">
                <a:latin typeface="+mn-lt"/>
              </a:rPr>
              <a:t> </a:t>
            </a:r>
            <a:r>
              <a:rPr lang="zh-CN" altLang="en-US" dirty="0">
                <a:latin typeface="+mn-lt"/>
              </a:rPr>
              <a:t>和 </a:t>
            </a:r>
            <a:r>
              <a:rPr lang="en-US" altLang="zh-CN" dirty="0" err="1">
                <a:latin typeface="+mn-lt"/>
              </a:rPr>
              <a:t>PlanarRecon</a:t>
            </a:r>
            <a:r>
              <a:rPr lang="en-US" altLang="zh-CN" dirty="0">
                <a:latin typeface="+mn-lt"/>
              </a:rPr>
              <a:t> </a:t>
            </a:r>
            <a:r>
              <a:rPr lang="zh-CN" altLang="en-US" dirty="0">
                <a:latin typeface="+mn-lt"/>
              </a:rPr>
              <a:t>明确估计平面参数以进行深度细化或整体重建</a:t>
            </a:r>
            <a:endParaRPr lang="en-US" altLang="zh-CN" dirty="0">
              <a:latin typeface="+mn-lt"/>
            </a:endParaRPr>
          </a:p>
          <a:p>
            <a:pPr lvl="2"/>
            <a:r>
              <a:rPr lang="zh-CN" altLang="en-US" dirty="0">
                <a:latin typeface="+mn-lt"/>
              </a:rPr>
              <a:t>此外，在估计深度时同时预测对象级属性对于城市建模等特定应用也是一种可行的解决方案</a:t>
            </a:r>
          </a:p>
          <a:p>
            <a:pPr lvl="1"/>
            <a:r>
              <a:rPr lang="zh-CN" altLang="en-US" dirty="0">
                <a:solidFill>
                  <a:srgbClr val="FF0000"/>
                </a:solidFill>
                <a:latin typeface="+mn-lt"/>
              </a:rPr>
              <a:t>语义分割</a:t>
            </a:r>
            <a:r>
              <a:rPr lang="zh-CN" altLang="en-US" dirty="0">
                <a:latin typeface="+mn-lt"/>
              </a:rPr>
              <a:t>：直观地说，分配相同语义标签的点更有可能位于同一个三维平面上</a:t>
            </a:r>
            <a:endParaRPr lang="en-US" altLang="zh-CN" dirty="0">
              <a:latin typeface="+mn-lt"/>
            </a:endParaRPr>
          </a:p>
          <a:p>
            <a:pPr lvl="2"/>
            <a:r>
              <a:rPr lang="zh-CN" altLang="en-US" dirty="0">
                <a:latin typeface="+mn-lt"/>
              </a:rPr>
              <a:t>一些尝试采用基于规则的协议来利用语义分割来实现更好的匹配和深度质量</a:t>
            </a:r>
            <a:endParaRPr lang="en-US" altLang="zh-CN" dirty="0">
              <a:latin typeface="+mn-lt"/>
            </a:endParaRPr>
          </a:p>
          <a:p>
            <a:pPr lvl="2"/>
            <a:r>
              <a:rPr lang="en-US" altLang="zh-CN" dirty="0">
                <a:latin typeface="+mn-lt"/>
              </a:rPr>
              <a:t>Manhattan-SDF </a:t>
            </a:r>
            <a:r>
              <a:rPr lang="zh-CN" altLang="en-US" dirty="0">
                <a:latin typeface="+mn-lt"/>
              </a:rPr>
              <a:t>依赖 </a:t>
            </a:r>
            <a:r>
              <a:rPr lang="en-US" altLang="zh-CN" dirty="0">
                <a:latin typeface="+mn-lt"/>
              </a:rPr>
              <a:t>2D </a:t>
            </a:r>
            <a:r>
              <a:rPr lang="zh-CN" altLang="en-US" dirty="0">
                <a:latin typeface="+mn-lt"/>
              </a:rPr>
              <a:t>分割结果来强制曼哈顿世界先验来处理低纹理平面区域</a:t>
            </a:r>
            <a:endParaRPr lang="en-US" altLang="zh-CN" dirty="0">
              <a:latin typeface="+mn-lt"/>
            </a:endParaRPr>
          </a:p>
          <a:p>
            <a:pPr lvl="2"/>
            <a:r>
              <a:rPr lang="zh-CN" altLang="en-US" dirty="0">
                <a:latin typeface="+mn-lt"/>
              </a:rPr>
              <a:t>类似地，采用 </a:t>
            </a:r>
            <a:r>
              <a:rPr lang="en-US" altLang="zh-CN" dirty="0">
                <a:latin typeface="+mn-lt"/>
              </a:rPr>
              <a:t>SAM</a:t>
            </a:r>
            <a:r>
              <a:rPr lang="zh-CN" altLang="en-US" dirty="0">
                <a:latin typeface="+mn-lt"/>
              </a:rPr>
              <a:t>（</a:t>
            </a:r>
            <a:r>
              <a:rPr lang="en-US" altLang="zh-CN" dirty="0">
                <a:latin typeface="+mn-lt"/>
              </a:rPr>
              <a:t>Segment Anything Model</a:t>
            </a:r>
            <a:r>
              <a:rPr lang="zh-CN" altLang="en-US" dirty="0">
                <a:latin typeface="+mn-lt"/>
              </a:rPr>
              <a:t>）编码器来生成语义特征来增强 </a:t>
            </a:r>
            <a:r>
              <a:rPr lang="en-US" altLang="zh-CN" dirty="0">
                <a:latin typeface="+mn-lt"/>
              </a:rPr>
              <a:t>MVS</a:t>
            </a:r>
          </a:p>
        </p:txBody>
      </p:sp>
    </p:spTree>
    <p:extLst>
      <p:ext uri="{BB962C8B-B14F-4D97-AF65-F5344CB8AC3E}">
        <p14:creationId xmlns:p14="http://schemas.microsoft.com/office/powerpoint/2010/main" val="161027664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矩形 43">
            <a:extLst>
              <a:ext uri="{FF2B5EF4-FFF2-40B4-BE49-F238E27FC236}">
                <a16:creationId xmlns:a16="http://schemas.microsoft.com/office/drawing/2014/main" id="{23F04FFC-05C2-FA9F-5E6E-E4F8A58A3C77}"/>
              </a:ext>
            </a:extLst>
          </p:cNvPr>
          <p:cNvSpPr/>
          <p:nvPr>
            <p:custDataLst>
              <p:tags r:id="rId2"/>
            </p:custDataLst>
          </p:nvPr>
        </p:nvSpPr>
        <p:spPr>
          <a:xfrm>
            <a:off x="977959" y="403572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43" name="矩形 42">
            <a:hlinkClick r:id="rId24" action="ppaction://hlinksldjump"/>
            <a:extLst>
              <a:ext uri="{FF2B5EF4-FFF2-40B4-BE49-F238E27FC236}">
                <a16:creationId xmlns:a16="http://schemas.microsoft.com/office/drawing/2014/main" id="{C88A5350-8586-3613-650F-A9E26A94A6D9}"/>
              </a:ext>
            </a:extLst>
          </p:cNvPr>
          <p:cNvSpPr/>
          <p:nvPr>
            <p:custDataLst>
              <p:tags r:id="rId3"/>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143</a:t>
            </a:r>
          </a:p>
        </p:txBody>
      </p:sp>
      <p:sp>
        <p:nvSpPr>
          <p:cNvPr id="42" name="矩形 41">
            <a:hlinkClick r:id="rId24" action="ppaction://hlinksldjump"/>
            <a:extLst>
              <a:ext uri="{FF2B5EF4-FFF2-40B4-BE49-F238E27FC236}">
                <a16:creationId xmlns:a16="http://schemas.microsoft.com/office/drawing/2014/main" id="{5DD417F0-3215-4506-3ECE-0BE8E455573B}"/>
              </a:ext>
            </a:extLst>
          </p:cNvPr>
          <p:cNvSpPr/>
          <p:nvPr>
            <p:custDataLst>
              <p:tags r:id="rId4"/>
            </p:custDataLst>
          </p:nvPr>
        </p:nvSpPr>
        <p:spPr>
          <a:xfrm>
            <a:off x="977959" y="4035725"/>
            <a:ext cx="363114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Conclusion</a:t>
            </a:r>
          </a:p>
        </p:txBody>
      </p:sp>
      <p:sp>
        <p:nvSpPr>
          <p:cNvPr id="41" name="矩形 40">
            <a:hlinkClick r:id="rId24" action="ppaction://hlinksldjump"/>
            <a:extLst>
              <a:ext uri="{FF2B5EF4-FFF2-40B4-BE49-F238E27FC236}">
                <a16:creationId xmlns:a16="http://schemas.microsoft.com/office/drawing/2014/main" id="{C1BCAECD-8F80-257F-0B94-E2A9BAC5F438}"/>
              </a:ext>
            </a:extLst>
          </p:cNvPr>
          <p:cNvSpPr/>
          <p:nvPr>
            <p:custDataLst>
              <p:tags r:id="rId5"/>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40" name="矩形 39">
            <a:hlinkClick r:id="rId25" action="ppaction://hlinksldjump"/>
            <a:extLst>
              <a:ext uri="{FF2B5EF4-FFF2-40B4-BE49-F238E27FC236}">
                <a16:creationId xmlns:a16="http://schemas.microsoft.com/office/drawing/2014/main" id="{5D29D7E6-579E-B670-8573-231EBD50FE47}"/>
              </a:ext>
            </a:extLst>
          </p:cNvPr>
          <p:cNvSpPr/>
          <p:nvPr>
            <p:custDataLst>
              <p:tags r:id="rId6"/>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118</a:t>
            </a:r>
          </a:p>
        </p:txBody>
      </p:sp>
      <p:sp>
        <p:nvSpPr>
          <p:cNvPr id="39" name="矩形 38">
            <a:hlinkClick r:id="rId25" action="ppaction://hlinksldjump"/>
            <a:extLst>
              <a:ext uri="{FF2B5EF4-FFF2-40B4-BE49-F238E27FC236}">
                <a16:creationId xmlns:a16="http://schemas.microsoft.com/office/drawing/2014/main" id="{4AD1F4B5-DADC-4905-EA7B-27E4BE845526}"/>
              </a:ext>
            </a:extLst>
          </p:cNvPr>
          <p:cNvSpPr/>
          <p:nvPr>
            <p:custDataLst>
              <p:tags r:id="rId7"/>
            </p:custDataLst>
          </p:nvPr>
        </p:nvSpPr>
        <p:spPr>
          <a:xfrm>
            <a:off x="977959" y="3572115"/>
            <a:ext cx="363114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Discussions</a:t>
            </a:r>
          </a:p>
        </p:txBody>
      </p:sp>
      <p:sp>
        <p:nvSpPr>
          <p:cNvPr id="38" name="矩形 37">
            <a:hlinkClick r:id="rId25" action="ppaction://hlinksldjump"/>
            <a:extLst>
              <a:ext uri="{FF2B5EF4-FFF2-40B4-BE49-F238E27FC236}">
                <a16:creationId xmlns:a16="http://schemas.microsoft.com/office/drawing/2014/main" id="{7164F636-7FA3-87BA-36EB-5D605B62BFE2}"/>
              </a:ext>
            </a:extLst>
          </p:cNvPr>
          <p:cNvSpPr/>
          <p:nvPr>
            <p:custDataLst>
              <p:tags r:id="rId8"/>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37" name="矩形 36">
            <a:hlinkClick r:id="rId26" action="ppaction://hlinksldjump"/>
            <a:extLst>
              <a:ext uri="{FF2B5EF4-FFF2-40B4-BE49-F238E27FC236}">
                <a16:creationId xmlns:a16="http://schemas.microsoft.com/office/drawing/2014/main" id="{4383EAC2-3E55-6A22-70DF-3D519937DA7C}"/>
              </a:ext>
            </a:extLst>
          </p:cNvPr>
          <p:cNvSpPr/>
          <p:nvPr>
            <p:custDataLst>
              <p:tags r:id="rId9"/>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106</a:t>
            </a:r>
          </a:p>
        </p:txBody>
      </p:sp>
      <p:sp>
        <p:nvSpPr>
          <p:cNvPr id="36" name="矩形 35">
            <a:hlinkClick r:id="rId26" action="ppaction://hlinksldjump"/>
            <a:extLst>
              <a:ext uri="{FF2B5EF4-FFF2-40B4-BE49-F238E27FC236}">
                <a16:creationId xmlns:a16="http://schemas.microsoft.com/office/drawing/2014/main" id="{586DC4D8-15B6-5F2D-DD98-9D64F849237B}"/>
              </a:ext>
            </a:extLst>
          </p:cNvPr>
          <p:cNvSpPr/>
          <p:nvPr>
            <p:custDataLst>
              <p:tags r:id="rId10"/>
            </p:custDataLst>
          </p:nvPr>
        </p:nvSpPr>
        <p:spPr>
          <a:xfrm>
            <a:off x="977959" y="3108505"/>
            <a:ext cx="363114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None Depth Estimation</a:t>
            </a:r>
          </a:p>
        </p:txBody>
      </p:sp>
      <p:sp>
        <p:nvSpPr>
          <p:cNvPr id="35" name="矩形 34">
            <a:hlinkClick r:id="rId26" action="ppaction://hlinksldjump"/>
            <a:extLst>
              <a:ext uri="{FF2B5EF4-FFF2-40B4-BE49-F238E27FC236}">
                <a16:creationId xmlns:a16="http://schemas.microsoft.com/office/drawing/2014/main" id="{0780A219-F645-4EC4-CB32-8BA7E9D442F5}"/>
              </a:ext>
            </a:extLst>
          </p:cNvPr>
          <p:cNvSpPr/>
          <p:nvPr>
            <p:custDataLst>
              <p:tags r:id="rId11"/>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34" name="矩形 33">
            <a:hlinkClick r:id="rId27" action="ppaction://hlinksldjump"/>
            <a:extLst>
              <a:ext uri="{FF2B5EF4-FFF2-40B4-BE49-F238E27FC236}">
                <a16:creationId xmlns:a16="http://schemas.microsoft.com/office/drawing/2014/main" id="{3DC284B0-9416-FB51-6A12-CAF55DBF09F9}"/>
              </a:ext>
            </a:extLst>
          </p:cNvPr>
          <p:cNvSpPr/>
          <p:nvPr>
            <p:custDataLst>
              <p:tags r:id="rId12"/>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59</a:t>
            </a:r>
          </a:p>
        </p:txBody>
      </p:sp>
      <p:sp>
        <p:nvSpPr>
          <p:cNvPr id="33" name="矩形 32">
            <a:hlinkClick r:id="rId27" action="ppaction://hlinksldjump"/>
            <a:extLst>
              <a:ext uri="{FF2B5EF4-FFF2-40B4-BE49-F238E27FC236}">
                <a16:creationId xmlns:a16="http://schemas.microsoft.com/office/drawing/2014/main" id="{2BB9840B-6EDA-3139-ABA3-5FF582AF3D82}"/>
              </a:ext>
            </a:extLst>
          </p:cNvPr>
          <p:cNvSpPr/>
          <p:nvPr>
            <p:custDataLst>
              <p:tags r:id="rId13"/>
            </p:custDataLst>
          </p:nvPr>
        </p:nvSpPr>
        <p:spPr>
          <a:xfrm>
            <a:off x="977959" y="2644895"/>
            <a:ext cx="363114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Depth Estimation</a:t>
            </a:r>
          </a:p>
        </p:txBody>
      </p:sp>
      <p:sp>
        <p:nvSpPr>
          <p:cNvPr id="32" name="矩形 31">
            <a:hlinkClick r:id="rId27" action="ppaction://hlinksldjump"/>
            <a:extLst>
              <a:ext uri="{FF2B5EF4-FFF2-40B4-BE49-F238E27FC236}">
                <a16:creationId xmlns:a16="http://schemas.microsoft.com/office/drawing/2014/main" id="{3177024A-0DD3-7A59-3D3E-F42FE71C35CE}"/>
              </a:ext>
            </a:extLst>
          </p:cNvPr>
          <p:cNvSpPr/>
          <p:nvPr>
            <p:custDataLst>
              <p:tags r:id="rId14"/>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31" name="矩形 30">
            <a:hlinkClick r:id="rId28" action="ppaction://hlinksldjump"/>
            <a:extLst>
              <a:ext uri="{FF2B5EF4-FFF2-40B4-BE49-F238E27FC236}">
                <a16:creationId xmlns:a16="http://schemas.microsoft.com/office/drawing/2014/main" id="{2B8A4E5A-DEDD-0B4D-191E-933C1CCC1974}"/>
              </a:ext>
            </a:extLst>
          </p:cNvPr>
          <p:cNvSpPr/>
          <p:nvPr>
            <p:custDataLst>
              <p:tags r:id="rId15"/>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13</a:t>
            </a:r>
          </a:p>
        </p:txBody>
      </p:sp>
      <p:sp>
        <p:nvSpPr>
          <p:cNvPr id="30" name="矩形 29">
            <a:hlinkClick r:id="rId28" action="ppaction://hlinksldjump"/>
            <a:extLst>
              <a:ext uri="{FF2B5EF4-FFF2-40B4-BE49-F238E27FC236}">
                <a16:creationId xmlns:a16="http://schemas.microsoft.com/office/drawing/2014/main" id="{6A4A1583-AB33-784E-0A45-522CF22D3259}"/>
              </a:ext>
            </a:extLst>
          </p:cNvPr>
          <p:cNvSpPr/>
          <p:nvPr>
            <p:custDataLst>
              <p:tags r:id="rId16"/>
            </p:custDataLst>
          </p:nvPr>
        </p:nvSpPr>
        <p:spPr>
          <a:xfrm>
            <a:off x="977959" y="2181285"/>
            <a:ext cx="363114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Preliminaries</a:t>
            </a:r>
          </a:p>
        </p:txBody>
      </p:sp>
      <p:sp>
        <p:nvSpPr>
          <p:cNvPr id="29" name="矩形 28">
            <a:hlinkClick r:id="rId28" action="ppaction://hlinksldjump"/>
            <a:extLst>
              <a:ext uri="{FF2B5EF4-FFF2-40B4-BE49-F238E27FC236}">
                <a16:creationId xmlns:a16="http://schemas.microsoft.com/office/drawing/2014/main" id="{31786A4B-E42E-3873-502D-50A8BCB20C82}"/>
              </a:ext>
            </a:extLst>
          </p:cNvPr>
          <p:cNvSpPr/>
          <p:nvPr>
            <p:custDataLst>
              <p:tags r:id="rId17"/>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28" name="矩形 27">
            <a:hlinkClick r:id="rId29" action="ppaction://hlinksldjump"/>
            <a:extLst>
              <a:ext uri="{FF2B5EF4-FFF2-40B4-BE49-F238E27FC236}">
                <a16:creationId xmlns:a16="http://schemas.microsoft.com/office/drawing/2014/main" id="{DD5E2EBD-33F3-3D4B-D167-3DBF95EAB7F7}"/>
              </a:ext>
            </a:extLst>
          </p:cNvPr>
          <p:cNvSpPr/>
          <p:nvPr>
            <p:custDataLst>
              <p:tags r:id="rId18"/>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a:t>
            </a:r>
          </a:p>
        </p:txBody>
      </p:sp>
      <p:sp>
        <p:nvSpPr>
          <p:cNvPr id="27" name="矩形 26">
            <a:hlinkClick r:id="rId29" action="ppaction://hlinksldjump"/>
            <a:extLst>
              <a:ext uri="{FF2B5EF4-FFF2-40B4-BE49-F238E27FC236}">
                <a16:creationId xmlns:a16="http://schemas.microsoft.com/office/drawing/2014/main" id="{F1A50CC6-6597-11A8-CB0D-D6ACEF57BA51}"/>
              </a:ext>
            </a:extLst>
          </p:cNvPr>
          <p:cNvSpPr/>
          <p:nvPr>
            <p:custDataLst>
              <p:tags r:id="rId19"/>
            </p:custDataLst>
          </p:nvPr>
        </p:nvSpPr>
        <p:spPr>
          <a:xfrm>
            <a:off x="977959" y="1717675"/>
            <a:ext cx="363114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26" name="矩形 25">
            <a:hlinkClick r:id="rId29" action="ppaction://hlinksldjump"/>
            <a:extLst>
              <a:ext uri="{FF2B5EF4-FFF2-40B4-BE49-F238E27FC236}">
                <a16:creationId xmlns:a16="http://schemas.microsoft.com/office/drawing/2014/main" id="{9D52CAB3-B1F3-23C2-A59B-11A7A98572B1}"/>
              </a:ext>
            </a:extLst>
          </p:cNvPr>
          <p:cNvSpPr/>
          <p:nvPr>
            <p:custDataLst>
              <p:tags r:id="rId20"/>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25" name="标题 24">
            <a:extLst>
              <a:ext uri="{FF2B5EF4-FFF2-40B4-BE49-F238E27FC236}">
                <a16:creationId xmlns:a16="http://schemas.microsoft.com/office/drawing/2014/main" id="{93DF13A1-FCFC-742A-0A95-B32471684E64}"/>
              </a:ext>
            </a:extLst>
          </p:cNvPr>
          <p:cNvSpPr>
            <a:spLocks noGrp="1"/>
          </p:cNvSpPr>
          <p:nvPr>
            <p:ph type="title"/>
            <p:custDataLst>
              <p:tags r:id="rId21"/>
            </p:custDataLst>
          </p:nvPr>
        </p:nvSpPr>
        <p:spPr/>
        <p:txBody>
          <a:bodyPr/>
          <a:lstStyle/>
          <a:p>
            <a:r>
              <a:rPr lang="en-US"/>
              <a:t>MVS</a:t>
            </a:r>
          </a:p>
        </p:txBody>
      </p:sp>
      <p:graphicFrame>
        <p:nvGraphicFramePr>
          <p:cNvPr id="24" name="think-cell data - do not delete" hidden="1">
            <a:extLst>
              <a:ext uri="{FF2B5EF4-FFF2-40B4-BE49-F238E27FC236}">
                <a16:creationId xmlns:a16="http://schemas.microsoft.com/office/drawing/2014/main" id="{6F361B78-BF43-F1E0-8DB8-E4C0C404D021}"/>
              </a:ext>
            </a:extLst>
          </p:cNvPr>
          <p:cNvGraphicFramePr>
            <a:graphicFrameLocks noChangeAspect="1"/>
          </p:cNvGraphicFramePr>
          <p:nvPr>
            <p:custDataLst>
              <p:tags r:id="rId22"/>
            </p:custDataLst>
            <p:extLst>
              <p:ext uri="{D42A27DB-BD31-4B8C-83A1-F6EECF244321}">
                <p14:modId xmlns:p14="http://schemas.microsoft.com/office/powerpoint/2010/main" val="247775465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0" imgW="473" imgH="476" progId="TCLayout.ActiveDocument.1">
                  <p:embed/>
                </p:oleObj>
              </mc:Choice>
              <mc:Fallback>
                <p:oleObj name="think-cell 幻灯片" r:id="rId30" imgW="473" imgH="476" progId="TCLayout.ActiveDocument.1">
                  <p:embed/>
                  <p:pic>
                    <p:nvPicPr>
                      <p:cNvPr id="0" name=""/>
                      <p:cNvPicPr/>
                      <p:nvPr/>
                    </p:nvPicPr>
                    <p:blipFill>
                      <a:blip r:embed="rId31"/>
                      <a:stretch>
                        <a:fillRect/>
                      </a:stretch>
                    </p:blipFill>
                    <p:spPr>
                      <a:xfrm>
                        <a:off x="1588" y="1588"/>
                        <a:ext cx="1588" cy="1588"/>
                      </a:xfrm>
                      <a:prstGeom prst="rect">
                        <a:avLst/>
                      </a:prstGeom>
                    </p:spPr>
                  </p:pic>
                </p:oleObj>
              </mc:Fallback>
            </mc:AlternateContent>
          </a:graphicData>
        </a:graphic>
      </p:graphicFrame>
    </p:spTree>
    <p:custDataLst>
      <p:tags r:id="rId1"/>
    </p:custDataLst>
    <p:extLst>
      <p:ext uri="{BB962C8B-B14F-4D97-AF65-F5344CB8AC3E}">
        <p14:creationId xmlns:p14="http://schemas.microsoft.com/office/powerpoint/2010/main" val="2820387095"/>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extLst>
              <p:ext uri="{D42A27DB-BD31-4B8C-83A1-F6EECF244321}">
                <p14:modId xmlns:p14="http://schemas.microsoft.com/office/powerpoint/2010/main" val="403600136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a:bodyPr>
          <a:lstStyle/>
          <a:p>
            <a:r>
              <a:rPr lang="en-US" altLang="zh-CN" dirty="0"/>
              <a:t>Conclusion</a:t>
            </a:r>
            <a:endParaRPr lang="en-US" dirty="0"/>
          </a:p>
        </p:txBody>
      </p:sp>
    </p:spTree>
    <p:extLst>
      <p:ext uri="{BB962C8B-B14F-4D97-AF65-F5344CB8AC3E}">
        <p14:creationId xmlns:p14="http://schemas.microsoft.com/office/powerpoint/2010/main" val="39419761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矩形 43">
            <a:hlinkClick r:id="rId24" action="ppaction://hlinksldjump"/>
            <a:extLst>
              <a:ext uri="{FF2B5EF4-FFF2-40B4-BE49-F238E27FC236}">
                <a16:creationId xmlns:a16="http://schemas.microsoft.com/office/drawing/2014/main" id="{4FF34D46-1800-2373-7187-6D9CC43D7202}"/>
              </a:ext>
            </a:extLst>
          </p:cNvPr>
          <p:cNvSpPr/>
          <p:nvPr>
            <p:custDataLst>
              <p:tags r:id="rId2"/>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55</a:t>
            </a:r>
          </a:p>
        </p:txBody>
      </p:sp>
      <p:sp>
        <p:nvSpPr>
          <p:cNvPr id="43" name="矩形 42">
            <a:hlinkClick r:id="rId24" action="ppaction://hlinksldjump"/>
            <a:extLst>
              <a:ext uri="{FF2B5EF4-FFF2-40B4-BE49-F238E27FC236}">
                <a16:creationId xmlns:a16="http://schemas.microsoft.com/office/drawing/2014/main" id="{D8CE56EC-9D66-8ED8-88A5-A0582DC927B1}"/>
              </a:ext>
            </a:extLst>
          </p:cNvPr>
          <p:cNvSpPr/>
          <p:nvPr>
            <p:custDataLst>
              <p:tags r:id="rId3"/>
            </p:custDataLst>
          </p:nvPr>
        </p:nvSpPr>
        <p:spPr>
          <a:xfrm>
            <a:off x="977959" y="4035725"/>
            <a:ext cx="2463816"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Evaluation Metrics</a:t>
            </a:r>
          </a:p>
        </p:txBody>
      </p:sp>
      <p:sp>
        <p:nvSpPr>
          <p:cNvPr id="42" name="矩形 41">
            <a:hlinkClick r:id="rId24" action="ppaction://hlinksldjump"/>
            <a:extLst>
              <a:ext uri="{FF2B5EF4-FFF2-40B4-BE49-F238E27FC236}">
                <a16:creationId xmlns:a16="http://schemas.microsoft.com/office/drawing/2014/main" id="{96C0D30A-29FE-C9D0-A1D4-D862F05BFEE5}"/>
              </a:ext>
            </a:extLst>
          </p:cNvPr>
          <p:cNvSpPr/>
          <p:nvPr>
            <p:custDataLst>
              <p:tags r:id="rId4"/>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41" name="矩形 40">
            <a:hlinkClick r:id="rId25" action="ppaction://hlinksldjump"/>
            <a:extLst>
              <a:ext uri="{FF2B5EF4-FFF2-40B4-BE49-F238E27FC236}">
                <a16:creationId xmlns:a16="http://schemas.microsoft.com/office/drawing/2014/main" id="{97EAD647-54A2-792C-1E11-7181711D38D3}"/>
              </a:ext>
            </a:extLst>
          </p:cNvPr>
          <p:cNvSpPr/>
          <p:nvPr>
            <p:custDataLst>
              <p:tags r:id="rId5"/>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52</a:t>
            </a:r>
          </a:p>
        </p:txBody>
      </p:sp>
      <p:sp>
        <p:nvSpPr>
          <p:cNvPr id="40" name="矩形 39">
            <a:hlinkClick r:id="rId25" action="ppaction://hlinksldjump"/>
            <a:extLst>
              <a:ext uri="{FF2B5EF4-FFF2-40B4-BE49-F238E27FC236}">
                <a16:creationId xmlns:a16="http://schemas.microsoft.com/office/drawing/2014/main" id="{6F57D397-051E-02FD-0D9E-C6C459BB6899}"/>
              </a:ext>
            </a:extLst>
          </p:cNvPr>
          <p:cNvSpPr/>
          <p:nvPr>
            <p:custDataLst>
              <p:tags r:id="rId6"/>
            </p:custDataLst>
          </p:nvPr>
        </p:nvSpPr>
        <p:spPr>
          <a:xfrm>
            <a:off x="977959" y="3572115"/>
            <a:ext cx="2463816"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Datasets and Benchmarks</a:t>
            </a:r>
          </a:p>
        </p:txBody>
      </p:sp>
      <p:sp>
        <p:nvSpPr>
          <p:cNvPr id="39" name="矩形 38">
            <a:hlinkClick r:id="rId25" action="ppaction://hlinksldjump"/>
            <a:extLst>
              <a:ext uri="{FF2B5EF4-FFF2-40B4-BE49-F238E27FC236}">
                <a16:creationId xmlns:a16="http://schemas.microsoft.com/office/drawing/2014/main" id="{921190E6-A16B-6184-A28A-841D33038635}"/>
              </a:ext>
            </a:extLst>
          </p:cNvPr>
          <p:cNvSpPr/>
          <p:nvPr>
            <p:custDataLst>
              <p:tags r:id="rId7"/>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38" name="矩形 37">
            <a:hlinkClick r:id="rId26" action="ppaction://hlinksldjump"/>
            <a:extLst>
              <a:ext uri="{FF2B5EF4-FFF2-40B4-BE49-F238E27FC236}">
                <a16:creationId xmlns:a16="http://schemas.microsoft.com/office/drawing/2014/main" id="{D734CCE4-EB5D-C748-F25C-2B19E4328FD4}"/>
              </a:ext>
            </a:extLst>
          </p:cNvPr>
          <p:cNvSpPr/>
          <p:nvPr>
            <p:custDataLst>
              <p:tags r:id="rId8"/>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48</a:t>
            </a:r>
          </a:p>
        </p:txBody>
      </p:sp>
      <p:sp>
        <p:nvSpPr>
          <p:cNvPr id="37" name="矩形 36">
            <a:hlinkClick r:id="rId26" action="ppaction://hlinksldjump"/>
            <a:extLst>
              <a:ext uri="{FF2B5EF4-FFF2-40B4-BE49-F238E27FC236}">
                <a16:creationId xmlns:a16="http://schemas.microsoft.com/office/drawing/2014/main" id="{D75BF1F1-1517-92B4-D15F-378F8B139176}"/>
              </a:ext>
            </a:extLst>
          </p:cNvPr>
          <p:cNvSpPr/>
          <p:nvPr>
            <p:custDataLst>
              <p:tags r:id="rId9"/>
            </p:custDataLst>
          </p:nvPr>
        </p:nvSpPr>
        <p:spPr>
          <a:xfrm>
            <a:off x="977959" y="3108505"/>
            <a:ext cx="2463816"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Depth Fusion</a:t>
            </a:r>
          </a:p>
        </p:txBody>
      </p:sp>
      <p:sp>
        <p:nvSpPr>
          <p:cNvPr id="36" name="矩形 35">
            <a:hlinkClick r:id="rId26" action="ppaction://hlinksldjump"/>
            <a:extLst>
              <a:ext uri="{FF2B5EF4-FFF2-40B4-BE49-F238E27FC236}">
                <a16:creationId xmlns:a16="http://schemas.microsoft.com/office/drawing/2014/main" id="{1CE13DD1-9405-6C41-DC94-04ED9E995C11}"/>
              </a:ext>
            </a:extLst>
          </p:cNvPr>
          <p:cNvSpPr/>
          <p:nvPr>
            <p:custDataLst>
              <p:tags r:id="rId10"/>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35" name="矩形 34">
            <a:hlinkClick r:id="rId27" action="ppaction://hlinksldjump"/>
            <a:extLst>
              <a:ext uri="{FF2B5EF4-FFF2-40B4-BE49-F238E27FC236}">
                <a16:creationId xmlns:a16="http://schemas.microsoft.com/office/drawing/2014/main" id="{45806586-CB64-41AC-43D4-9B3ACB18FD9E}"/>
              </a:ext>
            </a:extLst>
          </p:cNvPr>
          <p:cNvSpPr/>
          <p:nvPr>
            <p:custDataLst>
              <p:tags r:id="rId11"/>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37</a:t>
            </a:r>
          </a:p>
        </p:txBody>
      </p:sp>
      <p:sp>
        <p:nvSpPr>
          <p:cNvPr id="34" name="矩形 33">
            <a:hlinkClick r:id="rId27" action="ppaction://hlinksldjump"/>
            <a:extLst>
              <a:ext uri="{FF2B5EF4-FFF2-40B4-BE49-F238E27FC236}">
                <a16:creationId xmlns:a16="http://schemas.microsoft.com/office/drawing/2014/main" id="{F2A86E37-0B6C-47D9-B77F-EAAB8EA3A7F6}"/>
              </a:ext>
            </a:extLst>
          </p:cNvPr>
          <p:cNvSpPr/>
          <p:nvPr>
            <p:custDataLst>
              <p:tags r:id="rId12"/>
            </p:custDataLst>
          </p:nvPr>
        </p:nvSpPr>
        <p:spPr>
          <a:xfrm>
            <a:off x="977959" y="2644895"/>
            <a:ext cx="2463816"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Plane Sweep</a:t>
            </a:r>
          </a:p>
        </p:txBody>
      </p:sp>
      <p:sp>
        <p:nvSpPr>
          <p:cNvPr id="33" name="矩形 32">
            <a:hlinkClick r:id="rId27" action="ppaction://hlinksldjump"/>
            <a:extLst>
              <a:ext uri="{FF2B5EF4-FFF2-40B4-BE49-F238E27FC236}">
                <a16:creationId xmlns:a16="http://schemas.microsoft.com/office/drawing/2014/main" id="{342F85AC-9D86-865A-8B1F-DBC6D5526622}"/>
              </a:ext>
            </a:extLst>
          </p:cNvPr>
          <p:cNvSpPr/>
          <p:nvPr>
            <p:custDataLst>
              <p:tags r:id="rId13"/>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32" name="矩形 31">
            <a:hlinkClick r:id="rId28" action="ppaction://hlinksldjump"/>
            <a:extLst>
              <a:ext uri="{FF2B5EF4-FFF2-40B4-BE49-F238E27FC236}">
                <a16:creationId xmlns:a16="http://schemas.microsoft.com/office/drawing/2014/main" id="{CBCD22EB-73BC-B3E3-68DD-6F8678407C42}"/>
              </a:ext>
            </a:extLst>
          </p:cNvPr>
          <p:cNvSpPr/>
          <p:nvPr>
            <p:custDataLst>
              <p:tags r:id="rId1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34</a:t>
            </a:r>
          </a:p>
        </p:txBody>
      </p:sp>
      <p:sp>
        <p:nvSpPr>
          <p:cNvPr id="31" name="矩形 30">
            <a:hlinkClick r:id="rId28" action="ppaction://hlinksldjump"/>
            <a:extLst>
              <a:ext uri="{FF2B5EF4-FFF2-40B4-BE49-F238E27FC236}">
                <a16:creationId xmlns:a16="http://schemas.microsoft.com/office/drawing/2014/main" id="{C68A7E3A-8318-9639-FA2C-5921F1C2A7BB}"/>
              </a:ext>
            </a:extLst>
          </p:cNvPr>
          <p:cNvSpPr/>
          <p:nvPr>
            <p:custDataLst>
              <p:tags r:id="rId15"/>
            </p:custDataLst>
          </p:nvPr>
        </p:nvSpPr>
        <p:spPr>
          <a:xfrm>
            <a:off x="977959" y="2181285"/>
            <a:ext cx="2463816"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View Selection</a:t>
            </a:r>
          </a:p>
        </p:txBody>
      </p:sp>
      <p:sp>
        <p:nvSpPr>
          <p:cNvPr id="30" name="矩形 29">
            <a:hlinkClick r:id="rId28" action="ppaction://hlinksldjump"/>
            <a:extLst>
              <a:ext uri="{FF2B5EF4-FFF2-40B4-BE49-F238E27FC236}">
                <a16:creationId xmlns:a16="http://schemas.microsoft.com/office/drawing/2014/main" id="{AE60EF7D-D570-583A-DEDE-527C1BBE7470}"/>
              </a:ext>
            </a:extLst>
          </p:cNvPr>
          <p:cNvSpPr/>
          <p:nvPr>
            <p:custDataLst>
              <p:tags r:id="rId1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29" name="矩形 28">
            <a:extLst>
              <a:ext uri="{FF2B5EF4-FFF2-40B4-BE49-F238E27FC236}">
                <a16:creationId xmlns:a16="http://schemas.microsoft.com/office/drawing/2014/main" id="{2ECDA2B1-666F-CD01-BE5E-9B2D1D2AE6B0}"/>
              </a:ext>
            </a:extLst>
          </p:cNvPr>
          <p:cNvSpPr/>
          <p:nvPr>
            <p:custDataLst>
              <p:tags r:id="rId17"/>
            </p:custDataLst>
          </p:nvPr>
        </p:nvSpPr>
        <p:spPr>
          <a:xfrm>
            <a:off x="977959" y="171767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28" name="矩形 27">
            <a:hlinkClick r:id="rId29" action="ppaction://hlinksldjump"/>
            <a:extLst>
              <a:ext uri="{FF2B5EF4-FFF2-40B4-BE49-F238E27FC236}">
                <a16:creationId xmlns:a16="http://schemas.microsoft.com/office/drawing/2014/main" id="{28CF4C21-3CDB-FF73-6AC3-6205A88F784E}"/>
              </a:ext>
            </a:extLst>
          </p:cNvPr>
          <p:cNvSpPr/>
          <p:nvPr>
            <p:custDataLst>
              <p:tags r:id="rId18"/>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15</a:t>
            </a:r>
          </a:p>
        </p:txBody>
      </p:sp>
      <p:sp>
        <p:nvSpPr>
          <p:cNvPr id="27" name="矩形 26">
            <a:hlinkClick r:id="rId29" action="ppaction://hlinksldjump"/>
            <a:extLst>
              <a:ext uri="{FF2B5EF4-FFF2-40B4-BE49-F238E27FC236}">
                <a16:creationId xmlns:a16="http://schemas.microsoft.com/office/drawing/2014/main" id="{822CBCE8-BE5C-7879-D2EF-EE8D9DC29FFF}"/>
              </a:ext>
            </a:extLst>
          </p:cNvPr>
          <p:cNvSpPr/>
          <p:nvPr>
            <p:custDataLst>
              <p:tags r:id="rId19"/>
            </p:custDataLst>
          </p:nvPr>
        </p:nvSpPr>
        <p:spPr>
          <a:xfrm>
            <a:off x="977959" y="1717675"/>
            <a:ext cx="2463816"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Camera Calibration</a:t>
            </a:r>
          </a:p>
        </p:txBody>
      </p:sp>
      <p:sp>
        <p:nvSpPr>
          <p:cNvPr id="26" name="矩形 25">
            <a:hlinkClick r:id="rId29" action="ppaction://hlinksldjump"/>
            <a:extLst>
              <a:ext uri="{FF2B5EF4-FFF2-40B4-BE49-F238E27FC236}">
                <a16:creationId xmlns:a16="http://schemas.microsoft.com/office/drawing/2014/main" id="{2818F95E-FD48-2A1A-B7B6-E14164C2E43E}"/>
              </a:ext>
            </a:extLst>
          </p:cNvPr>
          <p:cNvSpPr/>
          <p:nvPr>
            <p:custDataLst>
              <p:tags r:id="rId20"/>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25" name="标题 24">
            <a:extLst>
              <a:ext uri="{FF2B5EF4-FFF2-40B4-BE49-F238E27FC236}">
                <a16:creationId xmlns:a16="http://schemas.microsoft.com/office/drawing/2014/main" id="{1F09FDC3-E240-859D-66C4-6DD94C94F6E0}"/>
              </a:ext>
            </a:extLst>
          </p:cNvPr>
          <p:cNvSpPr>
            <a:spLocks noGrp="1"/>
          </p:cNvSpPr>
          <p:nvPr>
            <p:ph type="title"/>
            <p:custDataLst>
              <p:tags r:id="rId21"/>
            </p:custDataLst>
          </p:nvPr>
        </p:nvSpPr>
        <p:spPr/>
        <p:txBody>
          <a:bodyPr/>
          <a:lstStyle/>
          <a:p>
            <a:r>
              <a:rPr lang="en-US"/>
              <a:t>Preliminaries</a:t>
            </a:r>
          </a:p>
        </p:txBody>
      </p:sp>
      <p:graphicFrame>
        <p:nvGraphicFramePr>
          <p:cNvPr id="24" name="think-cell data - do not delete" hidden="1">
            <a:extLst>
              <a:ext uri="{FF2B5EF4-FFF2-40B4-BE49-F238E27FC236}">
                <a16:creationId xmlns:a16="http://schemas.microsoft.com/office/drawing/2014/main" id="{1D4A2540-A9BB-ADA6-7559-D59C8E72D82C}"/>
              </a:ext>
            </a:extLst>
          </p:cNvPr>
          <p:cNvGraphicFramePr>
            <a:graphicFrameLocks noChangeAspect="1"/>
          </p:cNvGraphicFramePr>
          <p:nvPr>
            <p:custDataLst>
              <p:tags r:id="rId2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0" imgW="473" imgH="476" progId="TCLayout.ActiveDocument.1">
                  <p:embed/>
                </p:oleObj>
              </mc:Choice>
              <mc:Fallback>
                <p:oleObj name="think-cell 幻灯片" r:id="rId30" imgW="473" imgH="476" progId="TCLayout.ActiveDocument.1">
                  <p:embed/>
                  <p:pic>
                    <p:nvPicPr>
                      <p:cNvPr id="24" name="think-cell data - do not delete" hidden="1">
                        <a:extLst>
                          <a:ext uri="{FF2B5EF4-FFF2-40B4-BE49-F238E27FC236}">
                            <a16:creationId xmlns:a16="http://schemas.microsoft.com/office/drawing/2014/main" id="{1D4A2540-A9BB-ADA6-7559-D59C8E72D82C}"/>
                          </a:ext>
                        </a:extLst>
                      </p:cNvPr>
                      <p:cNvPicPr/>
                      <p:nvPr/>
                    </p:nvPicPr>
                    <p:blipFill>
                      <a:blip r:embed="rId31"/>
                      <a:stretch>
                        <a:fillRect/>
                      </a:stretch>
                    </p:blipFill>
                    <p:spPr>
                      <a:xfrm>
                        <a:off x="1588" y="1588"/>
                        <a:ext cx="1588" cy="1588"/>
                      </a:xfrm>
                      <a:prstGeom prst="rect">
                        <a:avLst/>
                      </a:prstGeom>
                    </p:spPr>
                  </p:pic>
                </p:oleObj>
              </mc:Fallback>
            </mc:AlternateContent>
          </a:graphicData>
        </a:graphic>
      </p:graphicFrame>
    </p:spTree>
    <p:custDataLst>
      <p:tags r:id="rId1"/>
    </p:custDataLst>
    <p:extLst>
      <p:ext uri="{BB962C8B-B14F-4D97-AF65-F5344CB8AC3E}">
        <p14:creationId xmlns:p14="http://schemas.microsoft.com/office/powerpoint/2010/main" val="20273389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Camera Calibration</a:t>
            </a:r>
            <a:endParaRPr lang="en-US" dirty="0"/>
          </a:p>
        </p:txBody>
      </p:sp>
      <mc:AlternateContent xmlns:mc="http://schemas.openxmlformats.org/markup-compatibility/2006" xmlns:a14="http://schemas.microsoft.com/office/drawing/2010/main">
        <mc:Choice Requires="a14">
          <p:sp>
            <p:nvSpPr>
              <p:cNvPr id="3" name="ee4pContent1">
                <a:extLst>
                  <a:ext uri="{FF2B5EF4-FFF2-40B4-BE49-F238E27FC236}">
                    <a16:creationId xmlns:a16="http://schemas.microsoft.com/office/drawing/2014/main" id="{0B33A125-237F-8935-43F4-99498E605E8C}"/>
                  </a:ext>
                </a:extLst>
              </p:cNvPr>
              <p:cNvSpPr txBox="1">
                <a:spLocks/>
              </p:cNvSpPr>
              <p:nvPr>
                <p:custDataLst>
                  <p:tags r:id="rId2"/>
                </p:custDataLst>
              </p:nvPr>
            </p:nvSpPr>
            <p:spPr>
              <a:xfrm>
                <a:off x="838200" y="1690689"/>
                <a:ext cx="10515600" cy="2323962"/>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相机标定是一个确定相机内参和外参的过程，以准确理解其几何结构和特性</a:t>
                </a:r>
                <a:endParaRPr lang="en-US" altLang="zh-CN" dirty="0">
                  <a:latin typeface="+mn-lt"/>
                </a:endParaRPr>
              </a:p>
              <a:p>
                <a:pPr lvl="1"/>
                <a:r>
                  <a:rPr lang="zh-CN" altLang="en-US" dirty="0">
                    <a:latin typeface="+mn-lt"/>
                  </a:rPr>
                  <a:t>确保后续重建过程建立在准确且一致的几何信息之上，最终实现更可靠、更精确的场景 </a:t>
                </a:r>
                <a:r>
                  <a:rPr lang="en-US" altLang="zh-CN" dirty="0">
                    <a:latin typeface="+mn-lt"/>
                  </a:rPr>
                  <a:t>3D </a:t>
                </a:r>
                <a:r>
                  <a:rPr lang="zh-CN" altLang="en-US" dirty="0">
                    <a:latin typeface="+mn-lt"/>
                  </a:rPr>
                  <a:t>表示</a:t>
                </a:r>
                <a:endParaRPr lang="en-US" altLang="zh-CN" dirty="0">
                  <a:latin typeface="+mn-lt"/>
                </a:endParaRPr>
              </a:p>
              <a:p>
                <a:pPr lvl="1"/>
                <a:r>
                  <a:rPr lang="zh-CN" altLang="en-US" dirty="0">
                    <a:latin typeface="+mn-lt"/>
                  </a:rPr>
                  <a:t>获得已标定的相机参数通常是运行 </a:t>
                </a:r>
                <a:r>
                  <a:rPr lang="en-US" altLang="zh-CN" dirty="0">
                    <a:latin typeface="+mn-lt"/>
                  </a:rPr>
                  <a:t>SfM </a:t>
                </a:r>
                <a:r>
                  <a:rPr lang="zh-CN" altLang="en-US" dirty="0">
                    <a:latin typeface="+mn-lt"/>
                  </a:rPr>
                  <a:t>算法或 </a:t>
                </a:r>
                <a:r>
                  <a:rPr lang="en-US" altLang="zh-CN" dirty="0">
                    <a:latin typeface="+mn-lt"/>
                  </a:rPr>
                  <a:t>SLAM </a:t>
                </a:r>
                <a:r>
                  <a:rPr lang="zh-CN" altLang="en-US" dirty="0">
                    <a:latin typeface="+mn-lt"/>
                  </a:rPr>
                  <a:t>来实现的，它们联合优化</a:t>
                </a:r>
                <a:r>
                  <a:rPr lang="zh-CN" altLang="en-US" dirty="0">
                    <a:solidFill>
                      <a:srgbClr val="FF0000"/>
                    </a:solidFill>
                    <a:latin typeface="+mn-lt"/>
                  </a:rPr>
                  <a:t>稀疏三角化的 </a:t>
                </a:r>
                <a:r>
                  <a:rPr lang="en-US" altLang="zh-CN" dirty="0">
                    <a:solidFill>
                      <a:srgbClr val="FF0000"/>
                    </a:solidFill>
                    <a:latin typeface="+mn-lt"/>
                  </a:rPr>
                  <a:t>3D </a:t>
                </a:r>
                <a:r>
                  <a:rPr lang="zh-CN" altLang="en-US" dirty="0">
                    <a:solidFill>
                      <a:srgbClr val="FF0000"/>
                    </a:solidFill>
                    <a:latin typeface="+mn-lt"/>
                  </a:rPr>
                  <a:t>点</a:t>
                </a:r>
                <a:r>
                  <a:rPr lang="zh-CN" altLang="en-US" dirty="0">
                    <a:latin typeface="+mn-lt"/>
                  </a:rPr>
                  <a:t>和</a:t>
                </a:r>
                <a:r>
                  <a:rPr lang="zh-CN" altLang="en-US" dirty="0">
                    <a:solidFill>
                      <a:srgbClr val="FF0000"/>
                    </a:solidFill>
                    <a:latin typeface="+mn-lt"/>
                  </a:rPr>
                  <a:t>相机参数</a:t>
                </a:r>
                <a:endParaRPr lang="en-US" altLang="zh-CN" dirty="0">
                  <a:solidFill>
                    <a:srgbClr val="FF0000"/>
                  </a:solidFill>
                  <a:latin typeface="+mn-lt"/>
                </a:endParaRPr>
              </a:p>
              <a:p>
                <a:pPr lvl="1"/>
                <a:r>
                  <a:rPr lang="zh-CN" altLang="en-US" dirty="0">
                    <a:latin typeface="+mn-lt"/>
                  </a:rPr>
                  <a:t>相机参数包括外矩阵</a:t>
                </a:r>
                <a14:m>
                  <m:oMath xmlns:m="http://schemas.openxmlformats.org/officeDocument/2006/math">
                    <m:r>
                      <a:rPr lang="en-US" altLang="zh-CN" b="1" i="1" smtClean="0">
                        <a:latin typeface="Cambria Math" panose="02040503050406030204" pitchFamily="18" charset="0"/>
                      </a:rPr>
                      <m:t>𝑻</m:t>
                    </m:r>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r>
                          <a:rPr lang="en-US" altLang="zh-CN" b="1" i="1" smtClean="0">
                            <a:latin typeface="Cambria Math" panose="02040503050406030204" pitchFamily="18" charset="0"/>
                          </a:rPr>
                          <m:t>𝑹</m:t>
                        </m:r>
                        <m:r>
                          <a:rPr lang="en-US" altLang="zh-CN" b="0" i="0" smtClean="0">
                            <a:latin typeface="Cambria Math" panose="02040503050406030204" pitchFamily="18" charset="0"/>
                          </a:rPr>
                          <m:t>|</m:t>
                        </m:r>
                        <m:r>
                          <a:rPr lang="en-US" altLang="zh-CN" b="1" i="1" smtClean="0">
                            <a:latin typeface="Cambria Math" panose="02040503050406030204" pitchFamily="18" charset="0"/>
                          </a:rPr>
                          <m:t>𝒕</m:t>
                        </m:r>
                      </m:e>
                    </m:d>
                  </m:oMath>
                </a14:m>
                <a:r>
                  <a:rPr lang="zh-CN" altLang="en-US" dirty="0">
                    <a:latin typeface="+mn-lt"/>
                  </a:rPr>
                  <a:t>和内矩阵</a:t>
                </a:r>
                <a14:m>
                  <m:oMath xmlns:m="http://schemas.openxmlformats.org/officeDocument/2006/math">
                    <m:r>
                      <a:rPr lang="en-US" altLang="zh-CN" b="1" i="1" smtClean="0">
                        <a:latin typeface="Cambria Math" panose="02040503050406030204" pitchFamily="18" charset="0"/>
                      </a:rPr>
                      <m:t>𝑲</m:t>
                    </m:r>
                  </m:oMath>
                </a14:m>
                <a:endParaRPr lang="en-US" altLang="zh-CN" b="1" i="1" dirty="0">
                  <a:latin typeface="+mn-lt"/>
                </a:endParaRPr>
              </a:p>
              <a:p>
                <a:pPr lvl="1"/>
                <a:r>
                  <a:rPr lang="zh-CN" altLang="en-US" dirty="0">
                    <a:latin typeface="+mn-lt"/>
                  </a:rPr>
                  <a:t>基于深度图的 </a:t>
                </a:r>
                <a:r>
                  <a:rPr lang="en-US" altLang="zh-CN" dirty="0">
                    <a:latin typeface="+mn-lt"/>
                  </a:rPr>
                  <a:t>MVS </a:t>
                </a:r>
                <a:r>
                  <a:rPr lang="zh-CN" altLang="en-US" dirty="0">
                    <a:latin typeface="+mn-lt"/>
                  </a:rPr>
                  <a:t>方法需要一个有界的深度范围</a:t>
                </a:r>
                <a14:m>
                  <m:oMath xmlns:m="http://schemas.openxmlformats.org/officeDocument/2006/math">
                    <m:r>
                      <a:rPr lang="en-US" altLang="zh-CN" i="1" dirty="0" smtClean="0">
                        <a:latin typeface="Cambria Math" panose="02040503050406030204" pitchFamily="18" charset="0"/>
                      </a:rPr>
                      <m:t>[</m:t>
                    </m:r>
                    <m:sSub>
                      <m:sSubPr>
                        <m:ctrlPr>
                          <a:rPr lang="en-US" altLang="zh-CN" i="1" dirty="0" smtClean="0">
                            <a:latin typeface="Cambria Math" panose="02040503050406030204" pitchFamily="18" charset="0"/>
                          </a:rPr>
                        </m:ctrlPr>
                      </m:sSubPr>
                      <m:e>
                        <m:r>
                          <a:rPr lang="en-US" altLang="zh-CN" b="0" i="1" dirty="0" smtClean="0">
                            <a:latin typeface="Cambria Math" panose="02040503050406030204" pitchFamily="18" charset="0"/>
                          </a:rPr>
                          <m:t>𝑑</m:t>
                        </m:r>
                      </m:e>
                      <m:sub>
                        <m:r>
                          <a:rPr lang="en-US" altLang="zh-CN" b="0" i="1" dirty="0" smtClean="0">
                            <a:latin typeface="Cambria Math" panose="02040503050406030204" pitchFamily="18" charset="0"/>
                          </a:rPr>
                          <m:t>𝑚𝑖𝑛</m:t>
                        </m:r>
                      </m:sub>
                    </m:sSub>
                    <m:r>
                      <a:rPr lang="en-US" altLang="zh-CN" i="1" dirty="0" err="1" smtClean="0">
                        <a:latin typeface="Cambria Math" panose="02040503050406030204" pitchFamily="18" charset="0"/>
                      </a:rPr>
                      <m:t>,</m:t>
                    </m:r>
                    <m:r>
                      <a:rPr lang="en-US" altLang="zh-CN" b="0" i="1" dirty="0" smtClean="0">
                        <a:latin typeface="Cambria Math" panose="02040503050406030204" pitchFamily="18" charset="0"/>
                      </a:rPr>
                      <m:t>  </m:t>
                    </m:r>
                    <m:sSub>
                      <m:sSubPr>
                        <m:ctrlPr>
                          <a:rPr lang="en-US" altLang="zh-CN" i="1" dirty="0" smtClean="0">
                            <a:latin typeface="Cambria Math" panose="02040503050406030204" pitchFamily="18" charset="0"/>
                          </a:rPr>
                        </m:ctrlPr>
                      </m:sSubPr>
                      <m:e>
                        <m:r>
                          <a:rPr lang="en-US" altLang="zh-CN" b="0" i="1" dirty="0" smtClean="0">
                            <a:latin typeface="Cambria Math" panose="02040503050406030204" pitchFamily="18" charset="0"/>
                          </a:rPr>
                          <m:t>𝑑</m:t>
                        </m:r>
                      </m:e>
                      <m:sub>
                        <m:r>
                          <a:rPr lang="en-US" altLang="zh-CN" b="0" i="1" dirty="0" smtClean="0">
                            <a:latin typeface="Cambria Math" panose="02040503050406030204" pitchFamily="18" charset="0"/>
                          </a:rPr>
                          <m:t>𝑚𝑎𝑥</m:t>
                        </m:r>
                      </m:sub>
                    </m:sSub>
                    <m:r>
                      <a:rPr lang="en-US" altLang="zh-CN" i="1" dirty="0" smtClean="0">
                        <a:latin typeface="Cambria Math" panose="02040503050406030204" pitchFamily="18" charset="0"/>
                      </a:rPr>
                      <m:t>]</m:t>
                    </m:r>
                  </m:oMath>
                </a14:m>
                <a:r>
                  <a:rPr lang="zh-CN" altLang="en-US" dirty="0">
                    <a:latin typeface="+mn-lt"/>
                  </a:rPr>
                  <a:t>以提高估计精度</a:t>
                </a:r>
                <a:endParaRPr lang="en-US" altLang="zh-CN" dirty="0">
                  <a:latin typeface="+mn-lt"/>
                </a:endParaRPr>
              </a:p>
              <a:p>
                <a:pPr lvl="1"/>
                <a:r>
                  <a:rPr lang="zh-CN" altLang="en-US" dirty="0">
                    <a:latin typeface="+mn-lt"/>
                  </a:rPr>
                  <a:t>对于离线方法，深度范围可以通过将 </a:t>
                </a:r>
                <a:r>
                  <a:rPr lang="en-US" altLang="zh-CN" dirty="0">
                    <a:latin typeface="+mn-lt"/>
                  </a:rPr>
                  <a:t>SfM </a:t>
                </a:r>
                <a:r>
                  <a:rPr lang="zh-CN" altLang="en-US" dirty="0">
                    <a:latin typeface="+mn-lt"/>
                  </a:rPr>
                  <a:t>中的稀疏点云投影到每个视点并计算最小值和最大值</a:t>
                </a:r>
                <a14:m>
                  <m:oMath xmlns:m="http://schemas.openxmlformats.org/officeDocument/2006/math">
                    <m:r>
                      <a:rPr lang="en-US" altLang="zh-CN" i="1" dirty="0" smtClean="0">
                        <a:latin typeface="Cambria Math" panose="02040503050406030204" pitchFamily="18" charset="0"/>
                      </a:rPr>
                      <m:t>𝑧</m:t>
                    </m:r>
                  </m:oMath>
                </a14:m>
                <a:r>
                  <a:rPr lang="zh-CN" altLang="en-US" dirty="0">
                    <a:latin typeface="+mn-lt"/>
                  </a:rPr>
                  <a:t>来估计 </a:t>
                </a:r>
                <a:endParaRPr lang="en-US" altLang="zh-CN" dirty="0">
                  <a:latin typeface="+mn-lt"/>
                </a:endParaRPr>
              </a:p>
              <a:p>
                <a:pPr lvl="1"/>
                <a:r>
                  <a:rPr lang="zh-CN" altLang="en-US" dirty="0">
                    <a:latin typeface="+mn-lt"/>
                  </a:rPr>
                  <a:t>相反，在线方法通常设置恒定的深度范围，例如 </a:t>
                </a:r>
                <a:r>
                  <a:rPr lang="en-US" altLang="zh-CN" dirty="0">
                    <a:latin typeface="+mn-lt"/>
                  </a:rPr>
                  <a:t>[0.25m, 20.00m]</a:t>
                </a:r>
                <a:r>
                  <a:rPr lang="zh-CN" altLang="en-US" dirty="0">
                    <a:latin typeface="+mn-lt"/>
                  </a:rPr>
                  <a:t>，因为场景比例通常固定为房间大小</a:t>
                </a:r>
              </a:p>
              <a:p>
                <a:pPr marL="0" lvl="1" indent="0">
                  <a:buNone/>
                </a:pPr>
                <a:endParaRPr lang="en-US" dirty="0">
                  <a:latin typeface="+mn-lt"/>
                </a:endParaRPr>
              </a:p>
            </p:txBody>
          </p:sp>
        </mc:Choice>
        <mc:Fallback xmlns="">
          <p:sp>
            <p:nvSpPr>
              <p:cNvPr id="3" name="ee4pContent1">
                <a:extLst>
                  <a:ext uri="{FF2B5EF4-FFF2-40B4-BE49-F238E27FC236}">
                    <a16:creationId xmlns:a16="http://schemas.microsoft.com/office/drawing/2014/main" id="{0B33A125-237F-8935-43F4-99498E605E8C}"/>
                  </a:ext>
                </a:extLst>
              </p:cNvPr>
              <p:cNvSpPr txBox="1">
                <a:spLocks noRot="1" noChangeAspect="1" noMove="1" noResize="1" noEditPoints="1" noAdjustHandles="1" noChangeArrowheads="1" noChangeShapeType="1" noTextEdit="1"/>
              </p:cNvSpPr>
              <p:nvPr>
                <p:custDataLst>
                  <p:tags r:id="rId6"/>
                </p:custDataLst>
              </p:nvPr>
            </p:nvSpPr>
            <p:spPr>
              <a:xfrm>
                <a:off x="838200" y="1690689"/>
                <a:ext cx="10515600" cy="2323962"/>
              </a:xfrm>
              <a:prstGeom prst="rect">
                <a:avLst/>
              </a:prstGeom>
              <a:blipFill>
                <a:blip r:embed="rId7"/>
                <a:stretch>
                  <a:fillRect l="-232" b="-1302"/>
                </a:stretch>
              </a:blipFill>
              <a:ln w="9525" cmpd="sng">
                <a:solidFill>
                  <a:schemeClr val="accent1">
                    <a:lumMod val="100000"/>
                  </a:schemeClr>
                </a:solidFill>
                <a:prstDash val="solid"/>
              </a:ln>
            </p:spPr>
            <p:txBody>
              <a:bodyPr/>
              <a:lstStyle/>
              <a:p>
                <a:r>
                  <a:rPr lang="en-US">
                    <a:noFill/>
                  </a:rPr>
                  <a:t> </a:t>
                </a:r>
              </a:p>
            </p:txBody>
          </p:sp>
        </mc:Fallback>
      </mc:AlternateContent>
      <p:grpSp>
        <p:nvGrpSpPr>
          <p:cNvPr id="14" name="组合 13">
            <a:extLst>
              <a:ext uri="{FF2B5EF4-FFF2-40B4-BE49-F238E27FC236}">
                <a16:creationId xmlns:a16="http://schemas.microsoft.com/office/drawing/2014/main" id="{989287E6-F823-C73C-A5E2-A5A2D980DBC4}"/>
              </a:ext>
            </a:extLst>
          </p:cNvPr>
          <p:cNvGrpSpPr/>
          <p:nvPr/>
        </p:nvGrpSpPr>
        <p:grpSpPr>
          <a:xfrm>
            <a:off x="531367" y="4043905"/>
            <a:ext cx="11129266" cy="2622225"/>
            <a:chOff x="838199" y="4095656"/>
            <a:chExt cx="11129266" cy="2622225"/>
          </a:xfrm>
        </p:grpSpPr>
        <p:grpSp>
          <p:nvGrpSpPr>
            <p:cNvPr id="6" name="组合 5">
              <a:extLst>
                <a:ext uri="{FF2B5EF4-FFF2-40B4-BE49-F238E27FC236}">
                  <a16:creationId xmlns:a16="http://schemas.microsoft.com/office/drawing/2014/main" id="{16E47DEF-625B-CE59-FE14-36B0B8ABC35B}"/>
                </a:ext>
              </a:extLst>
            </p:cNvPr>
            <p:cNvGrpSpPr/>
            <p:nvPr/>
          </p:nvGrpSpPr>
          <p:grpSpPr>
            <a:xfrm>
              <a:off x="838199" y="4095658"/>
              <a:ext cx="3196119" cy="2622223"/>
              <a:chOff x="838199" y="4095658"/>
              <a:chExt cx="3196119" cy="2622223"/>
            </a:xfrm>
          </p:grpSpPr>
          <p:pic>
            <p:nvPicPr>
              <p:cNvPr id="1026" name="Picture 2">
                <a:extLst>
                  <a:ext uri="{FF2B5EF4-FFF2-40B4-BE49-F238E27FC236}">
                    <a16:creationId xmlns:a16="http://schemas.microsoft.com/office/drawing/2014/main" id="{B5E7B845-0921-0514-DC9A-6DFAEFF8CFF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38199" y="4095658"/>
                <a:ext cx="3196119" cy="2252891"/>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a:extLst>
                  <a:ext uri="{FF2B5EF4-FFF2-40B4-BE49-F238E27FC236}">
                    <a16:creationId xmlns:a16="http://schemas.microsoft.com/office/drawing/2014/main" id="{36A1DB8F-BE39-9D91-73FC-BC656C89EFEE}"/>
                  </a:ext>
                </a:extLst>
              </p:cNvPr>
              <p:cNvSpPr txBox="1"/>
              <p:nvPr/>
            </p:nvSpPr>
            <p:spPr>
              <a:xfrm>
                <a:off x="838199" y="6348549"/>
                <a:ext cx="3196119" cy="369332"/>
              </a:xfrm>
              <a:prstGeom prst="rect">
                <a:avLst/>
              </a:prstGeom>
              <a:noFill/>
            </p:spPr>
            <p:txBody>
              <a:bodyPr wrap="square" rtlCol="0">
                <a:spAutoFit/>
              </a:bodyPr>
              <a:lstStyle/>
              <a:p>
                <a:pPr algn="ctr"/>
                <a:r>
                  <a:rPr lang="en-US" altLang="zh-CN" dirty="0"/>
                  <a:t>SfM</a:t>
                </a:r>
                <a:endParaRPr lang="en-US" dirty="0"/>
              </a:p>
            </p:txBody>
          </p:sp>
        </p:grpSp>
        <p:grpSp>
          <p:nvGrpSpPr>
            <p:cNvPr id="9" name="组合 8">
              <a:extLst>
                <a:ext uri="{FF2B5EF4-FFF2-40B4-BE49-F238E27FC236}">
                  <a16:creationId xmlns:a16="http://schemas.microsoft.com/office/drawing/2014/main" id="{1E8A79DA-5986-B7BE-64F8-489356D30C00}"/>
                </a:ext>
              </a:extLst>
            </p:cNvPr>
            <p:cNvGrpSpPr/>
            <p:nvPr/>
          </p:nvGrpSpPr>
          <p:grpSpPr>
            <a:xfrm>
              <a:off x="4034318" y="4095656"/>
              <a:ext cx="4319451" cy="2622223"/>
              <a:chOff x="4034317" y="4095657"/>
              <a:chExt cx="4319451" cy="2622223"/>
            </a:xfrm>
          </p:grpSpPr>
          <p:pic>
            <p:nvPicPr>
              <p:cNvPr id="1028" name="Picture 4" descr="SLAM十四讲之第5讲--相机标定_slam相机标定-CSDN博客">
                <a:extLst>
                  <a:ext uri="{FF2B5EF4-FFF2-40B4-BE49-F238E27FC236}">
                    <a16:creationId xmlns:a16="http://schemas.microsoft.com/office/drawing/2014/main" id="{6D4E50C6-E7C6-3A59-34A6-D74CA803D97C}"/>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6742" r="4646" b="14139"/>
              <a:stretch/>
            </p:blipFill>
            <p:spPr bwMode="auto">
              <a:xfrm>
                <a:off x="4034317" y="4095657"/>
                <a:ext cx="4319451" cy="2252891"/>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6">
                <a:extLst>
                  <a:ext uri="{FF2B5EF4-FFF2-40B4-BE49-F238E27FC236}">
                    <a16:creationId xmlns:a16="http://schemas.microsoft.com/office/drawing/2014/main" id="{061C3CF8-CA76-17D7-2727-B6CF9C2B9CAF}"/>
                  </a:ext>
                </a:extLst>
              </p:cNvPr>
              <p:cNvSpPr txBox="1"/>
              <p:nvPr/>
            </p:nvSpPr>
            <p:spPr>
              <a:xfrm>
                <a:off x="4034317" y="6348548"/>
                <a:ext cx="4319451" cy="369332"/>
              </a:xfrm>
              <a:prstGeom prst="rect">
                <a:avLst/>
              </a:prstGeom>
              <a:noFill/>
            </p:spPr>
            <p:txBody>
              <a:bodyPr wrap="square" rtlCol="0">
                <a:spAutoFit/>
              </a:bodyPr>
              <a:lstStyle/>
              <a:p>
                <a:pPr algn="ctr"/>
                <a:r>
                  <a:rPr lang="en-US" altLang="zh-CN" dirty="0"/>
                  <a:t>SLAM</a:t>
                </a:r>
                <a:endParaRPr lang="en-US" dirty="0"/>
              </a:p>
            </p:txBody>
          </p:sp>
        </p:grpSp>
        <p:grpSp>
          <p:nvGrpSpPr>
            <p:cNvPr id="13" name="组合 12">
              <a:extLst>
                <a:ext uri="{FF2B5EF4-FFF2-40B4-BE49-F238E27FC236}">
                  <a16:creationId xmlns:a16="http://schemas.microsoft.com/office/drawing/2014/main" id="{9DD10AB7-3009-7D02-D1A8-3745CEB57D7F}"/>
                </a:ext>
              </a:extLst>
            </p:cNvPr>
            <p:cNvGrpSpPr/>
            <p:nvPr/>
          </p:nvGrpSpPr>
          <p:grpSpPr>
            <a:xfrm>
              <a:off x="8353769" y="4095656"/>
              <a:ext cx="3613696" cy="2622224"/>
              <a:chOff x="8353768" y="4095656"/>
              <a:chExt cx="3613696" cy="2622224"/>
            </a:xfrm>
          </p:grpSpPr>
          <p:pic>
            <p:nvPicPr>
              <p:cNvPr id="11" name="图片 10" descr="图示, 文本&#10;&#10;描述已自动生成">
                <a:extLst>
                  <a:ext uri="{FF2B5EF4-FFF2-40B4-BE49-F238E27FC236}">
                    <a16:creationId xmlns:a16="http://schemas.microsoft.com/office/drawing/2014/main" id="{7B896C42-1589-86A4-97D3-D879BE0ACC1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353768" y="4095656"/>
                <a:ext cx="3613696" cy="2252890"/>
              </a:xfrm>
              <a:prstGeom prst="rect">
                <a:avLst/>
              </a:prstGeom>
            </p:spPr>
          </p:pic>
          <p:sp>
            <p:nvSpPr>
              <p:cNvPr id="12" name="文本框 11">
                <a:extLst>
                  <a:ext uri="{FF2B5EF4-FFF2-40B4-BE49-F238E27FC236}">
                    <a16:creationId xmlns:a16="http://schemas.microsoft.com/office/drawing/2014/main" id="{8F74F32F-0ADA-305D-FBE3-C54BD1B3389F}"/>
                  </a:ext>
                </a:extLst>
              </p:cNvPr>
              <p:cNvSpPr txBox="1"/>
              <p:nvPr/>
            </p:nvSpPr>
            <p:spPr>
              <a:xfrm>
                <a:off x="8353768" y="6348548"/>
                <a:ext cx="3613696" cy="369332"/>
              </a:xfrm>
              <a:prstGeom prst="rect">
                <a:avLst/>
              </a:prstGeom>
              <a:noFill/>
            </p:spPr>
            <p:txBody>
              <a:bodyPr wrap="square" rtlCol="0">
                <a:spAutoFit/>
              </a:bodyPr>
              <a:lstStyle/>
              <a:p>
                <a:pPr algn="ctr"/>
                <a:r>
                  <a:rPr lang="zh-CN" altLang="en-US" dirty="0"/>
                  <a:t>相机参数矩阵</a:t>
                </a:r>
                <a:endParaRPr lang="en-US" dirty="0"/>
              </a:p>
            </p:txBody>
          </p:sp>
        </p:grpSp>
      </p:grpSp>
    </p:spTree>
    <p:extLst>
      <p:ext uri="{BB962C8B-B14F-4D97-AF65-F5344CB8AC3E}">
        <p14:creationId xmlns:p14="http://schemas.microsoft.com/office/powerpoint/2010/main" val="34251392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extLst>
              <p:ext uri="{D42A27DB-BD31-4B8C-83A1-F6EECF244321}">
                <p14:modId xmlns:p14="http://schemas.microsoft.com/office/powerpoint/2010/main" val="424015329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Camera Calibration—</a:t>
            </a:r>
            <a:r>
              <a:rPr lang="zh-CN" altLang="en-US" dirty="0"/>
              <a:t>相机参数矩阵的作用</a:t>
            </a:r>
            <a:endParaRPr lang="en-US" dirty="0"/>
          </a:p>
        </p:txBody>
      </p:sp>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15CCBB43-A234-CB7A-C860-9B11FC947A7A}"/>
                  </a:ext>
                </a:extLst>
              </p:cNvPr>
              <p:cNvSpPr txBox="1"/>
              <p:nvPr/>
            </p:nvSpPr>
            <p:spPr>
              <a:xfrm>
                <a:off x="838200" y="1690688"/>
                <a:ext cx="4397871" cy="13590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𝑍</m:t>
                      </m:r>
                      <m:d>
                        <m:dPr>
                          <m:begChr m:val="["/>
                          <m:endChr m:val="]"/>
                          <m:ctrlPr>
                            <a:rPr lang="en-US" i="1" smtClean="0">
                              <a:latin typeface="Cambria Math" panose="02040503050406030204" pitchFamily="18" charset="0"/>
                            </a:rPr>
                          </m:ctrlPr>
                        </m:dPr>
                        <m:e>
                          <m:m>
                            <m:mPr>
                              <m:mcs>
                                <m:mc>
                                  <m:mcPr>
                                    <m:count m:val="1"/>
                                    <m:mcJc m:val="center"/>
                                  </m:mcPr>
                                </m:mc>
                              </m:mcs>
                              <m:ctrlPr>
                                <a:rPr lang="en-US" i="1" smtClean="0">
                                  <a:latin typeface="Cambria Math" panose="02040503050406030204" pitchFamily="18" charset="0"/>
                                </a:rPr>
                              </m:ctrlPr>
                            </m:mPr>
                            <m:mr>
                              <m:e>
                                <m:r>
                                  <m:rPr>
                                    <m:brk m:alnAt="7"/>
                                  </m:rPr>
                                  <a:rPr lang="en-US" b="0" i="1" smtClean="0">
                                    <a:latin typeface="Cambria Math" panose="02040503050406030204" pitchFamily="18" charset="0"/>
                                  </a:rPr>
                                  <m:t>𝑢</m:t>
                                </m:r>
                              </m:e>
                            </m:mr>
                            <m:mr>
                              <m:e>
                                <m:r>
                                  <a:rPr lang="en-US" b="0" i="1" smtClean="0">
                                    <a:latin typeface="Cambria Math" panose="02040503050406030204" pitchFamily="18" charset="0"/>
                                  </a:rPr>
                                  <m:t>𝑣</m:t>
                                </m:r>
                              </m:e>
                            </m:mr>
                            <m:mr>
                              <m:e>
                                <m:r>
                                  <a:rPr lang="en-US" b="0" i="1" smtClean="0">
                                    <a:latin typeface="Cambria Math" panose="02040503050406030204" pitchFamily="18" charset="0"/>
                                  </a:rPr>
                                  <m:t>1</m:t>
                                </m:r>
                              </m:e>
                            </m:mr>
                          </m:m>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3"/>
                                    <m:mcJc m:val="center"/>
                                  </m:mcPr>
                                </m:mc>
                              </m:mcs>
                              <m:ctrlPr>
                                <a:rPr lang="en-US" b="0" i="1" smtClean="0">
                                  <a:latin typeface="Cambria Math" panose="02040503050406030204" pitchFamily="18" charset="0"/>
                                </a:rPr>
                              </m:ctrlPr>
                            </m:mPr>
                            <m:mr>
                              <m:e>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ⅆ</m:t>
                                    </m:r>
                                    <m:r>
                                      <a:rPr lang="en-US" b="0" i="1" smtClean="0">
                                        <a:latin typeface="Cambria Math" panose="02040503050406030204" pitchFamily="18" charset="0"/>
                                      </a:rPr>
                                      <m:t>𝑥</m:t>
                                    </m:r>
                                  </m:den>
                                </m:f>
                              </m:e>
                              <m:e>
                                <m:r>
                                  <a:rPr lang="en-US" b="0" i="1" smtClean="0">
                                    <a:latin typeface="Cambria Math" panose="02040503050406030204" pitchFamily="18" charset="0"/>
                                    <a:ea typeface="Cambria Math" panose="02040503050406030204" pitchFamily="18" charset="0"/>
                                  </a:rPr>
                                  <m:t>𝛾</m:t>
                                </m:r>
                              </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0</m:t>
                                    </m:r>
                                  </m:sub>
                                </m:sSub>
                              </m:e>
                            </m:mr>
                            <m:mr>
                              <m:e>
                                <m:r>
                                  <a:rPr lang="en-US" b="0" i="1" smtClean="0">
                                    <a:latin typeface="Cambria Math" panose="02040503050406030204" pitchFamily="18" charset="0"/>
                                  </a:rPr>
                                  <m:t>0</m:t>
                                </m:r>
                              </m:e>
                              <m:e>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r>
                                      <a:rPr lang="en-US" altLang="zh-CN" i="1">
                                        <a:latin typeface="Cambria Math" panose="02040503050406030204" pitchFamily="18" charset="0"/>
                                      </a:rPr>
                                      <m:t>ⅆ</m:t>
                                    </m:r>
                                    <m:r>
                                      <a:rPr lang="en-US" altLang="zh-CN" b="0" i="1" smtClean="0">
                                        <a:latin typeface="Cambria Math" panose="02040503050406030204" pitchFamily="18" charset="0"/>
                                      </a:rPr>
                                      <m:t>𝑦</m:t>
                                    </m:r>
                                  </m:den>
                                </m:f>
                              </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0</m:t>
                                    </m:r>
                                  </m:sub>
                                </m:sSub>
                              </m:e>
                            </m:mr>
                            <m:mr>
                              <m:e>
                                <m:r>
                                  <a:rPr lang="en-US" b="0" i="1" smtClean="0">
                                    <a:latin typeface="Cambria Math" panose="02040503050406030204" pitchFamily="18" charset="0"/>
                                  </a:rPr>
                                  <m:t>0</m:t>
                                </m:r>
                              </m:e>
                              <m:e>
                                <m:r>
                                  <a:rPr lang="en-US" b="0" i="1" smtClean="0">
                                    <a:latin typeface="Cambria Math" panose="02040503050406030204" pitchFamily="18" charset="0"/>
                                  </a:rPr>
                                  <m:t>0</m:t>
                                </m:r>
                              </m:e>
                              <m:e>
                                <m:r>
                                  <a:rPr lang="en-US" b="0" i="1" smtClean="0">
                                    <a:latin typeface="Cambria Math" panose="02040503050406030204" pitchFamily="18" charset="0"/>
                                  </a:rPr>
                                  <m:t>1</m:t>
                                </m:r>
                              </m:e>
                            </m:mr>
                          </m:m>
                        </m:e>
                      </m:d>
                      <m:d>
                        <m:dPr>
                          <m:begChr m:val="["/>
                          <m:endChr m:val="]"/>
                          <m:ctrlPr>
                            <a:rPr lang="en-US" b="0" i="1" smtClean="0">
                              <a:latin typeface="Cambria Math" panose="02040503050406030204" pitchFamily="18" charset="0"/>
                            </a:rPr>
                          </m:ctrlPr>
                        </m:dPr>
                        <m:e>
                          <m:m>
                            <m:mPr>
                              <m:mcs>
                                <m:mc>
                                  <m:mcPr>
                                    <m:count m:val="3"/>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𝑓</m:t>
                                </m:r>
                              </m:e>
                              <m:e>
                                <m:r>
                                  <a:rPr lang="en-US" b="0" i="1" smtClean="0">
                                    <a:latin typeface="Cambria Math" panose="02040503050406030204" pitchFamily="18" charset="0"/>
                                  </a:rPr>
                                  <m:t>0</m:t>
                                </m:r>
                              </m:e>
                              <m:e>
                                <m:r>
                                  <a:rPr lang="en-US" b="0" i="1" smtClean="0">
                                    <a:latin typeface="Cambria Math" panose="02040503050406030204" pitchFamily="18" charset="0"/>
                                  </a:rPr>
                                  <m:t>0</m:t>
                                </m:r>
                              </m:e>
                            </m:mr>
                            <m:mr>
                              <m:e>
                                <m:r>
                                  <a:rPr lang="en-US" b="0" i="1" smtClean="0">
                                    <a:latin typeface="Cambria Math" panose="02040503050406030204" pitchFamily="18" charset="0"/>
                                  </a:rPr>
                                  <m:t>0</m:t>
                                </m:r>
                              </m:e>
                              <m:e>
                                <m:r>
                                  <a:rPr lang="en-US" b="0" i="1" smtClean="0">
                                    <a:latin typeface="Cambria Math" panose="02040503050406030204" pitchFamily="18" charset="0"/>
                                  </a:rPr>
                                  <m:t>𝑓</m:t>
                                </m:r>
                              </m:e>
                              <m:e>
                                <m:r>
                                  <a:rPr lang="en-US" b="0" i="1" smtClean="0">
                                    <a:latin typeface="Cambria Math" panose="02040503050406030204" pitchFamily="18" charset="0"/>
                                  </a:rPr>
                                  <m:t>0</m:t>
                                </m:r>
                              </m:e>
                            </m:mr>
                            <m:mr>
                              <m:e>
                                <m:r>
                                  <a:rPr lang="en-US" b="0" i="1" smtClean="0">
                                    <a:latin typeface="Cambria Math" panose="02040503050406030204" pitchFamily="18" charset="0"/>
                                  </a:rPr>
                                  <m:t>0</m:t>
                                </m:r>
                              </m:e>
                              <m:e>
                                <m:r>
                                  <a:rPr lang="en-US" b="0" i="1" smtClean="0">
                                    <a:latin typeface="Cambria Math" panose="02040503050406030204" pitchFamily="18" charset="0"/>
                                  </a:rPr>
                                  <m:t>0</m:t>
                                </m:r>
                              </m:e>
                              <m:e>
                                <m:r>
                                  <a:rPr lang="en-US" b="0" i="1" smtClean="0">
                                    <a:latin typeface="Cambria Math" panose="02040503050406030204" pitchFamily="18" charset="0"/>
                                  </a:rPr>
                                  <m:t>1</m:t>
                                </m:r>
                              </m:e>
                            </m:mr>
                          </m:m>
                        </m:e>
                      </m:d>
                      <m:d>
                        <m:dPr>
                          <m:begChr m:val="["/>
                          <m:endChr m:val="]"/>
                          <m:ctrlPr>
                            <a:rPr lang="en-US" b="0" i="1" smtClean="0">
                              <a:latin typeface="Cambria Math" panose="02040503050406030204" pitchFamily="18" charset="0"/>
                            </a:rPr>
                          </m:ctrlPr>
                        </m:dPr>
                        <m:e>
                          <m:r>
                            <a:rPr lang="en-US" b="1" i="1" smtClean="0">
                              <a:latin typeface="Cambria Math" panose="02040503050406030204" pitchFamily="18" charset="0"/>
                            </a:rPr>
                            <m:t>𝑹</m:t>
                          </m:r>
                          <m:r>
                            <a:rPr lang="en-US" b="0" i="1" smtClean="0">
                              <a:latin typeface="Cambria Math" panose="02040503050406030204" pitchFamily="18" charset="0"/>
                            </a:rPr>
                            <m:t>|</m:t>
                          </m:r>
                          <m:r>
                            <a:rPr lang="en-US" b="1" i="1" smtClean="0">
                              <a:latin typeface="Cambria Math" panose="02040503050406030204" pitchFamily="18" charset="0"/>
                            </a:rPr>
                            <m:t>𝒕</m:t>
                          </m:r>
                        </m:e>
                      </m:d>
                      <m:d>
                        <m:dPr>
                          <m:begChr m:val="["/>
                          <m:endChr m:val="]"/>
                          <m:ctrlPr>
                            <a:rPr lang="en-US" b="0" i="1" smtClean="0">
                              <a:latin typeface="Cambria Math" panose="02040503050406030204" pitchFamily="18" charset="0"/>
                            </a:rPr>
                          </m:ctrlPr>
                        </m:dPr>
                        <m:e>
                          <m:m>
                            <m:mPr>
                              <m:mcs>
                                <m:mc>
                                  <m:mcPr>
                                    <m:count m:val="1"/>
                                    <m:mcJc m:val="center"/>
                                  </m:mcPr>
                                </m:mc>
                              </m:mcs>
                              <m:ctrlPr>
                                <a:rPr lang="en-US" b="0" i="1" smtClean="0">
                                  <a:latin typeface="Cambria Math" panose="02040503050406030204" pitchFamily="18" charset="0"/>
                                </a:rPr>
                              </m:ctrlPr>
                            </m:mPr>
                            <m:m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𝑤</m:t>
                                    </m:r>
                                  </m:sub>
                                </m:sSub>
                              </m:e>
                            </m:mr>
                            <m:mr>
                              <m:e>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𝑌</m:t>
                                    </m:r>
                                  </m:e>
                                  <m:sub>
                                    <m:r>
                                      <a:rPr lang="en-US" altLang="zh-CN" i="1">
                                        <a:latin typeface="Cambria Math" panose="02040503050406030204" pitchFamily="18" charset="0"/>
                                      </a:rPr>
                                      <m:t>𝑤</m:t>
                                    </m:r>
                                  </m:sub>
                                </m:sSub>
                              </m:e>
                            </m:mr>
                            <m:mr>
                              <m:e>
                                <m:eqArr>
                                  <m:eqArrPr>
                                    <m:ctrlPr>
                                      <a:rPr lang="en-US" b="0" i="1" smtClean="0">
                                        <a:latin typeface="Cambria Math" panose="02040503050406030204" pitchFamily="18" charset="0"/>
                                      </a:rPr>
                                    </m:ctrlPr>
                                  </m:eqArrPr>
                                  <m:e>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𝑍</m:t>
                                        </m:r>
                                      </m:e>
                                      <m:sub>
                                        <m:r>
                                          <a:rPr lang="en-US" altLang="zh-CN" i="1">
                                            <a:latin typeface="Cambria Math" panose="02040503050406030204" pitchFamily="18" charset="0"/>
                                          </a:rPr>
                                          <m:t>𝑤</m:t>
                                        </m:r>
                                      </m:sub>
                                    </m:sSub>
                                  </m:e>
                                  <m:e>
                                    <m:r>
                                      <a:rPr lang="en-US" b="0" i="1" smtClean="0">
                                        <a:latin typeface="Cambria Math" panose="02040503050406030204" pitchFamily="18" charset="0"/>
                                      </a:rPr>
                                      <m:t>1</m:t>
                                    </m:r>
                                  </m:e>
                                </m:eqArr>
                              </m:e>
                            </m:mr>
                          </m:m>
                        </m:e>
                      </m:d>
                    </m:oMath>
                  </m:oMathPara>
                </a14:m>
                <a:endParaRPr lang="en-US" dirty="0"/>
              </a:p>
            </p:txBody>
          </p:sp>
        </mc:Choice>
        <mc:Fallback xmlns="">
          <p:sp>
            <p:nvSpPr>
              <p:cNvPr id="8" name="文本框 7">
                <a:extLst>
                  <a:ext uri="{FF2B5EF4-FFF2-40B4-BE49-F238E27FC236}">
                    <a16:creationId xmlns:a16="http://schemas.microsoft.com/office/drawing/2014/main" id="{15CCBB43-A234-CB7A-C860-9B11FC947A7A}"/>
                  </a:ext>
                </a:extLst>
              </p:cNvPr>
              <p:cNvSpPr txBox="1">
                <a:spLocks noRot="1" noChangeAspect="1" noMove="1" noResize="1" noEditPoints="1" noAdjustHandles="1" noChangeArrowheads="1" noChangeShapeType="1" noTextEdit="1"/>
              </p:cNvSpPr>
              <p:nvPr/>
            </p:nvSpPr>
            <p:spPr>
              <a:xfrm>
                <a:off x="838200" y="1690688"/>
                <a:ext cx="4397871" cy="1359026"/>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A40A3E88-8ED5-82C4-965B-4FB32B910071}"/>
                  </a:ext>
                </a:extLst>
              </p:cNvPr>
              <p:cNvSpPr txBox="1"/>
              <p:nvPr/>
            </p:nvSpPr>
            <p:spPr>
              <a:xfrm>
                <a:off x="838200" y="5056905"/>
                <a:ext cx="9465347" cy="145995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m>
                            <m:mPr>
                              <m:mcs>
                                <m:mc>
                                  <m:mcPr>
                                    <m:count m:val="1"/>
                                    <m:mcJc m:val="center"/>
                                  </m:mcPr>
                                </m:mc>
                              </m:mcs>
                              <m:ctrlPr>
                                <a:rPr lang="en-US" i="1" smtClean="0">
                                  <a:latin typeface="Cambria Math" panose="02040503050406030204" pitchFamily="18" charset="0"/>
                                </a:rPr>
                              </m:ctrlPr>
                            </m:mPr>
                            <m:mr>
                              <m:e>
                                <m:sSub>
                                  <m:sSubPr>
                                    <m:ctrlPr>
                                      <a:rPr lang="en-US"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𝑟</m:t>
                                    </m:r>
                                  </m:sub>
                                </m:sSub>
                              </m:e>
                            </m:mr>
                            <m:mr>
                              <m:e>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𝑟</m:t>
                                    </m:r>
                                  </m:sub>
                                </m:sSub>
                              </m:e>
                            </m:mr>
                            <m:mr>
                              <m:e>
                                <m:r>
                                  <a:rPr lang="en-US" b="0" i="1" smtClean="0">
                                    <a:latin typeface="Cambria Math" panose="02040503050406030204" pitchFamily="18" charset="0"/>
                                  </a:rPr>
                                  <m:t>1</m:t>
                                </m:r>
                              </m:e>
                            </m:mr>
                          </m:m>
                        </m:e>
                      </m:d>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𝑠</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𝑟</m:t>
                              </m:r>
                            </m:sub>
                          </m:sSub>
                        </m:den>
                      </m:f>
                      <m:d>
                        <m:dPr>
                          <m:begChr m:val="["/>
                          <m:endChr m:val="]"/>
                          <m:ctrlPr>
                            <a:rPr lang="en-US" b="0" i="1" smtClean="0">
                              <a:latin typeface="Cambria Math" panose="02040503050406030204" pitchFamily="18" charset="0"/>
                            </a:rPr>
                          </m:ctrlPr>
                        </m:dPr>
                        <m:e>
                          <m:m>
                            <m:mPr>
                              <m:mcs>
                                <m:mc>
                                  <m:mcPr>
                                    <m:count m:val="3"/>
                                    <m:mcJc m:val="center"/>
                                  </m:mcPr>
                                </m:mc>
                              </m:mcs>
                              <m:ctrlPr>
                                <a:rPr lang="en-US" b="0" i="1" smtClean="0">
                                  <a:latin typeface="Cambria Math" panose="02040503050406030204" pitchFamily="18" charset="0"/>
                                </a:rPr>
                              </m:ctrlPr>
                            </m:mPr>
                            <m:mr>
                              <m:e>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sSub>
                                      <m:sSubPr>
                                        <m:ctrlPr>
                                          <a:rPr lang="en-US" b="0" i="1" smtClean="0">
                                            <a:latin typeface="Cambria Math" panose="02040503050406030204" pitchFamily="18" charset="0"/>
                                          </a:rPr>
                                        </m:ctrlPr>
                                      </m:sSubPr>
                                      <m:e>
                                        <m:r>
                                          <a:rPr lang="en-US" altLang="zh-CN" i="1">
                                            <a:latin typeface="Cambria Math" panose="02040503050406030204" pitchFamily="18" charset="0"/>
                                          </a:rPr>
                                          <m:t>ⅆ</m:t>
                                        </m:r>
                                        <m:r>
                                          <a:rPr lang="en-US" altLang="zh-CN" i="1">
                                            <a:latin typeface="Cambria Math" panose="02040503050406030204" pitchFamily="18" charset="0"/>
                                          </a:rPr>
                                          <m:t>𝑥</m:t>
                                        </m:r>
                                      </m:e>
                                      <m:sub>
                                        <m:r>
                                          <a:rPr lang="en-US" b="0" i="1" smtClean="0">
                                            <a:latin typeface="Cambria Math" panose="02040503050406030204" pitchFamily="18" charset="0"/>
                                          </a:rPr>
                                          <m:t>𝑟</m:t>
                                        </m:r>
                                      </m:sub>
                                    </m:sSub>
                                  </m:den>
                                </m:f>
                              </m:e>
                              <m:e>
                                <m:sSub>
                                  <m:sSubPr>
                                    <m:ctrlPr>
                                      <a:rPr lang="en-US" b="0" i="1" smtClean="0">
                                        <a:latin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𝛾</m:t>
                                    </m:r>
                                  </m:e>
                                  <m:sub>
                                    <m:r>
                                      <a:rPr lang="en-US" b="0" i="1" smtClean="0">
                                        <a:latin typeface="Cambria Math" panose="02040503050406030204" pitchFamily="18" charset="0"/>
                                      </a:rPr>
                                      <m:t>𝑟</m:t>
                                    </m:r>
                                  </m:sub>
                                </m:sSub>
                              </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𝑟</m:t>
                                    </m:r>
                                    <m:r>
                                      <a:rPr lang="en-US" b="0" i="1" smtClean="0">
                                        <a:latin typeface="Cambria Math" panose="02040503050406030204" pitchFamily="18" charset="0"/>
                                      </a:rPr>
                                      <m:t>0</m:t>
                                    </m:r>
                                  </m:sub>
                                </m:sSub>
                              </m:e>
                            </m:mr>
                            <m:mr>
                              <m:e>
                                <m:r>
                                  <a:rPr lang="en-US" b="0" i="1" smtClean="0">
                                    <a:latin typeface="Cambria Math" panose="02040503050406030204" pitchFamily="18" charset="0"/>
                                  </a:rPr>
                                  <m:t>0</m:t>
                                </m:r>
                              </m:e>
                              <m:e>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sSub>
                                      <m:sSubPr>
                                        <m:ctrlPr>
                                          <a:rPr lang="en-US" altLang="zh-CN" i="1">
                                            <a:latin typeface="Cambria Math" panose="02040503050406030204" pitchFamily="18" charset="0"/>
                                          </a:rPr>
                                        </m:ctrlPr>
                                      </m:sSubPr>
                                      <m:e>
                                        <m:r>
                                          <a:rPr lang="en-US" altLang="zh-CN" i="1">
                                            <a:latin typeface="Cambria Math" panose="02040503050406030204" pitchFamily="18" charset="0"/>
                                          </a:rPr>
                                          <m:t>ⅆ</m:t>
                                        </m:r>
                                        <m:r>
                                          <a:rPr lang="en-US" altLang="zh-CN" b="0" i="1" smtClean="0">
                                            <a:latin typeface="Cambria Math" panose="02040503050406030204" pitchFamily="18" charset="0"/>
                                          </a:rPr>
                                          <m:t>𝑦</m:t>
                                        </m:r>
                                      </m:e>
                                      <m:sub>
                                        <m:r>
                                          <a:rPr lang="en-US" altLang="zh-CN" i="1">
                                            <a:latin typeface="Cambria Math" panose="02040503050406030204" pitchFamily="18" charset="0"/>
                                          </a:rPr>
                                          <m:t>𝑟</m:t>
                                        </m:r>
                                      </m:sub>
                                    </m:sSub>
                                  </m:den>
                                </m:f>
                              </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𝑟</m:t>
                                    </m:r>
                                    <m:r>
                                      <a:rPr lang="en-US" b="0" i="1" smtClean="0">
                                        <a:latin typeface="Cambria Math" panose="02040503050406030204" pitchFamily="18" charset="0"/>
                                      </a:rPr>
                                      <m:t>0</m:t>
                                    </m:r>
                                  </m:sub>
                                </m:sSub>
                              </m:e>
                            </m:mr>
                            <m:mr>
                              <m:e>
                                <m:r>
                                  <a:rPr lang="en-US" b="0" i="1" smtClean="0">
                                    <a:latin typeface="Cambria Math" panose="02040503050406030204" pitchFamily="18" charset="0"/>
                                  </a:rPr>
                                  <m:t>0</m:t>
                                </m:r>
                              </m:e>
                              <m:e>
                                <m:r>
                                  <a:rPr lang="en-US" b="0" i="1" smtClean="0">
                                    <a:latin typeface="Cambria Math" panose="02040503050406030204" pitchFamily="18" charset="0"/>
                                  </a:rPr>
                                  <m:t>0</m:t>
                                </m:r>
                              </m:e>
                              <m:e>
                                <m:r>
                                  <a:rPr lang="en-US" b="0" i="1" smtClean="0">
                                    <a:latin typeface="Cambria Math" panose="02040503050406030204" pitchFamily="18" charset="0"/>
                                  </a:rPr>
                                  <m:t>1</m:t>
                                </m:r>
                              </m:e>
                            </m:mr>
                          </m:m>
                        </m:e>
                      </m:d>
                      <m:d>
                        <m:dPr>
                          <m:begChr m:val="["/>
                          <m:endChr m:val="]"/>
                          <m:ctrlPr>
                            <a:rPr lang="en-US" b="0" i="1" smtClean="0">
                              <a:latin typeface="Cambria Math" panose="02040503050406030204" pitchFamily="18" charset="0"/>
                            </a:rPr>
                          </m:ctrlPr>
                        </m:dPr>
                        <m:e>
                          <m:m>
                            <m:mPr>
                              <m:mcs>
                                <m:mc>
                                  <m:mcPr>
                                    <m:count m:val="3"/>
                                    <m:mcJc m:val="center"/>
                                  </m:mcPr>
                                </m:mc>
                              </m:mcs>
                              <m:ctrlPr>
                                <a:rPr lang="en-US" b="0" i="1" smtClean="0">
                                  <a:latin typeface="Cambria Math" panose="02040503050406030204" pitchFamily="18" charset="0"/>
                                </a:rPr>
                              </m:ctrlPr>
                            </m:mPr>
                            <m:m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𝑟</m:t>
                                    </m:r>
                                  </m:sub>
                                </m:sSub>
                              </m:e>
                              <m:e>
                                <m:r>
                                  <a:rPr lang="en-US" b="0" i="1" smtClean="0">
                                    <a:latin typeface="Cambria Math" panose="02040503050406030204" pitchFamily="18" charset="0"/>
                                  </a:rPr>
                                  <m:t>0</m:t>
                                </m:r>
                              </m:e>
                              <m:e>
                                <m:r>
                                  <a:rPr lang="en-US" b="0" i="1" smtClean="0">
                                    <a:latin typeface="Cambria Math" panose="02040503050406030204" pitchFamily="18" charset="0"/>
                                  </a:rPr>
                                  <m:t>0</m:t>
                                </m:r>
                              </m:e>
                            </m:mr>
                            <m:mr>
                              <m:e>
                                <m:r>
                                  <a:rPr lang="en-US" b="0" i="1" smtClean="0">
                                    <a:latin typeface="Cambria Math" panose="02040503050406030204" pitchFamily="18" charset="0"/>
                                  </a:rPr>
                                  <m:t>0</m:t>
                                </m:r>
                              </m:e>
                              <m:e>
                                <m:sSub>
                                  <m:sSubPr>
                                    <m:ctrlPr>
                                      <a:rPr lang="en-US" altLang="zh-CN" i="1">
                                        <a:latin typeface="Cambria Math" panose="02040503050406030204" pitchFamily="18" charset="0"/>
                                      </a:rPr>
                                    </m:ctrlPr>
                                  </m:sSubPr>
                                  <m:e>
                                    <m:r>
                                      <a:rPr lang="en-US" altLang="zh-CN" i="1">
                                        <a:latin typeface="Cambria Math" panose="02040503050406030204" pitchFamily="18" charset="0"/>
                                      </a:rPr>
                                      <m:t>𝑓</m:t>
                                    </m:r>
                                  </m:e>
                                  <m:sub>
                                    <m:r>
                                      <a:rPr lang="en-US" altLang="zh-CN" i="1">
                                        <a:latin typeface="Cambria Math" panose="02040503050406030204" pitchFamily="18" charset="0"/>
                                      </a:rPr>
                                      <m:t>𝑟</m:t>
                                    </m:r>
                                  </m:sub>
                                </m:sSub>
                              </m:e>
                              <m:e>
                                <m:r>
                                  <a:rPr lang="en-US" b="0" i="1" smtClean="0">
                                    <a:latin typeface="Cambria Math" panose="02040503050406030204" pitchFamily="18" charset="0"/>
                                  </a:rPr>
                                  <m:t>0</m:t>
                                </m:r>
                              </m:e>
                            </m:mr>
                            <m:mr>
                              <m:e>
                                <m:r>
                                  <a:rPr lang="en-US" b="0" i="1" smtClean="0">
                                    <a:latin typeface="Cambria Math" panose="02040503050406030204" pitchFamily="18" charset="0"/>
                                  </a:rPr>
                                  <m:t>0</m:t>
                                </m:r>
                              </m:e>
                              <m:e>
                                <m:r>
                                  <a:rPr lang="en-US" b="0" i="1" smtClean="0">
                                    <a:latin typeface="Cambria Math" panose="02040503050406030204" pitchFamily="18" charset="0"/>
                                  </a:rPr>
                                  <m:t>0</m:t>
                                </m:r>
                              </m:e>
                              <m:e>
                                <m:r>
                                  <a:rPr lang="en-US" b="0" i="1" smtClean="0">
                                    <a:latin typeface="Cambria Math" panose="02040503050406030204" pitchFamily="18" charset="0"/>
                                  </a:rPr>
                                  <m:t>1</m:t>
                                </m:r>
                              </m:e>
                            </m:mr>
                          </m:m>
                        </m:e>
                      </m:d>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altLang="zh-CN" b="1" i="1">
                                  <a:latin typeface="Cambria Math" panose="02040503050406030204" pitchFamily="18" charset="0"/>
                                </a:rPr>
                                <m:t>𝑹</m:t>
                              </m:r>
                            </m:e>
                            <m:sub>
                              <m:r>
                                <a:rPr lang="en-US" b="0" i="1" smtClean="0">
                                  <a:latin typeface="Cambria Math" panose="02040503050406030204" pitchFamily="18" charset="0"/>
                                </a:rPr>
                                <m:t>𝑟</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1" i="1" smtClean="0">
                                  <a:latin typeface="Cambria Math" panose="02040503050406030204" pitchFamily="18" charset="0"/>
                                </a:rPr>
                                <m:t>𝒕</m:t>
                              </m:r>
                            </m:e>
                            <m:sub>
                              <m:r>
                                <a:rPr lang="en-US" b="0" i="1" smtClean="0">
                                  <a:latin typeface="Cambria Math" panose="02040503050406030204" pitchFamily="18" charset="0"/>
                                </a:rPr>
                                <m:t>𝑟</m:t>
                              </m:r>
                            </m:sub>
                          </m:sSub>
                        </m:e>
                      </m:d>
                      <m:sSup>
                        <m:sSupPr>
                          <m:ctrlPr>
                            <a:rPr lang="en-US" b="0" i="1" smtClean="0">
                              <a:latin typeface="Cambria Math" panose="02040503050406030204" pitchFamily="18" charset="0"/>
                            </a:rPr>
                          </m:ctrlPr>
                        </m:sSupPr>
                        <m:e>
                          <m:d>
                            <m:dPr>
                              <m:begChr m:val="["/>
                              <m:endChr m:val="]"/>
                              <m:ctrlPr>
                                <a:rPr lang="en-US" b="0" i="1" smtClean="0">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b="1" i="1">
                                      <a:latin typeface="Cambria Math" panose="02040503050406030204" pitchFamily="18" charset="0"/>
                                    </a:rPr>
                                    <m:t>𝑹</m:t>
                                  </m:r>
                                </m:e>
                                <m:sub>
                                  <m:r>
                                    <a:rPr lang="en-US" altLang="zh-CN" b="0" i="1" smtClean="0">
                                      <a:latin typeface="Cambria Math" panose="02040503050406030204" pitchFamily="18" charset="0"/>
                                    </a:rPr>
                                    <m:t>𝑠</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b="1" i="1">
                                      <a:latin typeface="Cambria Math" panose="02040503050406030204" pitchFamily="18" charset="0"/>
                                    </a:rPr>
                                    <m:t>𝒕</m:t>
                                  </m:r>
                                </m:e>
                                <m:sub>
                                  <m:r>
                                    <a:rPr lang="en-US" altLang="zh-CN" b="0" i="1" smtClean="0">
                                      <a:latin typeface="Cambria Math" panose="02040503050406030204" pitchFamily="18" charset="0"/>
                                    </a:rPr>
                                    <m:t>𝑠</m:t>
                                  </m:r>
                                </m:sub>
                              </m:sSub>
                            </m:e>
                          </m:d>
                        </m:e>
                        <m:sup>
                          <m:r>
                            <a:rPr lang="en-US" b="0" i="1" smtClean="0">
                              <a:latin typeface="Cambria Math" panose="02040503050406030204" pitchFamily="18" charset="0"/>
                            </a:rPr>
                            <m:t>−1</m:t>
                          </m:r>
                        </m:sup>
                      </m:sSup>
                      <m:sSup>
                        <m:sSupPr>
                          <m:ctrlPr>
                            <a:rPr lang="en-US" b="0" i="1" smtClean="0">
                              <a:latin typeface="Cambria Math" panose="02040503050406030204" pitchFamily="18" charset="0"/>
                            </a:rPr>
                          </m:ctrlPr>
                        </m:sSupPr>
                        <m:e>
                          <m:d>
                            <m:dPr>
                              <m:begChr m:val="["/>
                              <m:endChr m:val="]"/>
                              <m:ctrlPr>
                                <a:rPr lang="en-US" altLang="zh-CN" i="1">
                                  <a:latin typeface="Cambria Math" panose="02040503050406030204" pitchFamily="18" charset="0"/>
                                </a:rPr>
                              </m:ctrlPr>
                            </m:dPr>
                            <m:e>
                              <m:m>
                                <m:mPr>
                                  <m:mcs>
                                    <m:mc>
                                      <m:mcPr>
                                        <m:count m:val="3"/>
                                        <m:mcJc m:val="center"/>
                                      </m:mcPr>
                                    </m:mc>
                                  </m:mcs>
                                  <m:ctrlPr>
                                    <a:rPr lang="en-US" altLang="zh-CN" i="1" smtClean="0">
                                      <a:latin typeface="Cambria Math" panose="02040503050406030204" pitchFamily="18" charset="0"/>
                                    </a:rPr>
                                  </m:ctrlPr>
                                </m:mPr>
                                <m:mr>
                                  <m:e>
                                    <m:sSub>
                                      <m:sSubPr>
                                        <m:ctrlPr>
                                          <a:rPr lang="en-US" altLang="zh-CN" i="1">
                                            <a:latin typeface="Cambria Math" panose="02040503050406030204" pitchFamily="18" charset="0"/>
                                          </a:rPr>
                                        </m:ctrlPr>
                                      </m:sSubPr>
                                      <m:e>
                                        <m:r>
                                          <a:rPr lang="en-US" altLang="zh-CN" i="1">
                                            <a:latin typeface="Cambria Math" panose="02040503050406030204" pitchFamily="18" charset="0"/>
                                          </a:rPr>
                                          <m:t>𝑓</m:t>
                                        </m:r>
                                      </m:e>
                                      <m:sub>
                                        <m:r>
                                          <a:rPr lang="en-US" altLang="zh-CN" b="0" i="1" smtClean="0">
                                            <a:latin typeface="Cambria Math" panose="02040503050406030204" pitchFamily="18" charset="0"/>
                                          </a:rPr>
                                          <m:t>𝑠</m:t>
                                        </m:r>
                                      </m:sub>
                                    </m:sSub>
                                  </m:e>
                                  <m:e>
                                    <m:r>
                                      <a:rPr lang="en-US" altLang="zh-CN" i="1">
                                        <a:latin typeface="Cambria Math" panose="02040503050406030204" pitchFamily="18" charset="0"/>
                                      </a:rPr>
                                      <m:t>0</m:t>
                                    </m:r>
                                  </m:e>
                                  <m:e>
                                    <m:r>
                                      <a:rPr lang="en-US" altLang="zh-CN" i="1">
                                        <a:latin typeface="Cambria Math" panose="02040503050406030204" pitchFamily="18" charset="0"/>
                                      </a:rPr>
                                      <m:t>0</m:t>
                                    </m:r>
                                  </m:e>
                                </m:mr>
                                <m:mr>
                                  <m:e>
                                    <m:r>
                                      <a:rPr lang="en-US" altLang="zh-CN" i="1">
                                        <a:latin typeface="Cambria Math" panose="02040503050406030204" pitchFamily="18" charset="0"/>
                                      </a:rPr>
                                      <m:t>0</m:t>
                                    </m:r>
                                  </m:e>
                                  <m:e>
                                    <m:sSub>
                                      <m:sSubPr>
                                        <m:ctrlPr>
                                          <a:rPr lang="en-US" altLang="zh-CN" i="1">
                                            <a:latin typeface="Cambria Math" panose="02040503050406030204" pitchFamily="18" charset="0"/>
                                          </a:rPr>
                                        </m:ctrlPr>
                                      </m:sSubPr>
                                      <m:e>
                                        <m:r>
                                          <a:rPr lang="en-US" altLang="zh-CN" i="1">
                                            <a:latin typeface="Cambria Math" panose="02040503050406030204" pitchFamily="18" charset="0"/>
                                          </a:rPr>
                                          <m:t>𝑓</m:t>
                                        </m:r>
                                      </m:e>
                                      <m:sub>
                                        <m:r>
                                          <a:rPr lang="en-US" altLang="zh-CN" b="0" i="1" smtClean="0">
                                            <a:latin typeface="Cambria Math" panose="02040503050406030204" pitchFamily="18" charset="0"/>
                                          </a:rPr>
                                          <m:t>𝑠</m:t>
                                        </m:r>
                                      </m:sub>
                                    </m:sSub>
                                  </m:e>
                                  <m:e>
                                    <m:r>
                                      <a:rPr lang="en-US" altLang="zh-CN" i="1">
                                        <a:latin typeface="Cambria Math" panose="02040503050406030204" pitchFamily="18" charset="0"/>
                                      </a:rPr>
                                      <m:t>0</m:t>
                                    </m:r>
                                  </m:e>
                                </m:mr>
                                <m:mr>
                                  <m:e>
                                    <m:r>
                                      <a:rPr lang="en-US" altLang="zh-CN" i="1">
                                        <a:latin typeface="Cambria Math" panose="02040503050406030204" pitchFamily="18" charset="0"/>
                                      </a:rPr>
                                      <m:t>0</m:t>
                                    </m:r>
                                  </m:e>
                                  <m:e>
                                    <m:r>
                                      <a:rPr lang="en-US" altLang="zh-CN" i="1">
                                        <a:latin typeface="Cambria Math" panose="02040503050406030204" pitchFamily="18" charset="0"/>
                                      </a:rPr>
                                      <m:t>0</m:t>
                                    </m:r>
                                  </m:e>
                                  <m:e>
                                    <m:r>
                                      <a:rPr lang="en-US" altLang="zh-CN" i="1">
                                        <a:latin typeface="Cambria Math" panose="02040503050406030204" pitchFamily="18" charset="0"/>
                                      </a:rPr>
                                      <m:t>1</m:t>
                                    </m:r>
                                  </m:e>
                                </m:mr>
                              </m:m>
                            </m:e>
                          </m:d>
                        </m:e>
                        <m:sup>
                          <m:r>
                            <a:rPr lang="en-US" b="0" i="1" smtClean="0">
                              <a:latin typeface="Cambria Math" panose="02040503050406030204" pitchFamily="18" charset="0"/>
                            </a:rPr>
                            <m:t>−1</m:t>
                          </m:r>
                        </m:sup>
                      </m:sSup>
                      <m:sSup>
                        <m:sSupPr>
                          <m:ctrlPr>
                            <a:rPr lang="en-US" b="0" i="1" smtClean="0">
                              <a:latin typeface="Cambria Math" panose="02040503050406030204" pitchFamily="18" charset="0"/>
                            </a:rPr>
                          </m:ctrlPr>
                        </m:sSupPr>
                        <m:e>
                          <m:d>
                            <m:dPr>
                              <m:begChr m:val="["/>
                              <m:endChr m:val="]"/>
                              <m:ctrlPr>
                                <a:rPr lang="en-US" altLang="zh-CN" i="1">
                                  <a:latin typeface="Cambria Math" panose="02040503050406030204" pitchFamily="18" charset="0"/>
                                </a:rPr>
                              </m:ctrlPr>
                            </m:dPr>
                            <m:e>
                              <m:m>
                                <m:mPr>
                                  <m:mcs>
                                    <m:mc>
                                      <m:mcPr>
                                        <m:count m:val="3"/>
                                        <m:mcJc m:val="center"/>
                                      </m:mcPr>
                                    </m:mc>
                                  </m:mcs>
                                  <m:ctrlPr>
                                    <a:rPr lang="en-US" altLang="zh-CN" i="1">
                                      <a:latin typeface="Cambria Math" panose="02040503050406030204" pitchFamily="18" charset="0"/>
                                    </a:rPr>
                                  </m:ctrlPr>
                                </m:mPr>
                                <m:mr>
                                  <m:e>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sSub>
                                          <m:sSubPr>
                                            <m:ctrlPr>
                                              <a:rPr lang="en-US" altLang="zh-CN" i="1">
                                                <a:latin typeface="Cambria Math" panose="02040503050406030204" pitchFamily="18" charset="0"/>
                                              </a:rPr>
                                            </m:ctrlPr>
                                          </m:sSubPr>
                                          <m:e>
                                            <m:r>
                                              <a:rPr lang="en-US" altLang="zh-CN" i="1">
                                                <a:latin typeface="Cambria Math" panose="02040503050406030204" pitchFamily="18" charset="0"/>
                                              </a:rPr>
                                              <m:t>ⅆ</m:t>
                                            </m:r>
                                            <m:r>
                                              <a:rPr lang="en-US" altLang="zh-CN" i="1">
                                                <a:latin typeface="Cambria Math" panose="02040503050406030204" pitchFamily="18" charset="0"/>
                                              </a:rPr>
                                              <m:t>𝑥</m:t>
                                            </m:r>
                                          </m:e>
                                          <m:sub>
                                            <m:r>
                                              <a:rPr lang="en-US" altLang="zh-CN" b="0" i="1" smtClean="0">
                                                <a:latin typeface="Cambria Math" panose="02040503050406030204" pitchFamily="18" charset="0"/>
                                              </a:rPr>
                                              <m:t>𝑠</m:t>
                                            </m:r>
                                          </m:sub>
                                        </m:sSub>
                                      </m:den>
                                    </m:f>
                                  </m:e>
                                  <m:e>
                                    <m:sSub>
                                      <m:sSubPr>
                                        <m:ctrlPr>
                                          <a:rPr lang="en-US" altLang="zh-CN" i="1">
                                            <a:latin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𝛾</m:t>
                                        </m:r>
                                      </m:e>
                                      <m:sub>
                                        <m:r>
                                          <a:rPr lang="en-US" altLang="zh-CN" b="0" i="1" smtClean="0">
                                            <a:latin typeface="Cambria Math" panose="02040503050406030204" pitchFamily="18" charset="0"/>
                                            <a:ea typeface="Cambria Math" panose="02040503050406030204" pitchFamily="18" charset="0"/>
                                          </a:rPr>
                                          <m:t>𝑠</m:t>
                                        </m:r>
                                      </m:sub>
                                    </m:sSub>
                                  </m:e>
                                  <m:e>
                                    <m:sSub>
                                      <m:sSubPr>
                                        <m:ctrlPr>
                                          <a:rPr lang="en-US" altLang="zh-CN" i="1">
                                            <a:latin typeface="Cambria Math" panose="02040503050406030204" pitchFamily="18" charset="0"/>
                                          </a:rPr>
                                        </m:ctrlPr>
                                      </m:sSubPr>
                                      <m:e>
                                        <m:r>
                                          <a:rPr lang="en-US" altLang="zh-CN" i="1">
                                            <a:latin typeface="Cambria Math" panose="02040503050406030204" pitchFamily="18" charset="0"/>
                                          </a:rPr>
                                          <m:t>𝑢</m:t>
                                        </m:r>
                                      </m:e>
                                      <m:sub>
                                        <m:r>
                                          <a:rPr lang="en-US" altLang="zh-CN" b="0" i="1" smtClean="0">
                                            <a:latin typeface="Cambria Math" panose="02040503050406030204" pitchFamily="18" charset="0"/>
                                          </a:rPr>
                                          <m:t>𝑠</m:t>
                                        </m:r>
                                        <m:r>
                                          <a:rPr lang="en-US" altLang="zh-CN" i="1">
                                            <a:latin typeface="Cambria Math" panose="02040503050406030204" pitchFamily="18" charset="0"/>
                                          </a:rPr>
                                          <m:t>0</m:t>
                                        </m:r>
                                      </m:sub>
                                    </m:sSub>
                                  </m:e>
                                </m:mr>
                                <m:mr>
                                  <m:e>
                                    <m:r>
                                      <a:rPr lang="en-US" altLang="zh-CN" i="1">
                                        <a:latin typeface="Cambria Math" panose="02040503050406030204" pitchFamily="18" charset="0"/>
                                      </a:rPr>
                                      <m:t>0</m:t>
                                    </m:r>
                                  </m:e>
                                  <m:e>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sSub>
                                          <m:sSubPr>
                                            <m:ctrlPr>
                                              <a:rPr lang="en-US" altLang="zh-CN" i="1">
                                                <a:latin typeface="Cambria Math" panose="02040503050406030204" pitchFamily="18" charset="0"/>
                                              </a:rPr>
                                            </m:ctrlPr>
                                          </m:sSubPr>
                                          <m:e>
                                            <m:r>
                                              <a:rPr lang="en-US" altLang="zh-CN" i="1">
                                                <a:latin typeface="Cambria Math" panose="02040503050406030204" pitchFamily="18" charset="0"/>
                                              </a:rPr>
                                              <m:t>ⅆ</m:t>
                                            </m:r>
                                            <m:r>
                                              <a:rPr lang="en-US" altLang="zh-CN" i="1">
                                                <a:latin typeface="Cambria Math" panose="02040503050406030204" pitchFamily="18" charset="0"/>
                                              </a:rPr>
                                              <m:t>𝑦</m:t>
                                            </m:r>
                                          </m:e>
                                          <m:sub>
                                            <m:r>
                                              <a:rPr lang="en-US" altLang="zh-CN" b="0" i="1" smtClean="0">
                                                <a:latin typeface="Cambria Math" panose="02040503050406030204" pitchFamily="18" charset="0"/>
                                              </a:rPr>
                                              <m:t>𝑠</m:t>
                                            </m:r>
                                          </m:sub>
                                        </m:sSub>
                                      </m:den>
                                    </m:f>
                                  </m:e>
                                  <m:e>
                                    <m:sSub>
                                      <m:sSubPr>
                                        <m:ctrlPr>
                                          <a:rPr lang="en-US"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b="0" i="1" smtClean="0">
                                            <a:latin typeface="Cambria Math" panose="02040503050406030204" pitchFamily="18" charset="0"/>
                                          </a:rPr>
                                          <m:t>𝑠</m:t>
                                        </m:r>
                                        <m:r>
                                          <a:rPr lang="en-US" altLang="zh-CN" i="1">
                                            <a:latin typeface="Cambria Math" panose="02040503050406030204" pitchFamily="18" charset="0"/>
                                          </a:rPr>
                                          <m:t>0</m:t>
                                        </m:r>
                                      </m:sub>
                                    </m:sSub>
                                  </m:e>
                                </m:mr>
                                <m:mr>
                                  <m:e>
                                    <m:r>
                                      <a:rPr lang="en-US" altLang="zh-CN" i="1">
                                        <a:latin typeface="Cambria Math" panose="02040503050406030204" pitchFamily="18" charset="0"/>
                                      </a:rPr>
                                      <m:t>0</m:t>
                                    </m:r>
                                  </m:e>
                                  <m:e>
                                    <m:r>
                                      <a:rPr lang="en-US" altLang="zh-CN" i="1">
                                        <a:latin typeface="Cambria Math" panose="02040503050406030204" pitchFamily="18" charset="0"/>
                                      </a:rPr>
                                      <m:t>0</m:t>
                                    </m:r>
                                  </m:e>
                                  <m:e>
                                    <m:r>
                                      <a:rPr lang="en-US" altLang="zh-CN" i="1">
                                        <a:latin typeface="Cambria Math" panose="02040503050406030204" pitchFamily="18" charset="0"/>
                                      </a:rPr>
                                      <m:t>1</m:t>
                                    </m:r>
                                  </m:e>
                                </m:mr>
                              </m:m>
                            </m:e>
                          </m:d>
                        </m:e>
                        <m:sup>
                          <m:r>
                            <a:rPr lang="en-US" b="0" i="1" smtClean="0">
                              <a:latin typeface="Cambria Math" panose="02040503050406030204" pitchFamily="18" charset="0"/>
                            </a:rPr>
                            <m:t>−1</m:t>
                          </m:r>
                        </m:sup>
                      </m:sSup>
                      <m:d>
                        <m:dPr>
                          <m:begChr m:val="["/>
                          <m:endChr m:val="]"/>
                          <m:ctrlPr>
                            <a:rPr lang="en-US" altLang="zh-CN" i="1">
                              <a:latin typeface="Cambria Math" panose="02040503050406030204" pitchFamily="18" charset="0"/>
                            </a:rPr>
                          </m:ctrlPr>
                        </m:dPr>
                        <m:e>
                          <m:m>
                            <m:mPr>
                              <m:mcs>
                                <m:mc>
                                  <m:mcPr>
                                    <m:count m:val="1"/>
                                    <m:mcJc m:val="center"/>
                                  </m:mcPr>
                                </m:mc>
                              </m:mcs>
                              <m:ctrlPr>
                                <a:rPr lang="en-US" altLang="zh-CN" i="1">
                                  <a:latin typeface="Cambria Math" panose="02040503050406030204" pitchFamily="18" charset="0"/>
                                </a:rPr>
                              </m:ctrlPr>
                            </m:mPr>
                            <m:mr>
                              <m:e>
                                <m:sSub>
                                  <m:sSubPr>
                                    <m:ctrlPr>
                                      <a:rPr lang="en-US" altLang="zh-CN" i="1">
                                        <a:latin typeface="Cambria Math" panose="02040503050406030204" pitchFamily="18" charset="0"/>
                                      </a:rPr>
                                    </m:ctrlPr>
                                  </m:sSubPr>
                                  <m:e>
                                    <m:r>
                                      <a:rPr lang="en-US" altLang="zh-CN" i="1">
                                        <a:latin typeface="Cambria Math" panose="02040503050406030204" pitchFamily="18" charset="0"/>
                                      </a:rPr>
                                      <m:t>𝑢</m:t>
                                    </m:r>
                                  </m:e>
                                  <m:sub>
                                    <m:r>
                                      <a:rPr lang="en-US" altLang="zh-CN" b="0" i="1" smtClean="0">
                                        <a:latin typeface="Cambria Math" panose="02040503050406030204" pitchFamily="18" charset="0"/>
                                      </a:rPr>
                                      <m:t>𝑠</m:t>
                                    </m:r>
                                  </m:sub>
                                </m:sSub>
                              </m:e>
                            </m:mr>
                            <m:mr>
                              <m:e>
                                <m:sSub>
                                  <m:sSubPr>
                                    <m:ctrlPr>
                                      <a:rPr lang="en-US"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b="0" i="1" smtClean="0">
                                        <a:latin typeface="Cambria Math" panose="02040503050406030204" pitchFamily="18" charset="0"/>
                                      </a:rPr>
                                      <m:t>𝑠</m:t>
                                    </m:r>
                                  </m:sub>
                                </m:sSub>
                              </m:e>
                            </m:mr>
                            <m:mr>
                              <m:e>
                                <m:r>
                                  <a:rPr lang="en-US" altLang="zh-CN" i="1">
                                    <a:latin typeface="Cambria Math" panose="02040503050406030204" pitchFamily="18" charset="0"/>
                                  </a:rPr>
                                  <m:t>1</m:t>
                                </m:r>
                              </m:e>
                            </m:mr>
                          </m:m>
                        </m:e>
                      </m:d>
                    </m:oMath>
                  </m:oMathPara>
                </a14:m>
                <a:endParaRPr lang="en-US" dirty="0"/>
              </a:p>
            </p:txBody>
          </p:sp>
        </mc:Choice>
        <mc:Fallback xmlns="">
          <p:sp>
            <p:nvSpPr>
              <p:cNvPr id="10" name="文本框 9">
                <a:extLst>
                  <a:ext uri="{FF2B5EF4-FFF2-40B4-BE49-F238E27FC236}">
                    <a16:creationId xmlns:a16="http://schemas.microsoft.com/office/drawing/2014/main" id="{A40A3E88-8ED5-82C4-965B-4FB32B910071}"/>
                  </a:ext>
                </a:extLst>
              </p:cNvPr>
              <p:cNvSpPr txBox="1">
                <a:spLocks noRot="1" noChangeAspect="1" noMove="1" noResize="1" noEditPoints="1" noAdjustHandles="1" noChangeArrowheads="1" noChangeShapeType="1" noTextEdit="1"/>
              </p:cNvSpPr>
              <p:nvPr/>
            </p:nvSpPr>
            <p:spPr>
              <a:xfrm>
                <a:off x="838200" y="5056905"/>
                <a:ext cx="9465347" cy="1459951"/>
              </a:xfrm>
              <a:prstGeom prst="rect">
                <a:avLst/>
              </a:prstGeom>
              <a:blipFill>
                <a:blip r:embed="rId7"/>
                <a:stretch>
                  <a:fillRect/>
                </a:stretch>
              </a:blipFill>
            </p:spPr>
            <p:txBody>
              <a:bodyPr/>
              <a:lstStyle/>
              <a:p>
                <a:r>
                  <a:rPr lang="en-US">
                    <a:noFill/>
                  </a:rPr>
                  <a:t> </a:t>
                </a:r>
              </a:p>
            </p:txBody>
          </p:sp>
        </mc:Fallback>
      </mc:AlternateContent>
      <p:pic>
        <p:nvPicPr>
          <p:cNvPr id="18" name="图片 17" descr="图表&#10;&#10;描述已自动生成">
            <a:extLst>
              <a:ext uri="{FF2B5EF4-FFF2-40B4-BE49-F238E27FC236}">
                <a16:creationId xmlns:a16="http://schemas.microsoft.com/office/drawing/2014/main" id="{6D00457C-8793-0266-D976-95C00B06A5ED}"/>
              </a:ext>
            </a:extLst>
          </p:cNvPr>
          <p:cNvPicPr>
            <a:picLocks noChangeAspect="1"/>
          </p:cNvPicPr>
          <p:nvPr/>
        </p:nvPicPr>
        <p:blipFill rotWithShape="1">
          <a:blip r:embed="rId8">
            <a:extLst>
              <a:ext uri="{28A0092B-C50C-407E-A947-70E740481C1C}">
                <a14:useLocalDpi xmlns:a14="http://schemas.microsoft.com/office/drawing/2010/main" val="0"/>
              </a:ext>
            </a:extLst>
          </a:blip>
          <a:srcRect l="3087" t="4005" r="3147" b="9549"/>
          <a:stretch/>
        </p:blipFill>
        <p:spPr>
          <a:xfrm>
            <a:off x="7531964" y="1690688"/>
            <a:ext cx="3821836" cy="3277930"/>
          </a:xfrm>
          <a:prstGeom prst="rect">
            <a:avLst/>
          </a:prstGeom>
        </p:spPr>
      </p:pic>
      <mc:AlternateContent xmlns:mc="http://schemas.openxmlformats.org/markup-compatibility/2006" xmlns:a14="http://schemas.microsoft.com/office/drawing/2010/main">
        <mc:Choice Requires="a14">
          <p:sp>
            <p:nvSpPr>
              <p:cNvPr id="19" name="ee4pContent1">
                <a:extLst>
                  <a:ext uri="{FF2B5EF4-FFF2-40B4-BE49-F238E27FC236}">
                    <a16:creationId xmlns:a16="http://schemas.microsoft.com/office/drawing/2014/main" id="{40881165-B001-9D55-7608-BF55DC652DBB}"/>
                  </a:ext>
                </a:extLst>
              </p:cNvPr>
              <p:cNvSpPr txBox="1">
                <a:spLocks/>
              </p:cNvSpPr>
              <p:nvPr>
                <p:custDataLst>
                  <p:tags r:id="rId2"/>
                </p:custDataLst>
              </p:nvPr>
            </p:nvSpPr>
            <p:spPr>
              <a:xfrm>
                <a:off x="838200" y="3329653"/>
                <a:ext cx="6693764" cy="163896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两组完全一致的图像传感器设备</a:t>
                </a:r>
                <a:endParaRPr lang="en-US" altLang="zh-CN" dirty="0">
                  <a:latin typeface="+mn-lt"/>
                </a:endParaRPr>
              </a:p>
              <a:p>
                <a:pPr lvl="1"/>
                <a:r>
                  <a:rPr lang="zh-CN" altLang="en-US" dirty="0">
                    <a:latin typeface="+mn-lt"/>
                  </a:rPr>
                  <a:t>其中一组设备是另一组设备在</a:t>
                </a:r>
                <a14:m>
                  <m:oMath xmlns:m="http://schemas.openxmlformats.org/officeDocument/2006/math">
                    <m:r>
                      <a:rPr lang="en-US" altLang="zh-CN" i="1" dirty="0" smtClean="0">
                        <a:latin typeface="Cambria Math" panose="02040503050406030204" pitchFamily="18" charset="0"/>
                      </a:rPr>
                      <m:t>𝑋</m:t>
                    </m:r>
                  </m:oMath>
                </a14:m>
                <a:r>
                  <a:rPr lang="zh-CN" altLang="en-US" dirty="0">
                    <a:latin typeface="+mn-lt"/>
                  </a:rPr>
                  <a:t>轴方向平移</a:t>
                </a:r>
                <a14:m>
                  <m:oMath xmlns:m="http://schemas.openxmlformats.org/officeDocument/2006/math">
                    <m:r>
                      <a:rPr lang="en-US" altLang="zh-CN" i="1" dirty="0" smtClean="0">
                        <a:latin typeface="Cambria Math" panose="02040503050406030204" pitchFamily="18" charset="0"/>
                      </a:rPr>
                      <m:t>𝑏</m:t>
                    </m:r>
                  </m:oMath>
                </a14:m>
                <a:r>
                  <a:rPr lang="zh-CN" altLang="en-US" dirty="0">
                    <a:latin typeface="+mn-lt"/>
                  </a:rPr>
                  <a:t>距离得到</a:t>
                </a:r>
                <a:endParaRPr lang="en-US" altLang="zh-CN" dirty="0">
                  <a:latin typeface="+mn-lt"/>
                </a:endParaRPr>
              </a:p>
              <a:p>
                <a:pPr lvl="1"/>
                <a:r>
                  <a:rPr lang="zh-CN" altLang="en-US" dirty="0">
                    <a:latin typeface="+mn-lt"/>
                  </a:rPr>
                  <a:t>已知相机焦距</a:t>
                </a:r>
                <a14:m>
                  <m:oMath xmlns:m="http://schemas.openxmlformats.org/officeDocument/2006/math">
                    <m:r>
                      <a:rPr lang="en-US" altLang="zh-CN" i="1" dirty="0" smtClean="0">
                        <a:latin typeface="Cambria Math" panose="02040503050406030204" pitchFamily="18" charset="0"/>
                      </a:rPr>
                      <m:t>𝑓</m:t>
                    </m:r>
                  </m:oMath>
                </a14:m>
                <a:r>
                  <a:rPr lang="zh-CN" altLang="en-US" dirty="0">
                    <a:latin typeface="+mn-lt"/>
                  </a:rPr>
                  <a:t>、设备基线</a:t>
                </a:r>
                <a14:m>
                  <m:oMath xmlns:m="http://schemas.openxmlformats.org/officeDocument/2006/math">
                    <m:r>
                      <a:rPr lang="en-US" altLang="zh-CN" i="1" dirty="0" smtClean="0">
                        <a:latin typeface="Cambria Math" panose="02040503050406030204" pitchFamily="18" charset="0"/>
                      </a:rPr>
                      <m:t>𝑏</m:t>
                    </m:r>
                  </m:oMath>
                </a14:m>
                <a:r>
                  <a:rPr lang="zh-CN" altLang="en-US" dirty="0">
                    <a:latin typeface="+mn-lt"/>
                  </a:rPr>
                  <a:t>和两幅图像中一对匹配的特征点可得深度</a:t>
                </a:r>
                <a14:m>
                  <m:oMath xmlns:m="http://schemas.openxmlformats.org/officeDocument/2006/math">
                    <m:r>
                      <a:rPr lang="en-US" altLang="zh-CN" i="1" dirty="0" smtClean="0">
                        <a:latin typeface="Cambria Math" panose="02040503050406030204" pitchFamily="18" charset="0"/>
                      </a:rPr>
                      <m:t>𝑍</m:t>
                    </m:r>
                  </m:oMath>
                </a14:m>
                <a:endParaRPr lang="en-US" altLang="zh-CN" dirty="0">
                  <a:latin typeface="+mn-lt"/>
                </a:endParaRPr>
              </a:p>
              <a:p>
                <a:pPr lvl="1"/>
                <a:r>
                  <a:rPr lang="zh-CN" altLang="en-US" dirty="0">
                    <a:latin typeface="+mn-lt"/>
                  </a:rPr>
                  <a:t>特征点像素坐标</a:t>
                </a:r>
                <a14:m>
                  <m:oMath xmlns:m="http://schemas.openxmlformats.org/officeDocument/2006/math">
                    <m:r>
                      <a:rPr lang="en-US" altLang="zh-CN" i="1" dirty="0" smtClean="0">
                        <a:latin typeface="Cambria Math" panose="02040503050406030204" pitchFamily="18" charset="0"/>
                      </a:rPr>
                      <m:t>(</m:t>
                    </m:r>
                    <m:r>
                      <a:rPr lang="en-US" altLang="zh-CN" b="0" i="1" dirty="0" smtClean="0">
                        <a:latin typeface="Cambria Math" panose="02040503050406030204" pitchFamily="18" charset="0"/>
                      </a:rPr>
                      <m:t>𝑢</m:t>
                    </m:r>
                    <m:r>
                      <a:rPr lang="en-US" altLang="zh-CN" i="1">
                        <a:latin typeface="Cambria Math" panose="02040503050406030204" pitchFamily="18" charset="0"/>
                      </a:rPr>
                      <m:t>,</m:t>
                    </m:r>
                    <m:r>
                      <a:rPr lang="en-US" altLang="zh-CN" b="0" i="1" smtClean="0">
                        <a:latin typeface="Cambria Math" panose="02040503050406030204" pitchFamily="18" charset="0"/>
                      </a:rPr>
                      <m:t>𝑣</m:t>
                    </m:r>
                    <m:r>
                      <a:rPr lang="en-US" altLang="zh-CN" i="1" dirty="0" smtClean="0">
                        <a:latin typeface="Cambria Math" panose="02040503050406030204" pitchFamily="18" charset="0"/>
                      </a:rPr>
                      <m:t>)</m:t>
                    </m:r>
                  </m:oMath>
                </a14:m>
                <a:r>
                  <a:rPr lang="zh-CN" altLang="en-US" dirty="0">
                    <a:latin typeface="+mn-lt"/>
                  </a:rPr>
                  <a:t>、相机内外参数矩阵和深度</a:t>
                </a:r>
                <a14:m>
                  <m:oMath xmlns:m="http://schemas.openxmlformats.org/officeDocument/2006/math">
                    <m:r>
                      <a:rPr lang="en-US" altLang="zh-CN" i="1" dirty="0" smtClean="0">
                        <a:latin typeface="Cambria Math" panose="02040503050406030204" pitchFamily="18" charset="0"/>
                      </a:rPr>
                      <m:t>𝑍</m:t>
                    </m:r>
                  </m:oMath>
                </a14:m>
                <a:r>
                  <a:rPr lang="zh-CN" altLang="en-US" dirty="0">
                    <a:latin typeface="+mn-lt"/>
                  </a:rPr>
                  <a:t>可得特征点的世界坐标系坐标</a:t>
                </a:r>
                <a14:m>
                  <m:oMath xmlns:m="http://schemas.openxmlformats.org/officeDocument/2006/math">
                    <m:r>
                      <a:rPr lang="en-US" altLang="zh-CN" i="1" dirty="0"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𝑋</m:t>
                        </m:r>
                      </m:e>
                      <m:sub>
                        <m:r>
                          <a:rPr lang="en-US" altLang="zh-CN" i="1">
                            <a:latin typeface="Cambria Math" panose="02040503050406030204" pitchFamily="18" charset="0"/>
                          </a:rPr>
                          <m:t>𝑤</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𝑌</m:t>
                        </m:r>
                      </m:e>
                      <m:sub>
                        <m:r>
                          <a:rPr lang="en-US" altLang="zh-CN" i="1">
                            <a:latin typeface="Cambria Math" panose="02040503050406030204" pitchFamily="18" charset="0"/>
                          </a:rPr>
                          <m:t>𝑤</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𝑍</m:t>
                        </m:r>
                      </m:e>
                      <m:sub>
                        <m:r>
                          <a:rPr lang="en-US" altLang="zh-CN" i="1">
                            <a:latin typeface="Cambria Math" panose="02040503050406030204" pitchFamily="18" charset="0"/>
                          </a:rPr>
                          <m:t>𝑤</m:t>
                        </m:r>
                      </m:sub>
                    </m:sSub>
                    <m:r>
                      <a:rPr lang="en-US" altLang="zh-CN" i="1" dirty="0" smtClean="0">
                        <a:latin typeface="Cambria Math" panose="02040503050406030204" pitchFamily="18" charset="0"/>
                      </a:rPr>
                      <m:t>)</m:t>
                    </m:r>
                  </m:oMath>
                </a14:m>
                <a:endParaRPr lang="en-US" dirty="0">
                  <a:latin typeface="+mn-lt"/>
                </a:endParaRPr>
              </a:p>
            </p:txBody>
          </p:sp>
        </mc:Choice>
        <mc:Fallback xmlns="">
          <p:sp>
            <p:nvSpPr>
              <p:cNvPr id="19" name="ee4pContent1">
                <a:extLst>
                  <a:ext uri="{FF2B5EF4-FFF2-40B4-BE49-F238E27FC236}">
                    <a16:creationId xmlns:a16="http://schemas.microsoft.com/office/drawing/2014/main" id="{40881165-B001-9D55-7608-BF55DC652DBB}"/>
                  </a:ext>
                </a:extLst>
              </p:cNvPr>
              <p:cNvSpPr txBox="1">
                <a:spLocks noRot="1" noChangeAspect="1" noMove="1" noResize="1" noEditPoints="1" noAdjustHandles="1" noChangeArrowheads="1" noChangeShapeType="1" noTextEdit="1"/>
              </p:cNvSpPr>
              <p:nvPr>
                <p:custDataLst>
                  <p:tags r:id="rId9"/>
                </p:custDataLst>
              </p:nvPr>
            </p:nvSpPr>
            <p:spPr>
              <a:xfrm>
                <a:off x="838200" y="3329653"/>
                <a:ext cx="6693764" cy="1638965"/>
              </a:xfrm>
              <a:prstGeom prst="rect">
                <a:avLst/>
              </a:prstGeom>
              <a:blipFill>
                <a:blip r:embed="rId10"/>
                <a:stretch>
                  <a:fillRect l="-364" b="-369"/>
                </a:stretch>
              </a:blipFill>
              <a:ln w="9525" cmpd="sng">
                <a:solidFill>
                  <a:schemeClr val="accent1">
                    <a:lumMod val="100000"/>
                  </a:schemeClr>
                </a:solidFill>
                <a:prstDash val="solid"/>
              </a:ln>
            </p:spPr>
            <p:txBody>
              <a:bodyPr/>
              <a:lstStyle/>
              <a:p>
                <a:r>
                  <a:rPr lang="en-US">
                    <a:noFill/>
                  </a:rPr>
                  <a:t> </a:t>
                </a:r>
              </a:p>
            </p:txBody>
          </p:sp>
        </mc:Fallback>
      </mc:AlternateContent>
    </p:spTree>
    <p:extLst>
      <p:ext uri="{BB962C8B-B14F-4D97-AF65-F5344CB8AC3E}">
        <p14:creationId xmlns:p14="http://schemas.microsoft.com/office/powerpoint/2010/main" val="1507729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extLst>
              <p:ext uri="{D42A27DB-BD31-4B8C-83A1-F6EECF244321}">
                <p14:modId xmlns:p14="http://schemas.microsoft.com/office/powerpoint/2010/main" val="227173694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5" imgW="473" imgH="476" progId="TCLayout.ActiveDocument.1">
                  <p:embed/>
                </p:oleObj>
              </mc:Choice>
              <mc:Fallback>
                <p:oleObj name="think-cell 幻灯片" r:id="rId5"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Camera Calibration—SfM(COLMAP)</a:t>
            </a:r>
            <a:endParaRPr lang="en-US" dirty="0"/>
          </a:p>
        </p:txBody>
      </p:sp>
      <p:pic>
        <p:nvPicPr>
          <p:cNvPr id="14" name="图片 13">
            <a:extLst>
              <a:ext uri="{FF2B5EF4-FFF2-40B4-BE49-F238E27FC236}">
                <a16:creationId xmlns:a16="http://schemas.microsoft.com/office/drawing/2014/main" id="{937CA772-6F8A-E4D7-759C-D3AFCE33E054}"/>
              </a:ext>
            </a:extLst>
          </p:cNvPr>
          <p:cNvPicPr>
            <a:picLocks noChangeAspect="1"/>
          </p:cNvPicPr>
          <p:nvPr/>
        </p:nvPicPr>
        <p:blipFill>
          <a:blip r:embed="rId7"/>
          <a:stretch>
            <a:fillRect/>
          </a:stretch>
        </p:blipFill>
        <p:spPr>
          <a:xfrm>
            <a:off x="838199" y="4885878"/>
            <a:ext cx="10515601" cy="1972121"/>
          </a:xfrm>
          <a:prstGeom prst="rect">
            <a:avLst/>
          </a:prstGeom>
        </p:spPr>
      </p:pic>
      <p:sp>
        <p:nvSpPr>
          <p:cNvPr id="15" name="ee4pContent1">
            <a:extLst>
              <a:ext uri="{FF2B5EF4-FFF2-40B4-BE49-F238E27FC236}">
                <a16:creationId xmlns:a16="http://schemas.microsoft.com/office/drawing/2014/main" id="{080721F2-5ACA-2FD7-0249-85977A370EDA}"/>
              </a:ext>
            </a:extLst>
          </p:cNvPr>
          <p:cNvSpPr txBox="1">
            <a:spLocks/>
          </p:cNvSpPr>
          <p:nvPr>
            <p:custDataLst>
              <p:tags r:id="rId2"/>
            </p:custDataLst>
          </p:nvPr>
        </p:nvSpPr>
        <p:spPr>
          <a:xfrm>
            <a:off x="3424687" y="1690688"/>
            <a:ext cx="7929113" cy="1052512"/>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增量式即先选出两张影像进行初始化，接着一张张图像进行配准及</a:t>
            </a:r>
            <a:r>
              <a:rPr lang="zh-CN" altLang="en-US" dirty="0">
                <a:solidFill>
                  <a:srgbClr val="FF0000"/>
                </a:solidFill>
                <a:latin typeface="+mn-lt"/>
              </a:rPr>
              <a:t>点的三角化</a:t>
            </a:r>
            <a:endParaRPr lang="en-US" altLang="zh-CN" dirty="0">
              <a:solidFill>
                <a:srgbClr val="FF0000"/>
              </a:solidFill>
              <a:latin typeface="+mn-lt"/>
            </a:endParaRPr>
          </a:p>
          <a:p>
            <a:pPr lvl="1"/>
            <a:r>
              <a:rPr lang="zh-CN" altLang="en-US" dirty="0">
                <a:latin typeface="+mn-lt"/>
              </a:rPr>
              <a:t>全局式即一次性将所有的影像进行配准与重建</a:t>
            </a:r>
            <a:endParaRPr lang="en-US" altLang="zh-CN" dirty="0">
              <a:latin typeface="+mn-lt"/>
            </a:endParaRPr>
          </a:p>
          <a:p>
            <a:pPr lvl="1"/>
            <a:r>
              <a:rPr lang="zh-CN" altLang="en-US" dirty="0">
                <a:latin typeface="+mn-lt"/>
              </a:rPr>
              <a:t>层级式先将影像进行分组，每组进行配准，再对上一步的结果进行配准重建</a:t>
            </a:r>
            <a:endParaRPr lang="en-US" dirty="0">
              <a:latin typeface="+mn-lt"/>
            </a:endParaRPr>
          </a:p>
        </p:txBody>
      </p:sp>
      <p:pic>
        <p:nvPicPr>
          <p:cNvPr id="17" name="图片 16" descr="图示&#10;&#10;描述已自动生成">
            <a:extLst>
              <a:ext uri="{FF2B5EF4-FFF2-40B4-BE49-F238E27FC236}">
                <a16:creationId xmlns:a16="http://schemas.microsoft.com/office/drawing/2014/main" id="{ED739B48-662E-9DC3-85F8-99F63C879E29}"/>
              </a:ext>
            </a:extLst>
          </p:cNvPr>
          <p:cNvPicPr>
            <a:picLocks noChangeAspect="1"/>
          </p:cNvPicPr>
          <p:nvPr/>
        </p:nvPicPr>
        <p:blipFill rotWithShape="1">
          <a:blip r:embed="rId8">
            <a:extLst>
              <a:ext uri="{28A0092B-C50C-407E-A947-70E740481C1C}">
                <a14:useLocalDpi xmlns:a14="http://schemas.microsoft.com/office/drawing/2010/main" val="0"/>
              </a:ext>
            </a:extLst>
          </a:blip>
          <a:srcRect l="1535" t="2361" r="21146" b="8711"/>
          <a:stretch/>
        </p:blipFill>
        <p:spPr>
          <a:xfrm>
            <a:off x="838199" y="1690688"/>
            <a:ext cx="1217392" cy="1052512"/>
          </a:xfrm>
          <a:prstGeom prst="rect">
            <a:avLst/>
          </a:prstGeom>
        </p:spPr>
      </p:pic>
      <p:sp>
        <p:nvSpPr>
          <p:cNvPr id="20" name="文本框 19">
            <a:extLst>
              <a:ext uri="{FF2B5EF4-FFF2-40B4-BE49-F238E27FC236}">
                <a16:creationId xmlns:a16="http://schemas.microsoft.com/office/drawing/2014/main" id="{1EB5D00A-7B9B-C734-2FE4-DDE9057B00E4}"/>
              </a:ext>
            </a:extLst>
          </p:cNvPr>
          <p:cNvSpPr txBox="1"/>
          <p:nvPr/>
        </p:nvSpPr>
        <p:spPr>
          <a:xfrm>
            <a:off x="2196675" y="1690688"/>
            <a:ext cx="1086928" cy="1015663"/>
          </a:xfrm>
          <a:prstGeom prst="rect">
            <a:avLst/>
          </a:prstGeom>
          <a:noFill/>
        </p:spPr>
        <p:txBody>
          <a:bodyPr wrap="square" rtlCol="0">
            <a:spAutoFit/>
          </a:bodyPr>
          <a:lstStyle/>
          <a:p>
            <a:pPr marL="342900" indent="-342900">
              <a:buFont typeface="+mj-ea"/>
              <a:buAutoNum type="circleNumDbPlain"/>
            </a:pPr>
            <a:r>
              <a:rPr lang="zh-CN" altLang="en-US" sz="1200" dirty="0"/>
              <a:t>增量式</a:t>
            </a:r>
            <a:endParaRPr lang="en-US" altLang="zh-CN" sz="1200" dirty="0"/>
          </a:p>
          <a:p>
            <a:pPr marL="342900" indent="-342900">
              <a:buFont typeface="+mj-ea"/>
              <a:buAutoNum type="circleNumDbPlain"/>
            </a:pPr>
            <a:endParaRPr lang="en-US" altLang="zh-CN" sz="1200" dirty="0"/>
          </a:p>
          <a:p>
            <a:pPr marL="342900" indent="-342900">
              <a:buFont typeface="+mj-ea"/>
              <a:buAutoNum type="circleNumDbPlain"/>
            </a:pPr>
            <a:r>
              <a:rPr lang="zh-CN" altLang="en-US" sz="1200" dirty="0"/>
              <a:t>全局式</a:t>
            </a:r>
            <a:endParaRPr lang="en-US" altLang="zh-CN" sz="1200" dirty="0"/>
          </a:p>
          <a:p>
            <a:pPr marL="342900" indent="-342900">
              <a:buFont typeface="+mj-ea"/>
              <a:buAutoNum type="circleNumDbPlain"/>
            </a:pPr>
            <a:endParaRPr lang="en-US" altLang="zh-CN" sz="1200" dirty="0"/>
          </a:p>
          <a:p>
            <a:pPr marL="342900" indent="-342900">
              <a:buFont typeface="+mj-ea"/>
              <a:buAutoNum type="circleNumDbPlain"/>
            </a:pPr>
            <a:r>
              <a:rPr lang="zh-CN" altLang="en-US" sz="1200" dirty="0"/>
              <a:t>层级式</a:t>
            </a:r>
            <a:endParaRPr lang="en-US" sz="1200" dirty="0"/>
          </a:p>
        </p:txBody>
      </p:sp>
      <p:sp>
        <p:nvSpPr>
          <p:cNvPr id="22" name="ee4pContent1">
            <a:extLst>
              <a:ext uri="{FF2B5EF4-FFF2-40B4-BE49-F238E27FC236}">
                <a16:creationId xmlns:a16="http://schemas.microsoft.com/office/drawing/2014/main" id="{A7A6BCCD-206B-103E-C0E4-2DF0DCDF073B}"/>
              </a:ext>
            </a:extLst>
          </p:cNvPr>
          <p:cNvSpPr txBox="1">
            <a:spLocks/>
          </p:cNvSpPr>
          <p:nvPr>
            <p:custDataLst>
              <p:tags r:id="rId3"/>
            </p:custDataLst>
          </p:nvPr>
        </p:nvSpPr>
        <p:spPr>
          <a:xfrm>
            <a:off x="838200" y="2859820"/>
            <a:ext cx="10515600" cy="1946286"/>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solidFill>
                  <a:srgbClr val="FF0000"/>
                </a:solidFill>
                <a:latin typeface="+mn-lt"/>
              </a:rPr>
              <a:t>特征提取和匹配</a:t>
            </a:r>
            <a:r>
              <a:rPr lang="zh-CN" altLang="en-US" dirty="0">
                <a:latin typeface="+mn-lt"/>
              </a:rPr>
              <a:t>：使用</a:t>
            </a:r>
            <a:r>
              <a:rPr lang="en-US" altLang="zh-CN" dirty="0">
                <a:latin typeface="+mn-lt"/>
              </a:rPr>
              <a:t>SIFT</a:t>
            </a:r>
            <a:r>
              <a:rPr lang="zh-CN" altLang="en-US" dirty="0">
                <a:latin typeface="+mn-lt"/>
              </a:rPr>
              <a:t>算法（做高斯核卷积，生成特征金字塔，找关键点的位置、尺度和方向作为描述子，</a:t>
            </a:r>
            <a:r>
              <a:rPr lang="en-US" altLang="zh-CN" dirty="0">
                <a:latin typeface="+mn-lt"/>
              </a:rPr>
              <a:t>KD</a:t>
            </a:r>
            <a:r>
              <a:rPr lang="zh-CN" altLang="en-US" dirty="0">
                <a:latin typeface="+mn-lt"/>
              </a:rPr>
              <a:t>树算法进行图像之间的特征寻找和匹配）</a:t>
            </a:r>
            <a:endParaRPr lang="en-US" altLang="zh-CN" dirty="0">
              <a:latin typeface="+mn-lt"/>
            </a:endParaRPr>
          </a:p>
          <a:p>
            <a:pPr lvl="1"/>
            <a:r>
              <a:rPr lang="zh-CN" altLang="en-US" dirty="0">
                <a:latin typeface="+mn-lt"/>
              </a:rPr>
              <a:t>几何验证：使用</a:t>
            </a:r>
            <a:r>
              <a:rPr lang="en-US" altLang="zh-CN" dirty="0">
                <a:latin typeface="+mn-lt"/>
              </a:rPr>
              <a:t>RANSAC</a:t>
            </a:r>
            <a:r>
              <a:rPr lang="zh-CN" altLang="en-US" dirty="0">
                <a:latin typeface="+mn-lt"/>
              </a:rPr>
              <a:t>算法去</a:t>
            </a:r>
            <a:r>
              <a:rPr lang="zh-CN" altLang="en-US" dirty="0">
                <a:solidFill>
                  <a:srgbClr val="FF0000"/>
                </a:solidFill>
                <a:latin typeface="+mn-lt"/>
              </a:rPr>
              <a:t>估计单应性矩阵</a:t>
            </a:r>
            <a:r>
              <a:rPr lang="zh-CN" altLang="en-US" dirty="0">
                <a:latin typeface="+mn-lt"/>
              </a:rPr>
              <a:t>，使该矩阵能够满足两幅图像中足够多的特征点的匹配关系</a:t>
            </a:r>
            <a:endParaRPr lang="en-US" altLang="zh-CN" dirty="0">
              <a:latin typeface="+mn-lt"/>
            </a:endParaRPr>
          </a:p>
          <a:p>
            <a:pPr lvl="1"/>
            <a:r>
              <a:rPr lang="zh-CN" altLang="en-US" dirty="0">
                <a:latin typeface="+mn-lt"/>
              </a:rPr>
              <a:t>初始化：挑选</a:t>
            </a:r>
            <a:r>
              <a:rPr lang="zh-CN" altLang="en-US" dirty="0">
                <a:solidFill>
                  <a:srgbClr val="FF0000"/>
                </a:solidFill>
                <a:latin typeface="+mn-lt"/>
              </a:rPr>
              <a:t>双视图</a:t>
            </a:r>
            <a:r>
              <a:rPr lang="zh-CN" altLang="en-US" dirty="0">
                <a:latin typeface="+mn-lt"/>
              </a:rPr>
              <a:t>初始化模型，计算得到</a:t>
            </a:r>
            <a:r>
              <a:rPr lang="zh-CN" altLang="en-US" dirty="0">
                <a:solidFill>
                  <a:srgbClr val="FF0000"/>
                </a:solidFill>
                <a:latin typeface="+mn-lt"/>
              </a:rPr>
              <a:t>基础矩阵</a:t>
            </a:r>
            <a:r>
              <a:rPr lang="zh-CN" altLang="en-US" dirty="0">
                <a:latin typeface="+mn-lt"/>
              </a:rPr>
              <a:t>或</a:t>
            </a:r>
            <a:r>
              <a:rPr lang="zh-CN" altLang="en-US" dirty="0">
                <a:solidFill>
                  <a:srgbClr val="FF0000"/>
                </a:solidFill>
                <a:latin typeface="+mn-lt"/>
              </a:rPr>
              <a:t>本质矩阵</a:t>
            </a:r>
            <a:r>
              <a:rPr lang="zh-CN" altLang="en-US" dirty="0">
                <a:latin typeface="+mn-lt"/>
              </a:rPr>
              <a:t>，并分解得到</a:t>
            </a:r>
            <a:r>
              <a:rPr lang="zh-CN" altLang="en-US" dirty="0">
                <a:solidFill>
                  <a:srgbClr val="FF0000"/>
                </a:solidFill>
                <a:latin typeface="+mn-lt"/>
              </a:rPr>
              <a:t>相机姿态</a:t>
            </a:r>
            <a:r>
              <a:rPr lang="zh-CN" altLang="en-US" dirty="0">
                <a:latin typeface="+mn-lt"/>
              </a:rPr>
              <a:t>，最后</a:t>
            </a:r>
            <a:r>
              <a:rPr lang="zh-CN" altLang="en-US" dirty="0">
                <a:solidFill>
                  <a:srgbClr val="FF0000"/>
                </a:solidFill>
                <a:latin typeface="+mn-lt"/>
              </a:rPr>
              <a:t>三角化</a:t>
            </a:r>
            <a:r>
              <a:rPr lang="zh-CN" altLang="en-US" dirty="0">
                <a:latin typeface="+mn-lt"/>
              </a:rPr>
              <a:t>得到三维点</a:t>
            </a:r>
            <a:endParaRPr lang="en-US" altLang="zh-CN" dirty="0">
              <a:latin typeface="+mn-lt"/>
            </a:endParaRPr>
          </a:p>
          <a:p>
            <a:pPr lvl="2"/>
            <a:r>
              <a:rPr lang="zh-CN" altLang="en-US" dirty="0">
                <a:latin typeface="+mn-lt"/>
              </a:rPr>
              <a:t>从具有大量重叠摄像头的密集位置进行初始化，通常由于冗余度的增加，能够实现更为鲁棒和准确的重建</a:t>
            </a:r>
            <a:endParaRPr lang="en-US" altLang="zh-CN" dirty="0">
              <a:latin typeface="+mn-lt"/>
            </a:endParaRPr>
          </a:p>
          <a:p>
            <a:pPr lvl="2"/>
            <a:r>
              <a:rPr lang="zh-CN" altLang="en-US" dirty="0">
                <a:latin typeface="+mn-lt"/>
              </a:rPr>
              <a:t>从较为稀疏的位置进行初始化，则会因为在整个重建过程中累积的总体稀疏问题较少，从而降低运行时间</a:t>
            </a:r>
          </a:p>
        </p:txBody>
      </p:sp>
    </p:spTree>
    <p:extLst>
      <p:ext uri="{BB962C8B-B14F-4D97-AF65-F5344CB8AC3E}">
        <p14:creationId xmlns:p14="http://schemas.microsoft.com/office/powerpoint/2010/main" val="39083431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extLst>
              <p:ext uri="{D42A27DB-BD31-4B8C-83A1-F6EECF244321}">
                <p14:modId xmlns:p14="http://schemas.microsoft.com/office/powerpoint/2010/main" val="150193077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Camera Calibration—SfM(COLMAP)</a:t>
            </a:r>
            <a:endParaRPr lang="en-US" dirty="0"/>
          </a:p>
        </p:txBody>
      </p:sp>
      <p:pic>
        <p:nvPicPr>
          <p:cNvPr id="14" name="图片 13">
            <a:extLst>
              <a:ext uri="{FF2B5EF4-FFF2-40B4-BE49-F238E27FC236}">
                <a16:creationId xmlns:a16="http://schemas.microsoft.com/office/drawing/2014/main" id="{937CA772-6F8A-E4D7-759C-D3AFCE33E054}"/>
              </a:ext>
            </a:extLst>
          </p:cNvPr>
          <p:cNvPicPr>
            <a:picLocks noChangeAspect="1"/>
          </p:cNvPicPr>
          <p:nvPr/>
        </p:nvPicPr>
        <p:blipFill>
          <a:blip r:embed="rId6"/>
          <a:stretch>
            <a:fillRect/>
          </a:stretch>
        </p:blipFill>
        <p:spPr>
          <a:xfrm>
            <a:off x="838199" y="4885878"/>
            <a:ext cx="10515601" cy="1972121"/>
          </a:xfrm>
          <a:prstGeom prst="rect">
            <a:avLst/>
          </a:prstGeom>
        </p:spPr>
      </p:pic>
      <p:sp>
        <p:nvSpPr>
          <p:cNvPr id="22" name="ee4pContent1">
            <a:extLst>
              <a:ext uri="{FF2B5EF4-FFF2-40B4-BE49-F238E27FC236}">
                <a16:creationId xmlns:a16="http://schemas.microsoft.com/office/drawing/2014/main" id="{A7A6BCCD-206B-103E-C0E4-2DF0DCDF073B}"/>
              </a:ext>
            </a:extLst>
          </p:cNvPr>
          <p:cNvSpPr txBox="1">
            <a:spLocks/>
          </p:cNvSpPr>
          <p:nvPr>
            <p:custDataLst>
              <p:tags r:id="rId2"/>
            </p:custDataLst>
          </p:nvPr>
        </p:nvSpPr>
        <p:spPr>
          <a:xfrm>
            <a:off x="838199" y="1690688"/>
            <a:ext cx="10515600" cy="3088346"/>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图像配准：解决</a:t>
            </a:r>
            <a:r>
              <a:rPr lang="zh-CN" altLang="en-US" dirty="0">
                <a:solidFill>
                  <a:srgbClr val="FF0000"/>
                </a:solidFill>
                <a:latin typeface="+mn-lt"/>
              </a:rPr>
              <a:t>透视</a:t>
            </a:r>
            <a:r>
              <a:rPr lang="en-US" altLang="zh-CN" dirty="0">
                <a:solidFill>
                  <a:srgbClr val="FF0000"/>
                </a:solidFill>
                <a:latin typeface="+mn-lt"/>
              </a:rPr>
              <a:t>n</a:t>
            </a:r>
            <a:r>
              <a:rPr lang="zh-CN" altLang="en-US" dirty="0">
                <a:solidFill>
                  <a:srgbClr val="FF0000"/>
                </a:solidFill>
                <a:latin typeface="+mn-lt"/>
              </a:rPr>
              <a:t>点</a:t>
            </a:r>
            <a:r>
              <a:rPr lang="en-US" altLang="zh-CN" dirty="0">
                <a:solidFill>
                  <a:srgbClr val="FF0000"/>
                </a:solidFill>
                <a:latin typeface="+mn-lt"/>
              </a:rPr>
              <a:t>(PnP)</a:t>
            </a:r>
            <a:r>
              <a:rPr lang="zh-CN" altLang="en-US" dirty="0">
                <a:latin typeface="+mn-lt"/>
              </a:rPr>
              <a:t>问题将新图像配准到当前模型，使用与已配准图像中三角点的特征对应</a:t>
            </a:r>
            <a:r>
              <a:rPr lang="en-US" altLang="zh-CN" dirty="0">
                <a:latin typeface="+mn-lt"/>
              </a:rPr>
              <a:t>(2D-3D </a:t>
            </a:r>
            <a:r>
              <a:rPr lang="zh-CN" altLang="en-US" dirty="0">
                <a:latin typeface="+mn-lt"/>
              </a:rPr>
              <a:t>对应</a:t>
            </a:r>
            <a:r>
              <a:rPr lang="en-US" altLang="zh-CN" dirty="0">
                <a:latin typeface="+mn-lt"/>
              </a:rPr>
              <a:t>)</a:t>
            </a:r>
            <a:endParaRPr lang="en-US" altLang="zh-CN" dirty="0">
              <a:solidFill>
                <a:srgbClr val="FF0000"/>
              </a:solidFill>
              <a:latin typeface="+mn-lt"/>
            </a:endParaRPr>
          </a:p>
          <a:p>
            <a:pPr lvl="1"/>
            <a:r>
              <a:rPr lang="zh-CN" altLang="en-US" dirty="0">
                <a:solidFill>
                  <a:srgbClr val="FF0000"/>
                </a:solidFill>
                <a:latin typeface="+mn-lt"/>
              </a:rPr>
              <a:t>三角化</a:t>
            </a:r>
            <a:r>
              <a:rPr lang="zh-CN" altLang="en-US" dirty="0">
                <a:latin typeface="+mn-lt"/>
              </a:rPr>
              <a:t>：新注册的图像必须能够观察到现有的场景点</a:t>
            </a:r>
            <a:endParaRPr lang="en-US" altLang="zh-CN" dirty="0">
              <a:latin typeface="+mn-lt"/>
            </a:endParaRPr>
          </a:p>
          <a:p>
            <a:pPr lvl="2"/>
            <a:r>
              <a:rPr lang="zh-CN" altLang="en-US" dirty="0">
                <a:latin typeface="+mn-lt"/>
              </a:rPr>
              <a:t>此外，它还可以通过三角化扩展点集来</a:t>
            </a:r>
            <a:r>
              <a:rPr lang="zh-CN" altLang="en-US" dirty="0">
                <a:solidFill>
                  <a:srgbClr val="FF0000"/>
                </a:solidFill>
                <a:latin typeface="+mn-lt"/>
              </a:rPr>
              <a:t>增加场景的覆盖范围</a:t>
            </a:r>
            <a:endParaRPr lang="en-US" altLang="zh-CN" dirty="0">
              <a:solidFill>
                <a:srgbClr val="FF0000"/>
              </a:solidFill>
              <a:latin typeface="+mn-lt"/>
            </a:endParaRPr>
          </a:p>
          <a:p>
            <a:pPr lvl="2"/>
            <a:r>
              <a:rPr lang="zh-CN" altLang="en-US" dirty="0">
                <a:latin typeface="+mn-lt"/>
              </a:rPr>
              <a:t>一旦至少有一张新的图像（该图像从不同视角覆盖了新的场景部分）被注册，一个新的场景点就可以通过三角化被计算出来并添加到点集中</a:t>
            </a:r>
            <a:endParaRPr lang="en-US" altLang="zh-CN" dirty="0">
              <a:latin typeface="+mn-lt"/>
            </a:endParaRPr>
          </a:p>
          <a:p>
            <a:pPr lvl="1"/>
            <a:r>
              <a:rPr lang="zh-CN" altLang="en-US" dirty="0">
                <a:solidFill>
                  <a:srgbClr val="FF0000"/>
                </a:solidFill>
                <a:latin typeface="+mn-lt"/>
              </a:rPr>
              <a:t>捆绑调整</a:t>
            </a:r>
            <a:r>
              <a:rPr lang="en-US" altLang="zh-CN" dirty="0">
                <a:solidFill>
                  <a:srgbClr val="FF0000"/>
                </a:solidFill>
                <a:latin typeface="+mn-lt"/>
              </a:rPr>
              <a:t>(</a:t>
            </a:r>
            <a:r>
              <a:rPr lang="en-US" dirty="0">
                <a:solidFill>
                  <a:srgbClr val="FF0000"/>
                </a:solidFill>
                <a:latin typeface="+mn-lt"/>
              </a:rPr>
              <a:t>Bundle Adjustment, BA)</a:t>
            </a:r>
            <a:r>
              <a:rPr lang="zh-CN" altLang="en-US" dirty="0">
                <a:latin typeface="+mn-lt"/>
              </a:rPr>
              <a:t>：</a:t>
            </a:r>
            <a:r>
              <a:rPr lang="en-US" altLang="zh-CN" dirty="0">
                <a:latin typeface="+mn-lt"/>
              </a:rPr>
              <a:t> BA</a:t>
            </a:r>
            <a:r>
              <a:rPr lang="zh-CN" altLang="en-US" dirty="0">
                <a:latin typeface="+mn-lt"/>
              </a:rPr>
              <a:t>使用</a:t>
            </a:r>
            <a:r>
              <a:rPr lang="en-US" altLang="zh-CN" dirty="0">
                <a:latin typeface="+mn-lt"/>
              </a:rPr>
              <a:t>Levenberg-Marquardt</a:t>
            </a:r>
            <a:r>
              <a:rPr lang="zh-CN" altLang="en-US" dirty="0">
                <a:latin typeface="+mn-lt"/>
              </a:rPr>
              <a:t>算法对</a:t>
            </a:r>
            <a:r>
              <a:rPr lang="zh-CN" altLang="en-US" dirty="0">
                <a:solidFill>
                  <a:srgbClr val="FF0000"/>
                </a:solidFill>
                <a:latin typeface="+mn-lt"/>
              </a:rPr>
              <a:t>相机参数</a:t>
            </a:r>
            <a:r>
              <a:rPr lang="zh-CN" altLang="en-US" dirty="0">
                <a:latin typeface="+mn-lt"/>
              </a:rPr>
              <a:t>与</a:t>
            </a:r>
            <a:r>
              <a:rPr lang="zh-CN" altLang="en-US" dirty="0">
                <a:solidFill>
                  <a:srgbClr val="FF0000"/>
                </a:solidFill>
                <a:latin typeface="+mn-lt"/>
              </a:rPr>
              <a:t>点参数</a:t>
            </a:r>
            <a:r>
              <a:rPr lang="zh-CN" altLang="en-US" dirty="0">
                <a:latin typeface="+mn-lt"/>
              </a:rPr>
              <a:t>进行联合非线性优化的过程，旨在最小化重投影误差</a:t>
            </a:r>
            <a:endParaRPr lang="en-US" altLang="zh-CN" dirty="0">
              <a:latin typeface="+mn-lt"/>
            </a:endParaRPr>
          </a:p>
          <a:p>
            <a:pPr lvl="2"/>
            <a:r>
              <a:rPr lang="zh-CN" altLang="en-US" dirty="0">
                <a:latin typeface="+mn-lt"/>
              </a:rPr>
              <a:t>图像配准与三角测量虽为独立过程，但其结果高度相关</a:t>
            </a:r>
            <a:r>
              <a:rPr lang="en-US" altLang="zh-CN" dirty="0">
                <a:latin typeface="+mn-lt"/>
              </a:rPr>
              <a:t>—</a:t>
            </a:r>
            <a:r>
              <a:rPr lang="zh-CN" altLang="en-US" dirty="0">
                <a:latin typeface="+mn-lt"/>
              </a:rPr>
              <a:t>相机姿态的不确定性会传递至三角测量点，反之亦然</a:t>
            </a:r>
            <a:endParaRPr lang="en-US" altLang="zh-CN" dirty="0">
              <a:latin typeface="+mn-lt"/>
            </a:endParaRPr>
          </a:p>
          <a:p>
            <a:pPr lvl="2"/>
            <a:r>
              <a:rPr lang="zh-CN" altLang="en-US" dirty="0">
                <a:latin typeface="+mn-lt"/>
              </a:rPr>
              <a:t>而新增的三角测量点通过增强冗余度，亦可能优化初始相机姿态</a:t>
            </a:r>
            <a:endParaRPr lang="en-US" altLang="zh-CN" dirty="0">
              <a:latin typeface="+mn-lt"/>
            </a:endParaRPr>
          </a:p>
          <a:p>
            <a:pPr lvl="2"/>
            <a:r>
              <a:rPr lang="zh-CN" altLang="en-US" dirty="0">
                <a:latin typeface="+mn-lt"/>
              </a:rPr>
              <a:t>若不进行进一步优化，</a:t>
            </a:r>
            <a:r>
              <a:rPr lang="en-US" altLang="zh-CN" dirty="0">
                <a:latin typeface="+mn-lt"/>
              </a:rPr>
              <a:t> SfM </a:t>
            </a:r>
            <a:r>
              <a:rPr lang="zh-CN" altLang="en-US" dirty="0">
                <a:latin typeface="+mn-lt"/>
              </a:rPr>
              <a:t>通常会迅速漂移至不可恢复状态</a:t>
            </a:r>
            <a:endParaRPr lang="en-US" dirty="0">
              <a:latin typeface="+mn-lt"/>
            </a:endParaRPr>
          </a:p>
        </p:txBody>
      </p:sp>
    </p:spTree>
    <p:extLst>
      <p:ext uri="{BB962C8B-B14F-4D97-AF65-F5344CB8AC3E}">
        <p14:creationId xmlns:p14="http://schemas.microsoft.com/office/powerpoint/2010/main" val="41238885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B1CB810C-01DB-C733-01BC-EEED5CBC333A}"/>
              </a:ext>
            </a:extLst>
          </p:cNvPr>
          <p:cNvGraphicFramePr>
            <a:graphicFrameLocks noChangeAspect="1"/>
          </p:cNvGraphicFramePr>
          <p:nvPr>
            <p:custDataLst>
              <p:tags r:id="rId1"/>
            </p:custDataLst>
            <p:extLst>
              <p:ext uri="{D42A27DB-BD31-4B8C-83A1-F6EECF244321}">
                <p14:modId xmlns:p14="http://schemas.microsoft.com/office/powerpoint/2010/main" val="170611790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4" name="think-cell data - do not delete" hidden="1">
                        <a:extLst>
                          <a:ext uri="{FF2B5EF4-FFF2-40B4-BE49-F238E27FC236}">
                            <a16:creationId xmlns:a16="http://schemas.microsoft.com/office/drawing/2014/main" id="{B1CB810C-01DB-C733-01BC-EEED5CBC333A}"/>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1026" name="Picture 2" descr="Multi View 3d Reconstruction">
            <a:extLst>
              <a:ext uri="{FF2B5EF4-FFF2-40B4-BE49-F238E27FC236}">
                <a16:creationId xmlns:a16="http://schemas.microsoft.com/office/drawing/2014/main" id="{F77462C5-B8A7-D464-3F99-5C00B75D908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05000" y="0"/>
            <a:ext cx="838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 name="标题 1">
            <a:extLst>
              <a:ext uri="{FF2B5EF4-FFF2-40B4-BE49-F238E27FC236}">
                <a16:creationId xmlns:a16="http://schemas.microsoft.com/office/drawing/2014/main" id="{A8B36B67-15D5-215E-B0AE-A8B27F155B8A}"/>
              </a:ext>
            </a:extLst>
          </p:cNvPr>
          <p:cNvSpPr>
            <a:spLocks noGrp="1"/>
          </p:cNvSpPr>
          <p:nvPr>
            <p:ph type="title"/>
          </p:nvPr>
        </p:nvSpPr>
        <p:spPr>
          <a:xfrm>
            <a:off x="838200" y="171397"/>
            <a:ext cx="10515600" cy="1325563"/>
          </a:xfrm>
        </p:spPr>
        <p:txBody>
          <a:bodyPr vert="horz"/>
          <a:lstStyle/>
          <a:p>
            <a:r>
              <a:rPr lang="en-US" altLang="zh-CN" dirty="0"/>
              <a:t>MVS</a:t>
            </a:r>
            <a:endParaRPr lang="en-US" dirty="0"/>
          </a:p>
        </p:txBody>
      </p:sp>
    </p:spTree>
    <p:extLst>
      <p:ext uri="{BB962C8B-B14F-4D97-AF65-F5344CB8AC3E}">
        <p14:creationId xmlns:p14="http://schemas.microsoft.com/office/powerpoint/2010/main" val="26874373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extLst>
              <p:ext uri="{D42A27DB-BD31-4B8C-83A1-F6EECF244321}">
                <p14:modId xmlns:p14="http://schemas.microsoft.com/office/powerpoint/2010/main" val="294474321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Camera Calibration—</a:t>
            </a:r>
            <a:r>
              <a:rPr lang="en-US" altLang="zh-CN" dirty="0">
                <a:hlinkClick r:id="rId6"/>
              </a:rPr>
              <a:t>PnP</a:t>
            </a:r>
            <a:r>
              <a:rPr lang="zh-CN" altLang="en-US" dirty="0">
                <a:hlinkClick r:id="rId6"/>
              </a:rPr>
              <a:t>问题</a:t>
            </a:r>
            <a:endParaRPr lang="en-US" dirty="0"/>
          </a:p>
        </p:txBody>
      </p:sp>
      <mc:AlternateContent xmlns:mc="http://schemas.openxmlformats.org/markup-compatibility/2006">
        <mc:Choice xmlns:a14="http://schemas.microsoft.com/office/drawing/2010/main" Requires="a14">
          <p:sp>
            <p:nvSpPr>
              <p:cNvPr id="22" name="ee4pContent1">
                <a:extLst>
                  <a:ext uri="{FF2B5EF4-FFF2-40B4-BE49-F238E27FC236}">
                    <a16:creationId xmlns:a16="http://schemas.microsoft.com/office/drawing/2014/main" id="{A7A6BCCD-206B-103E-C0E4-2DF0DCDF073B}"/>
                  </a:ext>
                </a:extLst>
              </p:cNvPr>
              <p:cNvSpPr txBox="1">
                <a:spLocks/>
              </p:cNvSpPr>
              <p:nvPr>
                <p:custDataLst>
                  <p:tags r:id="rId2"/>
                </p:custDataLst>
              </p:nvPr>
            </p:nvSpPr>
            <p:spPr>
              <a:xfrm>
                <a:off x="4946469" y="1690688"/>
                <a:ext cx="6407331" cy="3891506"/>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已知：相机的内参和畸变系数；世界坐标系中，</a:t>
                </a:r>
                <a14:m>
                  <m:oMath xmlns:m="http://schemas.openxmlformats.org/officeDocument/2006/math">
                    <m:r>
                      <a:rPr lang="en-US" altLang="zh-CN" i="1" dirty="0" smtClean="0">
                        <a:latin typeface="Cambria Math" panose="02040503050406030204" pitchFamily="18" charset="0"/>
                      </a:rPr>
                      <m:t>𝑛</m:t>
                    </m:r>
                  </m:oMath>
                </a14:m>
                <a:r>
                  <a:rPr lang="zh-CN" altLang="en-US" dirty="0">
                    <a:latin typeface="+mn-lt"/>
                  </a:rPr>
                  <a:t>个空间点坐标，以及投影在像平面上的像素坐标</a:t>
                </a:r>
                <a:endParaRPr lang="en-US" altLang="zh-CN" dirty="0">
                  <a:latin typeface="+mn-lt"/>
                </a:endParaRPr>
              </a:p>
              <a:p>
                <a:pPr lvl="1"/>
                <a:r>
                  <a:rPr lang="zh-CN" altLang="en-US" dirty="0">
                    <a:latin typeface="+mn-lt"/>
                  </a:rPr>
                  <a:t>求解：相机在世界坐标系下的位姿</a:t>
                </a:r>
                <a14:m>
                  <m:oMath xmlns:m="http://schemas.openxmlformats.org/officeDocument/2006/math">
                    <m:r>
                      <a:rPr lang="en-US" altLang="zh-CN" b="1" i="1" smtClean="0">
                        <a:latin typeface="Cambria Math" panose="02040503050406030204" pitchFamily="18" charset="0"/>
                      </a:rPr>
                      <m:t>𝑹</m:t>
                    </m:r>
                  </m:oMath>
                </a14:m>
                <a:r>
                  <a:rPr lang="zh-CN" altLang="en-US" dirty="0">
                    <a:latin typeface="+mn-lt"/>
                  </a:rPr>
                  <a:t>和</a:t>
                </a:r>
                <a14:m>
                  <m:oMath xmlns:m="http://schemas.openxmlformats.org/officeDocument/2006/math">
                    <m:r>
                      <a:rPr lang="en-US" altLang="zh-CN" b="1" i="1">
                        <a:latin typeface="Cambria Math" panose="02040503050406030204" pitchFamily="18" charset="0"/>
                      </a:rPr>
                      <m:t>𝒕</m:t>
                    </m:r>
                  </m:oMath>
                </a14:m>
                <a:r>
                  <a:rPr lang="zh-CN" altLang="en-US" dirty="0">
                    <a:latin typeface="+mn-lt"/>
                  </a:rPr>
                  <a:t>，即</a:t>
                </a:r>
                <a14:m>
                  <m:oMath xmlns:m="http://schemas.openxmlformats.org/officeDocument/2006/math">
                    <m:r>
                      <a:rPr lang="en-US" altLang="zh-CN" i="1" dirty="0" smtClean="0">
                        <a:latin typeface="Cambria Math" panose="02040503050406030204" pitchFamily="18" charset="0"/>
                      </a:rPr>
                      <m:t>{</m:t>
                    </m:r>
                    <m:r>
                      <a:rPr lang="en-US" altLang="zh-CN" i="1" dirty="0" smtClean="0">
                        <a:latin typeface="Cambria Math" panose="02040503050406030204" pitchFamily="18" charset="0"/>
                      </a:rPr>
                      <m:t>𝑊</m:t>
                    </m:r>
                    <m:r>
                      <a:rPr lang="en-US" altLang="zh-CN" i="1" dirty="0" smtClean="0">
                        <a:latin typeface="Cambria Math" panose="02040503050406030204" pitchFamily="18" charset="0"/>
                      </a:rPr>
                      <m:t>}</m:t>
                    </m:r>
                  </m:oMath>
                </a14:m>
                <a:r>
                  <a:rPr lang="zh-CN" altLang="en-US" dirty="0">
                    <a:latin typeface="+mn-lt"/>
                  </a:rPr>
                  <a:t>到</a:t>
                </a:r>
                <a14:m>
                  <m:oMath xmlns:m="http://schemas.openxmlformats.org/officeDocument/2006/math">
                    <m:r>
                      <a:rPr lang="en-US" altLang="zh-CN" i="1" dirty="0" smtClean="0">
                        <a:latin typeface="Cambria Math" panose="02040503050406030204" pitchFamily="18" charset="0"/>
                      </a:rPr>
                      <m:t>{</m:t>
                    </m:r>
                    <m:r>
                      <a:rPr lang="en-US" altLang="zh-CN" i="1" dirty="0" smtClean="0">
                        <a:latin typeface="Cambria Math" panose="02040503050406030204" pitchFamily="18" charset="0"/>
                      </a:rPr>
                      <m:t>𝐶</m:t>
                    </m:r>
                    <m:r>
                      <a:rPr lang="en-US" altLang="zh-CN" i="1" dirty="0" smtClean="0">
                        <a:latin typeface="Cambria Math" panose="02040503050406030204" pitchFamily="18" charset="0"/>
                      </a:rPr>
                      <m:t>}</m:t>
                    </m:r>
                  </m:oMath>
                </a14:m>
                <a:r>
                  <a:rPr lang="zh-CN" altLang="en-US" dirty="0">
                    <a:latin typeface="+mn-lt"/>
                  </a:rPr>
                  <a:t>的变换矩阵</a:t>
                </a:r>
                <a14:m>
                  <m:oMath xmlns:m="http://schemas.openxmlformats.org/officeDocument/2006/math">
                    <m:sPre>
                      <m:sPrePr>
                        <m:ctrlPr>
                          <a:rPr lang="en-US" altLang="zh-CN" i="1" smtClean="0">
                            <a:latin typeface="Cambria Math" panose="02040503050406030204" pitchFamily="18" charset="0"/>
                          </a:rPr>
                        </m:ctrlPr>
                      </m:sPrePr>
                      <m:sub>
                        <m:r>
                          <a:rPr lang="en-US" altLang="zh-CN" b="0" i="1" smtClean="0">
                            <a:latin typeface="Cambria Math" panose="02040503050406030204" pitchFamily="18" charset="0"/>
                          </a:rPr>
                          <m:t>𝑐</m:t>
                        </m:r>
                      </m:sub>
                      <m:sup>
                        <m:r>
                          <a:rPr lang="en-US" b="0" i="1" smtClean="0">
                            <a:latin typeface="Cambria Math" panose="02040503050406030204" pitchFamily="18" charset="0"/>
                          </a:rPr>
                          <m:t>𝑤</m:t>
                        </m:r>
                      </m:sup>
                      <m:e>
                        <m:r>
                          <a:rPr lang="en-US" b="0" i="1" smtClean="0">
                            <a:latin typeface="Cambria Math" panose="02040503050406030204" pitchFamily="18" charset="0"/>
                          </a:rPr>
                          <m:t>𝑇</m:t>
                        </m:r>
                      </m:e>
                    </m:sPre>
                  </m:oMath>
                </a14:m>
                <a:endParaRPr lang="en-US" altLang="zh-CN" dirty="0">
                  <a:latin typeface="+mn-lt"/>
                </a:endParaRPr>
              </a:p>
              <a:p>
                <a:pPr lvl="1"/>
                <a:r>
                  <a:rPr lang="zh-CN" altLang="en-US" dirty="0">
                    <a:latin typeface="+mn-lt"/>
                  </a:rPr>
                  <a:t>世界坐标系中的 </a:t>
                </a:r>
                <a:r>
                  <a:rPr lang="en-US" altLang="zh-CN" dirty="0">
                    <a:latin typeface="+mn-lt"/>
                  </a:rPr>
                  <a:t>3d </a:t>
                </a:r>
                <a:r>
                  <a:rPr lang="zh-CN" altLang="en-US" dirty="0">
                    <a:latin typeface="+mn-lt"/>
                  </a:rPr>
                  <a:t>空间点，与投影到像平面的 </a:t>
                </a:r>
                <a:r>
                  <a:rPr lang="en-US" altLang="zh-CN" dirty="0">
                    <a:latin typeface="+mn-lt"/>
                  </a:rPr>
                  <a:t>2d </a:t>
                </a:r>
                <a:r>
                  <a:rPr lang="zh-CN" altLang="en-US" dirty="0">
                    <a:latin typeface="+mn-lt"/>
                  </a:rPr>
                  <a:t>像素点，两者之间的关系为：</a:t>
                </a:r>
                <a:endParaRPr lang="en-US" altLang="zh-CN" dirty="0">
                  <a:latin typeface="+mn-lt"/>
                </a:endParaRPr>
              </a:p>
              <a:p>
                <a:pPr marL="0" lvl="1" indent="0">
                  <a:buNone/>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𝑠</m:t>
                      </m:r>
                      <m:d>
                        <m:dPr>
                          <m:begChr m:val="["/>
                          <m:endChr m:val="]"/>
                          <m:ctrlPr>
                            <a:rPr lang="en-US" altLang="zh-CN" i="1">
                              <a:latin typeface="Cambria Math" panose="02040503050406030204" pitchFamily="18" charset="0"/>
                            </a:rPr>
                          </m:ctrlPr>
                        </m:dPr>
                        <m:e>
                          <m:m>
                            <m:mPr>
                              <m:mcs>
                                <m:mc>
                                  <m:mcPr>
                                    <m:count m:val="1"/>
                                    <m:mcJc m:val="center"/>
                                  </m:mcPr>
                                </m:mc>
                              </m:mcs>
                              <m:ctrlPr>
                                <a:rPr lang="en-US" altLang="zh-CN" i="1">
                                  <a:latin typeface="Cambria Math" panose="02040503050406030204" pitchFamily="18" charset="0"/>
                                </a:rPr>
                              </m:ctrlPr>
                            </m:mPr>
                            <m:mr>
                              <m:e>
                                <m:r>
                                  <m:rPr>
                                    <m:brk m:alnAt="7"/>
                                  </m:rPr>
                                  <a:rPr lang="en-US" altLang="zh-CN" i="1">
                                    <a:latin typeface="Cambria Math" panose="02040503050406030204" pitchFamily="18" charset="0"/>
                                  </a:rPr>
                                  <m:t>𝑢</m:t>
                                </m:r>
                              </m:e>
                            </m:mr>
                            <m:mr>
                              <m:e>
                                <m:r>
                                  <a:rPr lang="en-US" altLang="zh-CN" i="1">
                                    <a:latin typeface="Cambria Math" panose="02040503050406030204" pitchFamily="18" charset="0"/>
                                  </a:rPr>
                                  <m:t>𝑣</m:t>
                                </m:r>
                              </m:e>
                            </m:mr>
                            <m:mr>
                              <m:e>
                                <m:r>
                                  <a:rPr lang="en-US" altLang="zh-CN" i="1">
                                    <a:latin typeface="Cambria Math" panose="02040503050406030204" pitchFamily="18" charset="0"/>
                                  </a:rPr>
                                  <m:t>1</m:t>
                                </m:r>
                              </m:e>
                            </m:mr>
                          </m:m>
                        </m:e>
                      </m:d>
                      <m:r>
                        <a:rPr lang="en-US" altLang="zh-CN" i="1">
                          <a:latin typeface="Cambria Math" panose="02040503050406030204" pitchFamily="18" charset="0"/>
                        </a:rPr>
                        <m:t>=</m:t>
                      </m:r>
                      <m:d>
                        <m:dPr>
                          <m:begChr m:val="["/>
                          <m:endChr m:val="]"/>
                          <m:ctrlPr>
                            <a:rPr lang="en-US" altLang="zh-CN" i="1">
                              <a:latin typeface="Cambria Math" panose="02040503050406030204" pitchFamily="18" charset="0"/>
                            </a:rPr>
                          </m:ctrlPr>
                        </m:dPr>
                        <m:e>
                          <m:m>
                            <m:mPr>
                              <m:mcs>
                                <m:mc>
                                  <m:mcPr>
                                    <m:count m:val="3"/>
                                    <m:mcJc m:val="center"/>
                                  </m:mcPr>
                                </m:mc>
                              </m:mcs>
                              <m:ctrlPr>
                                <a:rPr lang="en-US" altLang="zh-CN" i="1">
                                  <a:latin typeface="Cambria Math" panose="02040503050406030204" pitchFamily="18" charset="0"/>
                                </a:rPr>
                              </m:ctrlPr>
                            </m:mPr>
                            <m:mr>
                              <m:e>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𝑥</m:t>
                                    </m:r>
                                  </m:sub>
                                </m:sSub>
                              </m:e>
                              <m:e>
                                <m:r>
                                  <a:rPr lang="en-US" altLang="zh-CN" i="1">
                                    <a:latin typeface="Cambria Math" panose="02040503050406030204" pitchFamily="18" charset="0"/>
                                  </a:rPr>
                                  <m:t>0</m:t>
                                </m:r>
                              </m:e>
                              <m:e>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𝑐</m:t>
                                    </m:r>
                                  </m:e>
                                  <m:sub>
                                    <m:r>
                                      <a:rPr lang="en-US" altLang="zh-CN" i="1">
                                        <a:latin typeface="Cambria Math" panose="02040503050406030204" pitchFamily="18" charset="0"/>
                                      </a:rPr>
                                      <m:t>𝑥</m:t>
                                    </m:r>
                                  </m:sub>
                                </m:sSub>
                              </m:e>
                            </m:mr>
                            <m:mr>
                              <m:e>
                                <m:r>
                                  <a:rPr lang="en-US" altLang="zh-CN" i="1">
                                    <a:latin typeface="Cambria Math" panose="02040503050406030204" pitchFamily="18" charset="0"/>
                                  </a:rPr>
                                  <m:t>0</m:t>
                                </m:r>
                              </m:e>
                              <m:e>
                                <m:sSub>
                                  <m:sSubPr>
                                    <m:ctrlPr>
                                      <a:rPr lang="en-US" altLang="zh-CN" i="1">
                                        <a:latin typeface="Cambria Math" panose="02040503050406030204" pitchFamily="18" charset="0"/>
                                      </a:rPr>
                                    </m:ctrlPr>
                                  </m:sSubPr>
                                  <m:e>
                                    <m:r>
                                      <a:rPr lang="en-US" altLang="zh-CN" i="1">
                                        <a:latin typeface="Cambria Math" panose="02040503050406030204" pitchFamily="18" charset="0"/>
                                      </a:rPr>
                                      <m:t>𝑓</m:t>
                                    </m:r>
                                  </m:e>
                                  <m:sub>
                                    <m:r>
                                      <a:rPr lang="en-US" altLang="zh-CN" b="0" i="1" smtClean="0">
                                        <a:latin typeface="Cambria Math" panose="02040503050406030204" pitchFamily="18" charset="0"/>
                                      </a:rPr>
                                      <m:t>𝑦</m:t>
                                    </m:r>
                                  </m:sub>
                                </m:sSub>
                              </m:e>
                              <m:e>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𝑐</m:t>
                                    </m:r>
                                  </m:e>
                                  <m:sub>
                                    <m:r>
                                      <a:rPr lang="en-US" altLang="zh-CN" i="1">
                                        <a:latin typeface="Cambria Math" panose="02040503050406030204" pitchFamily="18" charset="0"/>
                                      </a:rPr>
                                      <m:t>𝑥</m:t>
                                    </m:r>
                                  </m:sub>
                                </m:sSub>
                              </m:e>
                            </m:mr>
                            <m:mr>
                              <m:e>
                                <m:r>
                                  <a:rPr lang="en-US" altLang="zh-CN" i="1">
                                    <a:latin typeface="Cambria Math" panose="02040503050406030204" pitchFamily="18" charset="0"/>
                                  </a:rPr>
                                  <m:t>0</m:t>
                                </m:r>
                              </m:e>
                              <m:e>
                                <m:r>
                                  <a:rPr lang="en-US" altLang="zh-CN" i="1">
                                    <a:latin typeface="Cambria Math" panose="02040503050406030204" pitchFamily="18" charset="0"/>
                                  </a:rPr>
                                  <m:t>0</m:t>
                                </m:r>
                              </m:e>
                              <m:e>
                                <m:r>
                                  <a:rPr lang="en-US" altLang="zh-CN" i="1">
                                    <a:latin typeface="Cambria Math" panose="02040503050406030204" pitchFamily="18" charset="0"/>
                                  </a:rPr>
                                  <m:t>1</m:t>
                                </m:r>
                              </m:e>
                            </m:mr>
                          </m:m>
                        </m:e>
                      </m:d>
                      <m:d>
                        <m:dPr>
                          <m:begChr m:val="["/>
                          <m:endChr m:val="]"/>
                          <m:ctrlPr>
                            <a:rPr lang="en-US" altLang="zh-CN" i="1" smtClean="0">
                              <a:latin typeface="Cambria Math" panose="02040503050406030204" pitchFamily="18" charset="0"/>
                            </a:rPr>
                          </m:ctrlPr>
                        </m:dPr>
                        <m:e>
                          <m:m>
                            <m:mPr>
                              <m:mcs>
                                <m:mc>
                                  <m:mcPr>
                                    <m:count m:val="2"/>
                                    <m:mcJc m:val="center"/>
                                  </m:mcPr>
                                </m:mc>
                              </m:mcs>
                              <m:ctrlPr>
                                <a:rPr lang="en-US" altLang="zh-CN" i="1" smtClean="0">
                                  <a:latin typeface="Cambria Math" panose="02040503050406030204" pitchFamily="18" charset="0"/>
                                </a:rPr>
                              </m:ctrlPr>
                            </m:mPr>
                            <m:mr>
                              <m:e>
                                <m:m>
                                  <m:mPr>
                                    <m:mcs>
                                      <m:mc>
                                        <m:mcPr>
                                          <m:count m:val="2"/>
                                          <m:mcJc m:val="center"/>
                                        </m:mcPr>
                                      </m:mc>
                                    </m:mcs>
                                    <m:ctrlPr>
                                      <a:rPr lang="en-US" altLang="zh-CN" i="1" smtClean="0">
                                        <a:latin typeface="Cambria Math" panose="02040503050406030204" pitchFamily="18" charset="0"/>
                                      </a:rPr>
                                    </m:ctrlPr>
                                  </m:mPr>
                                  <m:mr>
                                    <m:e>
                                      <m:eqArr>
                                        <m:eqArrPr>
                                          <m:ctrlPr>
                                            <a:rPr lang="en-US" altLang="zh-CN" i="1" smtClean="0">
                                              <a:latin typeface="Cambria Math" panose="02040503050406030204" pitchFamily="18" charset="0"/>
                                            </a:rPr>
                                          </m:ctrlPr>
                                        </m:eqArrPr>
                                        <m:e>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𝑟</m:t>
                                              </m:r>
                                            </m:e>
                                            <m:sub>
                                              <m:r>
                                                <a:rPr lang="en-US" altLang="zh-CN" b="0" i="1" smtClean="0">
                                                  <a:latin typeface="Cambria Math" panose="02040503050406030204" pitchFamily="18" charset="0"/>
                                                </a:rPr>
                                                <m:t>11</m:t>
                                              </m:r>
                                            </m:sub>
                                          </m:sSub>
                                        </m:e>
                                        <m:e>
                                          <m:sSub>
                                            <m:sSubPr>
                                              <m:ctrlPr>
                                                <a:rPr lang="en-US" altLang="zh-CN" i="1">
                                                  <a:latin typeface="Cambria Math" panose="02040503050406030204" pitchFamily="18" charset="0"/>
                                                </a:rPr>
                                              </m:ctrlPr>
                                            </m:sSubPr>
                                            <m:e>
                                              <m:r>
                                                <a:rPr lang="en-US" altLang="zh-CN" i="1">
                                                  <a:latin typeface="Cambria Math" panose="02040503050406030204" pitchFamily="18" charset="0"/>
                                                </a:rPr>
                                                <m:t>𝑟</m:t>
                                              </m:r>
                                            </m:e>
                                            <m:sub>
                                              <m:r>
                                                <a:rPr lang="en-US" altLang="zh-CN" b="0" i="1" smtClean="0">
                                                  <a:latin typeface="Cambria Math" panose="02040503050406030204" pitchFamily="18" charset="0"/>
                                                </a:rPr>
                                                <m:t>2</m:t>
                                              </m:r>
                                              <m:r>
                                                <a:rPr lang="en-US" altLang="zh-CN" i="1">
                                                  <a:latin typeface="Cambria Math" panose="02040503050406030204" pitchFamily="18" charset="0"/>
                                                </a:rPr>
                                                <m:t>1</m:t>
                                              </m:r>
                                            </m:sub>
                                          </m:sSub>
                                        </m:e>
                                        <m:e>
                                          <m:sSub>
                                            <m:sSubPr>
                                              <m:ctrlPr>
                                                <a:rPr lang="en-US" altLang="zh-CN" i="1">
                                                  <a:latin typeface="Cambria Math" panose="02040503050406030204" pitchFamily="18" charset="0"/>
                                                </a:rPr>
                                              </m:ctrlPr>
                                            </m:sSubPr>
                                            <m:e>
                                              <m:r>
                                                <a:rPr lang="en-US" altLang="zh-CN" i="1">
                                                  <a:latin typeface="Cambria Math" panose="02040503050406030204" pitchFamily="18" charset="0"/>
                                                </a:rPr>
                                                <m:t>𝑟</m:t>
                                              </m:r>
                                            </m:e>
                                            <m:sub>
                                              <m:r>
                                                <a:rPr lang="en-US" altLang="zh-CN" b="0" i="1" smtClean="0">
                                                  <a:latin typeface="Cambria Math" panose="02040503050406030204" pitchFamily="18" charset="0"/>
                                                </a:rPr>
                                                <m:t>3</m:t>
                                              </m:r>
                                              <m:r>
                                                <a:rPr lang="en-US" altLang="zh-CN" i="1">
                                                  <a:latin typeface="Cambria Math" panose="02040503050406030204" pitchFamily="18" charset="0"/>
                                                </a:rPr>
                                                <m:t>1</m:t>
                                              </m:r>
                                            </m:sub>
                                          </m:sSub>
                                        </m:e>
                                      </m:eqArr>
                                    </m:e>
                                    <m:e>
                                      <m:eqArr>
                                        <m:eqArrPr>
                                          <m:ctrlPr>
                                            <a:rPr lang="en-US" altLang="zh-CN" i="1" smtClean="0">
                                              <a:latin typeface="Cambria Math" panose="02040503050406030204" pitchFamily="18" charset="0"/>
                                            </a:rPr>
                                          </m:ctrlPr>
                                        </m:eqArrPr>
                                        <m:e>
                                          <m:sSub>
                                            <m:sSubPr>
                                              <m:ctrlPr>
                                                <a:rPr lang="en-US" altLang="zh-CN" i="1">
                                                  <a:latin typeface="Cambria Math" panose="02040503050406030204" pitchFamily="18" charset="0"/>
                                                </a:rPr>
                                              </m:ctrlPr>
                                            </m:sSubPr>
                                            <m:e>
                                              <m:r>
                                                <a:rPr lang="en-US" altLang="zh-CN" i="1">
                                                  <a:latin typeface="Cambria Math" panose="02040503050406030204" pitchFamily="18" charset="0"/>
                                                </a:rPr>
                                                <m:t>𝑟</m:t>
                                              </m:r>
                                            </m:e>
                                            <m:sub>
                                              <m:r>
                                                <a:rPr lang="en-US" altLang="zh-CN" i="1">
                                                  <a:latin typeface="Cambria Math" panose="02040503050406030204" pitchFamily="18" charset="0"/>
                                                </a:rPr>
                                                <m:t>1</m:t>
                                              </m:r>
                                              <m:r>
                                                <a:rPr lang="en-US" altLang="zh-CN" b="0" i="1" smtClean="0">
                                                  <a:latin typeface="Cambria Math" panose="02040503050406030204" pitchFamily="18" charset="0"/>
                                                </a:rPr>
                                                <m:t>2</m:t>
                                              </m:r>
                                            </m:sub>
                                          </m:sSub>
                                        </m:e>
                                        <m:e>
                                          <m:sSub>
                                            <m:sSubPr>
                                              <m:ctrlPr>
                                                <a:rPr lang="en-US" altLang="zh-CN" i="1">
                                                  <a:latin typeface="Cambria Math" panose="02040503050406030204" pitchFamily="18" charset="0"/>
                                                </a:rPr>
                                              </m:ctrlPr>
                                            </m:sSubPr>
                                            <m:e>
                                              <m:r>
                                                <a:rPr lang="en-US" altLang="zh-CN" i="1">
                                                  <a:latin typeface="Cambria Math" panose="02040503050406030204" pitchFamily="18" charset="0"/>
                                                </a:rPr>
                                                <m:t>𝑟</m:t>
                                              </m:r>
                                            </m:e>
                                            <m:sub>
                                              <m:r>
                                                <a:rPr lang="en-US" altLang="zh-CN" b="0" i="1" smtClean="0">
                                                  <a:latin typeface="Cambria Math" panose="02040503050406030204" pitchFamily="18" charset="0"/>
                                                </a:rPr>
                                                <m:t>22</m:t>
                                              </m:r>
                                            </m:sub>
                                          </m:sSub>
                                        </m:e>
                                        <m:e>
                                          <m:sSub>
                                            <m:sSubPr>
                                              <m:ctrlPr>
                                                <a:rPr lang="en-US" altLang="zh-CN" i="1">
                                                  <a:latin typeface="Cambria Math" panose="02040503050406030204" pitchFamily="18" charset="0"/>
                                                </a:rPr>
                                              </m:ctrlPr>
                                            </m:sSubPr>
                                            <m:e>
                                              <m:r>
                                                <a:rPr lang="en-US" altLang="zh-CN" i="1">
                                                  <a:latin typeface="Cambria Math" panose="02040503050406030204" pitchFamily="18" charset="0"/>
                                                </a:rPr>
                                                <m:t>𝑟</m:t>
                                              </m:r>
                                            </m:e>
                                            <m:sub>
                                              <m:r>
                                                <a:rPr lang="en-US" altLang="zh-CN" b="0" i="1" smtClean="0">
                                                  <a:latin typeface="Cambria Math" panose="02040503050406030204" pitchFamily="18" charset="0"/>
                                                </a:rPr>
                                                <m:t>32</m:t>
                                              </m:r>
                                            </m:sub>
                                          </m:sSub>
                                        </m:e>
                                      </m:eqArr>
                                    </m:e>
                                  </m:mr>
                                </m:m>
                              </m:e>
                              <m:e>
                                <m:m>
                                  <m:mPr>
                                    <m:mcs>
                                      <m:mc>
                                        <m:mcPr>
                                          <m:count m:val="2"/>
                                          <m:mcJc m:val="center"/>
                                        </m:mcPr>
                                      </m:mc>
                                    </m:mcs>
                                    <m:ctrlPr>
                                      <a:rPr lang="en-US" altLang="zh-CN" i="1" smtClean="0">
                                        <a:latin typeface="Cambria Math" panose="02040503050406030204" pitchFamily="18" charset="0"/>
                                      </a:rPr>
                                    </m:ctrlPr>
                                  </m:mPr>
                                  <m:mr>
                                    <m:e>
                                      <m:eqArr>
                                        <m:eqArrPr>
                                          <m:ctrlPr>
                                            <a:rPr lang="en-US" altLang="zh-CN" i="1" smtClean="0">
                                              <a:latin typeface="Cambria Math" panose="02040503050406030204" pitchFamily="18" charset="0"/>
                                            </a:rPr>
                                          </m:ctrlPr>
                                        </m:eqArrPr>
                                        <m:e>
                                          <m:sSub>
                                            <m:sSubPr>
                                              <m:ctrlPr>
                                                <a:rPr lang="en-US" altLang="zh-CN" i="1">
                                                  <a:latin typeface="Cambria Math" panose="02040503050406030204" pitchFamily="18" charset="0"/>
                                                </a:rPr>
                                              </m:ctrlPr>
                                            </m:sSubPr>
                                            <m:e>
                                              <m:r>
                                                <a:rPr lang="en-US" altLang="zh-CN" i="1">
                                                  <a:latin typeface="Cambria Math" panose="02040503050406030204" pitchFamily="18" charset="0"/>
                                                </a:rPr>
                                                <m:t>𝑟</m:t>
                                              </m:r>
                                            </m:e>
                                            <m:sub>
                                              <m:r>
                                                <a:rPr lang="en-US" altLang="zh-CN" i="1">
                                                  <a:latin typeface="Cambria Math" panose="02040503050406030204" pitchFamily="18" charset="0"/>
                                                </a:rPr>
                                                <m:t>1</m:t>
                                              </m:r>
                                              <m:r>
                                                <a:rPr lang="en-US" altLang="zh-CN" b="0" i="1" smtClean="0">
                                                  <a:latin typeface="Cambria Math" panose="02040503050406030204" pitchFamily="18" charset="0"/>
                                                </a:rPr>
                                                <m:t>3</m:t>
                                              </m:r>
                                            </m:sub>
                                          </m:sSub>
                                        </m:e>
                                        <m:e>
                                          <m:sSub>
                                            <m:sSubPr>
                                              <m:ctrlPr>
                                                <a:rPr lang="en-US" altLang="zh-CN" i="1">
                                                  <a:latin typeface="Cambria Math" panose="02040503050406030204" pitchFamily="18" charset="0"/>
                                                </a:rPr>
                                              </m:ctrlPr>
                                            </m:sSubPr>
                                            <m:e>
                                              <m:r>
                                                <a:rPr lang="en-US" altLang="zh-CN" i="1">
                                                  <a:latin typeface="Cambria Math" panose="02040503050406030204" pitchFamily="18" charset="0"/>
                                                </a:rPr>
                                                <m:t>𝑟</m:t>
                                              </m:r>
                                            </m:e>
                                            <m:sub>
                                              <m:r>
                                                <a:rPr lang="en-US" altLang="zh-CN" b="0" i="1" smtClean="0">
                                                  <a:latin typeface="Cambria Math" panose="02040503050406030204" pitchFamily="18" charset="0"/>
                                                </a:rPr>
                                                <m:t>23</m:t>
                                              </m:r>
                                            </m:sub>
                                          </m:sSub>
                                        </m:e>
                                        <m:e>
                                          <m:sSub>
                                            <m:sSubPr>
                                              <m:ctrlPr>
                                                <a:rPr lang="en-US" altLang="zh-CN" i="1">
                                                  <a:latin typeface="Cambria Math" panose="02040503050406030204" pitchFamily="18" charset="0"/>
                                                </a:rPr>
                                              </m:ctrlPr>
                                            </m:sSubPr>
                                            <m:e>
                                              <m:r>
                                                <a:rPr lang="en-US" altLang="zh-CN" i="1">
                                                  <a:latin typeface="Cambria Math" panose="02040503050406030204" pitchFamily="18" charset="0"/>
                                                </a:rPr>
                                                <m:t>𝑟</m:t>
                                              </m:r>
                                            </m:e>
                                            <m:sub>
                                              <m:r>
                                                <a:rPr lang="en-US" altLang="zh-CN" b="0" i="1" smtClean="0">
                                                  <a:latin typeface="Cambria Math" panose="02040503050406030204" pitchFamily="18" charset="0"/>
                                                </a:rPr>
                                                <m:t>33</m:t>
                                              </m:r>
                                            </m:sub>
                                          </m:sSub>
                                        </m:e>
                                      </m:eqArr>
                                    </m:e>
                                    <m:e>
                                      <m:eqArr>
                                        <m:eqArrPr>
                                          <m:ctrlPr>
                                            <a:rPr lang="en-US" altLang="zh-CN" i="1" smtClean="0">
                                              <a:latin typeface="Cambria Math" panose="02040503050406030204" pitchFamily="18" charset="0"/>
                                            </a:rPr>
                                          </m:ctrlPr>
                                        </m:eqArrPr>
                                        <m:e>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𝑡</m:t>
                                              </m:r>
                                            </m:e>
                                            <m:sub>
                                              <m:r>
                                                <a:rPr lang="en-US" altLang="zh-CN" i="1">
                                                  <a:latin typeface="Cambria Math" panose="02040503050406030204" pitchFamily="18" charset="0"/>
                                                </a:rPr>
                                                <m:t>1</m:t>
                                              </m:r>
                                            </m:sub>
                                          </m:sSub>
                                        </m:e>
                                        <m:e>
                                          <m:sSub>
                                            <m:sSubPr>
                                              <m:ctrlPr>
                                                <a:rPr lang="en-US" altLang="zh-CN" i="1">
                                                  <a:latin typeface="Cambria Math" panose="02040503050406030204" pitchFamily="18" charset="0"/>
                                                </a:rPr>
                                              </m:ctrlPr>
                                            </m:sSubPr>
                                            <m:e>
                                              <m:r>
                                                <a:rPr lang="en-US" altLang="zh-CN" i="1">
                                                  <a:latin typeface="Cambria Math" panose="02040503050406030204" pitchFamily="18" charset="0"/>
                                                </a:rPr>
                                                <m:t>𝑡</m:t>
                                              </m:r>
                                            </m:e>
                                            <m:sub>
                                              <m:r>
                                                <a:rPr lang="en-US" altLang="zh-CN" b="0" i="1" smtClean="0">
                                                  <a:latin typeface="Cambria Math" panose="02040503050406030204" pitchFamily="18" charset="0"/>
                                                </a:rPr>
                                                <m:t>2</m:t>
                                              </m:r>
                                            </m:sub>
                                          </m:sSub>
                                        </m:e>
                                        <m:e>
                                          <m:sSub>
                                            <m:sSubPr>
                                              <m:ctrlPr>
                                                <a:rPr lang="en-US" altLang="zh-CN" i="1">
                                                  <a:latin typeface="Cambria Math" panose="02040503050406030204" pitchFamily="18" charset="0"/>
                                                </a:rPr>
                                              </m:ctrlPr>
                                            </m:sSubPr>
                                            <m:e>
                                              <m:r>
                                                <a:rPr lang="en-US" altLang="zh-CN" i="1">
                                                  <a:latin typeface="Cambria Math" panose="02040503050406030204" pitchFamily="18" charset="0"/>
                                                </a:rPr>
                                                <m:t>𝑡</m:t>
                                              </m:r>
                                            </m:e>
                                            <m:sub>
                                              <m:r>
                                                <a:rPr lang="en-US" altLang="zh-CN" b="0" i="1" smtClean="0">
                                                  <a:latin typeface="Cambria Math" panose="02040503050406030204" pitchFamily="18" charset="0"/>
                                                </a:rPr>
                                                <m:t>3</m:t>
                                              </m:r>
                                            </m:sub>
                                          </m:sSub>
                                        </m:e>
                                      </m:eqArr>
                                    </m:e>
                                  </m:mr>
                                </m:m>
                              </m:e>
                            </m:mr>
                          </m:m>
                        </m:e>
                      </m:d>
                      <m:d>
                        <m:dPr>
                          <m:begChr m:val="["/>
                          <m:endChr m:val="]"/>
                          <m:ctrlPr>
                            <a:rPr lang="en-US" altLang="zh-CN" i="1">
                              <a:latin typeface="Cambria Math" panose="02040503050406030204" pitchFamily="18" charset="0"/>
                            </a:rPr>
                          </m:ctrlPr>
                        </m:dPr>
                        <m:e>
                          <m:m>
                            <m:mPr>
                              <m:mcs>
                                <m:mc>
                                  <m:mcPr>
                                    <m:count m:val="1"/>
                                    <m:mcJc m:val="center"/>
                                  </m:mcPr>
                                </m:mc>
                              </m:mcs>
                              <m:ctrlPr>
                                <a:rPr lang="en-US" altLang="zh-CN" i="1">
                                  <a:latin typeface="Cambria Math" panose="02040503050406030204" pitchFamily="18" charset="0"/>
                                </a:rPr>
                              </m:ctrlPr>
                            </m:mPr>
                            <m:mr>
                              <m:e>
                                <m:sSub>
                                  <m:sSubPr>
                                    <m:ctrlPr>
                                      <a:rPr lang="en-US" altLang="zh-CN" i="1">
                                        <a:latin typeface="Cambria Math" panose="02040503050406030204" pitchFamily="18" charset="0"/>
                                      </a:rPr>
                                    </m:ctrlPr>
                                  </m:sSubPr>
                                  <m:e>
                                    <m:r>
                                      <a:rPr lang="en-US" altLang="zh-CN" i="1">
                                        <a:latin typeface="Cambria Math" panose="02040503050406030204" pitchFamily="18" charset="0"/>
                                      </a:rPr>
                                      <m:t>𝑋</m:t>
                                    </m:r>
                                  </m:e>
                                  <m:sub>
                                    <m:r>
                                      <a:rPr lang="en-US" altLang="zh-CN" b="0" i="1" smtClean="0">
                                        <a:latin typeface="Cambria Math" panose="02040503050406030204" pitchFamily="18" charset="0"/>
                                      </a:rPr>
                                      <m:t>𝑤</m:t>
                                    </m:r>
                                  </m:sub>
                                </m:sSub>
                              </m:e>
                            </m:mr>
                            <m:mr>
                              <m:e>
                                <m:sSub>
                                  <m:sSubPr>
                                    <m:ctrlPr>
                                      <a:rPr lang="en-US" altLang="zh-CN" i="1">
                                        <a:latin typeface="Cambria Math" panose="02040503050406030204" pitchFamily="18" charset="0"/>
                                      </a:rPr>
                                    </m:ctrlPr>
                                  </m:sSubPr>
                                  <m:e>
                                    <m:r>
                                      <a:rPr lang="en-US" altLang="zh-CN" i="1">
                                        <a:latin typeface="Cambria Math" panose="02040503050406030204" pitchFamily="18" charset="0"/>
                                      </a:rPr>
                                      <m:t>𝑌</m:t>
                                    </m:r>
                                  </m:e>
                                  <m:sub>
                                    <m:r>
                                      <a:rPr lang="en-US" altLang="zh-CN" b="0" i="1" smtClean="0">
                                        <a:latin typeface="Cambria Math" panose="02040503050406030204" pitchFamily="18" charset="0"/>
                                      </a:rPr>
                                      <m:t>𝑤</m:t>
                                    </m:r>
                                  </m:sub>
                                </m:sSub>
                              </m:e>
                            </m:mr>
                            <m:mr>
                              <m:e>
                                <m:eqArr>
                                  <m:eqArrPr>
                                    <m:ctrlPr>
                                      <a:rPr lang="en-US" altLang="zh-CN" i="1">
                                        <a:latin typeface="Cambria Math" panose="02040503050406030204" pitchFamily="18" charset="0"/>
                                      </a:rPr>
                                    </m:ctrlPr>
                                  </m:eqArrPr>
                                  <m:e>
                                    <m:sSub>
                                      <m:sSubPr>
                                        <m:ctrlPr>
                                          <a:rPr lang="en-US" altLang="zh-CN" i="1">
                                            <a:latin typeface="Cambria Math" panose="02040503050406030204" pitchFamily="18" charset="0"/>
                                          </a:rPr>
                                        </m:ctrlPr>
                                      </m:sSubPr>
                                      <m:e>
                                        <m:r>
                                          <a:rPr lang="en-US" altLang="zh-CN" i="1">
                                            <a:latin typeface="Cambria Math" panose="02040503050406030204" pitchFamily="18" charset="0"/>
                                          </a:rPr>
                                          <m:t>𝑍</m:t>
                                        </m:r>
                                      </m:e>
                                      <m:sub>
                                        <m:r>
                                          <a:rPr lang="en-US" altLang="zh-CN" i="1">
                                            <a:latin typeface="Cambria Math" panose="02040503050406030204" pitchFamily="18" charset="0"/>
                                          </a:rPr>
                                          <m:t>𝑤</m:t>
                                        </m:r>
                                      </m:sub>
                                    </m:sSub>
                                  </m:e>
                                  <m:e>
                                    <m:r>
                                      <a:rPr lang="en-US" altLang="zh-CN" i="1">
                                        <a:latin typeface="Cambria Math" panose="02040503050406030204" pitchFamily="18" charset="0"/>
                                      </a:rPr>
                                      <m:t>1</m:t>
                                    </m:r>
                                  </m:e>
                                </m:eqArr>
                              </m:e>
                            </m:mr>
                          </m:m>
                        </m:e>
                      </m:d>
                    </m:oMath>
                  </m:oMathPara>
                </a14:m>
                <a:endParaRPr lang="en-US" altLang="zh-CN" dirty="0"/>
              </a:p>
              <a:p>
                <a:pPr lvl="1"/>
                <a:r>
                  <a:rPr lang="zh-CN" altLang="en-US" dirty="0"/>
                  <a:t>根据给定空间点的数量，可将 </a:t>
                </a:r>
                <a:r>
                  <a:rPr lang="en-US" altLang="zh-CN" dirty="0"/>
                  <a:t>PnP </a:t>
                </a:r>
                <a:r>
                  <a:rPr lang="zh-CN" altLang="en-US" dirty="0"/>
                  <a:t>问题分为两类：</a:t>
                </a:r>
                <a:endParaRPr lang="en-US" altLang="zh-CN" dirty="0"/>
              </a:p>
              <a:p>
                <a:pPr lvl="1"/>
                <a:r>
                  <a:rPr lang="zh-CN" altLang="en-US" dirty="0"/>
                  <a:t>第一类  </a:t>
                </a:r>
                <a14:m>
                  <m:oMath xmlns:m="http://schemas.openxmlformats.org/officeDocument/2006/math">
                    <m:r>
                      <a:rPr lang="en-US" altLang="zh-CN" i="1" dirty="0" smtClean="0">
                        <a:latin typeface="Cambria Math" panose="02040503050406030204" pitchFamily="18" charset="0"/>
                      </a:rPr>
                      <m:t>3≤</m:t>
                    </m:r>
                    <m:r>
                      <a:rPr lang="en-US" altLang="zh-CN" i="1" dirty="0" smtClean="0">
                        <a:latin typeface="Cambria Math" panose="02040503050406030204" pitchFamily="18" charset="0"/>
                      </a:rPr>
                      <m:t>𝑛</m:t>
                    </m:r>
                    <m:r>
                      <a:rPr lang="en-US" altLang="zh-CN" i="1" dirty="0" smtClean="0">
                        <a:latin typeface="Cambria Math" panose="02040503050406030204" pitchFamily="18" charset="0"/>
                      </a:rPr>
                      <m:t>≤5</m:t>
                    </m:r>
                  </m:oMath>
                </a14:m>
                <a:r>
                  <a:rPr lang="zh-CN" altLang="en-US" dirty="0"/>
                  <a:t>，选取的空间点较少，可通过联立方程组的方式求解，精度易受图像噪声影响，鲁棒性较差</a:t>
                </a:r>
                <a:endParaRPr lang="en-US" altLang="zh-CN" dirty="0"/>
              </a:p>
              <a:p>
                <a:pPr lvl="1"/>
                <a:r>
                  <a:rPr lang="zh-CN" altLang="en-US" dirty="0"/>
                  <a:t>第二类  </a:t>
                </a:r>
                <a14:m>
                  <m:oMath xmlns:m="http://schemas.openxmlformats.org/officeDocument/2006/math">
                    <m:r>
                      <a:rPr lang="en-US" altLang="zh-CN" i="1" dirty="0" smtClean="0">
                        <a:latin typeface="Cambria Math" panose="02040503050406030204" pitchFamily="18" charset="0"/>
                      </a:rPr>
                      <m:t>𝑛</m:t>
                    </m:r>
                    <m:r>
                      <a:rPr lang="en-US" altLang="zh-CN" i="1" dirty="0" smtClean="0">
                        <a:latin typeface="Cambria Math" panose="02040503050406030204" pitchFamily="18" charset="0"/>
                      </a:rPr>
                      <m:t>≥6</m:t>
                    </m:r>
                  </m:oMath>
                </a14:m>
                <a:r>
                  <a:rPr lang="zh-CN" altLang="en-US" dirty="0"/>
                  <a:t>，选取的空间点较多，可转化为求解超定方程的问题，一般侧重于鲁棒性和实时性的平衡</a:t>
                </a:r>
                <a:endParaRPr lang="en-US" altLang="zh-CN" dirty="0"/>
              </a:p>
              <a:p>
                <a:pPr marL="0" lvl="1" indent="0">
                  <a:buNone/>
                </a:pPr>
                <a:endParaRPr lang="zh-CN" altLang="en-US" dirty="0">
                  <a:latin typeface="+mn-lt"/>
                </a:endParaRPr>
              </a:p>
              <a:p>
                <a:pPr marL="0" lvl="1" indent="0">
                  <a:buNone/>
                </a:pPr>
                <a:endParaRPr lang="en-US" dirty="0">
                  <a:latin typeface="+mn-lt"/>
                </a:endParaRPr>
              </a:p>
            </p:txBody>
          </p:sp>
        </mc:Choice>
        <mc:Fallback>
          <p:sp>
            <p:nvSpPr>
              <p:cNvPr id="22" name="ee4pContent1">
                <a:extLst>
                  <a:ext uri="{FF2B5EF4-FFF2-40B4-BE49-F238E27FC236}">
                    <a16:creationId xmlns:a16="http://schemas.microsoft.com/office/drawing/2014/main" id="{A7A6BCCD-206B-103E-C0E4-2DF0DCDF073B}"/>
                  </a:ext>
                </a:extLst>
              </p:cNvPr>
              <p:cNvSpPr txBox="1">
                <a:spLocks noRot="1" noChangeAspect="1" noMove="1" noResize="1" noEditPoints="1" noAdjustHandles="1" noChangeArrowheads="1" noChangeShapeType="1" noTextEdit="1"/>
              </p:cNvSpPr>
              <p:nvPr>
                <p:custDataLst>
                  <p:tags r:id="rId2"/>
                </p:custDataLst>
              </p:nvPr>
            </p:nvSpPr>
            <p:spPr>
              <a:xfrm>
                <a:off x="4946469" y="1690688"/>
                <a:ext cx="6407331" cy="3891506"/>
              </a:xfrm>
              <a:prstGeom prst="rect">
                <a:avLst/>
              </a:prstGeom>
              <a:blipFill>
                <a:blip r:embed="rId7"/>
                <a:stretch>
                  <a:fillRect l="-285" r="-3605" b="-624"/>
                </a:stretch>
              </a:blipFill>
              <a:ln w="9525" cmpd="sng">
                <a:solidFill>
                  <a:schemeClr val="accent1">
                    <a:lumMod val="100000"/>
                  </a:schemeClr>
                </a:solidFill>
                <a:prstDash val="solid"/>
              </a:ln>
            </p:spPr>
            <p:txBody>
              <a:bodyPr/>
              <a:lstStyle/>
              <a:p>
                <a:r>
                  <a:rPr lang="en-US">
                    <a:noFill/>
                  </a:rPr>
                  <a:t> </a:t>
                </a:r>
              </a:p>
            </p:txBody>
          </p:sp>
        </mc:Fallback>
      </mc:AlternateContent>
      <p:pic>
        <p:nvPicPr>
          <p:cNvPr id="1026" name="Picture 2">
            <a:extLst>
              <a:ext uri="{FF2B5EF4-FFF2-40B4-BE49-F238E27FC236}">
                <a16:creationId xmlns:a16="http://schemas.microsoft.com/office/drawing/2014/main" id="{6DEAF60F-BD39-6B14-94C7-7DD54E83F36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38200" y="2049365"/>
            <a:ext cx="4087807" cy="27592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02520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extLst>
              <p:ext uri="{D42A27DB-BD31-4B8C-83A1-F6EECF244321}">
                <p14:modId xmlns:p14="http://schemas.microsoft.com/office/powerpoint/2010/main" val="408120936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Camera Calibration—</a:t>
            </a:r>
            <a:r>
              <a:rPr lang="en-US" altLang="zh-CN" dirty="0">
                <a:hlinkClick r:id="rId6"/>
              </a:rPr>
              <a:t>PnP</a:t>
            </a:r>
            <a:r>
              <a:rPr lang="zh-CN" altLang="en-US" dirty="0">
                <a:hlinkClick r:id="rId6"/>
              </a:rPr>
              <a:t>问题</a:t>
            </a:r>
            <a:r>
              <a:rPr lang="en-US" altLang="zh-CN" dirty="0"/>
              <a:t>—DLT</a:t>
            </a:r>
            <a:r>
              <a:rPr lang="zh-CN" altLang="en-US" dirty="0"/>
              <a:t>法</a:t>
            </a:r>
            <a:endParaRPr lang="en-US" dirty="0"/>
          </a:p>
        </p:txBody>
      </p:sp>
      <mc:AlternateContent xmlns:mc="http://schemas.openxmlformats.org/markup-compatibility/2006">
        <mc:Choice xmlns:a14="http://schemas.microsoft.com/office/drawing/2010/main" Requires="a14">
          <p:sp>
            <p:nvSpPr>
              <p:cNvPr id="22" name="ee4pContent1">
                <a:extLst>
                  <a:ext uri="{FF2B5EF4-FFF2-40B4-BE49-F238E27FC236}">
                    <a16:creationId xmlns:a16="http://schemas.microsoft.com/office/drawing/2014/main" id="{A7A6BCCD-206B-103E-C0E4-2DF0DCDF073B}"/>
                  </a:ext>
                </a:extLst>
              </p:cNvPr>
              <p:cNvSpPr txBox="1">
                <a:spLocks/>
              </p:cNvSpPr>
              <p:nvPr>
                <p:custDataLst>
                  <p:tags r:id="rId2"/>
                </p:custDataLst>
              </p:nvPr>
            </p:nvSpPr>
            <p:spPr>
              <a:xfrm>
                <a:off x="838200" y="1690688"/>
                <a:ext cx="10515600" cy="5006204"/>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marL="342900" lvl="1" indent="-342900">
                  <a:buFont typeface="+mj-lt"/>
                  <a:buAutoNum type="arabicPeriod"/>
                </a:pPr>
                <a:r>
                  <a:rPr lang="zh-CN" altLang="en-US" dirty="0">
                    <a:latin typeface="+mn-lt"/>
                  </a:rPr>
                  <a:t>转化为</a:t>
                </a:r>
                <a14:m>
                  <m:oMath xmlns:m="http://schemas.openxmlformats.org/officeDocument/2006/math">
                    <m:r>
                      <a:rPr lang="en-US" altLang="zh-CN" b="1" i="1" smtClean="0">
                        <a:latin typeface="Cambria Math" panose="02040503050406030204" pitchFamily="18" charset="0"/>
                      </a:rPr>
                      <m:t>𝑨𝒙</m:t>
                    </m:r>
                    <m:r>
                      <a:rPr lang="en-US" altLang="zh-CN" b="1" i="1" smtClean="0">
                        <a:latin typeface="Cambria Math" panose="02040503050406030204" pitchFamily="18" charset="0"/>
                      </a:rPr>
                      <m:t>=</m:t>
                    </m:r>
                    <m:r>
                      <a:rPr lang="en-US" altLang="zh-CN" b="0" i="1" smtClean="0">
                        <a:latin typeface="Cambria Math" panose="02040503050406030204" pitchFamily="18" charset="0"/>
                      </a:rPr>
                      <m:t>0</m:t>
                    </m:r>
                  </m:oMath>
                </a14:m>
                <a:endParaRPr lang="en-US" altLang="zh-CN" dirty="0">
                  <a:latin typeface="+mn-lt"/>
                </a:endParaRPr>
              </a:p>
              <a:p>
                <a:pPr lvl="2"/>
                <a:r>
                  <a:rPr lang="zh-CN" altLang="en-US" dirty="0">
                    <a:latin typeface="+mn-lt"/>
                  </a:rPr>
                  <a:t>令</a:t>
                </a:r>
                <a14:m>
                  <m:oMath xmlns:m="http://schemas.openxmlformats.org/officeDocument/2006/math">
                    <m:r>
                      <a:rPr lang="en-US" altLang="zh-CN" b="1" i="1" smtClean="0">
                        <a:latin typeface="Cambria Math" panose="02040503050406030204" pitchFamily="18" charset="0"/>
                      </a:rPr>
                      <m:t>𝑷</m:t>
                    </m:r>
                    <m:r>
                      <a:rPr lang="en-US" altLang="zh-CN" b="1" i="1" smtClean="0">
                        <a:latin typeface="Cambria Math" panose="02040503050406030204" pitchFamily="18" charset="0"/>
                      </a:rPr>
                      <m:t>=</m:t>
                    </m:r>
                    <m:r>
                      <a:rPr lang="en-US" altLang="zh-CN" b="1" i="1" smtClean="0">
                        <a:latin typeface="Cambria Math" panose="02040503050406030204" pitchFamily="18" charset="0"/>
                      </a:rPr>
                      <m:t>𝑲</m:t>
                    </m:r>
                    <m:d>
                      <m:dPr>
                        <m:begChr m:val="["/>
                        <m:endChr m:val="]"/>
                        <m:ctrlPr>
                          <a:rPr lang="en-US" altLang="zh-CN" b="1" i="1" smtClean="0">
                            <a:latin typeface="Cambria Math" panose="02040503050406030204" pitchFamily="18" charset="0"/>
                          </a:rPr>
                        </m:ctrlPr>
                      </m:dPr>
                      <m:e>
                        <m:m>
                          <m:mPr>
                            <m:mcs>
                              <m:mc>
                                <m:mcPr>
                                  <m:count m:val="2"/>
                                  <m:mcJc m:val="center"/>
                                </m:mcPr>
                              </m:mc>
                            </m:mcs>
                            <m:ctrlPr>
                              <a:rPr lang="en-US" altLang="zh-CN" b="1" i="1" smtClean="0">
                                <a:latin typeface="Cambria Math" panose="02040503050406030204" pitchFamily="18" charset="0"/>
                              </a:rPr>
                            </m:ctrlPr>
                          </m:mPr>
                          <m:mr>
                            <m:e>
                              <m:r>
                                <a:rPr lang="en-US" altLang="zh-CN" b="1" i="1">
                                  <a:latin typeface="Cambria Math" panose="02040503050406030204" pitchFamily="18" charset="0"/>
                                </a:rPr>
                                <m:t>𝑹</m:t>
                              </m:r>
                            </m:e>
                            <m:e>
                              <m:r>
                                <a:rPr lang="en-US" altLang="zh-CN" b="1" i="1">
                                  <a:latin typeface="Cambria Math" panose="02040503050406030204" pitchFamily="18" charset="0"/>
                                </a:rPr>
                                <m:t>𝒕</m:t>
                              </m:r>
                            </m:e>
                          </m:mr>
                        </m:m>
                      </m:e>
                    </m:d>
                    <m:r>
                      <a:rPr lang="zh-CN" altLang="en-US" b="1" i="1" smtClean="0">
                        <a:latin typeface="Cambria Math" panose="02040503050406030204" pitchFamily="18" charset="0"/>
                      </a:rPr>
                      <m:t>，</m:t>
                    </m:r>
                    <m:r>
                      <a:rPr lang="en-US" altLang="zh-CN" b="1" i="1">
                        <a:latin typeface="Cambria Math" panose="02040503050406030204" pitchFamily="18" charset="0"/>
                      </a:rPr>
                      <m:t>𝑲</m:t>
                    </m:r>
                  </m:oMath>
                </a14:m>
                <a:r>
                  <a:rPr lang="zh-CN" altLang="en-US" dirty="0">
                    <a:latin typeface="+mn-lt"/>
                  </a:rPr>
                  <a:t>为相机内参矩阵，则 </a:t>
                </a:r>
                <a:r>
                  <a:rPr lang="en-US" altLang="zh-CN" b="1" dirty="0">
                    <a:latin typeface="+mn-lt"/>
                  </a:rPr>
                  <a:t>PnP</a:t>
                </a:r>
                <a:r>
                  <a:rPr lang="en-US" altLang="zh-CN" dirty="0">
                    <a:latin typeface="+mn-lt"/>
                  </a:rPr>
                  <a:t> </a:t>
                </a:r>
                <a:r>
                  <a:rPr lang="zh-CN" altLang="en-US" dirty="0">
                    <a:latin typeface="+mn-lt"/>
                  </a:rPr>
                  <a:t>问题可简化为：已知 </a:t>
                </a:r>
                <a:r>
                  <a:rPr lang="en-US" altLang="zh-CN" dirty="0">
                    <a:latin typeface="+mn-lt"/>
                  </a:rPr>
                  <a:t>n </a:t>
                </a:r>
                <a:r>
                  <a:rPr lang="zh-CN" altLang="en-US" dirty="0">
                    <a:latin typeface="+mn-lt"/>
                  </a:rPr>
                  <a:t>组 </a:t>
                </a:r>
                <a:r>
                  <a:rPr lang="en-US" altLang="zh-CN" dirty="0">
                    <a:latin typeface="+mn-lt"/>
                  </a:rPr>
                  <a:t>3d-2d </a:t>
                </a:r>
                <a:r>
                  <a:rPr lang="zh-CN" altLang="en-US" dirty="0">
                    <a:latin typeface="+mn-lt"/>
                  </a:rPr>
                  <a:t>对应点，求解</a:t>
                </a:r>
                <a14:m>
                  <m:oMath xmlns:m="http://schemas.openxmlformats.org/officeDocument/2006/math">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𝑷</m:t>
                        </m:r>
                      </m:e>
                      <m:sub>
                        <m:r>
                          <a:rPr lang="en-US" altLang="zh-CN" b="0" i="1" smtClean="0">
                            <a:latin typeface="Cambria Math" panose="02040503050406030204" pitchFamily="18" charset="0"/>
                          </a:rPr>
                          <m:t>3</m:t>
                        </m:r>
                        <m:r>
                          <a:rPr lang="en-US" altLang="zh-CN" b="0" i="1" smtClean="0">
                            <a:latin typeface="Cambria Math" panose="02040503050406030204" pitchFamily="18" charset="0"/>
                            <a:ea typeface="Cambria Math" panose="02040503050406030204" pitchFamily="18" charset="0"/>
                          </a:rPr>
                          <m:t>×4</m:t>
                        </m:r>
                      </m:sub>
                    </m:sSub>
                  </m:oMath>
                </a14:m>
                <a:endParaRPr lang="en-US" altLang="zh-CN" dirty="0">
                  <a:latin typeface="+mn-lt"/>
                </a:endParaRPr>
              </a:p>
              <a:p>
                <a:pPr lvl="2"/>
                <a:r>
                  <a:rPr lang="en-US" altLang="zh-CN" dirty="0">
                    <a:latin typeface="+mn-lt"/>
                  </a:rPr>
                  <a:t>DLT (Direct Linear Transformation</a:t>
                </a:r>
                <a:r>
                  <a:rPr lang="zh-CN" altLang="en-US" dirty="0">
                    <a:latin typeface="+mn-lt"/>
                  </a:rPr>
                  <a:t>，直接线性变换</a:t>
                </a:r>
                <a:r>
                  <a:rPr lang="en-US" altLang="zh-CN" dirty="0">
                    <a:latin typeface="+mn-lt"/>
                  </a:rPr>
                  <a:t>)</a:t>
                </a:r>
                <a:r>
                  <a:rPr lang="zh-CN" altLang="en-US" dirty="0">
                    <a:latin typeface="+mn-lt"/>
                  </a:rPr>
                  <a:t>，便是直接利用这 </a:t>
                </a:r>
                <a:r>
                  <a:rPr lang="en-US" altLang="zh-CN" dirty="0">
                    <a:latin typeface="+mn-lt"/>
                  </a:rPr>
                  <a:t>n </a:t>
                </a:r>
                <a:r>
                  <a:rPr lang="zh-CN" altLang="en-US" dirty="0">
                    <a:latin typeface="+mn-lt"/>
                  </a:rPr>
                  <a:t>组对应点，构建线性方程组来求解</a:t>
                </a:r>
                <a:endParaRPr lang="en-US" altLang="zh-CN" dirty="0">
                  <a:latin typeface="+mn-lt"/>
                </a:endParaRPr>
              </a:p>
              <a:p>
                <a:pPr marL="0" lvl="1" indent="0">
                  <a:buNone/>
                </a:pP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rPr>
                        <m:t>𝑠</m:t>
                      </m:r>
                      <m:d>
                        <m:dPr>
                          <m:begChr m:val="["/>
                          <m:endChr m:val="]"/>
                          <m:ctrlPr>
                            <a:rPr lang="en-US" altLang="zh-CN" sz="1400" i="1">
                              <a:latin typeface="Cambria Math" panose="02040503050406030204" pitchFamily="18" charset="0"/>
                            </a:rPr>
                          </m:ctrlPr>
                        </m:dPr>
                        <m:e>
                          <m:m>
                            <m:mPr>
                              <m:mcs>
                                <m:mc>
                                  <m:mcPr>
                                    <m:count m:val="1"/>
                                    <m:mcJc m:val="center"/>
                                  </m:mcPr>
                                </m:mc>
                              </m:mcs>
                              <m:ctrlPr>
                                <a:rPr lang="en-US" altLang="zh-CN" sz="1400" i="1">
                                  <a:latin typeface="Cambria Math" panose="02040503050406030204" pitchFamily="18" charset="0"/>
                                </a:rPr>
                              </m:ctrlPr>
                            </m:mPr>
                            <m:mr>
                              <m:e>
                                <m:r>
                                  <m:rPr>
                                    <m:brk m:alnAt="7"/>
                                  </m:rPr>
                                  <a:rPr lang="en-US" altLang="zh-CN" sz="1400" i="1">
                                    <a:latin typeface="Cambria Math" panose="02040503050406030204" pitchFamily="18" charset="0"/>
                                  </a:rPr>
                                  <m:t>𝑢</m:t>
                                </m:r>
                              </m:e>
                            </m:mr>
                            <m:mr>
                              <m:e>
                                <m:r>
                                  <a:rPr lang="en-US" altLang="zh-CN" sz="1400" i="1">
                                    <a:latin typeface="Cambria Math" panose="02040503050406030204" pitchFamily="18" charset="0"/>
                                  </a:rPr>
                                  <m:t>𝑣</m:t>
                                </m:r>
                              </m:e>
                            </m:mr>
                            <m:mr>
                              <m:e>
                                <m:r>
                                  <a:rPr lang="en-US" altLang="zh-CN" sz="1400" i="1">
                                    <a:latin typeface="Cambria Math" panose="02040503050406030204" pitchFamily="18" charset="0"/>
                                  </a:rPr>
                                  <m:t>1</m:t>
                                </m:r>
                              </m:e>
                            </m:mr>
                          </m:m>
                        </m:e>
                      </m:d>
                      <m:r>
                        <a:rPr lang="en-US" altLang="zh-CN" sz="1400" i="1">
                          <a:latin typeface="Cambria Math" panose="02040503050406030204" pitchFamily="18" charset="0"/>
                        </a:rPr>
                        <m:t>=</m:t>
                      </m:r>
                      <m:d>
                        <m:dPr>
                          <m:begChr m:val="["/>
                          <m:endChr m:val="]"/>
                          <m:ctrlPr>
                            <a:rPr lang="en-US" altLang="zh-CN" sz="1400" i="1" smtClean="0">
                              <a:latin typeface="Cambria Math" panose="02040503050406030204" pitchFamily="18" charset="0"/>
                            </a:rPr>
                          </m:ctrlPr>
                        </m:dPr>
                        <m:e>
                          <m:m>
                            <m:mPr>
                              <m:mcs>
                                <m:mc>
                                  <m:mcPr>
                                    <m:count m:val="2"/>
                                    <m:mcJc m:val="center"/>
                                  </m:mcPr>
                                </m:mc>
                              </m:mcs>
                              <m:ctrlPr>
                                <a:rPr lang="en-US" altLang="zh-CN" sz="1400" i="1" smtClean="0">
                                  <a:latin typeface="Cambria Math" panose="02040503050406030204" pitchFamily="18" charset="0"/>
                                </a:rPr>
                              </m:ctrlPr>
                            </m:mPr>
                            <m:mr>
                              <m:e>
                                <m:m>
                                  <m:mPr>
                                    <m:mcs>
                                      <m:mc>
                                        <m:mcPr>
                                          <m:count m:val="2"/>
                                          <m:mcJc m:val="center"/>
                                        </m:mcPr>
                                      </m:mc>
                                    </m:mcs>
                                    <m:ctrlPr>
                                      <a:rPr lang="en-US" altLang="zh-CN" sz="1400" i="1" smtClean="0">
                                        <a:latin typeface="Cambria Math" panose="02040503050406030204" pitchFamily="18" charset="0"/>
                                      </a:rPr>
                                    </m:ctrlPr>
                                  </m:mPr>
                                  <m:mr>
                                    <m:e>
                                      <m:eqArr>
                                        <m:eqArrPr>
                                          <m:ctrlPr>
                                            <a:rPr lang="en-US" altLang="zh-CN" sz="1400" i="1" smtClean="0">
                                              <a:latin typeface="Cambria Math" panose="02040503050406030204" pitchFamily="18" charset="0"/>
                                            </a:rPr>
                                          </m:ctrlPr>
                                        </m:eqArrPr>
                                        <m:e>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𝑝</m:t>
                                              </m:r>
                                            </m:e>
                                            <m:sub>
                                              <m:r>
                                                <a:rPr lang="en-US" altLang="zh-CN" sz="1400" b="0" i="1" smtClean="0">
                                                  <a:latin typeface="Cambria Math" panose="02040503050406030204" pitchFamily="18" charset="0"/>
                                                </a:rPr>
                                                <m:t>11</m:t>
                                              </m:r>
                                            </m:sub>
                                          </m:sSub>
                                        </m:e>
                                        <m:e>
                                          <m:sSub>
                                            <m:sSubPr>
                                              <m:ctrlPr>
                                                <a:rPr lang="en-US" altLang="zh-CN" sz="1400" i="1">
                                                  <a:latin typeface="Cambria Math" panose="02040503050406030204" pitchFamily="18" charset="0"/>
                                                </a:rPr>
                                              </m:ctrlPr>
                                            </m:sSubPr>
                                            <m:e>
                                              <m:r>
                                                <a:rPr lang="en-US" altLang="zh-CN" sz="1400" b="0" i="1" smtClean="0">
                                                  <a:latin typeface="Cambria Math" panose="02040503050406030204" pitchFamily="18" charset="0"/>
                                                </a:rPr>
                                                <m:t>𝑝</m:t>
                                              </m:r>
                                            </m:e>
                                            <m:sub>
                                              <m:r>
                                                <a:rPr lang="en-US" altLang="zh-CN" sz="1400" b="0" i="1" smtClean="0">
                                                  <a:latin typeface="Cambria Math" panose="02040503050406030204" pitchFamily="18" charset="0"/>
                                                </a:rPr>
                                                <m:t>2</m:t>
                                              </m:r>
                                              <m:r>
                                                <a:rPr lang="en-US" altLang="zh-CN" sz="1400" i="1">
                                                  <a:latin typeface="Cambria Math" panose="02040503050406030204" pitchFamily="18" charset="0"/>
                                                </a:rPr>
                                                <m:t>1</m:t>
                                              </m:r>
                                            </m:sub>
                                          </m:sSub>
                                        </m:e>
                                        <m:e>
                                          <m:sSub>
                                            <m:sSubPr>
                                              <m:ctrlPr>
                                                <a:rPr lang="en-US" altLang="zh-CN" sz="1400" i="1">
                                                  <a:latin typeface="Cambria Math" panose="02040503050406030204" pitchFamily="18" charset="0"/>
                                                </a:rPr>
                                              </m:ctrlPr>
                                            </m:sSubPr>
                                            <m:e>
                                              <m:r>
                                                <a:rPr lang="en-US" altLang="zh-CN" sz="1400" b="0" i="1" smtClean="0">
                                                  <a:latin typeface="Cambria Math" panose="02040503050406030204" pitchFamily="18" charset="0"/>
                                                </a:rPr>
                                                <m:t>𝑝</m:t>
                                              </m:r>
                                            </m:e>
                                            <m:sub>
                                              <m:r>
                                                <a:rPr lang="en-US" altLang="zh-CN" sz="1400" b="0" i="1" smtClean="0">
                                                  <a:latin typeface="Cambria Math" panose="02040503050406030204" pitchFamily="18" charset="0"/>
                                                </a:rPr>
                                                <m:t>3</m:t>
                                              </m:r>
                                              <m:r>
                                                <a:rPr lang="en-US" altLang="zh-CN" sz="1400" i="1">
                                                  <a:latin typeface="Cambria Math" panose="02040503050406030204" pitchFamily="18" charset="0"/>
                                                </a:rPr>
                                                <m:t>1</m:t>
                                              </m:r>
                                            </m:sub>
                                          </m:sSub>
                                        </m:e>
                                      </m:eqArr>
                                    </m:e>
                                    <m:e>
                                      <m:eqArr>
                                        <m:eqArrPr>
                                          <m:ctrlPr>
                                            <a:rPr lang="en-US" altLang="zh-CN" sz="1400" i="1" smtClean="0">
                                              <a:latin typeface="Cambria Math" panose="02040503050406030204" pitchFamily="18" charset="0"/>
                                            </a:rPr>
                                          </m:ctrlPr>
                                        </m:eqArrPr>
                                        <m:e>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𝑝</m:t>
                                              </m:r>
                                            </m:e>
                                            <m:sub>
                                              <m:r>
                                                <a:rPr lang="en-US" altLang="zh-CN" sz="1400" i="1">
                                                  <a:latin typeface="Cambria Math" panose="02040503050406030204" pitchFamily="18" charset="0"/>
                                                </a:rPr>
                                                <m:t>1</m:t>
                                              </m:r>
                                              <m:r>
                                                <a:rPr lang="en-US" altLang="zh-CN" sz="1400" b="0" i="1" smtClean="0">
                                                  <a:latin typeface="Cambria Math" panose="02040503050406030204" pitchFamily="18" charset="0"/>
                                                </a:rPr>
                                                <m:t>2</m:t>
                                              </m:r>
                                            </m:sub>
                                          </m:sSub>
                                        </m:e>
                                        <m:e>
                                          <m:sSub>
                                            <m:sSubPr>
                                              <m:ctrlPr>
                                                <a:rPr lang="en-US" altLang="zh-CN" sz="1400" i="1">
                                                  <a:latin typeface="Cambria Math" panose="02040503050406030204" pitchFamily="18" charset="0"/>
                                                </a:rPr>
                                              </m:ctrlPr>
                                            </m:sSubPr>
                                            <m:e>
                                              <m:r>
                                                <a:rPr lang="en-US" altLang="zh-CN" sz="1400" b="0" i="1" smtClean="0">
                                                  <a:latin typeface="Cambria Math" panose="02040503050406030204" pitchFamily="18" charset="0"/>
                                                </a:rPr>
                                                <m:t>𝑝</m:t>
                                              </m:r>
                                            </m:e>
                                            <m:sub>
                                              <m:r>
                                                <a:rPr lang="en-US" altLang="zh-CN" sz="1400" b="0" i="1" smtClean="0">
                                                  <a:latin typeface="Cambria Math" panose="02040503050406030204" pitchFamily="18" charset="0"/>
                                                </a:rPr>
                                                <m:t>22</m:t>
                                              </m:r>
                                            </m:sub>
                                          </m:sSub>
                                        </m:e>
                                        <m:e>
                                          <m:sSub>
                                            <m:sSubPr>
                                              <m:ctrlPr>
                                                <a:rPr lang="en-US" altLang="zh-CN" sz="1400" i="1">
                                                  <a:latin typeface="Cambria Math" panose="02040503050406030204" pitchFamily="18" charset="0"/>
                                                </a:rPr>
                                              </m:ctrlPr>
                                            </m:sSubPr>
                                            <m:e>
                                              <m:r>
                                                <a:rPr lang="en-US" altLang="zh-CN" sz="1400" b="0" i="1" smtClean="0">
                                                  <a:latin typeface="Cambria Math" panose="02040503050406030204" pitchFamily="18" charset="0"/>
                                                </a:rPr>
                                                <m:t>𝑝</m:t>
                                              </m:r>
                                            </m:e>
                                            <m:sub>
                                              <m:r>
                                                <a:rPr lang="en-US" altLang="zh-CN" sz="1400" b="0" i="1" smtClean="0">
                                                  <a:latin typeface="Cambria Math" panose="02040503050406030204" pitchFamily="18" charset="0"/>
                                                </a:rPr>
                                                <m:t>32</m:t>
                                              </m:r>
                                            </m:sub>
                                          </m:sSub>
                                        </m:e>
                                      </m:eqArr>
                                    </m:e>
                                  </m:mr>
                                </m:m>
                              </m:e>
                              <m:e>
                                <m:m>
                                  <m:mPr>
                                    <m:mcs>
                                      <m:mc>
                                        <m:mcPr>
                                          <m:count m:val="2"/>
                                          <m:mcJc m:val="center"/>
                                        </m:mcPr>
                                      </m:mc>
                                    </m:mcs>
                                    <m:ctrlPr>
                                      <a:rPr lang="en-US" altLang="zh-CN" sz="1400" i="1" smtClean="0">
                                        <a:latin typeface="Cambria Math" panose="02040503050406030204" pitchFamily="18" charset="0"/>
                                      </a:rPr>
                                    </m:ctrlPr>
                                  </m:mPr>
                                  <m:mr>
                                    <m:e>
                                      <m:eqArr>
                                        <m:eqArrPr>
                                          <m:ctrlPr>
                                            <a:rPr lang="en-US" altLang="zh-CN" sz="1400" i="1" smtClean="0">
                                              <a:latin typeface="Cambria Math" panose="02040503050406030204" pitchFamily="18" charset="0"/>
                                            </a:rPr>
                                          </m:ctrlPr>
                                        </m:eqArrPr>
                                        <m:e>
                                          <m:sSub>
                                            <m:sSubPr>
                                              <m:ctrlPr>
                                                <a:rPr lang="en-US" altLang="zh-CN" sz="1400" i="1">
                                                  <a:latin typeface="Cambria Math" panose="02040503050406030204" pitchFamily="18" charset="0"/>
                                                </a:rPr>
                                              </m:ctrlPr>
                                            </m:sSubPr>
                                            <m:e>
                                              <m:r>
                                                <a:rPr lang="en-US" altLang="zh-CN" sz="1400" b="0" i="1" smtClean="0">
                                                  <a:latin typeface="Cambria Math" panose="02040503050406030204" pitchFamily="18" charset="0"/>
                                                </a:rPr>
                                                <m:t>𝑝</m:t>
                                              </m:r>
                                            </m:e>
                                            <m:sub>
                                              <m:r>
                                                <a:rPr lang="en-US" altLang="zh-CN" sz="1400" i="1">
                                                  <a:latin typeface="Cambria Math" panose="02040503050406030204" pitchFamily="18" charset="0"/>
                                                </a:rPr>
                                                <m:t>1</m:t>
                                              </m:r>
                                              <m:r>
                                                <a:rPr lang="en-US" altLang="zh-CN" sz="1400" b="0" i="1" smtClean="0">
                                                  <a:latin typeface="Cambria Math" panose="02040503050406030204" pitchFamily="18" charset="0"/>
                                                </a:rPr>
                                                <m:t>3</m:t>
                                              </m:r>
                                            </m:sub>
                                          </m:sSub>
                                        </m:e>
                                        <m:e>
                                          <m:sSub>
                                            <m:sSubPr>
                                              <m:ctrlPr>
                                                <a:rPr lang="en-US" altLang="zh-CN" sz="1400" i="1">
                                                  <a:latin typeface="Cambria Math" panose="02040503050406030204" pitchFamily="18" charset="0"/>
                                                </a:rPr>
                                              </m:ctrlPr>
                                            </m:sSubPr>
                                            <m:e>
                                              <m:r>
                                                <a:rPr lang="en-US" altLang="zh-CN" sz="1400" b="0" i="1" smtClean="0">
                                                  <a:latin typeface="Cambria Math" panose="02040503050406030204" pitchFamily="18" charset="0"/>
                                                </a:rPr>
                                                <m:t>𝑝</m:t>
                                              </m:r>
                                            </m:e>
                                            <m:sub>
                                              <m:r>
                                                <a:rPr lang="en-US" altLang="zh-CN" sz="1400" b="0" i="1" smtClean="0">
                                                  <a:latin typeface="Cambria Math" panose="02040503050406030204" pitchFamily="18" charset="0"/>
                                                </a:rPr>
                                                <m:t>23</m:t>
                                              </m:r>
                                            </m:sub>
                                          </m:sSub>
                                        </m:e>
                                        <m:e>
                                          <m:sSub>
                                            <m:sSubPr>
                                              <m:ctrlPr>
                                                <a:rPr lang="en-US" altLang="zh-CN" sz="1400" i="1">
                                                  <a:latin typeface="Cambria Math" panose="02040503050406030204" pitchFamily="18" charset="0"/>
                                                </a:rPr>
                                              </m:ctrlPr>
                                            </m:sSubPr>
                                            <m:e>
                                              <m:r>
                                                <a:rPr lang="en-US" altLang="zh-CN" sz="1400" b="0" i="1" smtClean="0">
                                                  <a:latin typeface="Cambria Math" panose="02040503050406030204" pitchFamily="18" charset="0"/>
                                                </a:rPr>
                                                <m:t>𝑝</m:t>
                                              </m:r>
                                            </m:e>
                                            <m:sub>
                                              <m:r>
                                                <a:rPr lang="en-US" altLang="zh-CN" sz="1400" b="0" i="1" smtClean="0">
                                                  <a:latin typeface="Cambria Math" panose="02040503050406030204" pitchFamily="18" charset="0"/>
                                                </a:rPr>
                                                <m:t>33</m:t>
                                              </m:r>
                                            </m:sub>
                                          </m:sSub>
                                        </m:e>
                                      </m:eqArr>
                                    </m:e>
                                    <m:e>
                                      <m:eqArr>
                                        <m:eqArrPr>
                                          <m:ctrlPr>
                                            <a:rPr lang="en-US" altLang="zh-CN" sz="1400" i="1" smtClean="0">
                                              <a:latin typeface="Cambria Math" panose="02040503050406030204" pitchFamily="18" charset="0"/>
                                            </a:rPr>
                                          </m:ctrlPr>
                                        </m:eqArrPr>
                                        <m:e>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𝑝</m:t>
                                              </m:r>
                                            </m:e>
                                            <m:sub>
                                              <m:r>
                                                <a:rPr lang="en-US" altLang="zh-CN" sz="1400" i="1">
                                                  <a:latin typeface="Cambria Math" panose="02040503050406030204" pitchFamily="18" charset="0"/>
                                                </a:rPr>
                                                <m:t>1</m:t>
                                              </m:r>
                                              <m:r>
                                                <a:rPr lang="en-US" altLang="zh-CN" sz="1400" b="0" i="1" smtClean="0">
                                                  <a:latin typeface="Cambria Math" panose="02040503050406030204" pitchFamily="18" charset="0"/>
                                                </a:rPr>
                                                <m:t>4</m:t>
                                              </m:r>
                                            </m:sub>
                                          </m:sSub>
                                        </m:e>
                                        <m:e>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𝑝</m:t>
                                              </m:r>
                                            </m:e>
                                            <m:sub>
                                              <m:r>
                                                <a:rPr lang="en-US" altLang="zh-CN" sz="1400" b="0" i="1" smtClean="0">
                                                  <a:latin typeface="Cambria Math" panose="02040503050406030204" pitchFamily="18" charset="0"/>
                                                </a:rPr>
                                                <m:t>24</m:t>
                                              </m:r>
                                            </m:sub>
                                          </m:sSub>
                                        </m:e>
                                        <m:e>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𝑝</m:t>
                                              </m:r>
                                            </m:e>
                                            <m:sub>
                                              <m:r>
                                                <a:rPr lang="en-US" altLang="zh-CN" sz="1400" b="0" i="1" smtClean="0">
                                                  <a:latin typeface="Cambria Math" panose="02040503050406030204" pitchFamily="18" charset="0"/>
                                                </a:rPr>
                                                <m:t>33</m:t>
                                              </m:r>
                                            </m:sub>
                                          </m:sSub>
                                        </m:e>
                                      </m:eqArr>
                                    </m:e>
                                  </m:mr>
                                </m:m>
                              </m:e>
                            </m:mr>
                          </m:m>
                        </m:e>
                      </m:d>
                      <m:d>
                        <m:dPr>
                          <m:begChr m:val="["/>
                          <m:endChr m:val="]"/>
                          <m:ctrlPr>
                            <a:rPr lang="en-US" altLang="zh-CN" sz="1400" i="1">
                              <a:latin typeface="Cambria Math" panose="02040503050406030204" pitchFamily="18" charset="0"/>
                            </a:rPr>
                          </m:ctrlPr>
                        </m:dPr>
                        <m:e>
                          <m:m>
                            <m:mPr>
                              <m:mcs>
                                <m:mc>
                                  <m:mcPr>
                                    <m:count m:val="1"/>
                                    <m:mcJc m:val="center"/>
                                  </m:mcPr>
                                </m:mc>
                              </m:mcs>
                              <m:ctrlPr>
                                <a:rPr lang="en-US" altLang="zh-CN" sz="1400" i="1">
                                  <a:latin typeface="Cambria Math" panose="02040503050406030204" pitchFamily="18" charset="0"/>
                                </a:rPr>
                              </m:ctrlPr>
                            </m:mPr>
                            <m:mr>
                              <m:e>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𝑋</m:t>
                                    </m:r>
                                  </m:e>
                                  <m:sub>
                                    <m:r>
                                      <a:rPr lang="en-US" altLang="zh-CN" sz="1400" b="0" i="1" smtClean="0">
                                        <a:latin typeface="Cambria Math" panose="02040503050406030204" pitchFamily="18" charset="0"/>
                                      </a:rPr>
                                      <m:t>𝑤</m:t>
                                    </m:r>
                                  </m:sub>
                                </m:sSub>
                              </m:e>
                            </m:mr>
                            <m:mr>
                              <m:e>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𝑌</m:t>
                                    </m:r>
                                  </m:e>
                                  <m:sub>
                                    <m:r>
                                      <a:rPr lang="en-US" altLang="zh-CN" sz="1400" b="0" i="1" smtClean="0">
                                        <a:latin typeface="Cambria Math" panose="02040503050406030204" pitchFamily="18" charset="0"/>
                                      </a:rPr>
                                      <m:t>𝑤</m:t>
                                    </m:r>
                                  </m:sub>
                                </m:sSub>
                              </m:e>
                            </m:mr>
                            <m:mr>
                              <m:e>
                                <m:eqArr>
                                  <m:eqArrPr>
                                    <m:ctrlPr>
                                      <a:rPr lang="en-US" altLang="zh-CN" sz="1400" i="1">
                                        <a:latin typeface="Cambria Math" panose="02040503050406030204" pitchFamily="18" charset="0"/>
                                      </a:rPr>
                                    </m:ctrlPr>
                                  </m:eqArrPr>
                                  <m:e>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𝑍</m:t>
                                        </m:r>
                                      </m:e>
                                      <m:sub>
                                        <m:r>
                                          <a:rPr lang="en-US" altLang="zh-CN" sz="1400" i="1">
                                            <a:latin typeface="Cambria Math" panose="02040503050406030204" pitchFamily="18" charset="0"/>
                                          </a:rPr>
                                          <m:t>𝑤</m:t>
                                        </m:r>
                                      </m:sub>
                                    </m:sSub>
                                  </m:e>
                                  <m:e>
                                    <m:r>
                                      <a:rPr lang="en-US" altLang="zh-CN" sz="1400" i="1">
                                        <a:latin typeface="Cambria Math" panose="02040503050406030204" pitchFamily="18" charset="0"/>
                                      </a:rPr>
                                      <m:t>1</m:t>
                                    </m:r>
                                  </m:e>
                                </m:eqArr>
                              </m:e>
                            </m:mr>
                          </m:m>
                        </m:e>
                      </m:d>
                    </m:oMath>
                  </m:oMathPara>
                </a14:m>
                <a:endParaRPr lang="en-US" altLang="zh-CN" sz="1400" dirty="0"/>
              </a:p>
              <a:p>
                <a:pPr lvl="2"/>
                <a:r>
                  <a:rPr lang="zh-CN" altLang="en-US" dirty="0"/>
                  <a:t>简化符号</a:t>
                </a:r>
                <a14:m>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𝑋</m:t>
                        </m:r>
                      </m:e>
                      <m:sub>
                        <m:r>
                          <a:rPr lang="en-US" altLang="zh-CN" b="0" i="1" smtClean="0">
                            <a:latin typeface="Cambria Math" panose="02040503050406030204" pitchFamily="18" charset="0"/>
                          </a:rPr>
                          <m:t>𝑤</m:t>
                        </m:r>
                      </m:sub>
                    </m:sSub>
                  </m:oMath>
                </a14:m>
                <a:r>
                  <a:rPr lang="zh-CN" altLang="en-US" dirty="0"/>
                  <a:t>，</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𝑌</m:t>
                        </m:r>
                      </m:e>
                      <m:sub>
                        <m:r>
                          <a:rPr lang="en-US" altLang="zh-CN" i="1">
                            <a:latin typeface="Cambria Math" panose="02040503050406030204" pitchFamily="18" charset="0"/>
                          </a:rPr>
                          <m:t>𝑤</m:t>
                        </m:r>
                      </m:sub>
                    </m:sSub>
                  </m:oMath>
                </a14:m>
                <a:r>
                  <a:rPr lang="zh-CN" altLang="en-US" dirty="0"/>
                  <a:t>，</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𝑍</m:t>
                        </m:r>
                      </m:e>
                      <m:sub>
                        <m:r>
                          <a:rPr lang="en-US" altLang="zh-CN" i="1">
                            <a:latin typeface="Cambria Math" panose="02040503050406030204" pitchFamily="18" charset="0"/>
                          </a:rPr>
                          <m:t>𝑤</m:t>
                        </m:r>
                      </m:sub>
                    </m:sSub>
                  </m:oMath>
                </a14:m>
                <a:r>
                  <a:rPr lang="zh-CN" altLang="en-US" dirty="0"/>
                  <a:t>为</a:t>
                </a:r>
                <a14:m>
                  <m:oMath xmlns:m="http://schemas.openxmlformats.org/officeDocument/2006/math">
                    <m:r>
                      <a:rPr lang="en-US" altLang="zh-CN" i="1">
                        <a:latin typeface="Cambria Math" panose="02040503050406030204" pitchFamily="18" charset="0"/>
                      </a:rPr>
                      <m:t>𝑋</m:t>
                    </m:r>
                  </m:oMath>
                </a14:m>
                <a:r>
                  <a:rPr lang="zh-CN" altLang="en-US" dirty="0"/>
                  <a:t>，</a:t>
                </a:r>
                <a14:m>
                  <m:oMath xmlns:m="http://schemas.openxmlformats.org/officeDocument/2006/math">
                    <m:r>
                      <a:rPr lang="en-US" altLang="zh-CN" i="1">
                        <a:latin typeface="Cambria Math" panose="02040503050406030204" pitchFamily="18" charset="0"/>
                      </a:rPr>
                      <m:t>𝑌</m:t>
                    </m:r>
                  </m:oMath>
                </a14:m>
                <a:r>
                  <a:rPr lang="zh-CN" altLang="en-US" dirty="0"/>
                  <a:t>，</a:t>
                </a:r>
                <a14:m>
                  <m:oMath xmlns:m="http://schemas.openxmlformats.org/officeDocument/2006/math">
                    <m:r>
                      <a:rPr lang="en-US" altLang="zh-CN" i="1">
                        <a:latin typeface="Cambria Math" panose="02040503050406030204" pitchFamily="18" charset="0"/>
                      </a:rPr>
                      <m:t>𝑍</m:t>
                    </m:r>
                  </m:oMath>
                </a14:m>
                <a:r>
                  <a:rPr lang="zh-CN" altLang="en-US" dirty="0"/>
                  <a:t>，展开得：</a:t>
                </a:r>
                <a:endParaRPr lang="en-US" altLang="zh-CN" dirty="0"/>
              </a:p>
              <a:p>
                <a:pPr marL="0" lvl="1" indent="0">
                  <a:buNone/>
                </a:pPr>
                <a14:m>
                  <m:oMathPara xmlns:m="http://schemas.openxmlformats.org/officeDocument/2006/math">
                    <m:oMathParaPr>
                      <m:jc m:val="centerGroup"/>
                    </m:oMathParaPr>
                    <m:oMath xmlns:m="http://schemas.openxmlformats.org/officeDocument/2006/math">
                      <m:d>
                        <m:dPr>
                          <m:begChr m:val="{"/>
                          <m:endChr m:val=""/>
                          <m:ctrlPr>
                            <a:rPr lang="en-US" altLang="zh-CN" sz="1400" i="1" smtClean="0">
                              <a:latin typeface="Cambria Math" panose="02040503050406030204" pitchFamily="18" charset="0"/>
                            </a:rPr>
                          </m:ctrlPr>
                        </m:dPr>
                        <m:e>
                          <m:eqArr>
                            <m:eqArrPr>
                              <m:ctrlPr>
                                <a:rPr lang="en-US" altLang="zh-CN" sz="1400" i="1" smtClean="0">
                                  <a:latin typeface="Cambria Math" panose="02040503050406030204" pitchFamily="18" charset="0"/>
                                </a:rPr>
                              </m:ctrlPr>
                            </m:eqArrPr>
                            <m:e>
                              <m:r>
                                <a:rPr lang="en-US" altLang="zh-CN" sz="1400" b="0" i="1" smtClean="0">
                                  <a:latin typeface="Cambria Math" panose="02040503050406030204" pitchFamily="18" charset="0"/>
                                </a:rPr>
                                <m:t>𝑠𝑢</m:t>
                              </m:r>
                              <m:r>
                                <a:rPr lang="en-US" altLang="zh-CN" sz="1400" b="0" i="1" smtClean="0">
                                  <a:latin typeface="Cambria Math" panose="02040503050406030204" pitchFamily="18" charset="0"/>
                                </a:rPr>
                                <m:t>&amp;=</m:t>
                              </m:r>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𝑝</m:t>
                                  </m:r>
                                </m:e>
                                <m:sub>
                                  <m:r>
                                    <a:rPr lang="en-US" altLang="zh-CN" sz="1400" i="1">
                                      <a:latin typeface="Cambria Math" panose="02040503050406030204" pitchFamily="18" charset="0"/>
                                    </a:rPr>
                                    <m:t>11</m:t>
                                  </m:r>
                                </m:sub>
                              </m:sSub>
                              <m:r>
                                <a:rPr lang="en-US" altLang="zh-CN" sz="1400" i="1">
                                  <a:latin typeface="Cambria Math" panose="02040503050406030204" pitchFamily="18" charset="0"/>
                                </a:rPr>
                                <m:t>𝑋</m:t>
                              </m:r>
                              <m:r>
                                <a:rPr lang="en-US" altLang="zh-CN" sz="1400" b="0" i="1" smtClean="0">
                                  <a:latin typeface="Cambria Math" panose="02040503050406030204" pitchFamily="18" charset="0"/>
                                </a:rPr>
                                <m:t>+</m:t>
                              </m:r>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𝑝</m:t>
                                  </m:r>
                                </m:e>
                                <m:sub>
                                  <m:r>
                                    <a:rPr lang="en-US" altLang="zh-CN" sz="1400" i="1">
                                      <a:latin typeface="Cambria Math" panose="02040503050406030204" pitchFamily="18" charset="0"/>
                                    </a:rPr>
                                    <m:t>1</m:t>
                                  </m:r>
                                  <m:r>
                                    <a:rPr lang="en-US" altLang="zh-CN" sz="1400" b="0" i="1" smtClean="0">
                                      <a:latin typeface="Cambria Math" panose="02040503050406030204" pitchFamily="18" charset="0"/>
                                    </a:rPr>
                                    <m:t>2</m:t>
                                  </m:r>
                                </m:sub>
                              </m:sSub>
                              <m:r>
                                <a:rPr lang="en-US" altLang="zh-CN" sz="1400" b="0" i="1" smtClean="0">
                                  <a:latin typeface="Cambria Math" panose="02040503050406030204" pitchFamily="18" charset="0"/>
                                </a:rPr>
                                <m:t>𝑌</m:t>
                              </m:r>
                              <m:r>
                                <a:rPr lang="en-US" altLang="zh-CN" sz="1400" b="0" i="1" smtClean="0">
                                  <a:latin typeface="Cambria Math" panose="02040503050406030204" pitchFamily="18" charset="0"/>
                                </a:rPr>
                                <m:t>+</m:t>
                              </m:r>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𝑝</m:t>
                                  </m:r>
                                </m:e>
                                <m:sub>
                                  <m:r>
                                    <a:rPr lang="en-US" altLang="zh-CN" sz="1400" i="1">
                                      <a:latin typeface="Cambria Math" panose="02040503050406030204" pitchFamily="18" charset="0"/>
                                    </a:rPr>
                                    <m:t>1</m:t>
                                  </m:r>
                                  <m:r>
                                    <a:rPr lang="en-US" altLang="zh-CN" sz="1400" b="0" i="1" smtClean="0">
                                      <a:latin typeface="Cambria Math" panose="02040503050406030204" pitchFamily="18" charset="0"/>
                                    </a:rPr>
                                    <m:t>3</m:t>
                                  </m:r>
                                </m:sub>
                              </m:sSub>
                              <m:r>
                                <a:rPr lang="en-US" altLang="zh-CN" sz="1400" b="0" i="1" smtClean="0">
                                  <a:latin typeface="Cambria Math" panose="02040503050406030204" pitchFamily="18" charset="0"/>
                                </a:rPr>
                                <m:t>𝑍</m:t>
                              </m:r>
                              <m:r>
                                <a:rPr lang="en-US" altLang="zh-CN" sz="1400" b="0" i="1" smtClean="0">
                                  <a:latin typeface="Cambria Math" panose="02040503050406030204" pitchFamily="18" charset="0"/>
                                </a:rPr>
                                <m:t>+</m:t>
                              </m:r>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𝑝</m:t>
                                  </m:r>
                                </m:e>
                                <m:sub>
                                  <m:r>
                                    <a:rPr lang="en-US" altLang="zh-CN" sz="1400" i="1">
                                      <a:latin typeface="Cambria Math" panose="02040503050406030204" pitchFamily="18" charset="0"/>
                                    </a:rPr>
                                    <m:t>1</m:t>
                                  </m:r>
                                  <m:r>
                                    <a:rPr lang="en-US" altLang="zh-CN" sz="1400" i="1">
                                      <a:latin typeface="Cambria Math" panose="02040503050406030204" pitchFamily="18" charset="0"/>
                                    </a:rPr>
                                    <m:t>4</m:t>
                                  </m:r>
                                </m:sub>
                              </m:sSub>
                            </m:e>
                            <m:e>
                              <m:r>
                                <a:rPr lang="en-US" altLang="zh-CN" sz="1400" i="1">
                                  <a:latin typeface="Cambria Math" panose="02040503050406030204" pitchFamily="18" charset="0"/>
                                </a:rPr>
                                <m:t>𝑠</m:t>
                              </m:r>
                              <m:r>
                                <a:rPr lang="en-US" altLang="zh-CN" sz="1400" b="0" i="1" smtClean="0">
                                  <a:latin typeface="Cambria Math" panose="02040503050406030204" pitchFamily="18" charset="0"/>
                                </a:rPr>
                                <m:t>𝑣</m:t>
                              </m:r>
                              <m:r>
                                <a:rPr lang="en-US" altLang="zh-CN" sz="1400" b="0" i="1" smtClean="0">
                                  <a:latin typeface="Cambria Math" panose="02040503050406030204" pitchFamily="18" charset="0"/>
                                </a:rPr>
                                <m:t>&amp;=</m:t>
                              </m:r>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𝑝</m:t>
                                  </m:r>
                                </m:e>
                                <m:sub>
                                  <m:r>
                                    <a:rPr lang="en-US" altLang="zh-CN" sz="1400" b="0" i="1" smtClean="0">
                                      <a:latin typeface="Cambria Math" panose="02040503050406030204" pitchFamily="18" charset="0"/>
                                    </a:rPr>
                                    <m:t>2</m:t>
                                  </m:r>
                                  <m:r>
                                    <a:rPr lang="en-US" altLang="zh-CN" sz="1400" i="1">
                                      <a:latin typeface="Cambria Math" panose="02040503050406030204" pitchFamily="18" charset="0"/>
                                    </a:rPr>
                                    <m:t>1</m:t>
                                  </m:r>
                                </m:sub>
                              </m:sSub>
                              <m:r>
                                <a:rPr lang="en-US" altLang="zh-CN" sz="1400" i="1">
                                  <a:latin typeface="Cambria Math" panose="02040503050406030204" pitchFamily="18" charset="0"/>
                                </a:rPr>
                                <m:t>𝑋</m:t>
                              </m:r>
                              <m:r>
                                <a:rPr lang="en-US" altLang="zh-CN" sz="1400" i="1">
                                  <a:latin typeface="Cambria Math" panose="02040503050406030204" pitchFamily="18" charset="0"/>
                                </a:rPr>
                                <m:t>+</m:t>
                              </m:r>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𝑝</m:t>
                                  </m:r>
                                </m:e>
                                <m:sub>
                                  <m:r>
                                    <a:rPr lang="en-US" altLang="zh-CN" sz="1400" b="0" i="1" smtClean="0">
                                      <a:latin typeface="Cambria Math" panose="02040503050406030204" pitchFamily="18" charset="0"/>
                                    </a:rPr>
                                    <m:t>2</m:t>
                                  </m:r>
                                  <m:r>
                                    <a:rPr lang="en-US" altLang="zh-CN" sz="1400" i="1">
                                      <a:latin typeface="Cambria Math" panose="02040503050406030204" pitchFamily="18" charset="0"/>
                                    </a:rPr>
                                    <m:t>2</m:t>
                                  </m:r>
                                </m:sub>
                              </m:sSub>
                              <m:r>
                                <a:rPr lang="en-US" altLang="zh-CN" sz="1400" i="1">
                                  <a:latin typeface="Cambria Math" panose="02040503050406030204" pitchFamily="18" charset="0"/>
                                </a:rPr>
                                <m:t>𝑌</m:t>
                              </m:r>
                              <m:r>
                                <a:rPr lang="en-US" altLang="zh-CN" sz="1400" i="1">
                                  <a:latin typeface="Cambria Math" panose="02040503050406030204" pitchFamily="18" charset="0"/>
                                </a:rPr>
                                <m:t>+</m:t>
                              </m:r>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𝑝</m:t>
                                  </m:r>
                                </m:e>
                                <m:sub>
                                  <m:r>
                                    <a:rPr lang="en-US" altLang="zh-CN" sz="1400" b="0" i="1" smtClean="0">
                                      <a:latin typeface="Cambria Math" panose="02040503050406030204" pitchFamily="18" charset="0"/>
                                    </a:rPr>
                                    <m:t>2</m:t>
                                  </m:r>
                                  <m:r>
                                    <a:rPr lang="en-US" altLang="zh-CN" sz="1400" i="1">
                                      <a:latin typeface="Cambria Math" panose="02040503050406030204" pitchFamily="18" charset="0"/>
                                    </a:rPr>
                                    <m:t>3</m:t>
                                  </m:r>
                                </m:sub>
                              </m:sSub>
                              <m:r>
                                <a:rPr lang="en-US" altLang="zh-CN" sz="1400" i="1">
                                  <a:latin typeface="Cambria Math" panose="02040503050406030204" pitchFamily="18" charset="0"/>
                                </a:rPr>
                                <m:t>𝑍</m:t>
                              </m:r>
                              <m:r>
                                <a:rPr lang="en-US" altLang="zh-CN" sz="1400" i="1">
                                  <a:latin typeface="Cambria Math" panose="02040503050406030204" pitchFamily="18" charset="0"/>
                                </a:rPr>
                                <m:t>+</m:t>
                              </m:r>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𝑝</m:t>
                                  </m:r>
                                </m:e>
                                <m:sub>
                                  <m:r>
                                    <a:rPr lang="en-US" altLang="zh-CN" sz="1400" b="0" i="1" smtClean="0">
                                      <a:latin typeface="Cambria Math" panose="02040503050406030204" pitchFamily="18" charset="0"/>
                                    </a:rPr>
                                    <m:t>2</m:t>
                                  </m:r>
                                  <m:r>
                                    <a:rPr lang="en-US" altLang="zh-CN" sz="1400" i="1">
                                      <a:latin typeface="Cambria Math" panose="02040503050406030204" pitchFamily="18" charset="0"/>
                                    </a:rPr>
                                    <m:t>4</m:t>
                                  </m:r>
                                </m:sub>
                              </m:sSub>
                            </m:e>
                            <m:e>
                              <m:r>
                                <a:rPr lang="en-US" altLang="zh-CN" sz="1400" i="1">
                                  <a:latin typeface="Cambria Math" panose="02040503050406030204" pitchFamily="18" charset="0"/>
                                </a:rPr>
                                <m:t>𝑠</m:t>
                              </m:r>
                              <m:r>
                                <a:rPr lang="en-US" altLang="zh-CN" sz="1400" b="0" i="1" smtClean="0">
                                  <a:latin typeface="Cambria Math" panose="02040503050406030204" pitchFamily="18" charset="0"/>
                                </a:rPr>
                                <m:t>&amp;</m:t>
                              </m:r>
                              <m:r>
                                <a:rPr lang="en-US" altLang="zh-CN" sz="1400" i="1">
                                  <a:latin typeface="Cambria Math" panose="02040503050406030204" pitchFamily="18" charset="0"/>
                                </a:rPr>
                                <m:t>=</m:t>
                              </m:r>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𝑝</m:t>
                                  </m:r>
                                </m:e>
                                <m:sub>
                                  <m:r>
                                    <a:rPr lang="en-US" altLang="zh-CN" sz="1400" b="0" i="1" smtClean="0">
                                      <a:latin typeface="Cambria Math" panose="02040503050406030204" pitchFamily="18" charset="0"/>
                                    </a:rPr>
                                    <m:t>3</m:t>
                                  </m:r>
                                  <m:r>
                                    <a:rPr lang="en-US" altLang="zh-CN" sz="1400" i="1">
                                      <a:latin typeface="Cambria Math" panose="02040503050406030204" pitchFamily="18" charset="0"/>
                                    </a:rPr>
                                    <m:t>1</m:t>
                                  </m:r>
                                </m:sub>
                              </m:sSub>
                              <m:r>
                                <a:rPr lang="en-US" altLang="zh-CN" sz="1400" i="1">
                                  <a:latin typeface="Cambria Math" panose="02040503050406030204" pitchFamily="18" charset="0"/>
                                </a:rPr>
                                <m:t>𝑋</m:t>
                              </m:r>
                              <m:r>
                                <a:rPr lang="en-US" altLang="zh-CN" sz="1400" i="1">
                                  <a:latin typeface="Cambria Math" panose="02040503050406030204" pitchFamily="18" charset="0"/>
                                </a:rPr>
                                <m:t>+</m:t>
                              </m:r>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𝑝</m:t>
                                  </m:r>
                                </m:e>
                                <m:sub>
                                  <m:r>
                                    <a:rPr lang="en-US" altLang="zh-CN" sz="1400" b="0" i="1" smtClean="0">
                                      <a:latin typeface="Cambria Math" panose="02040503050406030204" pitchFamily="18" charset="0"/>
                                    </a:rPr>
                                    <m:t>3</m:t>
                                  </m:r>
                                  <m:r>
                                    <a:rPr lang="en-US" altLang="zh-CN" sz="1400" i="1">
                                      <a:latin typeface="Cambria Math" panose="02040503050406030204" pitchFamily="18" charset="0"/>
                                    </a:rPr>
                                    <m:t>2</m:t>
                                  </m:r>
                                </m:sub>
                              </m:sSub>
                              <m:r>
                                <a:rPr lang="en-US" altLang="zh-CN" sz="1400" i="1">
                                  <a:latin typeface="Cambria Math" panose="02040503050406030204" pitchFamily="18" charset="0"/>
                                </a:rPr>
                                <m:t>𝑌</m:t>
                              </m:r>
                              <m:r>
                                <a:rPr lang="en-US" altLang="zh-CN" sz="1400" i="1">
                                  <a:latin typeface="Cambria Math" panose="02040503050406030204" pitchFamily="18" charset="0"/>
                                </a:rPr>
                                <m:t>+</m:t>
                              </m:r>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𝑝</m:t>
                                  </m:r>
                                </m:e>
                                <m:sub>
                                  <m:r>
                                    <a:rPr lang="en-US" altLang="zh-CN" sz="1400" b="0" i="1" smtClean="0">
                                      <a:latin typeface="Cambria Math" panose="02040503050406030204" pitchFamily="18" charset="0"/>
                                    </a:rPr>
                                    <m:t>3</m:t>
                                  </m:r>
                                  <m:r>
                                    <a:rPr lang="en-US" altLang="zh-CN" sz="1400" i="1">
                                      <a:latin typeface="Cambria Math" panose="02040503050406030204" pitchFamily="18" charset="0"/>
                                    </a:rPr>
                                    <m:t>3</m:t>
                                  </m:r>
                                </m:sub>
                              </m:sSub>
                              <m:r>
                                <a:rPr lang="en-US" altLang="zh-CN" sz="1400" i="1">
                                  <a:latin typeface="Cambria Math" panose="02040503050406030204" pitchFamily="18" charset="0"/>
                                </a:rPr>
                                <m:t>𝑍</m:t>
                              </m:r>
                              <m:r>
                                <a:rPr lang="en-US" altLang="zh-CN" sz="1400" i="1">
                                  <a:latin typeface="Cambria Math" panose="02040503050406030204" pitchFamily="18" charset="0"/>
                                </a:rPr>
                                <m:t>+</m:t>
                              </m:r>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𝑝</m:t>
                                  </m:r>
                                </m:e>
                                <m:sub>
                                  <m:r>
                                    <a:rPr lang="en-US" altLang="zh-CN" sz="1400" b="0" i="1" smtClean="0">
                                      <a:latin typeface="Cambria Math" panose="02040503050406030204" pitchFamily="18" charset="0"/>
                                    </a:rPr>
                                    <m:t>3</m:t>
                                  </m:r>
                                  <m:r>
                                    <a:rPr lang="en-US" altLang="zh-CN" sz="1400" i="1">
                                      <a:latin typeface="Cambria Math" panose="02040503050406030204" pitchFamily="18" charset="0"/>
                                    </a:rPr>
                                    <m:t>4</m:t>
                                  </m:r>
                                </m:sub>
                              </m:sSub>
                            </m:e>
                          </m:eqArr>
                        </m:e>
                      </m:d>
                      <m:r>
                        <a:rPr lang="en-US" altLang="zh-CN" sz="1400" i="1" smtClean="0">
                          <a:latin typeface="Cambria Math" panose="02040503050406030204" pitchFamily="18" charset="0"/>
                          <a:ea typeface="Cambria Math" panose="02040503050406030204" pitchFamily="18" charset="0"/>
                        </a:rPr>
                        <m:t>⇒</m:t>
                      </m:r>
                      <m:d>
                        <m:dPr>
                          <m:begChr m:val="{"/>
                          <m:endChr m:val=""/>
                          <m:ctrlPr>
                            <a:rPr lang="en-US" altLang="zh-CN" sz="1400" i="1" smtClean="0">
                              <a:latin typeface="Cambria Math" panose="02040503050406030204" pitchFamily="18" charset="0"/>
                              <a:ea typeface="Cambria Math" panose="02040503050406030204" pitchFamily="18" charset="0"/>
                            </a:rPr>
                          </m:ctrlPr>
                        </m:dPr>
                        <m:e>
                          <m:eqArr>
                            <m:eqArrPr>
                              <m:ctrlPr>
                                <a:rPr lang="en-US" altLang="zh-CN" sz="1400" i="1" smtClean="0">
                                  <a:latin typeface="Cambria Math" panose="02040503050406030204" pitchFamily="18" charset="0"/>
                                  <a:ea typeface="Cambria Math" panose="02040503050406030204" pitchFamily="18" charset="0"/>
                                </a:rPr>
                              </m:ctrlPr>
                            </m:eqArrPr>
                            <m:e>
                              <m:r>
                                <a:rPr lang="en-US" altLang="zh-CN" sz="1400" i="1">
                                  <a:latin typeface="Cambria Math" panose="02040503050406030204" pitchFamily="18" charset="0"/>
                                </a:rPr>
                                <m:t>𝑋</m:t>
                              </m:r>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𝑝</m:t>
                                  </m:r>
                                </m:e>
                                <m:sub>
                                  <m:r>
                                    <a:rPr lang="en-US" altLang="zh-CN" sz="1400" i="1">
                                      <a:latin typeface="Cambria Math" panose="02040503050406030204" pitchFamily="18" charset="0"/>
                                    </a:rPr>
                                    <m:t>11</m:t>
                                  </m:r>
                                </m:sub>
                              </m:sSub>
                              <m:r>
                                <a:rPr lang="en-US" altLang="zh-CN" sz="1400" i="1">
                                  <a:latin typeface="Cambria Math" panose="02040503050406030204" pitchFamily="18" charset="0"/>
                                </a:rPr>
                                <m:t>+</m:t>
                              </m:r>
                              <m:r>
                                <a:rPr lang="en-US" altLang="zh-CN" sz="1400" i="1">
                                  <a:latin typeface="Cambria Math" panose="02040503050406030204" pitchFamily="18" charset="0"/>
                                </a:rPr>
                                <m:t>𝑌</m:t>
                              </m:r>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𝑝</m:t>
                                  </m:r>
                                </m:e>
                                <m:sub>
                                  <m:r>
                                    <a:rPr lang="en-US" altLang="zh-CN" sz="1400" i="1">
                                      <a:latin typeface="Cambria Math" panose="02040503050406030204" pitchFamily="18" charset="0"/>
                                    </a:rPr>
                                    <m:t>1</m:t>
                                  </m:r>
                                  <m:r>
                                    <a:rPr lang="en-US" altLang="zh-CN" sz="1400" i="1">
                                      <a:latin typeface="Cambria Math" panose="02040503050406030204" pitchFamily="18" charset="0"/>
                                    </a:rPr>
                                    <m:t>2</m:t>
                                  </m:r>
                                </m:sub>
                              </m:sSub>
                              <m:r>
                                <a:rPr lang="en-US" altLang="zh-CN" sz="1400" i="1">
                                  <a:latin typeface="Cambria Math" panose="02040503050406030204" pitchFamily="18" charset="0"/>
                                </a:rPr>
                                <m:t>+</m:t>
                              </m:r>
                              <m:r>
                                <a:rPr lang="en-US" altLang="zh-CN" sz="1400" i="1">
                                  <a:latin typeface="Cambria Math" panose="02040503050406030204" pitchFamily="18" charset="0"/>
                                </a:rPr>
                                <m:t>𝑍</m:t>
                              </m:r>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𝑝</m:t>
                                  </m:r>
                                </m:e>
                                <m:sub>
                                  <m:r>
                                    <a:rPr lang="en-US" altLang="zh-CN" sz="1400" i="1">
                                      <a:latin typeface="Cambria Math" panose="02040503050406030204" pitchFamily="18" charset="0"/>
                                    </a:rPr>
                                    <m:t>1</m:t>
                                  </m:r>
                                  <m:r>
                                    <a:rPr lang="en-US" altLang="zh-CN" sz="1400" i="1">
                                      <a:latin typeface="Cambria Math" panose="02040503050406030204" pitchFamily="18" charset="0"/>
                                    </a:rPr>
                                    <m:t>3</m:t>
                                  </m:r>
                                </m:sub>
                              </m:sSub>
                              <m:r>
                                <a:rPr lang="en-US" altLang="zh-CN" sz="1400" i="1">
                                  <a:latin typeface="Cambria Math" panose="02040503050406030204" pitchFamily="18" charset="0"/>
                                </a:rPr>
                                <m:t>+</m:t>
                              </m:r>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𝑝</m:t>
                                  </m:r>
                                </m:e>
                                <m:sub>
                                  <m:r>
                                    <a:rPr lang="en-US" altLang="zh-CN" sz="1400" i="1">
                                      <a:latin typeface="Cambria Math" panose="02040503050406030204" pitchFamily="18" charset="0"/>
                                    </a:rPr>
                                    <m:t>14</m:t>
                                  </m:r>
                                </m:sub>
                              </m:sSub>
                              <m:r>
                                <a:rPr lang="en-US" altLang="zh-CN" sz="1400" b="0" i="1" smtClean="0">
                                  <a:latin typeface="Cambria Math" panose="02040503050406030204" pitchFamily="18" charset="0"/>
                                </a:rPr>
                                <m:t>−</m:t>
                              </m:r>
                              <m:r>
                                <a:rPr lang="en-US" altLang="zh-CN" sz="1400" b="0" i="1" smtClean="0">
                                  <a:latin typeface="Cambria Math" panose="02040503050406030204" pitchFamily="18" charset="0"/>
                                </a:rPr>
                                <m:t>𝑢𝑋</m:t>
                              </m:r>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𝑝</m:t>
                                  </m:r>
                                </m:e>
                                <m:sub>
                                  <m:r>
                                    <a:rPr lang="en-US" altLang="zh-CN" sz="1400" i="1">
                                      <a:latin typeface="Cambria Math" panose="02040503050406030204" pitchFamily="18" charset="0"/>
                                    </a:rPr>
                                    <m:t>3</m:t>
                                  </m:r>
                                  <m:r>
                                    <a:rPr lang="en-US" altLang="zh-CN" sz="1400" i="1">
                                      <a:latin typeface="Cambria Math" panose="02040503050406030204" pitchFamily="18" charset="0"/>
                                    </a:rPr>
                                    <m:t>1</m:t>
                                  </m:r>
                                </m:sub>
                              </m:sSub>
                              <m:r>
                                <a:rPr lang="en-US" altLang="zh-CN" sz="1400" b="0" i="1" smtClean="0">
                                  <a:latin typeface="Cambria Math" panose="02040503050406030204" pitchFamily="18" charset="0"/>
                                </a:rPr>
                                <m:t>−</m:t>
                              </m:r>
                              <m:r>
                                <a:rPr lang="en-US" altLang="zh-CN" sz="1400" i="1">
                                  <a:latin typeface="Cambria Math" panose="02040503050406030204" pitchFamily="18" charset="0"/>
                                </a:rPr>
                                <m:t>𝑢𝑌</m:t>
                              </m:r>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𝑝</m:t>
                                  </m:r>
                                </m:e>
                                <m:sub>
                                  <m:r>
                                    <a:rPr lang="en-US" altLang="zh-CN" sz="1400" i="1">
                                      <a:latin typeface="Cambria Math" panose="02040503050406030204" pitchFamily="18" charset="0"/>
                                    </a:rPr>
                                    <m:t>3</m:t>
                                  </m:r>
                                  <m:r>
                                    <a:rPr lang="en-US" altLang="zh-CN" sz="1400" i="1">
                                      <a:latin typeface="Cambria Math" panose="02040503050406030204" pitchFamily="18" charset="0"/>
                                    </a:rPr>
                                    <m:t>2</m:t>
                                  </m:r>
                                </m:sub>
                              </m:sSub>
                              <m:r>
                                <a:rPr lang="en-US" altLang="zh-CN" sz="1400" b="0" i="1" smtClean="0">
                                  <a:latin typeface="Cambria Math" panose="02040503050406030204" pitchFamily="18" charset="0"/>
                                </a:rPr>
                                <m:t>−</m:t>
                              </m:r>
                              <m:r>
                                <a:rPr lang="en-US" altLang="zh-CN" sz="1400" i="1">
                                  <a:latin typeface="Cambria Math" panose="02040503050406030204" pitchFamily="18" charset="0"/>
                                </a:rPr>
                                <m:t>𝑢𝑍</m:t>
                              </m:r>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𝑝</m:t>
                                  </m:r>
                                </m:e>
                                <m:sub>
                                  <m:r>
                                    <a:rPr lang="en-US" altLang="zh-CN" sz="1400" i="1">
                                      <a:latin typeface="Cambria Math" panose="02040503050406030204" pitchFamily="18" charset="0"/>
                                    </a:rPr>
                                    <m:t>3</m:t>
                                  </m:r>
                                  <m:r>
                                    <a:rPr lang="en-US" altLang="zh-CN" sz="1400" i="1">
                                      <a:latin typeface="Cambria Math" panose="02040503050406030204" pitchFamily="18" charset="0"/>
                                    </a:rPr>
                                    <m:t>3</m:t>
                                  </m:r>
                                </m:sub>
                              </m:sSub>
                              <m:r>
                                <a:rPr lang="en-US" altLang="zh-CN" sz="1400" b="0" i="1" smtClean="0">
                                  <a:latin typeface="Cambria Math" panose="02040503050406030204" pitchFamily="18" charset="0"/>
                                </a:rPr>
                                <m:t>−</m:t>
                              </m:r>
                              <m:r>
                                <a:rPr lang="en-US" altLang="zh-CN" sz="1400" b="0" i="1" smtClean="0">
                                  <a:latin typeface="Cambria Math" panose="02040503050406030204" pitchFamily="18" charset="0"/>
                                </a:rPr>
                                <m:t>𝑢</m:t>
                              </m:r>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𝑝</m:t>
                                  </m:r>
                                </m:e>
                                <m:sub>
                                  <m:r>
                                    <a:rPr lang="en-US" altLang="zh-CN" sz="1400" i="1">
                                      <a:latin typeface="Cambria Math" panose="02040503050406030204" pitchFamily="18" charset="0"/>
                                    </a:rPr>
                                    <m:t>3</m:t>
                                  </m:r>
                                  <m:r>
                                    <a:rPr lang="en-US" altLang="zh-CN" sz="1400" i="1">
                                      <a:latin typeface="Cambria Math" panose="02040503050406030204" pitchFamily="18" charset="0"/>
                                    </a:rPr>
                                    <m:t>4</m:t>
                                  </m:r>
                                </m:sub>
                              </m:sSub>
                              <m:r>
                                <a:rPr lang="en-US" altLang="zh-CN" sz="1400" b="0" i="1" smtClean="0">
                                  <a:latin typeface="Cambria Math" panose="02040503050406030204" pitchFamily="18" charset="0"/>
                                </a:rPr>
                                <m:t>=0</m:t>
                              </m:r>
                            </m:e>
                            <m:e>
                              <m:r>
                                <a:rPr lang="en-US" altLang="zh-CN" sz="1400" i="1">
                                  <a:latin typeface="Cambria Math" panose="02040503050406030204" pitchFamily="18" charset="0"/>
                                </a:rPr>
                                <m:t>𝑋</m:t>
                              </m:r>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𝑝</m:t>
                                  </m:r>
                                </m:e>
                                <m:sub>
                                  <m:r>
                                    <a:rPr lang="en-US" altLang="zh-CN" sz="1400" b="0" i="1" smtClean="0">
                                      <a:latin typeface="Cambria Math" panose="02040503050406030204" pitchFamily="18" charset="0"/>
                                    </a:rPr>
                                    <m:t>2</m:t>
                                  </m:r>
                                  <m:r>
                                    <a:rPr lang="en-US" altLang="zh-CN" sz="1400" i="1">
                                      <a:latin typeface="Cambria Math" panose="02040503050406030204" pitchFamily="18" charset="0"/>
                                    </a:rPr>
                                    <m:t>1</m:t>
                                  </m:r>
                                </m:sub>
                              </m:sSub>
                              <m:r>
                                <a:rPr lang="en-US" altLang="zh-CN" sz="1400" i="1">
                                  <a:latin typeface="Cambria Math" panose="02040503050406030204" pitchFamily="18" charset="0"/>
                                </a:rPr>
                                <m:t>+</m:t>
                              </m:r>
                              <m:r>
                                <a:rPr lang="en-US" altLang="zh-CN" sz="1400" i="1">
                                  <a:latin typeface="Cambria Math" panose="02040503050406030204" pitchFamily="18" charset="0"/>
                                </a:rPr>
                                <m:t>𝑌</m:t>
                              </m:r>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𝑝</m:t>
                                  </m:r>
                                </m:e>
                                <m:sub>
                                  <m:r>
                                    <a:rPr lang="en-US" altLang="zh-CN" sz="1400" b="0" i="1" smtClean="0">
                                      <a:latin typeface="Cambria Math" panose="02040503050406030204" pitchFamily="18" charset="0"/>
                                    </a:rPr>
                                    <m:t>2</m:t>
                                  </m:r>
                                  <m:r>
                                    <a:rPr lang="en-US" altLang="zh-CN" sz="1400" i="1">
                                      <a:latin typeface="Cambria Math" panose="02040503050406030204" pitchFamily="18" charset="0"/>
                                    </a:rPr>
                                    <m:t>2</m:t>
                                  </m:r>
                                </m:sub>
                              </m:sSub>
                              <m:r>
                                <a:rPr lang="en-US" altLang="zh-CN" sz="1400" i="1">
                                  <a:latin typeface="Cambria Math" panose="02040503050406030204" pitchFamily="18" charset="0"/>
                                </a:rPr>
                                <m:t>+</m:t>
                              </m:r>
                              <m:r>
                                <a:rPr lang="en-US" altLang="zh-CN" sz="1400" i="1">
                                  <a:latin typeface="Cambria Math" panose="02040503050406030204" pitchFamily="18" charset="0"/>
                                </a:rPr>
                                <m:t>𝑍</m:t>
                              </m:r>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𝑝</m:t>
                                  </m:r>
                                </m:e>
                                <m:sub>
                                  <m:r>
                                    <a:rPr lang="en-US" altLang="zh-CN" sz="1400" b="0" i="1" smtClean="0">
                                      <a:latin typeface="Cambria Math" panose="02040503050406030204" pitchFamily="18" charset="0"/>
                                    </a:rPr>
                                    <m:t>2</m:t>
                                  </m:r>
                                  <m:r>
                                    <a:rPr lang="en-US" altLang="zh-CN" sz="1400" i="1">
                                      <a:latin typeface="Cambria Math" panose="02040503050406030204" pitchFamily="18" charset="0"/>
                                    </a:rPr>
                                    <m:t>3</m:t>
                                  </m:r>
                                </m:sub>
                              </m:sSub>
                              <m:r>
                                <a:rPr lang="en-US" altLang="zh-CN" sz="1400" i="1">
                                  <a:latin typeface="Cambria Math" panose="02040503050406030204" pitchFamily="18" charset="0"/>
                                </a:rPr>
                                <m:t>+</m:t>
                              </m:r>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𝑝</m:t>
                                  </m:r>
                                </m:e>
                                <m:sub>
                                  <m:r>
                                    <a:rPr lang="en-US" altLang="zh-CN" sz="1400" b="0" i="1" smtClean="0">
                                      <a:latin typeface="Cambria Math" panose="02040503050406030204" pitchFamily="18" charset="0"/>
                                    </a:rPr>
                                    <m:t>2</m:t>
                                  </m:r>
                                  <m:r>
                                    <a:rPr lang="en-US" altLang="zh-CN" sz="1400" i="1">
                                      <a:latin typeface="Cambria Math" panose="02040503050406030204" pitchFamily="18" charset="0"/>
                                    </a:rPr>
                                    <m:t>4</m:t>
                                  </m:r>
                                </m:sub>
                              </m:sSub>
                              <m:r>
                                <a:rPr lang="en-US" altLang="zh-CN" sz="1400" i="1">
                                  <a:latin typeface="Cambria Math" panose="02040503050406030204" pitchFamily="18" charset="0"/>
                                </a:rPr>
                                <m:t>−</m:t>
                              </m:r>
                              <m:r>
                                <a:rPr lang="en-US" altLang="zh-CN" sz="1400" b="0" i="1" smtClean="0">
                                  <a:latin typeface="Cambria Math" panose="02040503050406030204" pitchFamily="18" charset="0"/>
                                </a:rPr>
                                <m:t>𝑣</m:t>
                              </m:r>
                              <m:r>
                                <a:rPr lang="en-US" altLang="zh-CN" sz="1400" i="1">
                                  <a:latin typeface="Cambria Math" panose="02040503050406030204" pitchFamily="18" charset="0"/>
                                </a:rPr>
                                <m:t>𝑋</m:t>
                              </m:r>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𝑝</m:t>
                                  </m:r>
                                </m:e>
                                <m:sub>
                                  <m:r>
                                    <a:rPr lang="en-US" altLang="zh-CN" sz="1400" i="1">
                                      <a:latin typeface="Cambria Math" panose="02040503050406030204" pitchFamily="18" charset="0"/>
                                    </a:rPr>
                                    <m:t>31</m:t>
                                  </m:r>
                                </m:sub>
                              </m:sSub>
                              <m:r>
                                <a:rPr lang="en-US" altLang="zh-CN" sz="1400" i="1">
                                  <a:latin typeface="Cambria Math" panose="02040503050406030204" pitchFamily="18" charset="0"/>
                                </a:rPr>
                                <m:t>−</m:t>
                              </m:r>
                              <m:r>
                                <a:rPr lang="en-US" altLang="zh-CN" sz="1400" b="0" i="1" smtClean="0">
                                  <a:latin typeface="Cambria Math" panose="02040503050406030204" pitchFamily="18" charset="0"/>
                                </a:rPr>
                                <m:t>𝑣</m:t>
                              </m:r>
                              <m:r>
                                <a:rPr lang="en-US" altLang="zh-CN" sz="1400" i="1">
                                  <a:latin typeface="Cambria Math" panose="02040503050406030204" pitchFamily="18" charset="0"/>
                                </a:rPr>
                                <m:t>𝑌</m:t>
                              </m:r>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𝑝</m:t>
                                  </m:r>
                                </m:e>
                                <m:sub>
                                  <m:r>
                                    <a:rPr lang="en-US" altLang="zh-CN" sz="1400" i="1">
                                      <a:latin typeface="Cambria Math" panose="02040503050406030204" pitchFamily="18" charset="0"/>
                                    </a:rPr>
                                    <m:t>32</m:t>
                                  </m:r>
                                </m:sub>
                              </m:sSub>
                              <m:r>
                                <a:rPr lang="en-US" altLang="zh-CN" sz="1400" i="1">
                                  <a:latin typeface="Cambria Math" panose="02040503050406030204" pitchFamily="18" charset="0"/>
                                </a:rPr>
                                <m:t>−</m:t>
                              </m:r>
                              <m:r>
                                <a:rPr lang="en-US" altLang="zh-CN" sz="1400" b="0" i="1" smtClean="0">
                                  <a:latin typeface="Cambria Math" panose="02040503050406030204" pitchFamily="18" charset="0"/>
                                </a:rPr>
                                <m:t>𝑣</m:t>
                              </m:r>
                              <m:r>
                                <a:rPr lang="en-US" altLang="zh-CN" sz="1400" i="1">
                                  <a:latin typeface="Cambria Math" panose="02040503050406030204" pitchFamily="18" charset="0"/>
                                </a:rPr>
                                <m:t>𝑍</m:t>
                              </m:r>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𝑝</m:t>
                                  </m:r>
                                </m:e>
                                <m:sub>
                                  <m:r>
                                    <a:rPr lang="en-US" altLang="zh-CN" sz="1400" i="1">
                                      <a:latin typeface="Cambria Math" panose="02040503050406030204" pitchFamily="18" charset="0"/>
                                    </a:rPr>
                                    <m:t>33</m:t>
                                  </m:r>
                                </m:sub>
                              </m:sSub>
                              <m:r>
                                <a:rPr lang="en-US" altLang="zh-CN" sz="1400" b="0" i="1" smtClean="0">
                                  <a:latin typeface="Cambria Math" panose="02040503050406030204" pitchFamily="18" charset="0"/>
                                </a:rPr>
                                <m:t>−</m:t>
                              </m:r>
                              <m:r>
                                <a:rPr lang="en-US" altLang="zh-CN" sz="1400" b="0" i="1" smtClean="0">
                                  <a:latin typeface="Cambria Math" panose="02040503050406030204" pitchFamily="18" charset="0"/>
                                </a:rPr>
                                <m:t>𝑣</m:t>
                              </m:r>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𝑝</m:t>
                                  </m:r>
                                </m:e>
                                <m:sub>
                                  <m:r>
                                    <a:rPr lang="en-US" altLang="zh-CN" sz="1400" i="1">
                                      <a:latin typeface="Cambria Math" panose="02040503050406030204" pitchFamily="18" charset="0"/>
                                    </a:rPr>
                                    <m:t>34</m:t>
                                  </m:r>
                                </m:sub>
                              </m:sSub>
                              <m:r>
                                <a:rPr lang="en-US" altLang="zh-CN" sz="1400" i="1">
                                  <a:latin typeface="Cambria Math" panose="02040503050406030204" pitchFamily="18" charset="0"/>
                                </a:rPr>
                                <m:t>=0</m:t>
                              </m:r>
                            </m:e>
                          </m:eqArr>
                        </m:e>
                      </m:d>
                    </m:oMath>
                  </m:oMathPara>
                </a14:m>
                <a:endParaRPr lang="en-US" altLang="zh-CN" sz="1400" dirty="0">
                  <a:latin typeface="+mn-lt"/>
                </a:endParaRPr>
              </a:p>
              <a:p>
                <a:pPr lvl="2"/>
                <a:r>
                  <a:rPr lang="zh-CN" altLang="en-US" dirty="0">
                    <a:latin typeface="+mn-lt"/>
                  </a:rPr>
                  <a:t>未知数有 </a:t>
                </a:r>
                <a:r>
                  <a:rPr lang="en-US" altLang="zh-CN" dirty="0">
                    <a:latin typeface="+mn-lt"/>
                  </a:rPr>
                  <a:t>11 </a:t>
                </a:r>
                <a:r>
                  <a:rPr lang="zh-CN" altLang="en-US" dirty="0">
                    <a:latin typeface="+mn-lt"/>
                  </a:rPr>
                  <a:t>个 </a:t>
                </a:r>
                <a:r>
                  <a:rPr lang="en-US" altLang="zh-CN" dirty="0">
                    <a:latin typeface="+mn-lt"/>
                  </a:rPr>
                  <a:t>(</a:t>
                </a:r>
                <a14:m>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34</m:t>
                        </m:r>
                      </m:sub>
                    </m:sSub>
                  </m:oMath>
                </a14:m>
                <a:r>
                  <a:rPr lang="zh-CN" altLang="en-US" dirty="0">
                    <a:latin typeface="+mn-lt"/>
                  </a:rPr>
                  <a:t>可约掉</a:t>
                </a:r>
                <a:r>
                  <a:rPr lang="en-US" altLang="zh-CN" dirty="0">
                    <a:latin typeface="+mn-lt"/>
                  </a:rPr>
                  <a:t>)</a:t>
                </a:r>
                <a:r>
                  <a:rPr lang="zh-CN" altLang="en-US" dirty="0">
                    <a:latin typeface="+mn-lt"/>
                  </a:rPr>
                  <a:t>，则至少需要 </a:t>
                </a:r>
                <a:r>
                  <a:rPr lang="en-US" altLang="zh-CN" dirty="0">
                    <a:latin typeface="+mn-lt"/>
                  </a:rPr>
                  <a:t>6 </a:t>
                </a:r>
                <a:r>
                  <a:rPr lang="zh-CN" altLang="en-US" dirty="0">
                    <a:latin typeface="+mn-lt"/>
                  </a:rPr>
                  <a:t>组对应点，写成矩阵形式如下：</a:t>
                </a:r>
                <a:endParaRPr lang="en-US" altLang="zh-CN" dirty="0">
                  <a:latin typeface="+mn-lt"/>
                </a:endParaRPr>
              </a:p>
              <a:p>
                <a:pPr marL="0" lvl="1" indent="0">
                  <a:buNone/>
                </a:pPr>
                <a14:m>
                  <m:oMathPara xmlns:m="http://schemas.openxmlformats.org/officeDocument/2006/math">
                    <m:oMathParaPr>
                      <m:jc m:val="centerGroup"/>
                    </m:oMathParaPr>
                    <m:oMath xmlns:m="http://schemas.openxmlformats.org/officeDocument/2006/math">
                      <m:d>
                        <m:dPr>
                          <m:begChr m:val="["/>
                          <m:endChr m:val="]"/>
                          <m:ctrlPr>
                            <a:rPr lang="en-US" altLang="zh-CN" sz="1400" i="1" smtClean="0">
                              <a:latin typeface="Cambria Math" panose="02040503050406030204" pitchFamily="18" charset="0"/>
                            </a:rPr>
                          </m:ctrlPr>
                        </m:dPr>
                        <m:e>
                          <m:m>
                            <m:mPr>
                              <m:mcs>
                                <m:mc>
                                  <m:mcPr>
                                    <m:count m:val="2"/>
                                    <m:mcJc m:val="center"/>
                                  </m:mcPr>
                                </m:mc>
                              </m:mcs>
                              <m:ctrlPr>
                                <a:rPr lang="en-US" altLang="zh-CN" sz="1400" i="1" smtClean="0">
                                  <a:latin typeface="Cambria Math" panose="02040503050406030204" pitchFamily="18" charset="0"/>
                                </a:rPr>
                              </m:ctrlPr>
                            </m:mPr>
                            <m:mr>
                              <m:e>
                                <m:m>
                                  <m:mPr>
                                    <m:mcs>
                                      <m:mc>
                                        <m:mcPr>
                                          <m:count m:val="2"/>
                                          <m:mcJc m:val="center"/>
                                        </m:mcPr>
                                      </m:mc>
                                    </m:mcs>
                                    <m:ctrlPr>
                                      <a:rPr lang="en-US" altLang="zh-CN" sz="1400" i="1" smtClean="0">
                                        <a:latin typeface="Cambria Math" panose="02040503050406030204" pitchFamily="18" charset="0"/>
                                      </a:rPr>
                                    </m:ctrlPr>
                                  </m:mPr>
                                  <m:mr>
                                    <m:e>
                                      <m:m>
                                        <m:mPr>
                                          <m:mcs>
                                            <m:mc>
                                              <m:mcPr>
                                                <m:count m:val="3"/>
                                                <m:mcJc m:val="center"/>
                                              </m:mcPr>
                                            </m:mc>
                                          </m:mcs>
                                          <m:ctrlPr>
                                            <a:rPr lang="en-US" altLang="zh-CN" sz="1400" i="1" smtClean="0">
                                              <a:latin typeface="Cambria Math" panose="02040503050406030204" pitchFamily="18" charset="0"/>
                                            </a:rPr>
                                          </m:ctrlPr>
                                        </m:mPr>
                                        <m:mr>
                                          <m:e>
                                            <m:eqArr>
                                              <m:eqArrPr>
                                                <m:ctrlPr>
                                                  <a:rPr lang="en-US" altLang="zh-CN" sz="1400" i="1" smtClean="0">
                                                    <a:latin typeface="Cambria Math" panose="02040503050406030204" pitchFamily="18" charset="0"/>
                                                  </a:rPr>
                                                </m:ctrlPr>
                                              </m:eqArrPr>
                                              <m:e>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𝑋</m:t>
                                                    </m:r>
                                                  </m:e>
                                                  <m:sub>
                                                    <m:r>
                                                      <a:rPr lang="en-US" altLang="zh-CN" sz="1400" i="1">
                                                        <a:latin typeface="Cambria Math" panose="02040503050406030204" pitchFamily="18" charset="0"/>
                                                      </a:rPr>
                                                      <m:t>1</m:t>
                                                    </m:r>
                                                  </m:sub>
                                                </m:sSub>
                                              </m:e>
                                              <m:e>
                                                <m:r>
                                                  <a:rPr lang="en-US" sz="1400" b="0" i="1" smtClean="0">
                                                    <a:latin typeface="Cambria Math" panose="02040503050406030204" pitchFamily="18" charset="0"/>
                                                  </a:rPr>
                                                  <m:t>0</m:t>
                                                </m:r>
                                              </m:e>
                                              <m:e>
                                                <m:r>
                                                  <a:rPr lang="en-US" sz="1400" i="1" smtClean="0">
                                                    <a:latin typeface="Cambria Math" panose="02040503050406030204" pitchFamily="18" charset="0"/>
                                                    <a:ea typeface="Cambria Math" panose="02040503050406030204" pitchFamily="18" charset="0"/>
                                                  </a:rPr>
                                                  <m:t>⋮</m:t>
                                                </m:r>
                                              </m:e>
                                              <m:e>
                                                <m:r>
                                                  <a:rPr lang="en-US" altLang="zh-CN" sz="1400" i="1">
                                                    <a:latin typeface="Cambria Math" panose="02040503050406030204" pitchFamily="18" charset="0"/>
                                                    <a:ea typeface="Cambria Math" panose="02040503050406030204" pitchFamily="18" charset="0"/>
                                                  </a:rPr>
                                                  <m:t>⋮</m:t>
                                                </m:r>
                                              </m:e>
                                              <m:e>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𝑋</m:t>
                                                    </m:r>
                                                  </m:e>
                                                  <m:sub>
                                                    <m:r>
                                                      <a:rPr lang="en-US" altLang="zh-CN" sz="1400" b="0" i="1" smtClean="0">
                                                        <a:latin typeface="Cambria Math" panose="02040503050406030204" pitchFamily="18" charset="0"/>
                                                      </a:rPr>
                                                      <m:t>𝑛</m:t>
                                                    </m:r>
                                                  </m:sub>
                                                </m:sSub>
                                              </m:e>
                                              <m:e>
                                                <m:r>
                                                  <a:rPr lang="en-US" sz="1400" b="0" i="1" smtClean="0">
                                                    <a:latin typeface="Cambria Math" panose="02040503050406030204" pitchFamily="18" charset="0"/>
                                                  </a:rPr>
                                                  <m:t>0</m:t>
                                                </m:r>
                                              </m:e>
                                            </m:eqArr>
                                          </m:e>
                                          <m:e>
                                            <m:eqArr>
                                              <m:eqArrPr>
                                                <m:ctrlPr>
                                                  <a:rPr lang="en-US" altLang="zh-CN" sz="1400" i="1" smtClean="0">
                                                    <a:latin typeface="Cambria Math" panose="02040503050406030204" pitchFamily="18" charset="0"/>
                                                  </a:rPr>
                                                </m:ctrlPr>
                                              </m:eqArrPr>
                                              <m:e>
                                                <m:sSub>
                                                  <m:sSubPr>
                                                    <m:ctrlPr>
                                                      <a:rPr lang="en-US" altLang="zh-CN" sz="1400" i="1">
                                                        <a:latin typeface="Cambria Math" panose="02040503050406030204" pitchFamily="18" charset="0"/>
                                                      </a:rPr>
                                                    </m:ctrlPr>
                                                  </m:sSubPr>
                                                  <m:e>
                                                    <m:r>
                                                      <a:rPr lang="en-US" altLang="zh-CN" sz="1400" b="0" i="1" smtClean="0">
                                                        <a:latin typeface="Cambria Math" panose="02040503050406030204" pitchFamily="18" charset="0"/>
                                                      </a:rPr>
                                                      <m:t>𝑌</m:t>
                                                    </m:r>
                                                  </m:e>
                                                  <m:sub>
                                                    <m:r>
                                                      <a:rPr lang="en-US" altLang="zh-CN" sz="1400" i="1">
                                                        <a:latin typeface="Cambria Math" panose="02040503050406030204" pitchFamily="18" charset="0"/>
                                                      </a:rPr>
                                                      <m:t>1</m:t>
                                                    </m:r>
                                                  </m:sub>
                                                </m:sSub>
                                              </m:e>
                                              <m:e>
                                                <m:r>
                                                  <a:rPr lang="en-US" sz="1400" b="0" i="1" smtClean="0">
                                                    <a:latin typeface="Cambria Math" panose="02040503050406030204" pitchFamily="18" charset="0"/>
                                                  </a:rPr>
                                                  <m:t>0</m:t>
                                                </m:r>
                                              </m:e>
                                              <m:e>
                                                <m:r>
                                                  <a:rPr lang="en-US" altLang="zh-CN" sz="1400" i="1">
                                                    <a:latin typeface="Cambria Math" panose="02040503050406030204" pitchFamily="18" charset="0"/>
                                                    <a:ea typeface="Cambria Math" panose="02040503050406030204" pitchFamily="18" charset="0"/>
                                                  </a:rPr>
                                                  <m:t>⋮</m:t>
                                                </m:r>
                                              </m:e>
                                              <m:e>
                                                <m:r>
                                                  <a:rPr lang="en-US" altLang="zh-CN" sz="1400" i="1">
                                                    <a:latin typeface="Cambria Math" panose="02040503050406030204" pitchFamily="18" charset="0"/>
                                                    <a:ea typeface="Cambria Math" panose="02040503050406030204" pitchFamily="18" charset="0"/>
                                                  </a:rPr>
                                                  <m:t>⋮</m:t>
                                                </m:r>
                                              </m:e>
                                              <m:e>
                                                <m:sSub>
                                                  <m:sSubPr>
                                                    <m:ctrlPr>
                                                      <a:rPr lang="en-US" altLang="zh-CN" sz="1400" i="1">
                                                        <a:latin typeface="Cambria Math" panose="02040503050406030204" pitchFamily="18" charset="0"/>
                                                      </a:rPr>
                                                    </m:ctrlPr>
                                                  </m:sSubPr>
                                                  <m:e>
                                                    <m:r>
                                                      <a:rPr lang="en-US" altLang="zh-CN" sz="1400" b="0" i="1" smtClean="0">
                                                        <a:latin typeface="Cambria Math" panose="02040503050406030204" pitchFamily="18" charset="0"/>
                                                      </a:rPr>
                                                      <m:t>𝑌</m:t>
                                                    </m:r>
                                                  </m:e>
                                                  <m:sub>
                                                    <m:r>
                                                      <a:rPr lang="en-US" altLang="zh-CN" sz="1400" b="0" i="1" smtClean="0">
                                                        <a:latin typeface="Cambria Math" panose="02040503050406030204" pitchFamily="18" charset="0"/>
                                                      </a:rPr>
                                                      <m:t>𝑛</m:t>
                                                    </m:r>
                                                  </m:sub>
                                                </m:sSub>
                                              </m:e>
                                              <m:e>
                                                <m:r>
                                                  <a:rPr lang="en-US" sz="1400" b="0" i="1" smtClean="0">
                                                    <a:latin typeface="Cambria Math" panose="02040503050406030204" pitchFamily="18" charset="0"/>
                                                  </a:rPr>
                                                  <m:t>0</m:t>
                                                </m:r>
                                              </m:e>
                                            </m:eqArr>
                                          </m:e>
                                          <m:e>
                                            <m:eqArr>
                                              <m:eqArrPr>
                                                <m:ctrlPr>
                                                  <a:rPr lang="en-US" altLang="zh-CN" sz="1400" i="1" smtClean="0">
                                                    <a:latin typeface="Cambria Math" panose="02040503050406030204" pitchFamily="18" charset="0"/>
                                                  </a:rPr>
                                                </m:ctrlPr>
                                              </m:eqArrPr>
                                              <m:e>
                                                <m:sSub>
                                                  <m:sSubPr>
                                                    <m:ctrlPr>
                                                      <a:rPr lang="en-US" altLang="zh-CN" sz="1400" i="1">
                                                        <a:latin typeface="Cambria Math" panose="02040503050406030204" pitchFamily="18" charset="0"/>
                                                      </a:rPr>
                                                    </m:ctrlPr>
                                                  </m:sSubPr>
                                                  <m:e>
                                                    <m:r>
                                                      <a:rPr lang="en-US" altLang="zh-CN" sz="1400" b="0" i="1" smtClean="0">
                                                        <a:latin typeface="Cambria Math" panose="02040503050406030204" pitchFamily="18" charset="0"/>
                                                      </a:rPr>
                                                      <m:t>𝑍</m:t>
                                                    </m:r>
                                                  </m:e>
                                                  <m:sub>
                                                    <m:r>
                                                      <a:rPr lang="en-US" altLang="zh-CN" sz="1400" i="1">
                                                        <a:latin typeface="Cambria Math" panose="02040503050406030204" pitchFamily="18" charset="0"/>
                                                      </a:rPr>
                                                      <m:t>1</m:t>
                                                    </m:r>
                                                  </m:sub>
                                                </m:sSub>
                                              </m:e>
                                              <m:e>
                                                <m:r>
                                                  <a:rPr lang="en-US" sz="1400" b="0" i="1" smtClean="0">
                                                    <a:latin typeface="Cambria Math" panose="02040503050406030204" pitchFamily="18" charset="0"/>
                                                  </a:rPr>
                                                  <m:t>0</m:t>
                                                </m:r>
                                              </m:e>
                                              <m:e>
                                                <m:r>
                                                  <a:rPr lang="en-US" altLang="zh-CN" sz="1400" i="1">
                                                    <a:latin typeface="Cambria Math" panose="02040503050406030204" pitchFamily="18" charset="0"/>
                                                    <a:ea typeface="Cambria Math" panose="02040503050406030204" pitchFamily="18" charset="0"/>
                                                  </a:rPr>
                                                  <m:t>⋮</m:t>
                                                </m:r>
                                              </m:e>
                                              <m:e>
                                                <m:r>
                                                  <a:rPr lang="en-US" altLang="zh-CN" sz="1400" i="1">
                                                    <a:latin typeface="Cambria Math" panose="02040503050406030204" pitchFamily="18" charset="0"/>
                                                    <a:ea typeface="Cambria Math" panose="02040503050406030204" pitchFamily="18" charset="0"/>
                                                  </a:rPr>
                                                  <m:t>⋮</m:t>
                                                </m:r>
                                              </m:e>
                                              <m:e>
                                                <m:sSub>
                                                  <m:sSubPr>
                                                    <m:ctrlPr>
                                                      <a:rPr lang="en-US" altLang="zh-CN" sz="1400" i="1">
                                                        <a:latin typeface="Cambria Math" panose="02040503050406030204" pitchFamily="18" charset="0"/>
                                                      </a:rPr>
                                                    </m:ctrlPr>
                                                  </m:sSubPr>
                                                  <m:e>
                                                    <m:r>
                                                      <a:rPr lang="en-US" altLang="zh-CN" sz="1400" b="0" i="1" smtClean="0">
                                                        <a:latin typeface="Cambria Math" panose="02040503050406030204" pitchFamily="18" charset="0"/>
                                                      </a:rPr>
                                                      <m:t>𝑍</m:t>
                                                    </m:r>
                                                  </m:e>
                                                  <m:sub>
                                                    <m:r>
                                                      <a:rPr lang="en-US" altLang="zh-CN" sz="1400" b="0" i="1" smtClean="0">
                                                        <a:latin typeface="Cambria Math" panose="02040503050406030204" pitchFamily="18" charset="0"/>
                                                      </a:rPr>
                                                      <m:t>𝑛</m:t>
                                                    </m:r>
                                                  </m:sub>
                                                </m:sSub>
                                              </m:e>
                                              <m:e>
                                                <m:r>
                                                  <a:rPr lang="en-US" sz="1400" b="0" i="1" smtClean="0">
                                                    <a:latin typeface="Cambria Math" panose="02040503050406030204" pitchFamily="18" charset="0"/>
                                                  </a:rPr>
                                                  <m:t>0</m:t>
                                                </m:r>
                                              </m:e>
                                            </m:eqArr>
                                          </m:e>
                                        </m:mr>
                                      </m:m>
                                    </m:e>
                                    <m:e>
                                      <m:m>
                                        <m:mPr>
                                          <m:mcs>
                                            <m:mc>
                                              <m:mcPr>
                                                <m:count m:val="3"/>
                                                <m:mcJc m:val="center"/>
                                              </m:mcPr>
                                            </m:mc>
                                          </m:mcs>
                                          <m:ctrlPr>
                                            <a:rPr lang="en-US" altLang="zh-CN" sz="1400" i="1" smtClean="0">
                                              <a:latin typeface="Cambria Math" panose="02040503050406030204" pitchFamily="18" charset="0"/>
                                            </a:rPr>
                                          </m:ctrlPr>
                                        </m:mPr>
                                        <m:mr>
                                          <m:e>
                                            <m:eqArr>
                                              <m:eqArrPr>
                                                <m:ctrlPr>
                                                  <a:rPr lang="en-US" altLang="zh-CN" sz="1400" i="1" smtClean="0">
                                                    <a:latin typeface="Cambria Math" panose="02040503050406030204" pitchFamily="18" charset="0"/>
                                                  </a:rPr>
                                                </m:ctrlPr>
                                              </m:eqArrPr>
                                              <m:e>
                                                <m:r>
                                                  <a:rPr lang="en-US" altLang="zh-CN" sz="1400" b="0" i="1" smtClean="0">
                                                    <a:latin typeface="Cambria Math" panose="02040503050406030204" pitchFamily="18" charset="0"/>
                                                  </a:rPr>
                                                  <m:t>1</m:t>
                                                </m:r>
                                              </m:e>
                                              <m:e>
                                                <m:r>
                                                  <a:rPr lang="en-US" sz="1400" b="0" i="1" smtClean="0">
                                                    <a:latin typeface="Cambria Math" panose="02040503050406030204" pitchFamily="18" charset="0"/>
                                                  </a:rPr>
                                                  <m:t>0</m:t>
                                                </m:r>
                                              </m:e>
                                              <m:e>
                                                <m:r>
                                                  <a:rPr lang="en-US" altLang="zh-CN" sz="1400" i="1">
                                                    <a:latin typeface="Cambria Math" panose="02040503050406030204" pitchFamily="18" charset="0"/>
                                                    <a:ea typeface="Cambria Math" panose="02040503050406030204" pitchFamily="18" charset="0"/>
                                                  </a:rPr>
                                                  <m:t>⋮</m:t>
                                                </m:r>
                                              </m:e>
                                              <m:e>
                                                <m:r>
                                                  <a:rPr lang="en-US" altLang="zh-CN" sz="1400" i="1">
                                                    <a:latin typeface="Cambria Math" panose="02040503050406030204" pitchFamily="18" charset="0"/>
                                                    <a:ea typeface="Cambria Math" panose="02040503050406030204" pitchFamily="18" charset="0"/>
                                                  </a:rPr>
                                                  <m:t>⋮</m:t>
                                                </m:r>
                                              </m:e>
                                              <m:e>
                                                <m:r>
                                                  <a:rPr lang="en-US" sz="1400" b="0" i="1" smtClean="0">
                                                    <a:latin typeface="Cambria Math" panose="02040503050406030204" pitchFamily="18" charset="0"/>
                                                  </a:rPr>
                                                  <m:t>1</m:t>
                                                </m:r>
                                              </m:e>
                                              <m:e>
                                                <m:r>
                                                  <a:rPr lang="en-US" sz="1400" b="0" i="1" smtClean="0">
                                                    <a:latin typeface="Cambria Math" panose="02040503050406030204" pitchFamily="18" charset="0"/>
                                                  </a:rPr>
                                                  <m:t>0</m:t>
                                                </m:r>
                                              </m:e>
                                            </m:eqArr>
                                          </m:e>
                                          <m:e>
                                            <m:eqArr>
                                              <m:eqArrPr>
                                                <m:ctrlPr>
                                                  <a:rPr lang="en-US" altLang="zh-CN" sz="1400" i="1" smtClean="0">
                                                    <a:latin typeface="Cambria Math" panose="02040503050406030204" pitchFamily="18" charset="0"/>
                                                  </a:rPr>
                                                </m:ctrlPr>
                                              </m:eqArrPr>
                                              <m:e>
                                                <m:r>
                                                  <a:rPr lang="en-US" altLang="zh-CN" sz="1400" b="0" i="1" smtClean="0">
                                                    <a:latin typeface="Cambria Math" panose="02040503050406030204" pitchFamily="18" charset="0"/>
                                                  </a:rPr>
                                                  <m:t>0</m:t>
                                                </m:r>
                                              </m:e>
                                              <m:e>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𝑋</m:t>
                                                    </m:r>
                                                  </m:e>
                                                  <m:sub>
                                                    <m:r>
                                                      <a:rPr lang="en-US" altLang="zh-CN" sz="1400" i="1">
                                                        <a:latin typeface="Cambria Math" panose="02040503050406030204" pitchFamily="18" charset="0"/>
                                                      </a:rPr>
                                                      <m:t>1</m:t>
                                                    </m:r>
                                                  </m:sub>
                                                </m:sSub>
                                              </m:e>
                                              <m:e>
                                                <m:r>
                                                  <a:rPr lang="en-US" altLang="zh-CN" sz="1400" i="1">
                                                    <a:latin typeface="Cambria Math" panose="02040503050406030204" pitchFamily="18" charset="0"/>
                                                    <a:ea typeface="Cambria Math" panose="02040503050406030204" pitchFamily="18" charset="0"/>
                                                  </a:rPr>
                                                  <m:t>⋮</m:t>
                                                </m:r>
                                              </m:e>
                                              <m:e>
                                                <m:r>
                                                  <a:rPr lang="en-US" altLang="zh-CN" sz="1400" i="1">
                                                    <a:latin typeface="Cambria Math" panose="02040503050406030204" pitchFamily="18" charset="0"/>
                                                    <a:ea typeface="Cambria Math" panose="02040503050406030204" pitchFamily="18" charset="0"/>
                                                  </a:rPr>
                                                  <m:t>⋮</m:t>
                                                </m:r>
                                              </m:e>
                                              <m:e>
                                                <m:r>
                                                  <a:rPr lang="en-US" sz="1400" b="0" i="1" smtClean="0">
                                                    <a:latin typeface="Cambria Math" panose="02040503050406030204" pitchFamily="18" charset="0"/>
                                                  </a:rPr>
                                                  <m:t>0</m:t>
                                                </m:r>
                                              </m:e>
                                              <m:e>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𝑋</m:t>
                                                    </m:r>
                                                  </m:e>
                                                  <m:sub>
                                                    <m:r>
                                                      <a:rPr lang="en-US" altLang="zh-CN" sz="1400" b="0" i="1" smtClean="0">
                                                        <a:latin typeface="Cambria Math" panose="02040503050406030204" pitchFamily="18" charset="0"/>
                                                      </a:rPr>
                                                      <m:t>𝑛</m:t>
                                                    </m:r>
                                                  </m:sub>
                                                </m:sSub>
                                              </m:e>
                                            </m:eqArr>
                                          </m:e>
                                          <m:e>
                                            <m:eqArr>
                                              <m:eqArrPr>
                                                <m:ctrlPr>
                                                  <a:rPr lang="en-US" altLang="zh-CN" sz="1400" i="1" smtClean="0">
                                                    <a:latin typeface="Cambria Math" panose="02040503050406030204" pitchFamily="18" charset="0"/>
                                                  </a:rPr>
                                                </m:ctrlPr>
                                              </m:eqArrPr>
                                              <m:e>
                                                <m:r>
                                                  <a:rPr lang="en-US" altLang="zh-CN" sz="1400" b="0" i="1" smtClean="0">
                                                    <a:latin typeface="Cambria Math" panose="02040503050406030204" pitchFamily="18" charset="0"/>
                                                  </a:rPr>
                                                  <m:t>0</m:t>
                                                </m:r>
                                              </m:e>
                                              <m:e>
                                                <m:sSub>
                                                  <m:sSubPr>
                                                    <m:ctrlPr>
                                                      <a:rPr lang="en-US" altLang="zh-CN" sz="1400" i="1">
                                                        <a:latin typeface="Cambria Math" panose="02040503050406030204" pitchFamily="18" charset="0"/>
                                                      </a:rPr>
                                                    </m:ctrlPr>
                                                  </m:sSubPr>
                                                  <m:e>
                                                    <m:r>
                                                      <a:rPr lang="en-US" altLang="zh-CN" sz="1400" b="0" i="1" smtClean="0">
                                                        <a:latin typeface="Cambria Math" panose="02040503050406030204" pitchFamily="18" charset="0"/>
                                                      </a:rPr>
                                                      <m:t>𝑌</m:t>
                                                    </m:r>
                                                  </m:e>
                                                  <m:sub>
                                                    <m:r>
                                                      <a:rPr lang="en-US" altLang="zh-CN" sz="1400" i="1">
                                                        <a:latin typeface="Cambria Math" panose="02040503050406030204" pitchFamily="18" charset="0"/>
                                                      </a:rPr>
                                                      <m:t>1</m:t>
                                                    </m:r>
                                                  </m:sub>
                                                </m:sSub>
                                              </m:e>
                                              <m:e>
                                                <m:r>
                                                  <a:rPr lang="en-US" altLang="zh-CN" sz="1400" i="1">
                                                    <a:latin typeface="Cambria Math" panose="02040503050406030204" pitchFamily="18" charset="0"/>
                                                    <a:ea typeface="Cambria Math" panose="02040503050406030204" pitchFamily="18" charset="0"/>
                                                  </a:rPr>
                                                  <m:t>⋮</m:t>
                                                </m:r>
                                              </m:e>
                                              <m:e>
                                                <m:r>
                                                  <a:rPr lang="en-US" altLang="zh-CN" sz="1400" i="1">
                                                    <a:latin typeface="Cambria Math" panose="02040503050406030204" pitchFamily="18" charset="0"/>
                                                    <a:ea typeface="Cambria Math" panose="02040503050406030204" pitchFamily="18" charset="0"/>
                                                  </a:rPr>
                                                  <m:t>⋮</m:t>
                                                </m:r>
                                              </m:e>
                                              <m:e>
                                                <m:r>
                                                  <a:rPr lang="en-US" sz="1400" b="0" i="1" smtClean="0">
                                                    <a:latin typeface="Cambria Math" panose="02040503050406030204" pitchFamily="18" charset="0"/>
                                                  </a:rPr>
                                                  <m:t>0</m:t>
                                                </m:r>
                                              </m:e>
                                              <m:e>
                                                <m:sSub>
                                                  <m:sSubPr>
                                                    <m:ctrlPr>
                                                      <a:rPr lang="en-US" altLang="zh-CN" sz="1400" i="1">
                                                        <a:latin typeface="Cambria Math" panose="02040503050406030204" pitchFamily="18" charset="0"/>
                                                      </a:rPr>
                                                    </m:ctrlPr>
                                                  </m:sSubPr>
                                                  <m:e>
                                                    <m:r>
                                                      <a:rPr lang="en-US" altLang="zh-CN" sz="1400" b="0" i="1" smtClean="0">
                                                        <a:latin typeface="Cambria Math" panose="02040503050406030204" pitchFamily="18" charset="0"/>
                                                      </a:rPr>
                                                      <m:t>𝑌</m:t>
                                                    </m:r>
                                                  </m:e>
                                                  <m:sub>
                                                    <m:r>
                                                      <a:rPr lang="en-US" altLang="zh-CN" sz="1400" b="0" i="1" smtClean="0">
                                                        <a:latin typeface="Cambria Math" panose="02040503050406030204" pitchFamily="18" charset="0"/>
                                                      </a:rPr>
                                                      <m:t>𝑛</m:t>
                                                    </m:r>
                                                  </m:sub>
                                                </m:sSub>
                                              </m:e>
                                            </m:eqArr>
                                          </m:e>
                                        </m:mr>
                                      </m:m>
                                    </m:e>
                                  </m:mr>
                                </m:m>
                              </m:e>
                              <m:e>
                                <m:m>
                                  <m:mPr>
                                    <m:mcs>
                                      <m:mc>
                                        <m:mcPr>
                                          <m:count m:val="2"/>
                                          <m:mcJc m:val="center"/>
                                        </m:mcPr>
                                      </m:mc>
                                    </m:mcs>
                                    <m:ctrlPr>
                                      <a:rPr lang="en-US" altLang="zh-CN" sz="1400" i="1" smtClean="0">
                                        <a:latin typeface="Cambria Math" panose="02040503050406030204" pitchFamily="18" charset="0"/>
                                      </a:rPr>
                                    </m:ctrlPr>
                                  </m:mPr>
                                  <m:mr>
                                    <m:e>
                                      <m:m>
                                        <m:mPr>
                                          <m:mcs>
                                            <m:mc>
                                              <m:mcPr>
                                                <m:count m:val="3"/>
                                                <m:mcJc m:val="center"/>
                                              </m:mcPr>
                                            </m:mc>
                                          </m:mcs>
                                          <m:ctrlPr>
                                            <a:rPr lang="en-US" altLang="zh-CN" sz="1400" i="1" smtClean="0">
                                              <a:latin typeface="Cambria Math" panose="02040503050406030204" pitchFamily="18" charset="0"/>
                                            </a:rPr>
                                          </m:ctrlPr>
                                        </m:mPr>
                                        <m:mr>
                                          <m:e>
                                            <m:eqArr>
                                              <m:eqArrPr>
                                                <m:ctrlPr>
                                                  <a:rPr lang="en-US" altLang="zh-CN" sz="1400" i="1" smtClean="0">
                                                    <a:latin typeface="Cambria Math" panose="02040503050406030204" pitchFamily="18" charset="0"/>
                                                  </a:rPr>
                                                </m:ctrlPr>
                                              </m:eqArrPr>
                                              <m:e>
                                                <m:r>
                                                  <a:rPr lang="en-US" altLang="zh-CN" sz="1400" b="0" i="1" smtClean="0">
                                                    <a:latin typeface="Cambria Math" panose="02040503050406030204" pitchFamily="18" charset="0"/>
                                                  </a:rPr>
                                                  <m:t>0</m:t>
                                                </m:r>
                                              </m:e>
                                              <m:e>
                                                <m:sSub>
                                                  <m:sSubPr>
                                                    <m:ctrlPr>
                                                      <a:rPr lang="en-US" altLang="zh-CN" sz="1400" i="1">
                                                        <a:latin typeface="Cambria Math" panose="02040503050406030204" pitchFamily="18" charset="0"/>
                                                      </a:rPr>
                                                    </m:ctrlPr>
                                                  </m:sSubPr>
                                                  <m:e>
                                                    <m:r>
                                                      <a:rPr lang="en-US" altLang="zh-CN" sz="1400" b="0" i="1" smtClean="0">
                                                        <a:latin typeface="Cambria Math" panose="02040503050406030204" pitchFamily="18" charset="0"/>
                                                      </a:rPr>
                                                      <m:t>𝑍</m:t>
                                                    </m:r>
                                                  </m:e>
                                                  <m:sub>
                                                    <m:r>
                                                      <a:rPr lang="en-US" altLang="zh-CN" sz="1400" i="1">
                                                        <a:latin typeface="Cambria Math" panose="02040503050406030204" pitchFamily="18" charset="0"/>
                                                      </a:rPr>
                                                      <m:t>1</m:t>
                                                    </m:r>
                                                  </m:sub>
                                                </m:sSub>
                                              </m:e>
                                              <m:e>
                                                <m:r>
                                                  <a:rPr lang="en-US" altLang="zh-CN" sz="1400" i="1">
                                                    <a:latin typeface="Cambria Math" panose="02040503050406030204" pitchFamily="18" charset="0"/>
                                                    <a:ea typeface="Cambria Math" panose="02040503050406030204" pitchFamily="18" charset="0"/>
                                                  </a:rPr>
                                                  <m:t>⋮</m:t>
                                                </m:r>
                                              </m:e>
                                              <m:e>
                                                <m:r>
                                                  <a:rPr lang="en-US" altLang="zh-CN" sz="1400" i="1">
                                                    <a:latin typeface="Cambria Math" panose="02040503050406030204" pitchFamily="18" charset="0"/>
                                                    <a:ea typeface="Cambria Math" panose="02040503050406030204" pitchFamily="18" charset="0"/>
                                                  </a:rPr>
                                                  <m:t>⋮</m:t>
                                                </m:r>
                                              </m:e>
                                              <m:e>
                                                <m:r>
                                                  <a:rPr lang="en-US" sz="1400" b="0" i="1" smtClean="0">
                                                    <a:latin typeface="Cambria Math" panose="02040503050406030204" pitchFamily="18" charset="0"/>
                                                  </a:rPr>
                                                  <m:t>0</m:t>
                                                </m:r>
                                              </m:e>
                                              <m:e>
                                                <m:sSub>
                                                  <m:sSubPr>
                                                    <m:ctrlPr>
                                                      <a:rPr lang="en-US" altLang="zh-CN" sz="1400" i="1">
                                                        <a:latin typeface="Cambria Math" panose="02040503050406030204" pitchFamily="18" charset="0"/>
                                                      </a:rPr>
                                                    </m:ctrlPr>
                                                  </m:sSubPr>
                                                  <m:e>
                                                    <m:r>
                                                      <a:rPr lang="en-US" altLang="zh-CN" sz="1400" b="0" i="1" smtClean="0">
                                                        <a:latin typeface="Cambria Math" panose="02040503050406030204" pitchFamily="18" charset="0"/>
                                                      </a:rPr>
                                                      <m:t>𝑍</m:t>
                                                    </m:r>
                                                  </m:e>
                                                  <m:sub>
                                                    <m:r>
                                                      <a:rPr lang="en-US" altLang="zh-CN" sz="1400" b="0" i="1" smtClean="0">
                                                        <a:latin typeface="Cambria Math" panose="02040503050406030204" pitchFamily="18" charset="0"/>
                                                      </a:rPr>
                                                      <m:t>𝑛</m:t>
                                                    </m:r>
                                                  </m:sub>
                                                </m:sSub>
                                              </m:e>
                                            </m:eqArr>
                                          </m:e>
                                          <m:e>
                                            <m:eqArr>
                                              <m:eqArrPr>
                                                <m:ctrlPr>
                                                  <a:rPr lang="en-US" altLang="zh-CN" sz="1400" i="1" smtClean="0">
                                                    <a:latin typeface="Cambria Math" panose="02040503050406030204" pitchFamily="18" charset="0"/>
                                                  </a:rPr>
                                                </m:ctrlPr>
                                              </m:eqArrPr>
                                              <m:e>
                                                <m:r>
                                                  <a:rPr lang="en-US" altLang="zh-CN" sz="1400" b="0" i="1" smtClean="0">
                                                    <a:latin typeface="Cambria Math" panose="02040503050406030204" pitchFamily="18" charset="0"/>
                                                  </a:rPr>
                                                  <m:t>0</m:t>
                                                </m:r>
                                              </m:e>
                                              <m:e>
                                                <m:r>
                                                  <a:rPr lang="en-US" sz="1400" b="0" i="1" smtClean="0">
                                                    <a:latin typeface="Cambria Math" panose="02040503050406030204" pitchFamily="18" charset="0"/>
                                                  </a:rPr>
                                                  <m:t>1</m:t>
                                                </m:r>
                                              </m:e>
                                              <m:e>
                                                <m:r>
                                                  <a:rPr lang="en-US" altLang="zh-CN" sz="1400" i="1">
                                                    <a:latin typeface="Cambria Math" panose="02040503050406030204" pitchFamily="18" charset="0"/>
                                                    <a:ea typeface="Cambria Math" panose="02040503050406030204" pitchFamily="18" charset="0"/>
                                                  </a:rPr>
                                                  <m:t>⋮</m:t>
                                                </m:r>
                                              </m:e>
                                              <m:e>
                                                <m:r>
                                                  <a:rPr lang="en-US" altLang="zh-CN" sz="1400" i="1">
                                                    <a:latin typeface="Cambria Math" panose="02040503050406030204" pitchFamily="18" charset="0"/>
                                                    <a:ea typeface="Cambria Math" panose="02040503050406030204" pitchFamily="18" charset="0"/>
                                                  </a:rPr>
                                                  <m:t>⋮</m:t>
                                                </m:r>
                                              </m:e>
                                              <m:e>
                                                <m:r>
                                                  <a:rPr lang="en-US" sz="1400" b="0" i="1" smtClean="0">
                                                    <a:latin typeface="Cambria Math" panose="02040503050406030204" pitchFamily="18" charset="0"/>
                                                  </a:rPr>
                                                  <m:t>0</m:t>
                                                </m:r>
                                              </m:e>
                                              <m:e>
                                                <m:r>
                                                  <a:rPr lang="en-US" sz="1400" b="0" i="1" smtClean="0">
                                                    <a:latin typeface="Cambria Math" panose="02040503050406030204" pitchFamily="18" charset="0"/>
                                                  </a:rPr>
                                                  <m:t>1</m:t>
                                                </m:r>
                                              </m:e>
                                            </m:eqArr>
                                          </m:e>
                                          <m:e>
                                            <m:eqArr>
                                              <m:eqArrPr>
                                                <m:ctrlPr>
                                                  <a:rPr lang="en-US" altLang="zh-CN" sz="1400" i="1" smtClean="0">
                                                    <a:latin typeface="Cambria Math" panose="02040503050406030204" pitchFamily="18" charset="0"/>
                                                  </a:rPr>
                                                </m:ctrlPr>
                                              </m:eqArrPr>
                                              <m:e>
                                                <m:sSub>
                                                  <m:sSubPr>
                                                    <m:ctrlPr>
                                                      <a:rPr lang="en-US" altLang="zh-CN" sz="1400" i="1">
                                                        <a:latin typeface="Cambria Math" panose="02040503050406030204" pitchFamily="18" charset="0"/>
                                                      </a:rPr>
                                                    </m:ctrlPr>
                                                  </m:sSubPr>
                                                  <m:e>
                                                    <m:r>
                                                      <a:rPr lang="en-US" altLang="zh-CN" sz="1400" b="0" i="1" smtClean="0">
                                                        <a:latin typeface="Cambria Math" panose="02040503050406030204" pitchFamily="18" charset="0"/>
                                                      </a:rPr>
                                                      <m:t>−</m:t>
                                                    </m:r>
                                                    <m:r>
                                                      <a:rPr lang="en-US" altLang="zh-CN" sz="1400" b="0" i="1" smtClean="0">
                                                        <a:latin typeface="Cambria Math" panose="02040503050406030204" pitchFamily="18" charset="0"/>
                                                      </a:rPr>
                                                      <m:t>𝑢</m:t>
                                                    </m:r>
                                                  </m:e>
                                                  <m:sub>
                                                    <m:r>
                                                      <a:rPr lang="en-US" altLang="zh-CN" sz="1400" i="1">
                                                        <a:latin typeface="Cambria Math" panose="02040503050406030204" pitchFamily="18" charset="0"/>
                                                      </a:rPr>
                                                      <m:t>1</m:t>
                                                    </m:r>
                                                  </m:sub>
                                                </m:sSub>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𝑋</m:t>
                                                    </m:r>
                                                  </m:e>
                                                  <m:sub>
                                                    <m:r>
                                                      <a:rPr lang="en-US" altLang="zh-CN" sz="1400" i="1">
                                                        <a:latin typeface="Cambria Math" panose="02040503050406030204" pitchFamily="18" charset="0"/>
                                                      </a:rPr>
                                                      <m:t>1</m:t>
                                                    </m:r>
                                                  </m:sub>
                                                </m:sSub>
                                              </m:e>
                                              <m:e>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m:t>
                                                    </m:r>
                                                    <m:r>
                                                      <a:rPr lang="en-US" altLang="zh-CN" sz="1400" i="1">
                                                        <a:latin typeface="Cambria Math" panose="02040503050406030204" pitchFamily="18" charset="0"/>
                                                      </a:rPr>
                                                      <m:t>𝑣</m:t>
                                                    </m:r>
                                                  </m:e>
                                                  <m:sub>
                                                    <m:r>
                                                      <a:rPr lang="en-US" altLang="zh-CN" sz="1400" i="1">
                                                        <a:latin typeface="Cambria Math" panose="02040503050406030204" pitchFamily="18" charset="0"/>
                                                      </a:rPr>
                                                      <m:t>1</m:t>
                                                    </m:r>
                                                  </m:sub>
                                                </m:sSub>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𝑋</m:t>
                                                    </m:r>
                                                  </m:e>
                                                  <m:sub>
                                                    <m:r>
                                                      <a:rPr lang="en-US" altLang="zh-CN" sz="1400" i="1">
                                                        <a:latin typeface="Cambria Math" panose="02040503050406030204" pitchFamily="18" charset="0"/>
                                                      </a:rPr>
                                                      <m:t>1</m:t>
                                                    </m:r>
                                                  </m:sub>
                                                </m:sSub>
                                              </m:e>
                                              <m:e>
                                                <m:r>
                                                  <a:rPr lang="en-US" altLang="zh-CN" sz="1400" i="1">
                                                    <a:latin typeface="Cambria Math" panose="02040503050406030204" pitchFamily="18" charset="0"/>
                                                    <a:ea typeface="Cambria Math" panose="02040503050406030204" pitchFamily="18" charset="0"/>
                                                  </a:rPr>
                                                  <m:t>⋮</m:t>
                                                </m:r>
                                              </m:e>
                                              <m:e>
                                                <m:r>
                                                  <a:rPr lang="en-US" altLang="zh-CN" sz="1400" i="1">
                                                    <a:latin typeface="Cambria Math" panose="02040503050406030204" pitchFamily="18" charset="0"/>
                                                    <a:ea typeface="Cambria Math" panose="02040503050406030204" pitchFamily="18" charset="0"/>
                                                  </a:rPr>
                                                  <m:t>⋮</m:t>
                                                </m:r>
                                              </m:e>
                                              <m:e>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m:t>
                                                    </m:r>
                                                    <m:r>
                                                      <a:rPr lang="en-US" altLang="zh-CN" sz="1400" i="1">
                                                        <a:latin typeface="Cambria Math" panose="02040503050406030204" pitchFamily="18" charset="0"/>
                                                      </a:rPr>
                                                      <m:t>𝑢</m:t>
                                                    </m:r>
                                                  </m:e>
                                                  <m:sub>
                                                    <m:r>
                                                      <a:rPr lang="en-US" altLang="zh-CN" sz="1400" b="0" i="1" smtClean="0">
                                                        <a:latin typeface="Cambria Math" panose="02040503050406030204" pitchFamily="18" charset="0"/>
                                                      </a:rPr>
                                                      <m:t>𝑛</m:t>
                                                    </m:r>
                                                  </m:sub>
                                                </m:sSub>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𝑋</m:t>
                                                    </m:r>
                                                  </m:e>
                                                  <m:sub>
                                                    <m:r>
                                                      <a:rPr lang="en-US" altLang="zh-CN" sz="1400" b="0" i="1" smtClean="0">
                                                        <a:latin typeface="Cambria Math" panose="02040503050406030204" pitchFamily="18" charset="0"/>
                                                      </a:rPr>
                                                      <m:t>𝑛</m:t>
                                                    </m:r>
                                                  </m:sub>
                                                </m:sSub>
                                              </m:e>
                                              <m:e>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m:t>
                                                    </m:r>
                                                    <m:r>
                                                      <a:rPr lang="en-US" altLang="zh-CN" sz="1400" i="1">
                                                        <a:latin typeface="Cambria Math" panose="02040503050406030204" pitchFamily="18" charset="0"/>
                                                      </a:rPr>
                                                      <m:t>𝑣</m:t>
                                                    </m:r>
                                                  </m:e>
                                                  <m:sub>
                                                    <m:r>
                                                      <a:rPr lang="en-US" altLang="zh-CN" sz="1400" b="0" i="1" smtClean="0">
                                                        <a:latin typeface="Cambria Math" panose="02040503050406030204" pitchFamily="18" charset="0"/>
                                                      </a:rPr>
                                                      <m:t>𝑛</m:t>
                                                    </m:r>
                                                  </m:sub>
                                                </m:sSub>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𝑋</m:t>
                                                    </m:r>
                                                  </m:e>
                                                  <m:sub>
                                                    <m:r>
                                                      <a:rPr lang="en-US" altLang="zh-CN" sz="1400" b="0" i="1" smtClean="0">
                                                        <a:latin typeface="Cambria Math" panose="02040503050406030204" pitchFamily="18" charset="0"/>
                                                      </a:rPr>
                                                      <m:t>𝑛</m:t>
                                                    </m:r>
                                                  </m:sub>
                                                </m:sSub>
                                              </m:e>
                                            </m:eqArr>
                                          </m:e>
                                        </m:mr>
                                      </m:m>
                                    </m:e>
                                    <m:e>
                                      <m:m>
                                        <m:mPr>
                                          <m:mcs>
                                            <m:mc>
                                              <m:mcPr>
                                                <m:count m:val="3"/>
                                                <m:mcJc m:val="center"/>
                                              </m:mcPr>
                                            </m:mc>
                                          </m:mcs>
                                          <m:ctrlPr>
                                            <a:rPr lang="en-US" altLang="zh-CN" sz="1400" i="1" smtClean="0">
                                              <a:latin typeface="Cambria Math" panose="02040503050406030204" pitchFamily="18" charset="0"/>
                                            </a:rPr>
                                          </m:ctrlPr>
                                        </m:mPr>
                                        <m:mr>
                                          <m:e>
                                            <m:eqArr>
                                              <m:eqArrPr>
                                                <m:ctrlPr>
                                                  <a:rPr lang="en-US" altLang="zh-CN" sz="1400" i="1" smtClean="0">
                                                    <a:latin typeface="Cambria Math" panose="02040503050406030204" pitchFamily="18" charset="0"/>
                                                  </a:rPr>
                                                </m:ctrlPr>
                                              </m:eqArrPr>
                                              <m:e>
                                                <m:sSub>
                                                  <m:sSubPr>
                                                    <m:ctrlPr>
                                                      <a:rPr lang="en-US" altLang="zh-CN" sz="1400" i="1" smtClean="0">
                                                        <a:latin typeface="Cambria Math" panose="02040503050406030204" pitchFamily="18" charset="0"/>
                                                      </a:rPr>
                                                    </m:ctrlPr>
                                                  </m:sSubPr>
                                                  <m:e>
                                                    <m:r>
                                                      <a:rPr lang="en-US" altLang="zh-CN" sz="1400" i="1">
                                                        <a:latin typeface="Cambria Math" panose="02040503050406030204" pitchFamily="18" charset="0"/>
                                                      </a:rPr>
                                                      <m:t>−</m:t>
                                                    </m:r>
                                                    <m:r>
                                                      <a:rPr lang="en-US" altLang="zh-CN" sz="1400" i="1">
                                                        <a:latin typeface="Cambria Math" panose="02040503050406030204" pitchFamily="18" charset="0"/>
                                                      </a:rPr>
                                                      <m:t>𝑢</m:t>
                                                    </m:r>
                                                  </m:e>
                                                  <m:sub>
                                                    <m:r>
                                                      <a:rPr lang="en-US" altLang="zh-CN" sz="1400" i="1">
                                                        <a:latin typeface="Cambria Math" panose="02040503050406030204" pitchFamily="18" charset="0"/>
                                                      </a:rPr>
                                                      <m:t>1</m:t>
                                                    </m:r>
                                                  </m:sub>
                                                </m:sSub>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𝑌</m:t>
                                                    </m:r>
                                                  </m:e>
                                                  <m:sub>
                                                    <m:r>
                                                      <a:rPr lang="en-US" altLang="zh-CN" sz="1400" i="1">
                                                        <a:latin typeface="Cambria Math" panose="02040503050406030204" pitchFamily="18" charset="0"/>
                                                      </a:rPr>
                                                      <m:t>1</m:t>
                                                    </m:r>
                                                  </m:sub>
                                                </m:sSub>
                                              </m:e>
                                              <m:e>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m:t>
                                                    </m:r>
                                                    <m:r>
                                                      <a:rPr lang="en-US" altLang="zh-CN" sz="1400" b="0" i="1" smtClean="0">
                                                        <a:latin typeface="Cambria Math" panose="02040503050406030204" pitchFamily="18" charset="0"/>
                                                      </a:rPr>
                                                      <m:t>𝑣</m:t>
                                                    </m:r>
                                                  </m:e>
                                                  <m:sub>
                                                    <m:r>
                                                      <a:rPr lang="en-US" altLang="zh-CN" sz="1400" i="1">
                                                        <a:latin typeface="Cambria Math" panose="02040503050406030204" pitchFamily="18" charset="0"/>
                                                      </a:rPr>
                                                      <m:t>1</m:t>
                                                    </m:r>
                                                  </m:sub>
                                                </m:sSub>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𝑌</m:t>
                                                    </m:r>
                                                  </m:e>
                                                  <m:sub>
                                                    <m:r>
                                                      <a:rPr lang="en-US" altLang="zh-CN" sz="1400" i="1">
                                                        <a:latin typeface="Cambria Math" panose="02040503050406030204" pitchFamily="18" charset="0"/>
                                                      </a:rPr>
                                                      <m:t>1</m:t>
                                                    </m:r>
                                                  </m:sub>
                                                </m:sSub>
                                              </m:e>
                                              <m:e>
                                                <m:r>
                                                  <a:rPr lang="en-US" altLang="zh-CN" sz="1400" i="1">
                                                    <a:latin typeface="Cambria Math" panose="02040503050406030204" pitchFamily="18" charset="0"/>
                                                    <a:ea typeface="Cambria Math" panose="02040503050406030204" pitchFamily="18" charset="0"/>
                                                  </a:rPr>
                                                  <m:t>⋮</m:t>
                                                </m:r>
                                              </m:e>
                                              <m:e>
                                                <m:r>
                                                  <a:rPr lang="en-US" altLang="zh-CN" sz="1400" i="1">
                                                    <a:latin typeface="Cambria Math" panose="02040503050406030204" pitchFamily="18" charset="0"/>
                                                    <a:ea typeface="Cambria Math" panose="02040503050406030204" pitchFamily="18" charset="0"/>
                                                  </a:rPr>
                                                  <m:t>⋮</m:t>
                                                </m:r>
                                              </m:e>
                                              <m:e>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m:t>
                                                    </m:r>
                                                    <m:r>
                                                      <a:rPr lang="en-US" altLang="zh-CN" sz="1400" i="1">
                                                        <a:latin typeface="Cambria Math" panose="02040503050406030204" pitchFamily="18" charset="0"/>
                                                      </a:rPr>
                                                      <m:t>𝑢</m:t>
                                                    </m:r>
                                                  </m:e>
                                                  <m:sub>
                                                    <m:r>
                                                      <a:rPr lang="en-US" altLang="zh-CN" sz="1400" i="1">
                                                        <a:latin typeface="Cambria Math" panose="02040503050406030204" pitchFamily="18" charset="0"/>
                                                      </a:rPr>
                                                      <m:t>𝑛</m:t>
                                                    </m:r>
                                                  </m:sub>
                                                </m:sSub>
                                                <m:sSub>
                                                  <m:sSubPr>
                                                    <m:ctrlPr>
                                                      <a:rPr lang="en-US" altLang="zh-CN" sz="1400" i="1">
                                                        <a:latin typeface="Cambria Math" panose="02040503050406030204" pitchFamily="18" charset="0"/>
                                                      </a:rPr>
                                                    </m:ctrlPr>
                                                  </m:sSubPr>
                                                  <m:e>
                                                    <m:r>
                                                      <a:rPr lang="en-US" altLang="zh-CN" sz="1400" b="0" i="1" smtClean="0">
                                                        <a:latin typeface="Cambria Math" panose="02040503050406030204" pitchFamily="18" charset="0"/>
                                                      </a:rPr>
                                                      <m:t>𝑌</m:t>
                                                    </m:r>
                                                  </m:e>
                                                  <m:sub>
                                                    <m:r>
                                                      <a:rPr lang="en-US" altLang="zh-CN" sz="1400" i="1">
                                                        <a:latin typeface="Cambria Math" panose="02040503050406030204" pitchFamily="18" charset="0"/>
                                                      </a:rPr>
                                                      <m:t>𝑛</m:t>
                                                    </m:r>
                                                  </m:sub>
                                                </m:sSub>
                                              </m:e>
                                              <m:e>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m:t>
                                                    </m:r>
                                                    <m:r>
                                                      <a:rPr lang="en-US" altLang="zh-CN" sz="1400" i="1">
                                                        <a:latin typeface="Cambria Math" panose="02040503050406030204" pitchFamily="18" charset="0"/>
                                                      </a:rPr>
                                                      <m:t>𝑣</m:t>
                                                    </m:r>
                                                  </m:e>
                                                  <m:sub>
                                                    <m:r>
                                                      <a:rPr lang="en-US" altLang="zh-CN" sz="1400" i="1">
                                                        <a:latin typeface="Cambria Math" panose="02040503050406030204" pitchFamily="18" charset="0"/>
                                                      </a:rPr>
                                                      <m:t>𝑛</m:t>
                                                    </m:r>
                                                  </m:sub>
                                                </m:sSub>
                                                <m:sSub>
                                                  <m:sSubPr>
                                                    <m:ctrlPr>
                                                      <a:rPr lang="en-US" altLang="zh-CN" sz="1400" i="1">
                                                        <a:latin typeface="Cambria Math" panose="02040503050406030204" pitchFamily="18" charset="0"/>
                                                      </a:rPr>
                                                    </m:ctrlPr>
                                                  </m:sSubPr>
                                                  <m:e>
                                                    <m:r>
                                                      <a:rPr lang="en-US" altLang="zh-CN" sz="1400" b="0" i="1" smtClean="0">
                                                        <a:latin typeface="Cambria Math" panose="02040503050406030204" pitchFamily="18" charset="0"/>
                                                      </a:rPr>
                                                      <m:t>𝑌</m:t>
                                                    </m:r>
                                                  </m:e>
                                                  <m:sub>
                                                    <m:r>
                                                      <a:rPr lang="en-US" altLang="zh-CN" sz="1400" i="1">
                                                        <a:latin typeface="Cambria Math" panose="02040503050406030204" pitchFamily="18" charset="0"/>
                                                      </a:rPr>
                                                      <m:t>𝑛</m:t>
                                                    </m:r>
                                                  </m:sub>
                                                </m:sSub>
                                              </m:e>
                                            </m:eqArr>
                                          </m:e>
                                          <m:e>
                                            <m:eqArr>
                                              <m:eqArrPr>
                                                <m:ctrlPr>
                                                  <a:rPr lang="en-US" altLang="zh-CN" sz="1400" i="1" smtClean="0">
                                                    <a:latin typeface="Cambria Math" panose="02040503050406030204" pitchFamily="18" charset="0"/>
                                                  </a:rPr>
                                                </m:ctrlPr>
                                              </m:eqArrPr>
                                              <m:e>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m:t>
                                                    </m:r>
                                                    <m:r>
                                                      <a:rPr lang="en-US" altLang="zh-CN" sz="1400" i="1">
                                                        <a:latin typeface="Cambria Math" panose="02040503050406030204" pitchFamily="18" charset="0"/>
                                                      </a:rPr>
                                                      <m:t>𝑢</m:t>
                                                    </m:r>
                                                  </m:e>
                                                  <m:sub>
                                                    <m:r>
                                                      <a:rPr lang="en-US" altLang="zh-CN" sz="1400" i="1">
                                                        <a:latin typeface="Cambria Math" panose="02040503050406030204" pitchFamily="18" charset="0"/>
                                                      </a:rPr>
                                                      <m:t>1</m:t>
                                                    </m:r>
                                                  </m:sub>
                                                </m:sSub>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𝑍</m:t>
                                                    </m:r>
                                                  </m:e>
                                                  <m:sub>
                                                    <m:r>
                                                      <a:rPr lang="en-US" altLang="zh-CN" sz="1400" i="1">
                                                        <a:latin typeface="Cambria Math" panose="02040503050406030204" pitchFamily="18" charset="0"/>
                                                      </a:rPr>
                                                      <m:t>1</m:t>
                                                    </m:r>
                                                  </m:sub>
                                                </m:sSub>
                                              </m:e>
                                              <m:e>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m:t>
                                                    </m:r>
                                                    <m:r>
                                                      <a:rPr lang="en-US" altLang="zh-CN" sz="1400" b="0" i="1" smtClean="0">
                                                        <a:latin typeface="Cambria Math" panose="02040503050406030204" pitchFamily="18" charset="0"/>
                                                      </a:rPr>
                                                      <m:t>𝑣</m:t>
                                                    </m:r>
                                                  </m:e>
                                                  <m:sub>
                                                    <m:r>
                                                      <a:rPr lang="en-US" altLang="zh-CN" sz="1400" i="1">
                                                        <a:latin typeface="Cambria Math" panose="02040503050406030204" pitchFamily="18" charset="0"/>
                                                      </a:rPr>
                                                      <m:t>1</m:t>
                                                    </m:r>
                                                  </m:sub>
                                                </m:sSub>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𝑍</m:t>
                                                    </m:r>
                                                  </m:e>
                                                  <m:sub>
                                                    <m:r>
                                                      <a:rPr lang="en-US" altLang="zh-CN" sz="1400" i="1">
                                                        <a:latin typeface="Cambria Math" panose="02040503050406030204" pitchFamily="18" charset="0"/>
                                                      </a:rPr>
                                                      <m:t>1</m:t>
                                                    </m:r>
                                                  </m:sub>
                                                </m:sSub>
                                              </m:e>
                                              <m:e>
                                                <m:r>
                                                  <a:rPr lang="en-US" altLang="zh-CN" sz="1400" i="1">
                                                    <a:latin typeface="Cambria Math" panose="02040503050406030204" pitchFamily="18" charset="0"/>
                                                    <a:ea typeface="Cambria Math" panose="02040503050406030204" pitchFamily="18" charset="0"/>
                                                  </a:rPr>
                                                  <m:t>⋮</m:t>
                                                </m:r>
                                              </m:e>
                                              <m:e>
                                                <m:r>
                                                  <a:rPr lang="en-US" altLang="zh-CN" sz="1400" i="1">
                                                    <a:latin typeface="Cambria Math" panose="02040503050406030204" pitchFamily="18" charset="0"/>
                                                    <a:ea typeface="Cambria Math" panose="02040503050406030204" pitchFamily="18" charset="0"/>
                                                  </a:rPr>
                                                  <m:t>⋮</m:t>
                                                </m:r>
                                              </m:e>
                                              <m:e>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m:t>
                                                    </m:r>
                                                    <m:r>
                                                      <a:rPr lang="en-US" altLang="zh-CN" sz="1400" i="1">
                                                        <a:latin typeface="Cambria Math" panose="02040503050406030204" pitchFamily="18" charset="0"/>
                                                      </a:rPr>
                                                      <m:t>𝑢</m:t>
                                                    </m:r>
                                                  </m:e>
                                                  <m:sub>
                                                    <m:r>
                                                      <a:rPr lang="en-US" altLang="zh-CN" sz="1400" i="1">
                                                        <a:latin typeface="Cambria Math" panose="02040503050406030204" pitchFamily="18" charset="0"/>
                                                      </a:rPr>
                                                      <m:t>𝑛</m:t>
                                                    </m:r>
                                                  </m:sub>
                                                </m:sSub>
                                                <m:sSub>
                                                  <m:sSubPr>
                                                    <m:ctrlPr>
                                                      <a:rPr lang="en-US" altLang="zh-CN" sz="1400" i="1">
                                                        <a:latin typeface="Cambria Math" panose="02040503050406030204" pitchFamily="18" charset="0"/>
                                                      </a:rPr>
                                                    </m:ctrlPr>
                                                  </m:sSubPr>
                                                  <m:e>
                                                    <m:r>
                                                      <a:rPr lang="en-US" altLang="zh-CN" sz="1400" b="0" i="1" smtClean="0">
                                                        <a:latin typeface="Cambria Math" panose="02040503050406030204" pitchFamily="18" charset="0"/>
                                                      </a:rPr>
                                                      <m:t>𝑍</m:t>
                                                    </m:r>
                                                  </m:e>
                                                  <m:sub>
                                                    <m:r>
                                                      <a:rPr lang="en-US" altLang="zh-CN" sz="1400" i="1">
                                                        <a:latin typeface="Cambria Math" panose="02040503050406030204" pitchFamily="18" charset="0"/>
                                                      </a:rPr>
                                                      <m:t>𝑛</m:t>
                                                    </m:r>
                                                  </m:sub>
                                                </m:sSub>
                                              </m:e>
                                              <m:e>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m:t>
                                                    </m:r>
                                                    <m:r>
                                                      <a:rPr lang="en-US" altLang="zh-CN" sz="1400" i="1">
                                                        <a:latin typeface="Cambria Math" panose="02040503050406030204" pitchFamily="18" charset="0"/>
                                                      </a:rPr>
                                                      <m:t>𝑣</m:t>
                                                    </m:r>
                                                  </m:e>
                                                  <m:sub>
                                                    <m:r>
                                                      <a:rPr lang="en-US" altLang="zh-CN" sz="1400" i="1">
                                                        <a:latin typeface="Cambria Math" panose="02040503050406030204" pitchFamily="18" charset="0"/>
                                                      </a:rPr>
                                                      <m:t>𝑛</m:t>
                                                    </m:r>
                                                  </m:sub>
                                                </m:sSub>
                                                <m:sSub>
                                                  <m:sSubPr>
                                                    <m:ctrlPr>
                                                      <a:rPr lang="en-US" altLang="zh-CN" sz="1400" i="1">
                                                        <a:latin typeface="Cambria Math" panose="02040503050406030204" pitchFamily="18" charset="0"/>
                                                      </a:rPr>
                                                    </m:ctrlPr>
                                                  </m:sSubPr>
                                                  <m:e>
                                                    <m:r>
                                                      <a:rPr lang="en-US" altLang="zh-CN" sz="1400" b="0" i="1" smtClean="0">
                                                        <a:latin typeface="Cambria Math" panose="02040503050406030204" pitchFamily="18" charset="0"/>
                                                      </a:rPr>
                                                      <m:t>𝑍</m:t>
                                                    </m:r>
                                                  </m:e>
                                                  <m:sub>
                                                    <m:r>
                                                      <a:rPr lang="en-US" altLang="zh-CN" sz="1400" i="1">
                                                        <a:latin typeface="Cambria Math" panose="02040503050406030204" pitchFamily="18" charset="0"/>
                                                      </a:rPr>
                                                      <m:t>𝑛</m:t>
                                                    </m:r>
                                                  </m:sub>
                                                </m:sSub>
                                              </m:e>
                                            </m:eqArr>
                                          </m:e>
                                          <m:e>
                                            <m:eqArr>
                                              <m:eqArrPr>
                                                <m:ctrlPr>
                                                  <a:rPr lang="en-US" altLang="zh-CN" sz="1400" i="1" smtClean="0">
                                                    <a:latin typeface="Cambria Math" panose="02040503050406030204" pitchFamily="18" charset="0"/>
                                                  </a:rPr>
                                                </m:ctrlPr>
                                              </m:eqArrPr>
                                              <m:e>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m:t>
                                                    </m:r>
                                                    <m:r>
                                                      <a:rPr lang="en-US" altLang="zh-CN" sz="1400" i="1">
                                                        <a:latin typeface="Cambria Math" panose="02040503050406030204" pitchFamily="18" charset="0"/>
                                                      </a:rPr>
                                                      <m:t>𝑢</m:t>
                                                    </m:r>
                                                  </m:e>
                                                  <m:sub>
                                                    <m:r>
                                                      <a:rPr lang="en-US" altLang="zh-CN" sz="1400" i="1">
                                                        <a:latin typeface="Cambria Math" panose="02040503050406030204" pitchFamily="18" charset="0"/>
                                                      </a:rPr>
                                                      <m:t>1</m:t>
                                                    </m:r>
                                                  </m:sub>
                                                </m:sSub>
                                              </m:e>
                                              <m:e>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m:t>
                                                    </m:r>
                                                    <m:r>
                                                      <a:rPr lang="en-US" altLang="zh-CN" sz="1400" b="0" i="1" smtClean="0">
                                                        <a:latin typeface="Cambria Math" panose="02040503050406030204" pitchFamily="18" charset="0"/>
                                                      </a:rPr>
                                                      <m:t>𝑣</m:t>
                                                    </m:r>
                                                  </m:e>
                                                  <m:sub>
                                                    <m:r>
                                                      <a:rPr lang="en-US" altLang="zh-CN" sz="1400" i="1">
                                                        <a:latin typeface="Cambria Math" panose="02040503050406030204" pitchFamily="18" charset="0"/>
                                                      </a:rPr>
                                                      <m:t>1</m:t>
                                                    </m:r>
                                                  </m:sub>
                                                </m:sSub>
                                              </m:e>
                                              <m:e>
                                                <m:r>
                                                  <a:rPr lang="en-US" altLang="zh-CN" sz="1400" i="1">
                                                    <a:latin typeface="Cambria Math" panose="02040503050406030204" pitchFamily="18" charset="0"/>
                                                    <a:ea typeface="Cambria Math" panose="02040503050406030204" pitchFamily="18" charset="0"/>
                                                  </a:rPr>
                                                  <m:t>⋮</m:t>
                                                </m:r>
                                              </m:e>
                                              <m:e>
                                                <m:r>
                                                  <a:rPr lang="en-US" altLang="zh-CN" sz="1400" i="1">
                                                    <a:latin typeface="Cambria Math" panose="02040503050406030204" pitchFamily="18" charset="0"/>
                                                    <a:ea typeface="Cambria Math" panose="02040503050406030204" pitchFamily="18" charset="0"/>
                                                  </a:rPr>
                                                  <m:t>⋮</m:t>
                                                </m:r>
                                              </m:e>
                                              <m:e>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m:t>
                                                    </m:r>
                                                    <m:r>
                                                      <a:rPr lang="en-US" altLang="zh-CN" sz="1400" i="1">
                                                        <a:latin typeface="Cambria Math" panose="02040503050406030204" pitchFamily="18" charset="0"/>
                                                      </a:rPr>
                                                      <m:t>𝑢</m:t>
                                                    </m:r>
                                                  </m:e>
                                                  <m:sub>
                                                    <m:r>
                                                      <a:rPr lang="en-US" altLang="zh-CN" sz="1400" i="1">
                                                        <a:latin typeface="Cambria Math" panose="02040503050406030204" pitchFamily="18" charset="0"/>
                                                      </a:rPr>
                                                      <m:t>1</m:t>
                                                    </m:r>
                                                  </m:sub>
                                                </m:sSub>
                                              </m:e>
                                              <m:e>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m:t>
                                                    </m:r>
                                                    <m:r>
                                                      <a:rPr lang="en-US" altLang="zh-CN" sz="1400" i="1">
                                                        <a:latin typeface="Cambria Math" panose="02040503050406030204" pitchFamily="18" charset="0"/>
                                                      </a:rPr>
                                                      <m:t>𝑣</m:t>
                                                    </m:r>
                                                  </m:e>
                                                  <m:sub>
                                                    <m:r>
                                                      <a:rPr lang="en-US" altLang="zh-CN" sz="1400" b="0" i="1" smtClean="0">
                                                        <a:latin typeface="Cambria Math" panose="02040503050406030204" pitchFamily="18" charset="0"/>
                                                      </a:rPr>
                                                      <m:t>𝑛</m:t>
                                                    </m:r>
                                                  </m:sub>
                                                </m:sSub>
                                              </m:e>
                                            </m:eqArr>
                                          </m:e>
                                        </m:mr>
                                      </m:m>
                                    </m:e>
                                  </m:mr>
                                </m:m>
                              </m:e>
                            </m:mr>
                          </m:m>
                        </m:e>
                      </m:d>
                      <m:d>
                        <m:dPr>
                          <m:begChr m:val="["/>
                          <m:endChr m:val="]"/>
                          <m:ctrlPr>
                            <a:rPr lang="en-US" altLang="zh-CN" sz="1400" i="1" smtClean="0">
                              <a:latin typeface="Cambria Math" panose="02040503050406030204" pitchFamily="18" charset="0"/>
                            </a:rPr>
                          </m:ctrlPr>
                        </m:dPr>
                        <m:e>
                          <m:m>
                            <m:mPr>
                              <m:mcs>
                                <m:mc>
                                  <m:mcPr>
                                    <m:count m:val="1"/>
                                    <m:mcJc m:val="center"/>
                                  </m:mcPr>
                                </m:mc>
                              </m:mcs>
                              <m:ctrlPr>
                                <a:rPr lang="en-US" altLang="zh-CN" sz="1400" i="1" smtClean="0">
                                  <a:latin typeface="Cambria Math" panose="02040503050406030204" pitchFamily="18" charset="0"/>
                                </a:rPr>
                              </m:ctrlPr>
                            </m:mPr>
                            <m:mr>
                              <m:e>
                                <m:m>
                                  <m:mPr>
                                    <m:mcs>
                                      <m:mc>
                                        <m:mcPr>
                                          <m:count m:val="1"/>
                                          <m:mcJc m:val="center"/>
                                        </m:mcPr>
                                      </m:mc>
                                    </m:mcs>
                                    <m:ctrlPr>
                                      <a:rPr lang="en-US" altLang="zh-CN" sz="1400" i="1" smtClean="0">
                                        <a:latin typeface="Cambria Math" panose="02040503050406030204" pitchFamily="18" charset="0"/>
                                      </a:rPr>
                                    </m:ctrlPr>
                                  </m:mPr>
                                  <m:mr>
                                    <m:e>
                                      <m:m>
                                        <m:mPr>
                                          <m:mcs>
                                            <m:mc>
                                              <m:mcPr>
                                                <m:count m:val="1"/>
                                                <m:mcJc m:val="center"/>
                                              </m:mcPr>
                                            </m:mc>
                                          </m:mcs>
                                          <m:ctrlPr>
                                            <a:rPr lang="en-US" altLang="zh-CN" sz="1400" i="1" smtClean="0">
                                              <a:latin typeface="Cambria Math" panose="02040503050406030204" pitchFamily="18" charset="0"/>
                                            </a:rPr>
                                          </m:ctrlPr>
                                        </m:mPr>
                                        <m:mr>
                                          <m:e>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𝑝</m:t>
                                                </m:r>
                                              </m:e>
                                              <m:sub>
                                                <m:r>
                                                  <a:rPr lang="en-US" altLang="zh-CN" sz="1400" i="1">
                                                    <a:latin typeface="Cambria Math" panose="02040503050406030204" pitchFamily="18" charset="0"/>
                                                  </a:rPr>
                                                  <m:t>11</m:t>
                                                </m:r>
                                              </m:sub>
                                            </m:sSub>
                                          </m:e>
                                        </m:mr>
                                        <m:mr>
                                          <m:e>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𝑝</m:t>
                                                </m:r>
                                              </m:e>
                                              <m:sub>
                                                <m:r>
                                                  <a:rPr lang="en-US" altLang="zh-CN" sz="1400" i="1">
                                                    <a:latin typeface="Cambria Math" panose="02040503050406030204" pitchFamily="18" charset="0"/>
                                                  </a:rPr>
                                                  <m:t>12</m:t>
                                                </m:r>
                                              </m:sub>
                                            </m:sSub>
                                          </m:e>
                                        </m:mr>
                                      </m:m>
                                    </m:e>
                                  </m:mr>
                                  <m:mr>
                                    <m:e>
                                      <m:m>
                                        <m:mPr>
                                          <m:mcs>
                                            <m:mc>
                                              <m:mcPr>
                                                <m:count m:val="1"/>
                                                <m:mcJc m:val="center"/>
                                              </m:mcPr>
                                            </m:mc>
                                          </m:mcs>
                                          <m:ctrlPr>
                                            <a:rPr lang="en-US" altLang="zh-CN" sz="1400" i="1" smtClean="0">
                                              <a:latin typeface="Cambria Math" panose="02040503050406030204" pitchFamily="18" charset="0"/>
                                            </a:rPr>
                                          </m:ctrlPr>
                                        </m:mPr>
                                        <m:mr>
                                          <m:e>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𝑝</m:t>
                                                </m:r>
                                              </m:e>
                                              <m:sub>
                                                <m:r>
                                                  <a:rPr lang="en-US" altLang="zh-CN" sz="1400" i="1">
                                                    <a:latin typeface="Cambria Math" panose="02040503050406030204" pitchFamily="18" charset="0"/>
                                                  </a:rPr>
                                                  <m:t>13</m:t>
                                                </m:r>
                                              </m:sub>
                                            </m:sSub>
                                          </m:e>
                                        </m:mr>
                                        <m:mr>
                                          <m:e>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𝑝</m:t>
                                                </m:r>
                                              </m:e>
                                              <m:sub>
                                                <m:r>
                                                  <a:rPr lang="en-US" altLang="zh-CN" sz="1400" i="1">
                                                    <a:latin typeface="Cambria Math" panose="02040503050406030204" pitchFamily="18" charset="0"/>
                                                  </a:rPr>
                                                  <m:t>14</m:t>
                                                </m:r>
                                              </m:sub>
                                            </m:sSub>
                                          </m:e>
                                        </m:mr>
                                      </m:m>
                                    </m:e>
                                  </m:mr>
                                </m:m>
                              </m:e>
                            </m:mr>
                            <m:mr>
                              <m:e>
                                <m:m>
                                  <m:mPr>
                                    <m:mcs>
                                      <m:mc>
                                        <m:mcPr>
                                          <m:count m:val="1"/>
                                          <m:mcJc m:val="center"/>
                                        </m:mcPr>
                                      </m:mc>
                                    </m:mcs>
                                    <m:ctrlPr>
                                      <a:rPr lang="en-US" altLang="zh-CN" sz="1400" i="1" smtClean="0">
                                        <a:latin typeface="Cambria Math" panose="02040503050406030204" pitchFamily="18" charset="0"/>
                                      </a:rPr>
                                    </m:ctrlPr>
                                  </m:mPr>
                                  <m:mr>
                                    <m:e>
                                      <m:m>
                                        <m:mPr>
                                          <m:mcs>
                                            <m:mc>
                                              <m:mcPr>
                                                <m:count m:val="1"/>
                                                <m:mcJc m:val="center"/>
                                              </m:mcPr>
                                            </m:mc>
                                          </m:mcs>
                                          <m:ctrlPr>
                                            <a:rPr lang="en-US" altLang="zh-CN" sz="1400" i="1" smtClean="0">
                                              <a:latin typeface="Cambria Math" panose="02040503050406030204" pitchFamily="18" charset="0"/>
                                            </a:rPr>
                                          </m:ctrlPr>
                                        </m:mPr>
                                        <m:mr>
                                          <m:e>
                                            <m:r>
                                              <a:rPr lang="en-US" altLang="zh-CN" sz="1400" i="1">
                                                <a:latin typeface="Cambria Math" panose="02040503050406030204" pitchFamily="18" charset="0"/>
                                                <a:ea typeface="Cambria Math" panose="02040503050406030204" pitchFamily="18" charset="0"/>
                                              </a:rPr>
                                              <m:t>⋮</m:t>
                                            </m:r>
                                          </m:e>
                                        </m:mr>
                                        <m:mr>
                                          <m:e>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𝑝</m:t>
                                                </m:r>
                                              </m:e>
                                              <m:sub>
                                                <m:r>
                                                  <a:rPr lang="en-US" altLang="zh-CN" sz="1400" i="1">
                                                    <a:latin typeface="Cambria Math" panose="02040503050406030204" pitchFamily="18" charset="0"/>
                                                  </a:rPr>
                                                  <m:t>32</m:t>
                                                </m:r>
                                              </m:sub>
                                            </m:sSub>
                                          </m:e>
                                        </m:mr>
                                      </m:m>
                                    </m:e>
                                  </m:mr>
                                  <m:mr>
                                    <m:e>
                                      <m:m>
                                        <m:mPr>
                                          <m:mcs>
                                            <m:mc>
                                              <m:mcPr>
                                                <m:count m:val="1"/>
                                                <m:mcJc m:val="center"/>
                                              </m:mcPr>
                                            </m:mc>
                                          </m:mcs>
                                          <m:ctrlPr>
                                            <a:rPr lang="en-US" altLang="zh-CN" sz="1400" i="1" smtClean="0">
                                              <a:latin typeface="Cambria Math" panose="02040503050406030204" pitchFamily="18" charset="0"/>
                                            </a:rPr>
                                          </m:ctrlPr>
                                        </m:mPr>
                                        <m:mr>
                                          <m:e>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𝑝</m:t>
                                                </m:r>
                                              </m:e>
                                              <m:sub>
                                                <m:r>
                                                  <a:rPr lang="en-US" altLang="zh-CN" sz="1400" i="1">
                                                    <a:latin typeface="Cambria Math" panose="02040503050406030204" pitchFamily="18" charset="0"/>
                                                  </a:rPr>
                                                  <m:t>33</m:t>
                                                </m:r>
                                              </m:sub>
                                            </m:sSub>
                                          </m:e>
                                        </m:mr>
                                        <m:mr>
                                          <m:e>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𝑝</m:t>
                                                </m:r>
                                              </m:e>
                                              <m:sub>
                                                <m:r>
                                                  <a:rPr lang="en-US" altLang="zh-CN" sz="1400" i="1">
                                                    <a:latin typeface="Cambria Math" panose="02040503050406030204" pitchFamily="18" charset="0"/>
                                                  </a:rPr>
                                                  <m:t>34</m:t>
                                                </m:r>
                                              </m:sub>
                                            </m:sSub>
                                          </m:e>
                                        </m:mr>
                                      </m:m>
                                    </m:e>
                                  </m:mr>
                                </m:m>
                              </m:e>
                            </m:mr>
                          </m:m>
                        </m:e>
                      </m:d>
                      <m:r>
                        <a:rPr lang="en-US" altLang="zh-CN" sz="1400" b="0" i="1" smtClean="0">
                          <a:latin typeface="Cambria Math" panose="02040503050406030204" pitchFamily="18" charset="0"/>
                        </a:rPr>
                        <m:t>=</m:t>
                      </m:r>
                      <m:d>
                        <m:dPr>
                          <m:begChr m:val="["/>
                          <m:endChr m:val="]"/>
                          <m:ctrlPr>
                            <a:rPr lang="en-US" altLang="zh-CN" sz="1400" b="0" i="1" smtClean="0">
                              <a:latin typeface="Cambria Math" panose="02040503050406030204" pitchFamily="18" charset="0"/>
                            </a:rPr>
                          </m:ctrlPr>
                        </m:dPr>
                        <m:e>
                          <m:m>
                            <m:mPr>
                              <m:mcs>
                                <m:mc>
                                  <m:mcPr>
                                    <m:count m:val="1"/>
                                    <m:mcJc m:val="center"/>
                                  </m:mcPr>
                                </m:mc>
                              </m:mcs>
                              <m:ctrlPr>
                                <a:rPr lang="en-US" altLang="zh-CN" sz="1400" b="0" i="1" smtClean="0">
                                  <a:latin typeface="Cambria Math" panose="02040503050406030204" pitchFamily="18" charset="0"/>
                                </a:rPr>
                              </m:ctrlPr>
                            </m:mPr>
                            <m:mr>
                              <m:e>
                                <m:m>
                                  <m:mPr>
                                    <m:mcs>
                                      <m:mc>
                                        <m:mcPr>
                                          <m:count m:val="1"/>
                                          <m:mcJc m:val="center"/>
                                        </m:mcPr>
                                      </m:mc>
                                    </m:mcs>
                                    <m:ctrlPr>
                                      <a:rPr lang="en-US" altLang="zh-CN" sz="1400" b="0" i="1" smtClean="0">
                                        <a:latin typeface="Cambria Math" panose="02040503050406030204" pitchFamily="18" charset="0"/>
                                      </a:rPr>
                                    </m:ctrlPr>
                                  </m:mPr>
                                  <m:mr>
                                    <m:e>
                                      <m:r>
                                        <m:rPr>
                                          <m:brk m:alnAt="7"/>
                                        </m:rPr>
                                        <a:rPr lang="en-US" altLang="zh-CN" sz="1400" b="0" i="1" smtClean="0">
                                          <a:latin typeface="Cambria Math" panose="02040503050406030204" pitchFamily="18" charset="0"/>
                                        </a:rPr>
                                        <m:t>0</m:t>
                                      </m:r>
                                    </m:e>
                                  </m:mr>
                                  <m:mr>
                                    <m:e>
                                      <m:r>
                                        <a:rPr lang="en-US" altLang="zh-CN" sz="1400" i="1">
                                          <a:latin typeface="Cambria Math" panose="02040503050406030204" pitchFamily="18" charset="0"/>
                                          <a:ea typeface="Cambria Math" panose="02040503050406030204" pitchFamily="18" charset="0"/>
                                        </a:rPr>
                                        <m:t>⋮</m:t>
                                      </m:r>
                                    </m:e>
                                  </m:mr>
                                </m:m>
                              </m:e>
                            </m:mr>
                            <m:mr>
                              <m:e>
                                <m:m>
                                  <m:mPr>
                                    <m:mcs>
                                      <m:mc>
                                        <m:mcPr>
                                          <m:count m:val="1"/>
                                          <m:mcJc m:val="center"/>
                                        </m:mcPr>
                                      </m:mc>
                                    </m:mcs>
                                    <m:ctrlPr>
                                      <a:rPr lang="en-US" altLang="zh-CN" sz="1400" b="0" i="1" smtClean="0">
                                        <a:latin typeface="Cambria Math" panose="02040503050406030204" pitchFamily="18" charset="0"/>
                                      </a:rPr>
                                    </m:ctrlPr>
                                  </m:mPr>
                                  <m:mr>
                                    <m:e>
                                      <m:r>
                                        <a:rPr lang="en-US" altLang="zh-CN" sz="1400" i="1">
                                          <a:latin typeface="Cambria Math" panose="02040503050406030204" pitchFamily="18" charset="0"/>
                                          <a:ea typeface="Cambria Math" panose="02040503050406030204" pitchFamily="18" charset="0"/>
                                        </a:rPr>
                                        <m:t>⋮</m:t>
                                      </m:r>
                                    </m:e>
                                  </m:mr>
                                  <m:mr>
                                    <m:e>
                                      <m:r>
                                        <a:rPr lang="en-US" altLang="zh-CN" sz="1400" b="0" i="1" smtClean="0">
                                          <a:latin typeface="Cambria Math" panose="02040503050406030204" pitchFamily="18" charset="0"/>
                                        </a:rPr>
                                        <m:t>0</m:t>
                                      </m:r>
                                    </m:e>
                                  </m:mr>
                                </m:m>
                              </m:e>
                            </m:mr>
                          </m:m>
                        </m:e>
                      </m:d>
                    </m:oMath>
                  </m:oMathPara>
                </a14:m>
                <a:endParaRPr lang="en-US" altLang="zh-CN" sz="1400" dirty="0">
                  <a:latin typeface="+mn-lt"/>
                </a:endParaRPr>
              </a:p>
              <a:p>
                <a:pPr lvl="2"/>
                <a:r>
                  <a:rPr lang="zh-CN" altLang="en-US" dirty="0">
                    <a:latin typeface="+mn-lt"/>
                  </a:rPr>
                  <a:t>因此，求解</a:t>
                </a:r>
                <a14:m>
                  <m:oMath xmlns:m="http://schemas.openxmlformats.org/officeDocument/2006/math">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𝑷</m:t>
                        </m:r>
                      </m:e>
                      <m:sub>
                        <m:r>
                          <a:rPr lang="en-US" altLang="zh-CN" b="0" i="1" smtClean="0">
                            <a:latin typeface="Cambria Math" panose="02040503050406030204" pitchFamily="18" charset="0"/>
                          </a:rPr>
                          <m:t>3</m:t>
                        </m:r>
                        <m:r>
                          <a:rPr lang="en-US" altLang="zh-CN" b="0" i="1" smtClean="0">
                            <a:latin typeface="Cambria Math" panose="02040503050406030204" pitchFamily="18" charset="0"/>
                            <a:ea typeface="Cambria Math" panose="02040503050406030204" pitchFamily="18" charset="0"/>
                          </a:rPr>
                          <m:t>×4</m:t>
                        </m:r>
                      </m:sub>
                    </m:sSub>
                  </m:oMath>
                </a14:m>
                <a:r>
                  <a:rPr lang="zh-CN" altLang="en-US" dirty="0">
                    <a:latin typeface="+mn-lt"/>
                  </a:rPr>
                  <a:t>便转化成了</a:t>
                </a:r>
                <a14:m>
                  <m:oMath xmlns:m="http://schemas.openxmlformats.org/officeDocument/2006/math">
                    <m:r>
                      <a:rPr lang="en-US" altLang="zh-CN" b="1" i="1">
                        <a:latin typeface="Cambria Math" panose="02040503050406030204" pitchFamily="18" charset="0"/>
                      </a:rPr>
                      <m:t>𝑨𝒙</m:t>
                    </m:r>
                    <m:r>
                      <a:rPr lang="en-US" altLang="zh-CN" b="1" i="1">
                        <a:latin typeface="Cambria Math" panose="02040503050406030204" pitchFamily="18" charset="0"/>
                      </a:rPr>
                      <m:t>=</m:t>
                    </m:r>
                    <m:r>
                      <a:rPr lang="en-US" altLang="zh-CN" i="1">
                        <a:latin typeface="Cambria Math" panose="02040503050406030204" pitchFamily="18" charset="0"/>
                      </a:rPr>
                      <m:t>0</m:t>
                    </m:r>
                  </m:oMath>
                </a14:m>
                <a:r>
                  <a:rPr lang="zh-CN" altLang="en-US" dirty="0">
                    <a:latin typeface="+mn-lt"/>
                  </a:rPr>
                  <a:t>的问题</a:t>
                </a:r>
              </a:p>
              <a:p>
                <a:pPr marL="0" lvl="1" indent="0">
                  <a:buNone/>
                </a:pPr>
                <a:endParaRPr lang="en-US" dirty="0">
                  <a:latin typeface="+mn-lt"/>
                </a:endParaRPr>
              </a:p>
            </p:txBody>
          </p:sp>
        </mc:Choice>
        <mc:Fallback>
          <p:sp>
            <p:nvSpPr>
              <p:cNvPr id="22" name="ee4pContent1">
                <a:extLst>
                  <a:ext uri="{FF2B5EF4-FFF2-40B4-BE49-F238E27FC236}">
                    <a16:creationId xmlns:a16="http://schemas.microsoft.com/office/drawing/2014/main" id="{A7A6BCCD-206B-103E-C0E4-2DF0DCDF073B}"/>
                  </a:ext>
                </a:extLst>
              </p:cNvPr>
              <p:cNvSpPr txBox="1">
                <a:spLocks noRot="1" noChangeAspect="1" noMove="1" noResize="1" noEditPoints="1" noAdjustHandles="1" noChangeArrowheads="1" noChangeShapeType="1" noTextEdit="1"/>
              </p:cNvSpPr>
              <p:nvPr>
                <p:custDataLst>
                  <p:tags r:id="rId2"/>
                </p:custDataLst>
              </p:nvPr>
            </p:nvSpPr>
            <p:spPr>
              <a:xfrm>
                <a:off x="838200" y="1690688"/>
                <a:ext cx="10515600" cy="5006204"/>
              </a:xfrm>
              <a:prstGeom prst="rect">
                <a:avLst/>
              </a:prstGeom>
              <a:blipFill>
                <a:blip r:embed="rId7"/>
                <a:stretch>
                  <a:fillRect l="-174" b="-971"/>
                </a:stretch>
              </a:blipFill>
              <a:ln w="9525" cmpd="sng">
                <a:solidFill>
                  <a:schemeClr val="accent1">
                    <a:lumMod val="100000"/>
                  </a:schemeClr>
                </a:solidFill>
                <a:prstDash val="solid"/>
              </a:ln>
            </p:spPr>
            <p:txBody>
              <a:bodyPr/>
              <a:lstStyle/>
              <a:p>
                <a:r>
                  <a:rPr lang="en-US">
                    <a:noFill/>
                  </a:rPr>
                  <a:t> </a:t>
                </a:r>
              </a:p>
            </p:txBody>
          </p:sp>
        </mc:Fallback>
      </mc:AlternateContent>
    </p:spTree>
    <p:extLst>
      <p:ext uri="{BB962C8B-B14F-4D97-AF65-F5344CB8AC3E}">
        <p14:creationId xmlns:p14="http://schemas.microsoft.com/office/powerpoint/2010/main" val="28521963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Camera Calibration—</a:t>
            </a:r>
            <a:r>
              <a:rPr lang="en-US" altLang="zh-CN" dirty="0">
                <a:hlinkClick r:id="rId6"/>
              </a:rPr>
              <a:t>PnP</a:t>
            </a:r>
            <a:r>
              <a:rPr lang="zh-CN" altLang="en-US" dirty="0">
                <a:hlinkClick r:id="rId6"/>
              </a:rPr>
              <a:t>问题</a:t>
            </a:r>
            <a:r>
              <a:rPr lang="en-US" altLang="zh-CN" dirty="0"/>
              <a:t>—DLT</a:t>
            </a:r>
            <a:r>
              <a:rPr lang="zh-CN" altLang="en-US" dirty="0"/>
              <a:t>法</a:t>
            </a:r>
            <a:endParaRPr lang="en-US" dirty="0"/>
          </a:p>
        </p:txBody>
      </p:sp>
      <mc:AlternateContent xmlns:mc="http://schemas.openxmlformats.org/markup-compatibility/2006">
        <mc:Choice xmlns:a14="http://schemas.microsoft.com/office/drawing/2010/main" Requires="a14">
          <p:sp>
            <p:nvSpPr>
              <p:cNvPr id="22" name="ee4pContent1">
                <a:extLst>
                  <a:ext uri="{FF2B5EF4-FFF2-40B4-BE49-F238E27FC236}">
                    <a16:creationId xmlns:a16="http://schemas.microsoft.com/office/drawing/2014/main" id="{A7A6BCCD-206B-103E-C0E4-2DF0DCDF073B}"/>
                  </a:ext>
                </a:extLst>
              </p:cNvPr>
              <p:cNvSpPr txBox="1">
                <a:spLocks/>
              </p:cNvSpPr>
              <p:nvPr>
                <p:custDataLst>
                  <p:tags r:id="rId2"/>
                </p:custDataLst>
              </p:nvPr>
            </p:nvSpPr>
            <p:spPr>
              <a:xfrm>
                <a:off x="838200" y="1690687"/>
                <a:ext cx="10515600" cy="4257267"/>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marL="342900" lvl="1" indent="-342900">
                  <a:buFont typeface="+mj-lt"/>
                  <a:buAutoNum type="arabicPeriod" startAt="2"/>
                </a:pPr>
                <a:r>
                  <a:rPr lang="en-US" altLang="zh-CN" dirty="0">
                    <a:latin typeface="+mn-lt"/>
                  </a:rPr>
                  <a:t>SVD </a:t>
                </a:r>
                <a:r>
                  <a:rPr lang="zh-CN" altLang="en-US" dirty="0">
                    <a:latin typeface="+mn-lt"/>
                  </a:rPr>
                  <a:t>求</a:t>
                </a:r>
                <a14:m>
                  <m:oMath xmlns:m="http://schemas.openxmlformats.org/officeDocument/2006/math">
                    <m:r>
                      <a:rPr lang="en-US" altLang="zh-CN" b="1" i="1" smtClean="0">
                        <a:latin typeface="Cambria Math" panose="02040503050406030204" pitchFamily="18" charset="0"/>
                      </a:rPr>
                      <m:t>𝑹</m:t>
                    </m:r>
                  </m:oMath>
                </a14:m>
                <a:r>
                  <a:rPr lang="zh-CN" altLang="en-US" dirty="0">
                    <a:latin typeface="+mn-lt"/>
                  </a:rPr>
                  <a:t>，</a:t>
                </a:r>
                <a14:m>
                  <m:oMath xmlns:m="http://schemas.openxmlformats.org/officeDocument/2006/math">
                    <m:r>
                      <a:rPr lang="en-US" altLang="zh-CN" b="1" i="1">
                        <a:latin typeface="Cambria Math" panose="02040503050406030204" pitchFamily="18" charset="0"/>
                      </a:rPr>
                      <m:t>𝒕</m:t>
                    </m:r>
                  </m:oMath>
                </a14:m>
                <a:endParaRPr lang="en-US" altLang="zh-CN" dirty="0">
                  <a:latin typeface="+mn-lt"/>
                </a:endParaRPr>
              </a:p>
              <a:p>
                <a:pPr lvl="2"/>
                <a:r>
                  <a:rPr lang="zh-CN" altLang="en-US" dirty="0">
                    <a:latin typeface="+mn-lt"/>
                  </a:rPr>
                  <a:t>给定相机内参矩阵，则有</a:t>
                </a:r>
                <a14:m>
                  <m:oMath xmlns:m="http://schemas.openxmlformats.org/officeDocument/2006/math">
                    <m:r>
                      <a:rPr lang="en-US" altLang="zh-CN" b="1" i="1" smtClean="0">
                        <a:latin typeface="Cambria Math" panose="02040503050406030204" pitchFamily="18" charset="0"/>
                      </a:rPr>
                      <m:t>𝑲</m:t>
                    </m:r>
                    <m:d>
                      <m:dPr>
                        <m:begChr m:val="["/>
                        <m:endChr m:val="]"/>
                        <m:ctrlPr>
                          <a:rPr lang="en-US" altLang="zh-CN" b="1" i="1" smtClean="0">
                            <a:latin typeface="Cambria Math" panose="02040503050406030204" pitchFamily="18" charset="0"/>
                          </a:rPr>
                        </m:ctrlPr>
                      </m:dPr>
                      <m:e>
                        <m:m>
                          <m:mPr>
                            <m:mcs>
                              <m:mc>
                                <m:mcPr>
                                  <m:count m:val="2"/>
                                  <m:mcJc m:val="center"/>
                                </m:mcPr>
                              </m:mc>
                            </m:mcs>
                            <m:ctrlPr>
                              <a:rPr lang="en-US" altLang="zh-CN" b="1" i="1" smtClean="0">
                                <a:latin typeface="Cambria Math" panose="02040503050406030204" pitchFamily="18" charset="0"/>
                              </a:rPr>
                            </m:ctrlPr>
                          </m:mPr>
                          <m:mr>
                            <m:e>
                              <m:r>
                                <a:rPr lang="en-US" altLang="zh-CN" b="1" i="1">
                                  <a:latin typeface="Cambria Math" panose="02040503050406030204" pitchFamily="18" charset="0"/>
                                </a:rPr>
                                <m:t>𝑹</m:t>
                              </m:r>
                            </m:e>
                            <m:e>
                              <m:r>
                                <a:rPr lang="en-US" altLang="zh-CN" b="1" i="1">
                                  <a:latin typeface="Cambria Math" panose="02040503050406030204" pitchFamily="18" charset="0"/>
                                </a:rPr>
                                <m:t>𝒕</m:t>
                              </m:r>
                            </m:e>
                          </m:mr>
                        </m:m>
                      </m:e>
                    </m:d>
                    <m:r>
                      <a:rPr lang="en-US" altLang="zh-CN" b="1" i="1" smtClean="0">
                        <a:latin typeface="Cambria Math" panose="02040503050406030204" pitchFamily="18" charset="0"/>
                      </a:rPr>
                      <m:t>=</m:t>
                    </m:r>
                    <m:r>
                      <a:rPr lang="zh-CN" altLang="en-US" b="0" i="1" smtClean="0">
                        <a:latin typeface="Cambria Math" panose="02040503050406030204" pitchFamily="18" charset="0"/>
                      </a:rPr>
                      <m:t>𝜆</m:t>
                    </m:r>
                    <m:d>
                      <m:dPr>
                        <m:begChr m:val="["/>
                        <m:endChr m:val="]"/>
                        <m:ctrlPr>
                          <a:rPr lang="en-US" altLang="zh-CN" b="1" i="1" smtClean="0">
                            <a:latin typeface="Cambria Math" panose="02040503050406030204" pitchFamily="18" charset="0"/>
                          </a:rPr>
                        </m:ctrlPr>
                      </m:dPr>
                      <m:e>
                        <m:m>
                          <m:mPr>
                            <m:mcs>
                              <m:mc>
                                <m:mcPr>
                                  <m:count m:val="2"/>
                                  <m:mcJc m:val="center"/>
                                </m:mcPr>
                              </m:mc>
                            </m:mcs>
                            <m:ctrlPr>
                              <a:rPr lang="en-US" altLang="zh-CN" b="1" i="1" smtClean="0">
                                <a:latin typeface="Cambria Math" panose="02040503050406030204" pitchFamily="18" charset="0"/>
                              </a:rPr>
                            </m:ctrlPr>
                          </m:mPr>
                          <m:mr>
                            <m:e>
                              <m:m>
                                <m:mPr>
                                  <m:mcs>
                                    <m:mc>
                                      <m:mcPr>
                                        <m:count m:val="2"/>
                                        <m:mcJc m:val="center"/>
                                      </m:mcPr>
                                    </m:mc>
                                  </m:mcs>
                                  <m:ctrlPr>
                                    <a:rPr lang="en-US" altLang="zh-CN" b="1" i="1" smtClean="0">
                                      <a:latin typeface="Cambria Math" panose="02040503050406030204" pitchFamily="18" charset="0"/>
                                    </a:rPr>
                                  </m:ctrlPr>
                                </m:mPr>
                                <m:mr>
                                  <m:e>
                                    <m:sSub>
                                      <m:sSubPr>
                                        <m:ctrlPr>
                                          <a:rPr lang="en-US" altLang="zh-CN" i="1">
                                            <a:latin typeface="Cambria Math" panose="02040503050406030204" pitchFamily="18" charset="0"/>
                                          </a:rPr>
                                        </m:ctrlPr>
                                      </m:sSubPr>
                                      <m:e>
                                        <m:r>
                                          <a:rPr lang="en-US" altLang="zh-CN" b="1" i="1">
                                            <a:latin typeface="Cambria Math" panose="02040503050406030204" pitchFamily="18" charset="0"/>
                                          </a:rPr>
                                          <m:t>𝒑</m:t>
                                        </m:r>
                                      </m:e>
                                      <m:sub>
                                        <m:r>
                                          <a:rPr lang="en-US" altLang="zh-CN" i="1">
                                            <a:latin typeface="Cambria Math" panose="02040503050406030204" pitchFamily="18" charset="0"/>
                                          </a:rPr>
                                          <m:t>1</m:t>
                                        </m:r>
                                      </m:sub>
                                    </m:sSub>
                                  </m:e>
                                  <m:e>
                                    <m:sSub>
                                      <m:sSubPr>
                                        <m:ctrlPr>
                                          <a:rPr lang="en-US" altLang="zh-CN" i="1">
                                            <a:latin typeface="Cambria Math" panose="02040503050406030204" pitchFamily="18" charset="0"/>
                                          </a:rPr>
                                        </m:ctrlPr>
                                      </m:sSubPr>
                                      <m:e>
                                        <m:r>
                                          <a:rPr lang="en-US" altLang="zh-CN" b="1" i="1">
                                            <a:latin typeface="Cambria Math" panose="02040503050406030204" pitchFamily="18" charset="0"/>
                                          </a:rPr>
                                          <m:t>𝒑</m:t>
                                        </m:r>
                                      </m:e>
                                      <m:sub>
                                        <m:r>
                                          <a:rPr lang="en-US" altLang="zh-CN" b="0" i="1" smtClean="0">
                                            <a:latin typeface="Cambria Math" panose="02040503050406030204" pitchFamily="18" charset="0"/>
                                          </a:rPr>
                                          <m:t>2</m:t>
                                        </m:r>
                                      </m:sub>
                                    </m:sSub>
                                  </m:e>
                                </m:mr>
                              </m:m>
                            </m:e>
                            <m:e>
                              <m:m>
                                <m:mPr>
                                  <m:mcs>
                                    <m:mc>
                                      <m:mcPr>
                                        <m:count m:val="2"/>
                                        <m:mcJc m:val="center"/>
                                      </m:mcPr>
                                    </m:mc>
                                  </m:mcs>
                                  <m:ctrlPr>
                                    <a:rPr lang="en-US" altLang="zh-CN" b="1" i="1" smtClean="0">
                                      <a:latin typeface="Cambria Math" panose="02040503050406030204" pitchFamily="18" charset="0"/>
                                    </a:rPr>
                                  </m:ctrlPr>
                                </m:mPr>
                                <m:mr>
                                  <m:e>
                                    <m:sSub>
                                      <m:sSubPr>
                                        <m:ctrlPr>
                                          <a:rPr lang="en-US" altLang="zh-CN" i="1">
                                            <a:latin typeface="Cambria Math" panose="02040503050406030204" pitchFamily="18" charset="0"/>
                                          </a:rPr>
                                        </m:ctrlPr>
                                      </m:sSubPr>
                                      <m:e>
                                        <m:r>
                                          <a:rPr lang="en-US" altLang="zh-CN" b="1" i="1">
                                            <a:latin typeface="Cambria Math" panose="02040503050406030204" pitchFamily="18" charset="0"/>
                                          </a:rPr>
                                          <m:t>𝒑</m:t>
                                        </m:r>
                                      </m:e>
                                      <m:sub>
                                        <m:r>
                                          <a:rPr lang="en-US" altLang="zh-CN" b="0" i="1" smtClean="0">
                                            <a:latin typeface="Cambria Math" panose="02040503050406030204" pitchFamily="18" charset="0"/>
                                          </a:rPr>
                                          <m:t>3</m:t>
                                        </m:r>
                                      </m:sub>
                                    </m:sSub>
                                  </m:e>
                                  <m:e>
                                    <m:sSub>
                                      <m:sSubPr>
                                        <m:ctrlPr>
                                          <a:rPr lang="en-US" altLang="zh-CN" i="1">
                                            <a:latin typeface="Cambria Math" panose="02040503050406030204" pitchFamily="18" charset="0"/>
                                          </a:rPr>
                                        </m:ctrlPr>
                                      </m:sSubPr>
                                      <m:e>
                                        <m:r>
                                          <a:rPr lang="en-US" altLang="zh-CN" b="1" i="1">
                                            <a:latin typeface="Cambria Math" panose="02040503050406030204" pitchFamily="18" charset="0"/>
                                          </a:rPr>
                                          <m:t>𝒑</m:t>
                                        </m:r>
                                      </m:e>
                                      <m:sub>
                                        <m:r>
                                          <a:rPr lang="en-US" altLang="zh-CN" b="0" i="1" smtClean="0">
                                            <a:latin typeface="Cambria Math" panose="02040503050406030204" pitchFamily="18" charset="0"/>
                                          </a:rPr>
                                          <m:t>4</m:t>
                                        </m:r>
                                      </m:sub>
                                    </m:sSub>
                                  </m:e>
                                </m:mr>
                              </m:m>
                            </m:e>
                          </m:mr>
                        </m:m>
                      </m:e>
                    </m:d>
                  </m:oMath>
                </a14:m>
                <a:endParaRPr lang="en-US" altLang="zh-CN" dirty="0">
                  <a:latin typeface="+mn-lt"/>
                </a:endParaRPr>
              </a:p>
              <a:p>
                <a:pPr lvl="2"/>
                <a:r>
                  <a:rPr lang="zh-CN" altLang="en-US" dirty="0">
                    <a:latin typeface="+mn-lt"/>
                  </a:rPr>
                  <a:t>考虑</a:t>
                </a:r>
                <a14:m>
                  <m:oMath xmlns:m="http://schemas.openxmlformats.org/officeDocument/2006/math">
                    <m:r>
                      <a:rPr lang="zh-CN" altLang="en-US" b="0" i="1" smtClean="0">
                        <a:latin typeface="Cambria Math" panose="02040503050406030204" pitchFamily="18" charset="0"/>
                      </a:rPr>
                      <m:t>𝜆</m:t>
                    </m:r>
                  </m:oMath>
                </a14:m>
                <a:r>
                  <a:rPr lang="zh-CN" altLang="en-US" dirty="0">
                    <a:latin typeface="Cambria Math" panose="02040503050406030204" pitchFamily="18" charset="0"/>
                  </a:rPr>
                  <a:t>符号无关，得</a:t>
                </a:r>
                <a:endParaRPr lang="en-US" altLang="zh-CN" dirty="0">
                  <a:latin typeface="Cambria Math" panose="02040503050406030204" pitchFamily="18" charset="0"/>
                </a:endParaRPr>
              </a:p>
              <a:p>
                <a:pPr marL="0" lvl="1" indent="0">
                  <a:buNone/>
                </a:pPr>
                <a14:m>
                  <m:oMathPara xmlns:m="http://schemas.openxmlformats.org/officeDocument/2006/math">
                    <m:oMathParaPr>
                      <m:jc m:val="centerGroup"/>
                    </m:oMathParaPr>
                    <m:oMath xmlns:m="http://schemas.openxmlformats.org/officeDocument/2006/math">
                      <m:f>
                        <m:fPr>
                          <m:ctrlPr>
                            <a:rPr lang="en-US" altLang="zh-CN" b="1" i="1" smtClean="0">
                              <a:latin typeface="Cambria Math" panose="02040503050406030204" pitchFamily="18" charset="0"/>
                            </a:rPr>
                          </m:ctrlPr>
                        </m:fPr>
                        <m:num>
                          <m:r>
                            <a:rPr lang="en-US" altLang="zh-CN" b="0" i="1" smtClean="0">
                              <a:latin typeface="Cambria Math" panose="02040503050406030204" pitchFamily="18" charset="0"/>
                            </a:rPr>
                            <m:t>1</m:t>
                          </m:r>
                        </m:num>
                        <m:den>
                          <m:r>
                            <a:rPr lang="zh-CN" altLang="en-US" i="1">
                              <a:latin typeface="Cambria Math" panose="02040503050406030204" pitchFamily="18" charset="0"/>
                            </a:rPr>
                            <m:t>𝜆</m:t>
                          </m:r>
                        </m:den>
                      </m:f>
                      <m:r>
                        <a:rPr lang="en-US" altLang="zh-CN" b="1" i="1">
                          <a:latin typeface="Cambria Math" panose="02040503050406030204" pitchFamily="18" charset="0"/>
                        </a:rPr>
                        <m:t>𝑹</m:t>
                      </m:r>
                      <m:r>
                        <a:rPr lang="en-US" altLang="zh-CN" b="1" i="1" smtClean="0">
                          <a:latin typeface="Cambria Math" panose="02040503050406030204" pitchFamily="18" charset="0"/>
                        </a:rPr>
                        <m:t>=</m:t>
                      </m:r>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𝑲</m:t>
                          </m:r>
                        </m:e>
                        <m:sup>
                          <m:r>
                            <a:rPr lang="en-US" altLang="zh-CN" b="0" i="1" smtClean="0">
                              <a:latin typeface="Cambria Math" panose="02040503050406030204" pitchFamily="18" charset="0"/>
                            </a:rPr>
                            <m:t>−1</m:t>
                          </m:r>
                        </m:sup>
                      </m:sSup>
                      <m:d>
                        <m:dPr>
                          <m:begChr m:val="["/>
                          <m:endChr m:val="]"/>
                          <m:ctrlPr>
                            <a:rPr lang="en-US" altLang="zh-CN" b="1" i="1">
                              <a:latin typeface="Cambria Math" panose="02040503050406030204" pitchFamily="18" charset="0"/>
                            </a:rPr>
                          </m:ctrlPr>
                        </m:dPr>
                        <m:e>
                          <m:m>
                            <m:mPr>
                              <m:mcs>
                                <m:mc>
                                  <m:mcPr>
                                    <m:count m:val="3"/>
                                    <m:mcJc m:val="center"/>
                                  </m:mcPr>
                                </m:mc>
                              </m:mcs>
                              <m:ctrlPr>
                                <a:rPr lang="en-US" altLang="zh-CN" b="1" i="1">
                                  <a:latin typeface="Cambria Math" panose="02040503050406030204" pitchFamily="18" charset="0"/>
                                </a:rPr>
                              </m:ctrlPr>
                            </m:mPr>
                            <m:mr>
                              <m:e>
                                <m:sSub>
                                  <m:sSubPr>
                                    <m:ctrlPr>
                                      <a:rPr lang="en-US" altLang="zh-CN" i="1">
                                        <a:latin typeface="Cambria Math" panose="02040503050406030204" pitchFamily="18" charset="0"/>
                                      </a:rPr>
                                    </m:ctrlPr>
                                  </m:sSubPr>
                                  <m:e>
                                    <m:r>
                                      <a:rPr lang="en-US" altLang="zh-CN" b="1" i="1">
                                        <a:latin typeface="Cambria Math" panose="02040503050406030204" pitchFamily="18" charset="0"/>
                                      </a:rPr>
                                      <m:t>𝒑</m:t>
                                    </m:r>
                                  </m:e>
                                  <m:sub>
                                    <m:r>
                                      <a:rPr lang="en-US" altLang="zh-CN" i="1">
                                        <a:latin typeface="Cambria Math" panose="02040503050406030204" pitchFamily="18" charset="0"/>
                                      </a:rPr>
                                      <m:t>1</m:t>
                                    </m:r>
                                  </m:sub>
                                </m:sSub>
                              </m:e>
                              <m:e>
                                <m:sSub>
                                  <m:sSubPr>
                                    <m:ctrlPr>
                                      <a:rPr lang="en-US" altLang="zh-CN" i="1">
                                        <a:latin typeface="Cambria Math" panose="02040503050406030204" pitchFamily="18" charset="0"/>
                                      </a:rPr>
                                    </m:ctrlPr>
                                  </m:sSubPr>
                                  <m:e>
                                    <m:r>
                                      <a:rPr lang="en-US" altLang="zh-CN" b="1" i="1">
                                        <a:latin typeface="Cambria Math" panose="02040503050406030204" pitchFamily="18" charset="0"/>
                                      </a:rPr>
                                      <m:t>𝒑</m:t>
                                    </m:r>
                                  </m:e>
                                  <m:sub>
                                    <m:r>
                                      <a:rPr lang="en-US" altLang="zh-CN" i="1">
                                        <a:latin typeface="Cambria Math" panose="02040503050406030204" pitchFamily="18" charset="0"/>
                                      </a:rPr>
                                      <m:t>2</m:t>
                                    </m:r>
                                  </m:sub>
                                </m:sSub>
                              </m:e>
                              <m:e>
                                <m:sSub>
                                  <m:sSubPr>
                                    <m:ctrlPr>
                                      <a:rPr lang="en-US" altLang="zh-CN" i="1">
                                        <a:latin typeface="Cambria Math" panose="02040503050406030204" pitchFamily="18" charset="0"/>
                                      </a:rPr>
                                    </m:ctrlPr>
                                  </m:sSubPr>
                                  <m:e>
                                    <m:r>
                                      <a:rPr lang="en-US" altLang="zh-CN" b="1" i="1">
                                        <a:latin typeface="Cambria Math" panose="02040503050406030204" pitchFamily="18" charset="0"/>
                                      </a:rPr>
                                      <m:t>𝒑</m:t>
                                    </m:r>
                                  </m:e>
                                  <m:sub>
                                    <m:r>
                                      <a:rPr lang="en-US" altLang="zh-CN" i="1">
                                        <a:latin typeface="Cambria Math" panose="02040503050406030204" pitchFamily="18" charset="0"/>
                                      </a:rPr>
                                      <m:t>3</m:t>
                                    </m:r>
                                  </m:sub>
                                </m:sSub>
                              </m:e>
                            </m:mr>
                          </m:m>
                        </m:e>
                      </m:d>
                    </m:oMath>
                  </m:oMathPara>
                </a14:m>
                <a:endParaRPr lang="en-US" altLang="zh-CN" b="0" dirty="0">
                  <a:latin typeface="Cambria Math" panose="02040503050406030204" pitchFamily="18" charset="0"/>
                </a:endParaRPr>
              </a:p>
              <a:p>
                <a:pPr lvl="2"/>
                <a:r>
                  <a:rPr lang="en-US" altLang="zh-CN" dirty="0"/>
                  <a:t> </a:t>
                </a:r>
                <a:r>
                  <a:rPr lang="en-US" altLang="zh-CN" dirty="0">
                    <a:latin typeface="+mn-lt"/>
                  </a:rPr>
                  <a:t>SVD </a:t>
                </a:r>
                <a:r>
                  <a:rPr lang="zh-CN" altLang="en-US" dirty="0">
                    <a:latin typeface="+mn-lt"/>
                  </a:rPr>
                  <a:t>分解</a:t>
                </a:r>
                <a:endParaRPr lang="en-US" altLang="zh-CN" dirty="0">
                  <a:latin typeface="+mn-lt"/>
                </a:endParaRPr>
              </a:p>
              <a:p>
                <a:pPr marL="0" lvl="1" indent="0">
                  <a:buNone/>
                </a:pPr>
                <a14:m>
                  <m:oMathPara xmlns:m="http://schemas.openxmlformats.org/officeDocument/2006/math">
                    <m:oMathParaPr>
                      <m:jc m:val="centerGroup"/>
                    </m:oMathParaPr>
                    <m:oMath xmlns:m="http://schemas.openxmlformats.org/officeDocument/2006/math">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𝑲</m:t>
                          </m:r>
                        </m:e>
                        <m:sup>
                          <m:r>
                            <a:rPr lang="en-US" altLang="zh-CN" b="0" i="1" smtClean="0">
                              <a:latin typeface="Cambria Math" panose="02040503050406030204" pitchFamily="18" charset="0"/>
                            </a:rPr>
                            <m:t>−1</m:t>
                          </m:r>
                        </m:sup>
                      </m:sSup>
                      <m:d>
                        <m:dPr>
                          <m:begChr m:val="["/>
                          <m:endChr m:val="]"/>
                          <m:ctrlPr>
                            <a:rPr lang="en-US" altLang="zh-CN" b="1" i="1">
                              <a:latin typeface="Cambria Math" panose="02040503050406030204" pitchFamily="18" charset="0"/>
                            </a:rPr>
                          </m:ctrlPr>
                        </m:dPr>
                        <m:e>
                          <m:m>
                            <m:mPr>
                              <m:mcs>
                                <m:mc>
                                  <m:mcPr>
                                    <m:count m:val="3"/>
                                    <m:mcJc m:val="center"/>
                                  </m:mcPr>
                                </m:mc>
                              </m:mcs>
                              <m:ctrlPr>
                                <a:rPr lang="en-US" altLang="zh-CN" b="1" i="1">
                                  <a:latin typeface="Cambria Math" panose="02040503050406030204" pitchFamily="18" charset="0"/>
                                </a:rPr>
                              </m:ctrlPr>
                            </m:mPr>
                            <m:mr>
                              <m:e>
                                <m:sSub>
                                  <m:sSubPr>
                                    <m:ctrlPr>
                                      <a:rPr lang="en-US" altLang="zh-CN" i="1">
                                        <a:latin typeface="Cambria Math" panose="02040503050406030204" pitchFamily="18" charset="0"/>
                                      </a:rPr>
                                    </m:ctrlPr>
                                  </m:sSubPr>
                                  <m:e>
                                    <m:r>
                                      <a:rPr lang="en-US" altLang="zh-CN" b="1" i="1">
                                        <a:latin typeface="Cambria Math" panose="02040503050406030204" pitchFamily="18" charset="0"/>
                                      </a:rPr>
                                      <m:t>𝒑</m:t>
                                    </m:r>
                                  </m:e>
                                  <m:sub>
                                    <m:r>
                                      <a:rPr lang="en-US" altLang="zh-CN" i="1">
                                        <a:latin typeface="Cambria Math" panose="02040503050406030204" pitchFamily="18" charset="0"/>
                                      </a:rPr>
                                      <m:t>1</m:t>
                                    </m:r>
                                  </m:sub>
                                </m:sSub>
                              </m:e>
                              <m:e>
                                <m:sSub>
                                  <m:sSubPr>
                                    <m:ctrlPr>
                                      <a:rPr lang="en-US" altLang="zh-CN" i="1">
                                        <a:latin typeface="Cambria Math" panose="02040503050406030204" pitchFamily="18" charset="0"/>
                                      </a:rPr>
                                    </m:ctrlPr>
                                  </m:sSubPr>
                                  <m:e>
                                    <m:r>
                                      <a:rPr lang="en-US" altLang="zh-CN" b="1" i="1">
                                        <a:latin typeface="Cambria Math" panose="02040503050406030204" pitchFamily="18" charset="0"/>
                                      </a:rPr>
                                      <m:t>𝒑</m:t>
                                    </m:r>
                                  </m:e>
                                  <m:sub>
                                    <m:r>
                                      <a:rPr lang="en-US" altLang="zh-CN" i="1">
                                        <a:latin typeface="Cambria Math" panose="02040503050406030204" pitchFamily="18" charset="0"/>
                                      </a:rPr>
                                      <m:t>2</m:t>
                                    </m:r>
                                  </m:sub>
                                </m:sSub>
                              </m:e>
                              <m:e>
                                <m:sSub>
                                  <m:sSubPr>
                                    <m:ctrlPr>
                                      <a:rPr lang="en-US" altLang="zh-CN" i="1">
                                        <a:latin typeface="Cambria Math" panose="02040503050406030204" pitchFamily="18" charset="0"/>
                                      </a:rPr>
                                    </m:ctrlPr>
                                  </m:sSubPr>
                                  <m:e>
                                    <m:r>
                                      <a:rPr lang="en-US" altLang="zh-CN" b="1" i="1">
                                        <a:latin typeface="Cambria Math" panose="02040503050406030204" pitchFamily="18" charset="0"/>
                                      </a:rPr>
                                      <m:t>𝒑</m:t>
                                    </m:r>
                                  </m:e>
                                  <m:sub>
                                    <m:r>
                                      <a:rPr lang="en-US" altLang="zh-CN" i="1">
                                        <a:latin typeface="Cambria Math" panose="02040503050406030204" pitchFamily="18" charset="0"/>
                                      </a:rPr>
                                      <m:t>3</m:t>
                                    </m:r>
                                  </m:sub>
                                </m:sSub>
                              </m:e>
                            </m:mr>
                          </m:m>
                        </m:e>
                      </m:d>
                      <m:r>
                        <a:rPr lang="en-US" altLang="zh-CN" b="1" i="1" smtClean="0">
                          <a:latin typeface="Cambria Math" panose="02040503050406030204" pitchFamily="18" charset="0"/>
                        </a:rPr>
                        <m:t>=</m:t>
                      </m:r>
                      <m:r>
                        <a:rPr lang="en-US" altLang="zh-CN" b="1" i="1" smtClean="0">
                          <a:latin typeface="Cambria Math" panose="02040503050406030204" pitchFamily="18" charset="0"/>
                        </a:rPr>
                        <m:t>𝑼</m:t>
                      </m:r>
                      <m:d>
                        <m:dPr>
                          <m:begChr m:val="["/>
                          <m:endChr m:val="]"/>
                          <m:ctrlPr>
                            <a:rPr lang="en-US" altLang="zh-CN" b="1" i="1" smtClean="0">
                              <a:latin typeface="Cambria Math" panose="02040503050406030204" pitchFamily="18" charset="0"/>
                            </a:rPr>
                          </m:ctrlPr>
                        </m:dPr>
                        <m:e>
                          <m:m>
                            <m:mPr>
                              <m:mcs>
                                <m:mc>
                                  <m:mcPr>
                                    <m:count m:val="3"/>
                                    <m:mcJc m:val="center"/>
                                  </m:mcPr>
                                </m:mc>
                              </m:mcs>
                              <m:ctrlPr>
                                <a:rPr lang="en-US" altLang="zh-CN" b="1" i="1" smtClean="0">
                                  <a:latin typeface="Cambria Math" panose="02040503050406030204" pitchFamily="18" charset="0"/>
                                </a:rPr>
                              </m:ctrlPr>
                            </m:mPr>
                            <m:mr>
                              <m:e>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𝑑</m:t>
                                    </m:r>
                                  </m:e>
                                  <m:sub>
                                    <m:r>
                                      <a:rPr lang="en-US" altLang="zh-CN" b="0" i="1" smtClean="0">
                                        <a:latin typeface="Cambria Math" panose="02040503050406030204" pitchFamily="18" charset="0"/>
                                      </a:rPr>
                                      <m:t>1</m:t>
                                    </m:r>
                                    <m:r>
                                      <a:rPr lang="en-US" altLang="zh-CN" i="1">
                                        <a:latin typeface="Cambria Math" panose="02040503050406030204" pitchFamily="18" charset="0"/>
                                      </a:rPr>
                                      <m:t>1</m:t>
                                    </m:r>
                                  </m:sub>
                                </m:sSub>
                              </m:e>
                              <m:e>
                                <m:r>
                                  <a:rPr lang="en-US" altLang="zh-CN" b="0" i="1" smtClean="0">
                                    <a:latin typeface="Cambria Math" panose="02040503050406030204" pitchFamily="18" charset="0"/>
                                  </a:rPr>
                                  <m:t>0</m:t>
                                </m:r>
                              </m:e>
                              <m:e>
                                <m:r>
                                  <a:rPr lang="en-US" altLang="zh-CN" b="0" i="1" smtClean="0">
                                    <a:latin typeface="Cambria Math" panose="02040503050406030204" pitchFamily="18" charset="0"/>
                                  </a:rPr>
                                  <m:t>0</m:t>
                                </m:r>
                              </m:e>
                            </m:mr>
                            <m:mr>
                              <m:e>
                                <m:r>
                                  <a:rPr lang="en-US" altLang="zh-CN" b="0" i="1" smtClean="0">
                                    <a:latin typeface="Cambria Math" panose="02040503050406030204" pitchFamily="18" charset="0"/>
                                  </a:rPr>
                                  <m:t>0</m:t>
                                </m:r>
                              </m:e>
                              <m:e>
                                <m:sSub>
                                  <m:sSubPr>
                                    <m:ctrlPr>
                                      <a:rPr lang="en-US" altLang="zh-CN" i="1">
                                        <a:latin typeface="Cambria Math" panose="02040503050406030204" pitchFamily="18" charset="0"/>
                                      </a:rPr>
                                    </m:ctrlPr>
                                  </m:sSubPr>
                                  <m:e>
                                    <m:r>
                                      <a:rPr lang="en-US" altLang="zh-CN" i="1">
                                        <a:latin typeface="Cambria Math" panose="02040503050406030204" pitchFamily="18" charset="0"/>
                                      </a:rPr>
                                      <m:t>𝑑</m:t>
                                    </m:r>
                                  </m:e>
                                  <m:sub>
                                    <m:r>
                                      <a:rPr lang="en-US" altLang="zh-CN" b="0" i="1" smtClean="0">
                                        <a:latin typeface="Cambria Math" panose="02040503050406030204" pitchFamily="18" charset="0"/>
                                      </a:rPr>
                                      <m:t>22</m:t>
                                    </m:r>
                                  </m:sub>
                                </m:sSub>
                              </m:e>
                              <m:e>
                                <m:r>
                                  <a:rPr lang="en-US" altLang="zh-CN" b="0" i="1" smtClean="0">
                                    <a:latin typeface="Cambria Math" panose="02040503050406030204" pitchFamily="18" charset="0"/>
                                  </a:rPr>
                                  <m:t>0</m:t>
                                </m:r>
                              </m:e>
                            </m:mr>
                            <m:mr>
                              <m:e>
                                <m:r>
                                  <a:rPr lang="en-US" altLang="zh-CN" b="0" i="1" smtClean="0">
                                    <a:latin typeface="Cambria Math" panose="02040503050406030204" pitchFamily="18" charset="0"/>
                                  </a:rPr>
                                  <m:t>0</m:t>
                                </m:r>
                              </m:e>
                              <m:e>
                                <m:r>
                                  <a:rPr lang="en-US" altLang="zh-CN" b="0" i="1" smtClean="0">
                                    <a:latin typeface="Cambria Math" panose="02040503050406030204" pitchFamily="18" charset="0"/>
                                  </a:rPr>
                                  <m:t>0</m:t>
                                </m:r>
                              </m:e>
                              <m:e>
                                <m:sSub>
                                  <m:sSubPr>
                                    <m:ctrlPr>
                                      <a:rPr lang="en-US" altLang="zh-CN" i="1">
                                        <a:latin typeface="Cambria Math" panose="02040503050406030204" pitchFamily="18" charset="0"/>
                                      </a:rPr>
                                    </m:ctrlPr>
                                  </m:sSubPr>
                                  <m:e>
                                    <m:r>
                                      <a:rPr lang="en-US" altLang="zh-CN" i="1">
                                        <a:latin typeface="Cambria Math" panose="02040503050406030204" pitchFamily="18" charset="0"/>
                                      </a:rPr>
                                      <m:t>𝑑</m:t>
                                    </m:r>
                                  </m:e>
                                  <m:sub>
                                    <m:r>
                                      <a:rPr lang="en-US" altLang="zh-CN" b="0" i="1" smtClean="0">
                                        <a:latin typeface="Cambria Math" panose="02040503050406030204" pitchFamily="18" charset="0"/>
                                      </a:rPr>
                                      <m:t>33</m:t>
                                    </m:r>
                                  </m:sub>
                                </m:sSub>
                              </m:e>
                            </m:mr>
                          </m:m>
                        </m:e>
                      </m:d>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𝑽</m:t>
                          </m:r>
                        </m:e>
                        <m:sup>
                          <m:r>
                            <a:rPr lang="en-US" altLang="zh-CN" b="0" i="1" smtClean="0">
                              <a:latin typeface="Cambria Math" panose="02040503050406030204" pitchFamily="18" charset="0"/>
                            </a:rPr>
                            <m:t>𝑇</m:t>
                          </m:r>
                        </m:sup>
                      </m:sSup>
                    </m:oMath>
                  </m:oMathPara>
                </a14:m>
                <a:endParaRPr lang="en-US" dirty="0">
                  <a:latin typeface="+mn-lt"/>
                </a:endParaRPr>
              </a:p>
              <a:p>
                <a:pPr marL="0" lvl="1" indent="0">
                  <a:buNone/>
                </a:pPr>
                <a:endParaRPr lang="en-US" i="1" dirty="0">
                  <a:latin typeface="Cambria Math" panose="02040503050406030204" pitchFamily="18" charset="0"/>
                  <a:ea typeface="Cambria Math" panose="02040503050406030204" pitchFamily="18" charset="0"/>
                </a:endParaRPr>
              </a:p>
              <a:p>
                <a:pPr marL="0" lvl="1" indent="0">
                  <a:buNone/>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f>
                        <m:fPr>
                          <m:ctrlPr>
                            <a:rPr lang="en-US" altLang="zh-CN" b="1" i="1">
                              <a:latin typeface="Cambria Math" panose="02040503050406030204" pitchFamily="18" charset="0"/>
                            </a:rPr>
                          </m:ctrlPr>
                        </m:fPr>
                        <m:num>
                          <m:r>
                            <a:rPr lang="en-US" altLang="zh-CN" i="1">
                              <a:latin typeface="Cambria Math" panose="02040503050406030204" pitchFamily="18" charset="0"/>
                            </a:rPr>
                            <m:t>1</m:t>
                          </m:r>
                        </m:num>
                        <m:den>
                          <m:r>
                            <a:rPr lang="zh-CN" altLang="en-US" i="1">
                              <a:latin typeface="Cambria Math" panose="02040503050406030204" pitchFamily="18" charset="0"/>
                            </a:rPr>
                            <m:t>𝜆</m:t>
                          </m:r>
                        </m:den>
                      </m:f>
                      <m:r>
                        <a:rPr lang="en-US"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𝑑</m:t>
                          </m:r>
                        </m:e>
                        <m:sub>
                          <m:r>
                            <a:rPr lang="en-US" altLang="zh-CN" i="1">
                              <a:latin typeface="Cambria Math" panose="02040503050406030204" pitchFamily="18" charset="0"/>
                            </a:rPr>
                            <m:t>1</m:t>
                          </m:r>
                          <m:r>
                            <a:rPr lang="en-US" altLang="zh-CN" i="1">
                              <a:latin typeface="Cambria Math" panose="02040503050406030204" pitchFamily="18" charset="0"/>
                            </a:rPr>
                            <m:t>1</m:t>
                          </m:r>
                        </m:sub>
                      </m:sSub>
                    </m:oMath>
                  </m:oMathPara>
                </a14:m>
                <a:endParaRPr lang="en-US" altLang="zh-CN" dirty="0">
                  <a:latin typeface="+mn-lt"/>
                </a:endParaRPr>
              </a:p>
              <a:p>
                <a:pPr marL="0" lvl="1" indent="0">
                  <a:buNone/>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d>
                        <m:dPr>
                          <m:begChr m:val="{"/>
                          <m:endChr m:val=""/>
                          <m:ctrlPr>
                            <a:rPr lang="en-US" i="1" smtClean="0">
                              <a:latin typeface="Cambria Math" panose="02040503050406030204" pitchFamily="18" charset="0"/>
                              <a:ea typeface="Cambria Math" panose="02040503050406030204" pitchFamily="18" charset="0"/>
                            </a:rPr>
                          </m:ctrlPr>
                        </m:dPr>
                        <m:e>
                          <m:eqArr>
                            <m:eqArrPr>
                              <m:ctrlPr>
                                <a:rPr lang="en-US" i="1" smtClean="0">
                                  <a:latin typeface="Cambria Math" panose="02040503050406030204" pitchFamily="18" charset="0"/>
                                  <a:ea typeface="Cambria Math" panose="02040503050406030204" pitchFamily="18" charset="0"/>
                                </a:rPr>
                              </m:ctrlPr>
                            </m:eqArrPr>
                            <m:e>
                              <m:r>
                                <a:rPr lang="en-US" altLang="zh-CN" b="1" i="1">
                                  <a:latin typeface="Cambria Math" panose="02040503050406030204" pitchFamily="18" charset="0"/>
                                </a:rPr>
                                <m:t>𝑹</m:t>
                              </m:r>
                              <m:r>
                                <a:rPr lang="en-US" altLang="zh-CN" b="0" i="1" smtClean="0">
                                  <a:latin typeface="Cambria Math" panose="02040503050406030204" pitchFamily="18" charset="0"/>
                                </a:rPr>
                                <m:t>=</m:t>
                              </m:r>
                              <m:r>
                                <a:rPr lang="en-US" altLang="zh-CN" b="1" i="1">
                                  <a:latin typeface="Cambria Math" panose="02040503050406030204" pitchFamily="18" charset="0"/>
                                </a:rPr>
                                <m:t>𝑼</m:t>
                              </m:r>
                              <m:sSup>
                                <m:sSupPr>
                                  <m:ctrlPr>
                                    <a:rPr lang="en-US" altLang="zh-CN" b="1" i="1">
                                      <a:latin typeface="Cambria Math" panose="02040503050406030204" pitchFamily="18" charset="0"/>
                                    </a:rPr>
                                  </m:ctrlPr>
                                </m:sSupPr>
                                <m:e>
                                  <m:r>
                                    <a:rPr lang="en-US" altLang="zh-CN" b="1" i="1">
                                      <a:latin typeface="Cambria Math" panose="02040503050406030204" pitchFamily="18" charset="0"/>
                                    </a:rPr>
                                    <m:t>𝑽</m:t>
                                  </m:r>
                                </m:e>
                                <m:sup>
                                  <m:r>
                                    <a:rPr lang="en-US" altLang="zh-CN" i="1">
                                      <a:latin typeface="Cambria Math" panose="02040503050406030204" pitchFamily="18" charset="0"/>
                                    </a:rPr>
                                    <m:t>𝑇</m:t>
                                  </m:r>
                                </m:sup>
                              </m:sSup>
                            </m:e>
                            <m:e>
                              <m:r>
                                <a:rPr lang="en-US" altLang="zh-CN" b="1" i="1">
                                  <a:latin typeface="Cambria Math" panose="02040503050406030204" pitchFamily="18" charset="0"/>
                                </a:rPr>
                                <m:t>𝒕</m:t>
                              </m:r>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p>
                                    <m:sSupPr>
                                      <m:ctrlPr>
                                        <a:rPr lang="en-US" altLang="zh-CN" b="1" i="1">
                                          <a:latin typeface="Cambria Math" panose="02040503050406030204" pitchFamily="18" charset="0"/>
                                        </a:rPr>
                                      </m:ctrlPr>
                                    </m:sSupPr>
                                    <m:e>
                                      <m:r>
                                        <a:rPr lang="en-US" altLang="zh-CN" b="1" i="1">
                                          <a:latin typeface="Cambria Math" panose="02040503050406030204" pitchFamily="18" charset="0"/>
                                        </a:rPr>
                                        <m:t>𝑲</m:t>
                                      </m:r>
                                    </m:e>
                                    <m:sup>
                                      <m:r>
                                        <a:rPr lang="en-US" altLang="zh-CN" i="1">
                                          <a:latin typeface="Cambria Math" panose="02040503050406030204" pitchFamily="18" charset="0"/>
                                        </a:rPr>
                                        <m:t>−1</m:t>
                                      </m:r>
                                    </m:sup>
                                  </m:sSup>
                                  <m:sSub>
                                    <m:sSubPr>
                                      <m:ctrlPr>
                                        <a:rPr lang="en-US" altLang="zh-CN" i="1">
                                          <a:latin typeface="Cambria Math" panose="02040503050406030204" pitchFamily="18" charset="0"/>
                                        </a:rPr>
                                      </m:ctrlPr>
                                    </m:sSubPr>
                                    <m:e>
                                      <m:r>
                                        <a:rPr lang="en-US" altLang="zh-CN" b="1" i="1">
                                          <a:latin typeface="Cambria Math" panose="02040503050406030204" pitchFamily="18" charset="0"/>
                                        </a:rPr>
                                        <m:t>𝒑</m:t>
                                      </m:r>
                                    </m:e>
                                    <m:sub>
                                      <m:r>
                                        <a:rPr lang="en-US" altLang="zh-CN" i="1">
                                          <a:latin typeface="Cambria Math" panose="02040503050406030204" pitchFamily="18" charset="0"/>
                                        </a:rPr>
                                        <m:t>4</m:t>
                                      </m:r>
                                    </m:sub>
                                  </m:sSub>
                                </m:num>
                                <m:den>
                                  <m:sSub>
                                    <m:sSubPr>
                                      <m:ctrlPr>
                                        <a:rPr lang="en-US" altLang="zh-CN" i="1">
                                          <a:latin typeface="Cambria Math" panose="02040503050406030204" pitchFamily="18" charset="0"/>
                                        </a:rPr>
                                      </m:ctrlPr>
                                    </m:sSubPr>
                                    <m:e>
                                      <m:r>
                                        <a:rPr lang="en-US" altLang="zh-CN" i="1">
                                          <a:latin typeface="Cambria Math" panose="02040503050406030204" pitchFamily="18" charset="0"/>
                                        </a:rPr>
                                        <m:t>𝑑</m:t>
                                      </m:r>
                                    </m:e>
                                    <m:sub>
                                      <m:r>
                                        <a:rPr lang="en-US" altLang="zh-CN" i="1">
                                          <a:latin typeface="Cambria Math" panose="02040503050406030204" pitchFamily="18" charset="0"/>
                                        </a:rPr>
                                        <m:t>1</m:t>
                                      </m:r>
                                      <m:r>
                                        <a:rPr lang="en-US" altLang="zh-CN" i="1">
                                          <a:latin typeface="Cambria Math" panose="02040503050406030204" pitchFamily="18" charset="0"/>
                                        </a:rPr>
                                        <m:t>1</m:t>
                                      </m:r>
                                    </m:sub>
                                  </m:sSub>
                                </m:den>
                              </m:f>
                            </m:e>
                          </m:eqArr>
                        </m:e>
                      </m:d>
                    </m:oMath>
                  </m:oMathPara>
                </a14:m>
                <a:endParaRPr lang="en-US" dirty="0">
                  <a:latin typeface="+mn-lt"/>
                </a:endParaRPr>
              </a:p>
            </p:txBody>
          </p:sp>
        </mc:Choice>
        <mc:Fallback>
          <p:sp>
            <p:nvSpPr>
              <p:cNvPr id="22" name="ee4pContent1">
                <a:extLst>
                  <a:ext uri="{FF2B5EF4-FFF2-40B4-BE49-F238E27FC236}">
                    <a16:creationId xmlns:a16="http://schemas.microsoft.com/office/drawing/2014/main" id="{A7A6BCCD-206B-103E-C0E4-2DF0DCDF073B}"/>
                  </a:ext>
                </a:extLst>
              </p:cNvPr>
              <p:cNvSpPr txBox="1">
                <a:spLocks noRot="1" noChangeAspect="1" noMove="1" noResize="1" noEditPoints="1" noAdjustHandles="1" noChangeArrowheads="1" noChangeShapeType="1" noTextEdit="1"/>
              </p:cNvSpPr>
              <p:nvPr>
                <p:custDataLst>
                  <p:tags r:id="rId2"/>
                </p:custDataLst>
              </p:nvPr>
            </p:nvSpPr>
            <p:spPr>
              <a:xfrm>
                <a:off x="838200" y="1690687"/>
                <a:ext cx="10515600" cy="4257267"/>
              </a:xfrm>
              <a:prstGeom prst="rect">
                <a:avLst/>
              </a:prstGeom>
              <a:blipFill>
                <a:blip r:embed="rId7"/>
                <a:stretch>
                  <a:fillRect l="-174"/>
                </a:stretch>
              </a:blipFill>
              <a:ln w="9525" cmpd="sng">
                <a:solidFill>
                  <a:schemeClr val="accent1">
                    <a:lumMod val="100000"/>
                  </a:schemeClr>
                </a:solidFill>
                <a:prstDash val="solid"/>
              </a:ln>
            </p:spPr>
            <p:txBody>
              <a:bodyPr/>
              <a:lstStyle/>
              <a:p>
                <a:r>
                  <a:rPr lang="en-US">
                    <a:noFill/>
                  </a:rPr>
                  <a:t> </a:t>
                </a:r>
              </a:p>
            </p:txBody>
          </p:sp>
        </mc:Fallback>
      </mc:AlternateContent>
    </p:spTree>
    <p:extLst>
      <p:ext uri="{BB962C8B-B14F-4D97-AF65-F5344CB8AC3E}">
        <p14:creationId xmlns:p14="http://schemas.microsoft.com/office/powerpoint/2010/main" val="8327463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extLst>
              <p:ext uri="{D42A27DB-BD31-4B8C-83A1-F6EECF244321}">
                <p14:modId xmlns:p14="http://schemas.microsoft.com/office/powerpoint/2010/main" val="35688685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Camera Calibration—</a:t>
            </a:r>
            <a:r>
              <a:rPr lang="en-US" altLang="zh-CN" dirty="0">
                <a:hlinkClick r:id="rId6"/>
              </a:rPr>
              <a:t>PnP</a:t>
            </a:r>
            <a:r>
              <a:rPr lang="zh-CN" altLang="en-US" dirty="0">
                <a:hlinkClick r:id="rId6"/>
              </a:rPr>
              <a:t>问题</a:t>
            </a:r>
            <a:r>
              <a:rPr lang="en-US" altLang="zh-CN" dirty="0"/>
              <a:t>—P3P</a:t>
            </a:r>
            <a:r>
              <a:rPr lang="zh-CN" altLang="en-US" dirty="0"/>
              <a:t>法</a:t>
            </a:r>
            <a:endParaRPr lang="en-US" dirty="0"/>
          </a:p>
        </p:txBody>
      </p:sp>
      <mc:AlternateContent xmlns:mc="http://schemas.openxmlformats.org/markup-compatibility/2006">
        <mc:Choice xmlns:a14="http://schemas.microsoft.com/office/drawing/2010/main" Requires="a14">
          <p:sp>
            <p:nvSpPr>
              <p:cNvPr id="22" name="ee4pContent1">
                <a:extLst>
                  <a:ext uri="{FF2B5EF4-FFF2-40B4-BE49-F238E27FC236}">
                    <a16:creationId xmlns:a16="http://schemas.microsoft.com/office/drawing/2014/main" id="{A7A6BCCD-206B-103E-C0E4-2DF0DCDF073B}"/>
                  </a:ext>
                </a:extLst>
              </p:cNvPr>
              <p:cNvSpPr txBox="1">
                <a:spLocks/>
              </p:cNvSpPr>
              <p:nvPr>
                <p:custDataLst>
                  <p:tags r:id="rId2"/>
                </p:custDataLst>
              </p:nvPr>
            </p:nvSpPr>
            <p:spPr>
              <a:xfrm>
                <a:off x="838200" y="1690688"/>
                <a:ext cx="10515600" cy="2903859"/>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当 </a:t>
                </a:r>
                <a14:m>
                  <m:oMath xmlns:m="http://schemas.openxmlformats.org/officeDocument/2006/math">
                    <m:r>
                      <a:rPr lang="en-US" altLang="zh-CN" i="1" dirty="0" smtClean="0">
                        <a:latin typeface="Cambria Math" panose="02040503050406030204" pitchFamily="18" charset="0"/>
                      </a:rPr>
                      <m:t>𝑛</m:t>
                    </m:r>
                    <m:r>
                      <a:rPr lang="en-US" altLang="zh-CN" i="1" dirty="0" smtClean="0">
                        <a:latin typeface="Cambria Math" panose="02040503050406030204" pitchFamily="18" charset="0"/>
                      </a:rPr>
                      <m:t>=3</m:t>
                    </m:r>
                  </m:oMath>
                </a14:m>
                <a:r>
                  <a:rPr lang="en-US" altLang="zh-CN" dirty="0">
                    <a:latin typeface="+mn-lt"/>
                  </a:rPr>
                  <a:t> </a:t>
                </a:r>
                <a:r>
                  <a:rPr lang="zh-CN" altLang="en-US" dirty="0">
                    <a:latin typeface="+mn-lt"/>
                  </a:rPr>
                  <a:t>时，</a:t>
                </a:r>
                <a:r>
                  <a:rPr lang="en-US" altLang="zh-CN" dirty="0">
                    <a:latin typeface="+mn-lt"/>
                  </a:rPr>
                  <a:t>PnP </a:t>
                </a:r>
                <a:r>
                  <a:rPr lang="zh-CN" altLang="en-US" dirty="0">
                    <a:latin typeface="+mn-lt"/>
                  </a:rPr>
                  <a:t>即为 </a:t>
                </a:r>
                <a:r>
                  <a:rPr lang="en-US" altLang="zh-CN" dirty="0">
                    <a:latin typeface="+mn-lt"/>
                  </a:rPr>
                  <a:t>P3P</a:t>
                </a:r>
                <a:r>
                  <a:rPr lang="zh-CN" altLang="en-US" dirty="0">
                    <a:latin typeface="+mn-lt"/>
                  </a:rPr>
                  <a:t>，它有 </a:t>
                </a:r>
                <a:r>
                  <a:rPr lang="en-US" altLang="zh-CN" dirty="0">
                    <a:latin typeface="+mn-lt"/>
                  </a:rPr>
                  <a:t>4 </a:t>
                </a:r>
                <a:r>
                  <a:rPr lang="zh-CN" altLang="en-US" dirty="0">
                    <a:latin typeface="+mn-lt"/>
                  </a:rPr>
                  <a:t>个可能的解，求解方法是 余弦定理 </a:t>
                </a:r>
                <a:r>
                  <a:rPr lang="en-US" altLang="zh-CN" dirty="0">
                    <a:latin typeface="+mn-lt"/>
                  </a:rPr>
                  <a:t>+ </a:t>
                </a:r>
                <a:r>
                  <a:rPr lang="zh-CN" altLang="en-US" dirty="0">
                    <a:latin typeface="+mn-lt"/>
                  </a:rPr>
                  <a:t>向量点积</a:t>
                </a:r>
                <a:endParaRPr lang="en-US" altLang="zh-CN" dirty="0">
                  <a:latin typeface="+mn-lt"/>
                </a:endParaRPr>
              </a:p>
              <a:p>
                <a:pPr marL="342900" lvl="1" indent="-342900">
                  <a:buFont typeface="+mj-lt"/>
                  <a:buAutoNum type="arabicPeriod"/>
                </a:pPr>
                <a:r>
                  <a:rPr lang="zh-CN" altLang="en-US" dirty="0">
                    <a:latin typeface="+mn-lt"/>
                  </a:rPr>
                  <a:t>余弦定理</a:t>
                </a:r>
                <a:endParaRPr lang="en-US" altLang="zh-CN" dirty="0">
                  <a:latin typeface="+mn-lt"/>
                </a:endParaRPr>
              </a:p>
              <a:p>
                <a:pPr lvl="2"/>
                <a:r>
                  <a:rPr lang="zh-CN" altLang="en-US" dirty="0">
                    <a:latin typeface="+mn-lt"/>
                  </a:rPr>
                  <a:t>根据投影几何的消隐点和消隐线，构建 </a:t>
                </a:r>
                <a:r>
                  <a:rPr lang="en-US" altLang="zh-CN" dirty="0">
                    <a:latin typeface="+mn-lt"/>
                  </a:rPr>
                  <a:t>3d-2d </a:t>
                </a:r>
                <a:r>
                  <a:rPr lang="zh-CN" altLang="en-US" dirty="0">
                    <a:latin typeface="+mn-lt"/>
                  </a:rPr>
                  <a:t>之间的几何关系，如下：</a:t>
                </a:r>
                <a:endParaRPr lang="en-US" altLang="zh-CN" dirty="0">
                  <a:latin typeface="+mn-lt"/>
                </a:endParaRPr>
              </a:p>
              <a:p>
                <a:pPr lvl="2"/>
                <a:r>
                  <a:rPr lang="zh-CN" altLang="en-US" dirty="0">
                    <a:latin typeface="+mn-lt"/>
                  </a:rPr>
                  <a:t>根据余弦定理，则有：</a:t>
                </a:r>
                <a:endParaRPr lang="en-US" altLang="zh-CN" dirty="0">
                  <a:latin typeface="+mn-lt"/>
                </a:endParaRPr>
              </a:p>
              <a:p>
                <a:pPr marL="0" lvl="1" indent="0">
                  <a:buNone/>
                </a:pPr>
                <a14:m>
                  <m:oMathPara xmlns:m="http://schemas.openxmlformats.org/officeDocument/2006/math">
                    <m:oMathParaPr>
                      <m:jc m:val="centerGroup"/>
                    </m:oMathParaPr>
                    <m:oMath xmlns:m="http://schemas.openxmlformats.org/officeDocument/2006/math">
                      <m:d>
                        <m:dPr>
                          <m:begChr m:val="{"/>
                          <m:endChr m:val=""/>
                          <m:ctrlPr>
                            <a:rPr lang="en-US" altLang="zh-CN" i="1" smtClean="0">
                              <a:latin typeface="Cambria Math" panose="02040503050406030204" pitchFamily="18" charset="0"/>
                            </a:rPr>
                          </m:ctrlPr>
                        </m:dPr>
                        <m:e>
                          <m:eqArr>
                            <m:eqArrPr>
                              <m:ctrlPr>
                                <a:rPr lang="en-US" altLang="zh-CN" i="1" smtClean="0">
                                  <a:latin typeface="Cambria Math" panose="02040503050406030204" pitchFamily="18" charset="0"/>
                                </a:rPr>
                              </m:ctrlPr>
                            </m:eqArrPr>
                            <m:e>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𝑑</m:t>
                                  </m:r>
                                </m:e>
                                <m:sub>
                                  <m:r>
                                    <a:rPr lang="en-US" altLang="zh-CN" b="0" i="1" smtClean="0">
                                      <a:latin typeface="Cambria Math" panose="02040503050406030204" pitchFamily="18" charset="0"/>
                                    </a:rPr>
                                    <m:t>1</m:t>
                                  </m:r>
                                </m:sub>
                                <m:sup>
                                  <m:r>
                                    <a:rPr lang="en-US" altLang="zh-CN" b="0" i="1" smtClean="0">
                                      <a:latin typeface="Cambria Math" panose="02040503050406030204" pitchFamily="18" charset="0"/>
                                    </a:rPr>
                                    <m:t>2</m:t>
                                  </m:r>
                                </m:sup>
                              </m:sSubSup>
                              <m:r>
                                <a:rPr lang="en-US" altLang="zh-CN" b="0" i="1" smtClean="0">
                                  <a:latin typeface="Cambria Math" panose="02040503050406030204" pitchFamily="18" charset="0"/>
                                </a:rPr>
                                <m:t>+</m:t>
                              </m:r>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𝑑</m:t>
                                  </m:r>
                                </m:e>
                                <m:sub>
                                  <m:r>
                                    <a:rPr lang="en-US" altLang="zh-CN" b="0" i="1" smtClean="0">
                                      <a:latin typeface="Cambria Math" panose="02040503050406030204" pitchFamily="18" charset="0"/>
                                    </a:rPr>
                                    <m:t>2</m:t>
                                  </m:r>
                                </m:sub>
                                <m:sup>
                                  <m:r>
                                    <a:rPr lang="en-US" altLang="zh-CN" i="1">
                                      <a:latin typeface="Cambria Math" panose="02040503050406030204" pitchFamily="18" charset="0"/>
                                    </a:rPr>
                                    <m:t>2</m:t>
                                  </m:r>
                                </m:sup>
                              </m:sSubSup>
                              <m:r>
                                <a:rPr lang="en-US" altLang="zh-CN" b="0" i="1" smtClean="0">
                                  <a:latin typeface="Cambria Math" panose="02040503050406030204" pitchFamily="18" charset="0"/>
                                </a:rPr>
                                <m:t>−2</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𝑑</m:t>
                                  </m:r>
                                </m:e>
                                <m:sub>
                                  <m:r>
                                    <a:rPr lang="en-US" altLang="zh-CN" b="0" i="1" smtClean="0">
                                      <a:latin typeface="Cambria Math" panose="02040503050406030204" pitchFamily="18" charset="0"/>
                                    </a:rPr>
                                    <m:t>1</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𝑑</m:t>
                                  </m:r>
                                </m:e>
                                <m:sub>
                                  <m:r>
                                    <a:rPr lang="en-US" altLang="zh-CN" b="0" i="1" smtClean="0">
                                      <a:latin typeface="Cambria Math" panose="02040503050406030204" pitchFamily="18" charset="0"/>
                                    </a:rPr>
                                    <m:t>2</m:t>
                                  </m:r>
                                </m:sub>
                              </m:sSub>
                              <m:func>
                                <m:funcPr>
                                  <m:ctrlPr>
                                    <a:rPr lang="en-US" altLang="zh-CN" i="1" smtClean="0">
                                      <a:latin typeface="Cambria Math" panose="02040503050406030204" pitchFamily="18" charset="0"/>
                                    </a:rPr>
                                  </m:ctrlPr>
                                </m:funcPr>
                                <m:fName>
                                  <m:r>
                                    <m:rPr>
                                      <m:sty m:val="p"/>
                                    </m:rPr>
                                    <a:rPr lang="en-US" altLang="zh-CN" i="0" smtClean="0">
                                      <a:latin typeface="Cambria Math" panose="02040503050406030204" pitchFamily="18" charset="0"/>
                                    </a:rPr>
                                    <m:t>cos</m:t>
                                  </m:r>
                                </m:fName>
                                <m:e>
                                  <m:sSub>
                                    <m:sSubPr>
                                      <m:ctrlPr>
                                        <a:rPr lang="en-US" altLang="zh-CN" i="1" smtClean="0">
                                          <a:latin typeface="Cambria Math" panose="02040503050406030204" pitchFamily="18" charset="0"/>
                                        </a:rPr>
                                      </m:ctrlPr>
                                    </m:sSubPr>
                                    <m:e>
                                      <m:r>
                                        <a:rPr lang="zh-CN" altLang="en-US" i="1" smtClean="0">
                                          <a:latin typeface="Cambria Math" panose="02040503050406030204" pitchFamily="18" charset="0"/>
                                        </a:rPr>
                                        <m:t>𝜃</m:t>
                                      </m:r>
                                    </m:e>
                                    <m:sub>
                                      <m:r>
                                        <a:rPr lang="en-US" altLang="zh-CN" b="0" i="1" smtClean="0">
                                          <a:latin typeface="Cambria Math" panose="02040503050406030204" pitchFamily="18" charset="0"/>
                                        </a:rPr>
                                        <m:t>12</m:t>
                                      </m:r>
                                    </m:sub>
                                  </m:sSub>
                                </m:e>
                              </m:func>
                              <m:r>
                                <a:rPr lang="en-US" altLang="zh-CN" b="0" i="1" smtClean="0">
                                  <a:latin typeface="Cambria Math" panose="02040503050406030204" pitchFamily="18" charset="0"/>
                                </a:rPr>
                                <m:t>=</m:t>
                              </m:r>
                              <m:sSubSup>
                                <m:sSubSupPr>
                                  <m:ctrlPr>
                                    <a:rPr lang="en-US" altLang="zh-CN" i="1">
                                      <a:latin typeface="Cambria Math" panose="02040503050406030204" pitchFamily="18" charset="0"/>
                                    </a:rPr>
                                  </m:ctrlPr>
                                </m:sSubSupPr>
                                <m:e>
                                  <m:r>
                                    <a:rPr lang="en-US" altLang="zh-CN" b="0" i="1" smtClean="0">
                                      <a:latin typeface="Cambria Math" panose="02040503050406030204" pitchFamily="18" charset="0"/>
                                    </a:rPr>
                                    <m:t>𝑝</m:t>
                                  </m:r>
                                </m:e>
                                <m:sub>
                                  <m:r>
                                    <a:rPr lang="en-US" altLang="zh-CN" i="1">
                                      <a:latin typeface="Cambria Math" panose="02040503050406030204" pitchFamily="18" charset="0"/>
                                    </a:rPr>
                                    <m:t>1</m:t>
                                  </m:r>
                                  <m:r>
                                    <a:rPr lang="en-US" altLang="zh-CN" b="0" i="1" smtClean="0">
                                      <a:latin typeface="Cambria Math" panose="02040503050406030204" pitchFamily="18" charset="0"/>
                                    </a:rPr>
                                    <m:t>2</m:t>
                                  </m:r>
                                </m:sub>
                                <m:sup>
                                  <m:r>
                                    <a:rPr lang="en-US" altLang="zh-CN" i="1">
                                      <a:latin typeface="Cambria Math" panose="02040503050406030204" pitchFamily="18" charset="0"/>
                                    </a:rPr>
                                    <m:t>2</m:t>
                                  </m:r>
                                </m:sup>
                              </m:sSubSup>
                            </m:e>
                            <m:e>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𝑑</m:t>
                                  </m:r>
                                </m:e>
                                <m:sub>
                                  <m:r>
                                    <a:rPr lang="en-US" altLang="zh-CN" b="0" i="1" smtClean="0">
                                      <a:latin typeface="Cambria Math" panose="02040503050406030204" pitchFamily="18" charset="0"/>
                                    </a:rPr>
                                    <m:t>2</m:t>
                                  </m:r>
                                </m:sub>
                                <m:sup>
                                  <m:r>
                                    <a:rPr lang="en-US" altLang="zh-CN" i="1">
                                      <a:latin typeface="Cambria Math" panose="02040503050406030204" pitchFamily="18" charset="0"/>
                                    </a:rPr>
                                    <m:t>2</m:t>
                                  </m:r>
                                </m:sup>
                              </m:sSubSup>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𝑑</m:t>
                                  </m:r>
                                </m:e>
                                <m:sub>
                                  <m:r>
                                    <a:rPr lang="en-US" altLang="zh-CN" b="0" i="1" smtClean="0">
                                      <a:latin typeface="Cambria Math" panose="02040503050406030204" pitchFamily="18" charset="0"/>
                                    </a:rPr>
                                    <m:t>3</m:t>
                                  </m:r>
                                </m:sub>
                                <m:sup>
                                  <m:r>
                                    <a:rPr lang="en-US" altLang="zh-CN" i="1">
                                      <a:latin typeface="Cambria Math" panose="02040503050406030204" pitchFamily="18" charset="0"/>
                                    </a:rPr>
                                    <m:t>2</m:t>
                                  </m:r>
                                </m:sup>
                              </m:sSubSup>
                              <m:r>
                                <a:rPr lang="en-US" altLang="zh-CN" i="1">
                                  <a:latin typeface="Cambria Math" panose="02040503050406030204" pitchFamily="18" charset="0"/>
                                </a:rPr>
                                <m:t>−2</m:t>
                              </m:r>
                              <m:sSub>
                                <m:sSubPr>
                                  <m:ctrlPr>
                                    <a:rPr lang="en-US" altLang="zh-CN" i="1">
                                      <a:latin typeface="Cambria Math" panose="02040503050406030204" pitchFamily="18" charset="0"/>
                                    </a:rPr>
                                  </m:ctrlPr>
                                </m:sSubPr>
                                <m:e>
                                  <m:r>
                                    <a:rPr lang="en-US" altLang="zh-CN" i="1">
                                      <a:latin typeface="Cambria Math" panose="02040503050406030204" pitchFamily="18" charset="0"/>
                                    </a:rPr>
                                    <m:t>𝑑</m:t>
                                  </m:r>
                                </m:e>
                                <m:sub>
                                  <m:r>
                                    <a:rPr lang="en-US" altLang="zh-CN" b="0" i="1" smtClean="0">
                                      <a:latin typeface="Cambria Math" panose="02040503050406030204" pitchFamily="18" charset="0"/>
                                    </a:rPr>
                                    <m:t>2</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𝑑</m:t>
                                  </m:r>
                                </m:e>
                                <m:sub>
                                  <m:r>
                                    <a:rPr lang="en-US" altLang="zh-CN" b="0" i="1" smtClean="0">
                                      <a:latin typeface="Cambria Math" panose="02040503050406030204" pitchFamily="18" charset="0"/>
                                    </a:rPr>
                                    <m:t>3</m:t>
                                  </m:r>
                                </m:sub>
                              </m:sSub>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cos</m:t>
                                  </m:r>
                                </m:fName>
                                <m:e>
                                  <m:sSub>
                                    <m:sSubPr>
                                      <m:ctrlPr>
                                        <a:rPr lang="en-US" altLang="zh-CN" i="1">
                                          <a:latin typeface="Cambria Math" panose="02040503050406030204" pitchFamily="18" charset="0"/>
                                        </a:rPr>
                                      </m:ctrlPr>
                                    </m:sSubPr>
                                    <m:e>
                                      <m:r>
                                        <a:rPr lang="zh-CN" altLang="en-US" i="1">
                                          <a:latin typeface="Cambria Math" panose="02040503050406030204" pitchFamily="18" charset="0"/>
                                        </a:rPr>
                                        <m:t>𝜃</m:t>
                                      </m:r>
                                    </m:e>
                                    <m:sub>
                                      <m:r>
                                        <a:rPr lang="en-US" altLang="zh-CN" i="1">
                                          <a:latin typeface="Cambria Math" panose="02040503050406030204" pitchFamily="18" charset="0"/>
                                        </a:rPr>
                                        <m:t>2</m:t>
                                      </m:r>
                                      <m:r>
                                        <a:rPr lang="en-US" altLang="zh-CN" b="0" i="1" smtClean="0">
                                          <a:latin typeface="Cambria Math" panose="02040503050406030204" pitchFamily="18" charset="0"/>
                                        </a:rPr>
                                        <m:t>3</m:t>
                                      </m:r>
                                    </m:sub>
                                  </m:sSub>
                                </m:e>
                              </m:func>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𝑝</m:t>
                                  </m:r>
                                </m:e>
                                <m:sub>
                                  <m:r>
                                    <a:rPr lang="en-US" altLang="zh-CN" i="1">
                                      <a:latin typeface="Cambria Math" panose="02040503050406030204" pitchFamily="18" charset="0"/>
                                    </a:rPr>
                                    <m:t>2</m:t>
                                  </m:r>
                                  <m:r>
                                    <a:rPr lang="en-US" altLang="zh-CN" b="0" i="1" smtClean="0">
                                      <a:latin typeface="Cambria Math" panose="02040503050406030204" pitchFamily="18" charset="0"/>
                                    </a:rPr>
                                    <m:t>3</m:t>
                                  </m:r>
                                </m:sub>
                                <m:sup>
                                  <m:r>
                                    <a:rPr lang="en-US" altLang="zh-CN" i="1">
                                      <a:latin typeface="Cambria Math" panose="02040503050406030204" pitchFamily="18" charset="0"/>
                                    </a:rPr>
                                    <m:t>2</m:t>
                                  </m:r>
                                </m:sup>
                              </m:sSubSup>
                            </m:e>
                            <m:e>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𝑑</m:t>
                                  </m:r>
                                </m:e>
                                <m:sub>
                                  <m:r>
                                    <a:rPr lang="en-US" altLang="zh-CN" b="0" i="1" smtClean="0">
                                      <a:latin typeface="Cambria Math" panose="02040503050406030204" pitchFamily="18" charset="0"/>
                                    </a:rPr>
                                    <m:t>3</m:t>
                                  </m:r>
                                </m:sub>
                                <m:sup>
                                  <m:r>
                                    <a:rPr lang="en-US" altLang="zh-CN" i="1">
                                      <a:latin typeface="Cambria Math" panose="02040503050406030204" pitchFamily="18" charset="0"/>
                                    </a:rPr>
                                    <m:t>2</m:t>
                                  </m:r>
                                </m:sup>
                              </m:sSubSup>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𝑑</m:t>
                                  </m:r>
                                </m:e>
                                <m:sub>
                                  <m:r>
                                    <a:rPr lang="en-US" altLang="zh-CN" b="0" i="1" smtClean="0">
                                      <a:latin typeface="Cambria Math" panose="02040503050406030204" pitchFamily="18" charset="0"/>
                                    </a:rPr>
                                    <m:t>1</m:t>
                                  </m:r>
                                </m:sub>
                                <m:sup>
                                  <m:r>
                                    <a:rPr lang="en-US" altLang="zh-CN" i="1">
                                      <a:latin typeface="Cambria Math" panose="02040503050406030204" pitchFamily="18" charset="0"/>
                                    </a:rPr>
                                    <m:t>2</m:t>
                                  </m:r>
                                </m:sup>
                              </m:sSubSup>
                              <m:r>
                                <a:rPr lang="en-US" altLang="zh-CN" i="1">
                                  <a:latin typeface="Cambria Math" panose="02040503050406030204" pitchFamily="18" charset="0"/>
                                </a:rPr>
                                <m:t>−2</m:t>
                              </m:r>
                              <m:sSub>
                                <m:sSubPr>
                                  <m:ctrlPr>
                                    <a:rPr lang="en-US" altLang="zh-CN" i="1">
                                      <a:latin typeface="Cambria Math" panose="02040503050406030204" pitchFamily="18" charset="0"/>
                                    </a:rPr>
                                  </m:ctrlPr>
                                </m:sSubPr>
                                <m:e>
                                  <m:r>
                                    <a:rPr lang="en-US" altLang="zh-CN" i="1">
                                      <a:latin typeface="Cambria Math" panose="02040503050406030204" pitchFamily="18" charset="0"/>
                                    </a:rPr>
                                    <m:t>𝑑</m:t>
                                  </m:r>
                                </m:e>
                                <m:sub>
                                  <m:r>
                                    <a:rPr lang="en-US" altLang="zh-CN" b="0" i="1" smtClean="0">
                                      <a:latin typeface="Cambria Math" panose="02040503050406030204" pitchFamily="18" charset="0"/>
                                    </a:rPr>
                                    <m:t>3</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𝑑</m:t>
                                  </m:r>
                                </m:e>
                                <m:sub>
                                  <m:r>
                                    <a:rPr lang="en-US" altLang="zh-CN" b="0" i="1" smtClean="0">
                                      <a:latin typeface="Cambria Math" panose="02040503050406030204" pitchFamily="18" charset="0"/>
                                    </a:rPr>
                                    <m:t>1</m:t>
                                  </m:r>
                                </m:sub>
                              </m:sSub>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cos</m:t>
                                  </m:r>
                                </m:fName>
                                <m:e>
                                  <m:sSub>
                                    <m:sSubPr>
                                      <m:ctrlPr>
                                        <a:rPr lang="en-US" altLang="zh-CN" i="1">
                                          <a:latin typeface="Cambria Math" panose="02040503050406030204" pitchFamily="18" charset="0"/>
                                        </a:rPr>
                                      </m:ctrlPr>
                                    </m:sSubPr>
                                    <m:e>
                                      <m:r>
                                        <a:rPr lang="zh-CN" altLang="en-US" i="1">
                                          <a:latin typeface="Cambria Math" panose="02040503050406030204" pitchFamily="18" charset="0"/>
                                        </a:rPr>
                                        <m:t>𝜃</m:t>
                                      </m:r>
                                    </m:e>
                                    <m:sub>
                                      <m:r>
                                        <a:rPr lang="en-US" altLang="zh-CN" b="0" i="1" smtClean="0">
                                          <a:latin typeface="Cambria Math" panose="02040503050406030204" pitchFamily="18" charset="0"/>
                                        </a:rPr>
                                        <m:t>3</m:t>
                                      </m:r>
                                      <m:r>
                                        <a:rPr lang="en-US" altLang="zh-CN" i="1">
                                          <a:latin typeface="Cambria Math" panose="02040503050406030204" pitchFamily="18" charset="0"/>
                                        </a:rPr>
                                        <m:t>1</m:t>
                                      </m:r>
                                    </m:sub>
                                  </m:sSub>
                                </m:e>
                              </m:func>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𝑝</m:t>
                                  </m:r>
                                </m:e>
                                <m:sub>
                                  <m:r>
                                    <a:rPr lang="en-US" altLang="zh-CN" b="0" i="1" smtClean="0">
                                      <a:latin typeface="Cambria Math" panose="02040503050406030204" pitchFamily="18" charset="0"/>
                                    </a:rPr>
                                    <m:t>3</m:t>
                                  </m:r>
                                  <m:r>
                                    <a:rPr lang="en-US" altLang="zh-CN" i="1">
                                      <a:latin typeface="Cambria Math" panose="02040503050406030204" pitchFamily="18" charset="0"/>
                                    </a:rPr>
                                    <m:t>1</m:t>
                                  </m:r>
                                </m:sub>
                                <m:sup>
                                  <m:r>
                                    <a:rPr lang="en-US" altLang="zh-CN" i="1">
                                      <a:latin typeface="Cambria Math" panose="02040503050406030204" pitchFamily="18" charset="0"/>
                                    </a:rPr>
                                    <m:t>2</m:t>
                                  </m:r>
                                </m:sup>
                              </m:sSubSup>
                            </m:e>
                          </m:eqArr>
                        </m:e>
                      </m:d>
                    </m:oMath>
                  </m:oMathPara>
                </a14:m>
                <a:endParaRPr lang="en-US" altLang="zh-CN" dirty="0">
                  <a:latin typeface="+mn-lt"/>
                </a:endParaRPr>
              </a:p>
              <a:p>
                <a:pPr lvl="2"/>
                <a:r>
                  <a:rPr lang="zh-CN" altLang="en-US" dirty="0">
                    <a:latin typeface="+mn-lt"/>
                  </a:rPr>
                  <a:t>只有</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𝑑</m:t>
                        </m:r>
                      </m:e>
                      <m:sub>
                        <m:r>
                          <a:rPr lang="en-US" altLang="zh-CN" b="0" i="1" smtClean="0">
                            <a:latin typeface="Cambria Math" panose="02040503050406030204" pitchFamily="18" charset="0"/>
                          </a:rPr>
                          <m:t>1</m:t>
                        </m:r>
                      </m:sub>
                    </m:sSub>
                  </m:oMath>
                </a14:m>
                <a:r>
                  <a:rPr lang="zh-CN" altLang="en-US" dirty="0">
                    <a:latin typeface="+mn-lt"/>
                  </a:rPr>
                  <a:t>，</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𝑑</m:t>
                        </m:r>
                      </m:e>
                      <m:sub>
                        <m:r>
                          <a:rPr lang="en-US" altLang="zh-CN" b="0" i="1" smtClean="0">
                            <a:latin typeface="Cambria Math" panose="02040503050406030204" pitchFamily="18" charset="0"/>
                          </a:rPr>
                          <m:t>2</m:t>
                        </m:r>
                      </m:sub>
                    </m:sSub>
                  </m:oMath>
                </a14:m>
                <a:r>
                  <a:rPr lang="zh-CN" altLang="en-US" dirty="0">
                    <a:latin typeface="+mn-lt"/>
                  </a:rPr>
                  <a:t>，</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𝑑</m:t>
                        </m:r>
                      </m:e>
                      <m:sub>
                        <m:r>
                          <a:rPr lang="en-US" altLang="zh-CN" b="0" i="1" smtClean="0">
                            <a:latin typeface="Cambria Math" panose="02040503050406030204" pitchFamily="18" charset="0"/>
                          </a:rPr>
                          <m:t>3</m:t>
                        </m:r>
                      </m:sub>
                    </m:sSub>
                  </m:oMath>
                </a14:m>
                <a:r>
                  <a:rPr lang="zh-CN" altLang="en-US" dirty="0">
                    <a:latin typeface="+mn-lt"/>
                  </a:rPr>
                  <a:t>是未知数，求解方程组即可</a:t>
                </a:r>
                <a:endParaRPr lang="en-US" altLang="zh-CN" dirty="0">
                  <a:latin typeface="+mn-lt"/>
                </a:endParaRPr>
              </a:p>
              <a:p>
                <a:pPr lvl="2"/>
                <a:r>
                  <a:rPr lang="zh-CN" altLang="en-US" dirty="0">
                    <a:latin typeface="+mn-lt"/>
                  </a:rPr>
                  <a:t>其中，给定相机内参，以及 </a:t>
                </a:r>
                <a:r>
                  <a:rPr lang="en-US" altLang="zh-CN" dirty="0">
                    <a:latin typeface="+mn-lt"/>
                  </a:rPr>
                  <a:t>3d-2d </a:t>
                </a:r>
                <a:r>
                  <a:rPr lang="zh-CN" altLang="en-US" dirty="0">
                    <a:latin typeface="+mn-lt"/>
                  </a:rPr>
                  <a:t>的投影关系，则消隐线之间的夹角</a:t>
                </a:r>
                <a14:m>
                  <m:oMath xmlns:m="http://schemas.openxmlformats.org/officeDocument/2006/math">
                    <m:sSub>
                      <m:sSubPr>
                        <m:ctrlPr>
                          <a:rPr lang="en-US" altLang="zh-CN" i="1" smtClean="0">
                            <a:latin typeface="Cambria Math" panose="02040503050406030204" pitchFamily="18" charset="0"/>
                          </a:rPr>
                        </m:ctrlPr>
                      </m:sSubPr>
                      <m:e>
                        <m:r>
                          <a:rPr lang="zh-CN" altLang="en-US" i="1" smtClean="0">
                            <a:latin typeface="Cambria Math" panose="02040503050406030204" pitchFamily="18" charset="0"/>
                          </a:rPr>
                          <m:t>𝜃</m:t>
                        </m:r>
                      </m:e>
                      <m:sub>
                        <m:r>
                          <a:rPr lang="en-US" altLang="zh-CN" b="0" i="1" smtClean="0">
                            <a:latin typeface="Cambria Math" panose="02040503050406030204" pitchFamily="18" charset="0"/>
                          </a:rPr>
                          <m:t>12</m:t>
                        </m:r>
                      </m:sub>
                    </m:sSub>
                  </m:oMath>
                </a14:m>
                <a:r>
                  <a:rPr lang="zh-CN" altLang="en-US" dirty="0">
                    <a:latin typeface="+mn-lt"/>
                  </a:rPr>
                  <a:t>，</a:t>
                </a:r>
                <a14:m>
                  <m:oMath xmlns:m="http://schemas.openxmlformats.org/officeDocument/2006/math">
                    <m:sSub>
                      <m:sSubPr>
                        <m:ctrlPr>
                          <a:rPr lang="en-US" altLang="zh-CN" i="1">
                            <a:latin typeface="Cambria Math" panose="02040503050406030204" pitchFamily="18" charset="0"/>
                          </a:rPr>
                        </m:ctrlPr>
                      </m:sSubPr>
                      <m:e>
                        <m:r>
                          <a:rPr lang="zh-CN" altLang="en-US" i="1">
                            <a:latin typeface="Cambria Math" panose="02040503050406030204" pitchFamily="18" charset="0"/>
                          </a:rPr>
                          <m:t>𝜃</m:t>
                        </m:r>
                      </m:e>
                      <m:sub>
                        <m:r>
                          <a:rPr lang="en-US" altLang="zh-CN" i="1">
                            <a:latin typeface="Cambria Math" panose="02040503050406030204" pitchFamily="18" charset="0"/>
                          </a:rPr>
                          <m:t>2</m:t>
                        </m:r>
                        <m:r>
                          <a:rPr lang="en-US" altLang="zh-CN" i="1">
                            <a:latin typeface="Cambria Math" panose="02040503050406030204" pitchFamily="18" charset="0"/>
                          </a:rPr>
                          <m:t>3</m:t>
                        </m:r>
                      </m:sub>
                    </m:sSub>
                  </m:oMath>
                </a14:m>
                <a:r>
                  <a:rPr lang="zh-CN" altLang="en-US" dirty="0">
                    <a:latin typeface="+mn-lt"/>
                  </a:rPr>
                  <a:t>，</a:t>
                </a:r>
                <a14:m>
                  <m:oMath xmlns:m="http://schemas.openxmlformats.org/officeDocument/2006/math">
                    <m:sSub>
                      <m:sSubPr>
                        <m:ctrlPr>
                          <a:rPr lang="en-US" altLang="zh-CN" i="1">
                            <a:latin typeface="Cambria Math" panose="02040503050406030204" pitchFamily="18" charset="0"/>
                          </a:rPr>
                        </m:ctrlPr>
                      </m:sSubPr>
                      <m:e>
                        <m:r>
                          <a:rPr lang="zh-CN" altLang="en-US" i="1">
                            <a:latin typeface="Cambria Math" panose="02040503050406030204" pitchFamily="18" charset="0"/>
                          </a:rPr>
                          <m:t>𝜃</m:t>
                        </m:r>
                      </m:e>
                      <m:sub>
                        <m:r>
                          <a:rPr lang="en-US" altLang="zh-CN" i="1">
                            <a:latin typeface="Cambria Math" panose="02040503050406030204" pitchFamily="18" charset="0"/>
                          </a:rPr>
                          <m:t>3</m:t>
                        </m:r>
                        <m:r>
                          <a:rPr lang="en-US" altLang="zh-CN" i="1">
                            <a:latin typeface="Cambria Math" panose="02040503050406030204" pitchFamily="18" charset="0"/>
                          </a:rPr>
                          <m:t>1</m:t>
                        </m:r>
                      </m:sub>
                    </m:sSub>
                  </m:oMath>
                </a14:m>
                <a:r>
                  <a:rPr lang="zh-CN" altLang="en-US" dirty="0">
                    <a:latin typeface="+mn-lt"/>
                  </a:rPr>
                  <a:t>是可计算得出的</a:t>
                </a:r>
                <a:endParaRPr lang="en-US" altLang="zh-CN" dirty="0">
                  <a:latin typeface="+mn-lt"/>
                </a:endParaRPr>
              </a:p>
            </p:txBody>
          </p:sp>
        </mc:Choice>
        <mc:Fallback>
          <p:sp>
            <p:nvSpPr>
              <p:cNvPr id="22" name="ee4pContent1">
                <a:extLst>
                  <a:ext uri="{FF2B5EF4-FFF2-40B4-BE49-F238E27FC236}">
                    <a16:creationId xmlns:a16="http://schemas.microsoft.com/office/drawing/2014/main" id="{A7A6BCCD-206B-103E-C0E4-2DF0DCDF073B}"/>
                  </a:ext>
                </a:extLst>
              </p:cNvPr>
              <p:cNvSpPr txBox="1">
                <a:spLocks noRot="1" noChangeAspect="1" noMove="1" noResize="1" noEditPoints="1" noAdjustHandles="1" noChangeArrowheads="1" noChangeShapeType="1" noTextEdit="1"/>
              </p:cNvSpPr>
              <p:nvPr>
                <p:custDataLst>
                  <p:tags r:id="rId2"/>
                </p:custDataLst>
              </p:nvPr>
            </p:nvSpPr>
            <p:spPr>
              <a:xfrm>
                <a:off x="838200" y="1690688"/>
                <a:ext cx="10515600" cy="2903859"/>
              </a:xfrm>
              <a:prstGeom prst="rect">
                <a:avLst/>
              </a:prstGeom>
              <a:blipFill>
                <a:blip r:embed="rId7"/>
                <a:stretch>
                  <a:fillRect l="-232" b="-1253"/>
                </a:stretch>
              </a:blipFill>
              <a:ln w="9525" cmpd="sng">
                <a:solidFill>
                  <a:schemeClr val="accent1">
                    <a:lumMod val="100000"/>
                  </a:schemeClr>
                </a:solidFill>
                <a:prstDash val="solid"/>
              </a:ln>
            </p:spPr>
            <p:txBody>
              <a:bodyPr/>
              <a:lstStyle/>
              <a:p>
                <a:r>
                  <a:rPr lang="en-US">
                    <a:noFill/>
                  </a:rPr>
                  <a:t> </a:t>
                </a:r>
              </a:p>
            </p:txBody>
          </p:sp>
        </mc:Fallback>
      </mc:AlternateContent>
      <p:pic>
        <p:nvPicPr>
          <p:cNvPr id="3074" name="Picture 2">
            <a:extLst>
              <a:ext uri="{FF2B5EF4-FFF2-40B4-BE49-F238E27FC236}">
                <a16:creationId xmlns:a16="http://schemas.microsoft.com/office/drawing/2014/main" id="{FBE478C2-8823-6AF5-9D61-6E410025539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143960" y="4633734"/>
            <a:ext cx="7904080" cy="21894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73511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Camera Calibration—</a:t>
            </a:r>
            <a:r>
              <a:rPr lang="en-US" altLang="zh-CN" dirty="0">
                <a:hlinkClick r:id="rId6"/>
              </a:rPr>
              <a:t>PnP</a:t>
            </a:r>
            <a:r>
              <a:rPr lang="zh-CN" altLang="en-US" dirty="0">
                <a:hlinkClick r:id="rId6"/>
              </a:rPr>
              <a:t>问题</a:t>
            </a:r>
            <a:r>
              <a:rPr lang="en-US" altLang="zh-CN" dirty="0"/>
              <a:t>—P3P</a:t>
            </a:r>
            <a:r>
              <a:rPr lang="zh-CN" altLang="en-US" dirty="0"/>
              <a:t>法</a:t>
            </a:r>
            <a:endParaRPr lang="en-US" dirty="0"/>
          </a:p>
        </p:txBody>
      </p:sp>
      <mc:AlternateContent xmlns:mc="http://schemas.openxmlformats.org/markup-compatibility/2006">
        <mc:Choice xmlns:a14="http://schemas.microsoft.com/office/drawing/2010/main" Requires="a14">
          <p:sp>
            <p:nvSpPr>
              <p:cNvPr id="22" name="ee4pContent1">
                <a:extLst>
                  <a:ext uri="{FF2B5EF4-FFF2-40B4-BE49-F238E27FC236}">
                    <a16:creationId xmlns:a16="http://schemas.microsoft.com/office/drawing/2014/main" id="{A7A6BCCD-206B-103E-C0E4-2DF0DCDF073B}"/>
                  </a:ext>
                </a:extLst>
              </p:cNvPr>
              <p:cNvSpPr txBox="1">
                <a:spLocks/>
              </p:cNvSpPr>
              <p:nvPr>
                <p:custDataLst>
                  <p:tags r:id="rId2"/>
                </p:custDataLst>
              </p:nvPr>
            </p:nvSpPr>
            <p:spPr>
              <a:xfrm>
                <a:off x="838200" y="1690688"/>
                <a:ext cx="10515600" cy="493653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marL="342900" lvl="1" indent="-342900">
                  <a:buFont typeface="+mj-lt"/>
                  <a:buAutoNum type="arabicPeriod" startAt="2"/>
                </a:pPr>
                <a:r>
                  <a:rPr lang="zh-CN" altLang="en-US" dirty="0">
                    <a:latin typeface="+mn-lt"/>
                  </a:rPr>
                  <a:t>向量点积</a:t>
                </a:r>
                <a:endParaRPr lang="en-US" altLang="zh-CN" dirty="0">
                  <a:latin typeface="+mn-lt"/>
                </a:endParaRPr>
              </a:p>
              <a:p>
                <a:pPr lvl="2"/>
                <a:r>
                  <a:rPr lang="zh-CN" altLang="en-US" dirty="0">
                    <a:latin typeface="+mn-lt"/>
                  </a:rPr>
                  <a:t>相机坐标系中，原点即为消隐点，原点到 </a:t>
                </a:r>
                <a:r>
                  <a:rPr lang="en-US" altLang="zh-CN" dirty="0">
                    <a:latin typeface="+mn-lt"/>
                  </a:rPr>
                  <a:t>3d-2d </a:t>
                </a:r>
                <a:r>
                  <a:rPr lang="zh-CN" altLang="en-US" dirty="0">
                    <a:latin typeface="+mn-lt"/>
                  </a:rPr>
                  <a:t>的连线即为消隐线，如图所示：</a:t>
                </a:r>
                <a:endParaRPr lang="en-US" altLang="zh-CN" dirty="0">
                  <a:latin typeface="+mn-lt"/>
                </a:endParaRPr>
              </a:p>
              <a:p>
                <a:pPr lvl="2"/>
                <a:r>
                  <a:rPr lang="zh-CN" altLang="en-US" dirty="0">
                    <a:latin typeface="+mn-lt"/>
                  </a:rPr>
                  <a:t>如果知道 </a:t>
                </a:r>
                <a:r>
                  <a:rPr lang="en-US" altLang="zh-CN" dirty="0">
                    <a:latin typeface="+mn-lt"/>
                  </a:rPr>
                  <a:t>3d</a:t>
                </a:r>
                <a:r>
                  <a:rPr lang="zh-CN" altLang="en-US" dirty="0">
                    <a:latin typeface="+mn-lt"/>
                  </a:rPr>
                  <a:t>点 投影到像平面的 </a:t>
                </a:r>
                <a:r>
                  <a:rPr lang="en-US" altLang="zh-CN" dirty="0">
                    <a:latin typeface="+mn-lt"/>
                  </a:rPr>
                  <a:t>2d</a:t>
                </a:r>
                <a:r>
                  <a:rPr lang="zh-CN" altLang="en-US" dirty="0">
                    <a:latin typeface="+mn-lt"/>
                  </a:rPr>
                  <a:t>点，在相机坐标系中的坐标</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𝑈</m:t>
                        </m:r>
                      </m:e>
                      <m:sub>
                        <m:r>
                          <a:rPr lang="en-US" altLang="zh-CN" b="0" i="1" smtClean="0">
                            <a:latin typeface="Cambria Math" panose="02040503050406030204" pitchFamily="18" charset="0"/>
                          </a:rPr>
                          <m:t>1</m:t>
                        </m:r>
                      </m:sub>
                    </m:sSub>
                  </m:oMath>
                </a14:m>
                <a:r>
                  <a:rPr lang="zh-CN" altLang="en-US" dirty="0">
                    <a:latin typeface="+mn-lt"/>
                  </a:rPr>
                  <a:t>，</a:t>
                </a:r>
                <a14:m>
                  <m:oMath xmlns:m="http://schemas.openxmlformats.org/officeDocument/2006/math">
                    <m:sSub>
                      <m:sSubPr>
                        <m:ctrlPr>
                          <a:rPr lang="en-US" altLang="zh-CN" i="1">
                            <a:latin typeface="Cambria Math" panose="02040503050406030204" pitchFamily="18" charset="0"/>
                          </a:rPr>
                        </m:ctrlPr>
                      </m:sSubPr>
                      <m:e>
                        <m:r>
                          <a:rPr lang="en-US" altLang="zh-CN" b="0" i="1">
                            <a:latin typeface="Cambria Math" panose="02040503050406030204" pitchFamily="18" charset="0"/>
                          </a:rPr>
                          <m:t>𝑈</m:t>
                        </m:r>
                      </m:e>
                      <m:sub>
                        <m:r>
                          <a:rPr lang="en-US" altLang="zh-CN" b="0" i="1" smtClean="0">
                            <a:latin typeface="Cambria Math" panose="02040503050406030204" pitchFamily="18" charset="0"/>
                          </a:rPr>
                          <m:t>2</m:t>
                        </m:r>
                      </m:sub>
                    </m:sSub>
                  </m:oMath>
                </a14:m>
                <a:r>
                  <a:rPr lang="zh-CN" altLang="en-US" dirty="0">
                    <a:latin typeface="+mn-lt"/>
                  </a:rPr>
                  <a:t>，</a:t>
                </a:r>
                <a14:m>
                  <m:oMath xmlns:m="http://schemas.openxmlformats.org/officeDocument/2006/math">
                    <m:sSub>
                      <m:sSubPr>
                        <m:ctrlPr>
                          <a:rPr lang="en-US" altLang="zh-CN" i="1">
                            <a:latin typeface="Cambria Math" panose="02040503050406030204" pitchFamily="18" charset="0"/>
                          </a:rPr>
                        </m:ctrlPr>
                      </m:sSubPr>
                      <m:e>
                        <m:r>
                          <a:rPr lang="en-US" altLang="zh-CN" b="0" i="1">
                            <a:latin typeface="Cambria Math" panose="02040503050406030204" pitchFamily="18" charset="0"/>
                          </a:rPr>
                          <m:t>𝑈</m:t>
                        </m:r>
                      </m:e>
                      <m:sub>
                        <m:r>
                          <a:rPr lang="en-US" altLang="zh-CN" b="0" i="1" smtClean="0">
                            <a:latin typeface="Cambria Math" panose="02040503050406030204" pitchFamily="18" charset="0"/>
                          </a:rPr>
                          <m:t>3</m:t>
                        </m:r>
                      </m:sub>
                    </m:sSub>
                  </m:oMath>
                </a14:m>
                <a:r>
                  <a:rPr lang="zh-CN" altLang="en-US" dirty="0">
                    <a:latin typeface="+mn-lt"/>
                  </a:rPr>
                  <a:t>，则：</a:t>
                </a:r>
                <a:endParaRPr lang="en-US" altLang="zh-CN" dirty="0">
                  <a:latin typeface="+mn-lt"/>
                </a:endParaRPr>
              </a:p>
              <a:p>
                <a:pPr marL="0" lvl="1" indent="0">
                  <a:buNone/>
                </a:pPr>
                <a14:m>
                  <m:oMathPara xmlns:m="http://schemas.openxmlformats.org/officeDocument/2006/math">
                    <m:oMathParaPr>
                      <m:jc m:val="centerGroup"/>
                    </m:oMathParaPr>
                    <m:oMath xmlns:m="http://schemas.openxmlformats.org/officeDocument/2006/math">
                      <m:func>
                        <m:funcPr>
                          <m:ctrlPr>
                            <a:rPr lang="en-US" altLang="zh-CN" sz="1200" i="1">
                              <a:latin typeface="Cambria Math" panose="02040503050406030204" pitchFamily="18" charset="0"/>
                            </a:rPr>
                          </m:ctrlPr>
                        </m:funcPr>
                        <m:fName>
                          <m:r>
                            <m:rPr>
                              <m:sty m:val="p"/>
                            </m:rPr>
                            <a:rPr lang="en-US" altLang="zh-CN" sz="1200">
                              <a:latin typeface="Cambria Math" panose="02040503050406030204" pitchFamily="18" charset="0"/>
                            </a:rPr>
                            <m:t>cos</m:t>
                          </m:r>
                        </m:fName>
                        <m:e>
                          <m:sSub>
                            <m:sSubPr>
                              <m:ctrlPr>
                                <a:rPr lang="en-US" altLang="zh-CN" sz="1200" i="1">
                                  <a:latin typeface="Cambria Math" panose="02040503050406030204" pitchFamily="18" charset="0"/>
                                </a:rPr>
                              </m:ctrlPr>
                            </m:sSubPr>
                            <m:e>
                              <m:r>
                                <a:rPr lang="zh-CN" altLang="en-US" sz="1200" i="1">
                                  <a:latin typeface="Cambria Math" panose="02040503050406030204" pitchFamily="18" charset="0"/>
                                </a:rPr>
                                <m:t>𝜃</m:t>
                              </m:r>
                            </m:e>
                            <m:sub>
                              <m:r>
                                <a:rPr lang="en-US" altLang="zh-CN" sz="1200" i="1">
                                  <a:latin typeface="Cambria Math" panose="02040503050406030204" pitchFamily="18" charset="0"/>
                                </a:rPr>
                                <m:t>2</m:t>
                              </m:r>
                              <m:r>
                                <a:rPr lang="en-US" altLang="zh-CN" sz="1200" i="1">
                                  <a:latin typeface="Cambria Math" panose="02040503050406030204" pitchFamily="18" charset="0"/>
                                </a:rPr>
                                <m:t>3</m:t>
                              </m:r>
                            </m:sub>
                          </m:sSub>
                        </m:e>
                      </m:func>
                      <m:r>
                        <a:rPr lang="en-US" altLang="zh-CN" sz="1200" b="0" i="1" smtClean="0">
                          <a:latin typeface="Cambria Math" panose="02040503050406030204" pitchFamily="18" charset="0"/>
                        </a:rPr>
                        <m:t>=</m:t>
                      </m:r>
                      <m:f>
                        <m:fPr>
                          <m:ctrlPr>
                            <a:rPr lang="en-US" altLang="zh-CN" sz="1200" b="0" i="1" smtClean="0">
                              <a:latin typeface="Cambria Math" panose="02040503050406030204" pitchFamily="18" charset="0"/>
                            </a:rPr>
                          </m:ctrlPr>
                        </m:fPr>
                        <m:num>
                          <m:acc>
                            <m:accPr>
                              <m:chr m:val="⃗"/>
                              <m:ctrlPr>
                                <a:rPr lang="en-US" altLang="zh-CN" sz="1200" b="0" i="1" smtClean="0">
                                  <a:latin typeface="Cambria Math" panose="02040503050406030204" pitchFamily="18" charset="0"/>
                                </a:rPr>
                              </m:ctrlPr>
                            </m:accPr>
                            <m:e>
                              <m:r>
                                <a:rPr lang="en-US" altLang="zh-CN" sz="1200" b="0" i="1" smtClean="0">
                                  <a:latin typeface="Cambria Math" panose="02040503050406030204" pitchFamily="18" charset="0"/>
                                </a:rPr>
                                <m:t>𝑂</m:t>
                              </m:r>
                              <m:sSub>
                                <m:sSubPr>
                                  <m:ctrlPr>
                                    <a:rPr lang="en-US" altLang="zh-CN" sz="1200" i="1">
                                      <a:latin typeface="Cambria Math" panose="02040503050406030204" pitchFamily="18" charset="0"/>
                                    </a:rPr>
                                  </m:ctrlPr>
                                </m:sSubPr>
                                <m:e>
                                  <m:r>
                                    <a:rPr lang="en-US" altLang="zh-CN" sz="1200" b="0" i="1">
                                      <a:latin typeface="Cambria Math" panose="02040503050406030204" pitchFamily="18" charset="0"/>
                                    </a:rPr>
                                    <m:t>𝑈</m:t>
                                  </m:r>
                                </m:e>
                                <m:sub>
                                  <m:r>
                                    <a:rPr lang="en-US" altLang="zh-CN" sz="1200" b="0" i="1" smtClean="0">
                                      <a:latin typeface="Cambria Math" panose="02040503050406030204" pitchFamily="18" charset="0"/>
                                    </a:rPr>
                                    <m:t>2</m:t>
                                  </m:r>
                                </m:sub>
                              </m:sSub>
                            </m:e>
                          </m:acc>
                          <m:r>
                            <a:rPr lang="en-US" altLang="zh-CN" sz="1200" i="1" smtClean="0">
                              <a:latin typeface="Cambria Math" panose="02040503050406030204" pitchFamily="18" charset="0"/>
                              <a:ea typeface="Cambria Math" panose="02040503050406030204" pitchFamily="18" charset="0"/>
                            </a:rPr>
                            <m:t>∙</m:t>
                          </m:r>
                          <m:acc>
                            <m:accPr>
                              <m:chr m:val="⃗"/>
                              <m:ctrlPr>
                                <a:rPr lang="en-US" altLang="zh-CN" sz="1200" i="1" smtClean="0">
                                  <a:latin typeface="Cambria Math" panose="02040503050406030204" pitchFamily="18" charset="0"/>
                                  <a:ea typeface="Cambria Math" panose="02040503050406030204" pitchFamily="18" charset="0"/>
                                </a:rPr>
                              </m:ctrlPr>
                            </m:accPr>
                            <m:e>
                              <m:r>
                                <a:rPr lang="en-US" altLang="zh-CN" sz="1200" i="1">
                                  <a:latin typeface="Cambria Math" panose="02040503050406030204" pitchFamily="18" charset="0"/>
                                </a:rPr>
                                <m:t>𝑂</m:t>
                              </m:r>
                              <m:sSub>
                                <m:sSubPr>
                                  <m:ctrlPr>
                                    <a:rPr lang="en-US" altLang="zh-CN" sz="1200" i="1">
                                      <a:latin typeface="Cambria Math" panose="02040503050406030204" pitchFamily="18" charset="0"/>
                                    </a:rPr>
                                  </m:ctrlPr>
                                </m:sSubPr>
                                <m:e>
                                  <m:r>
                                    <a:rPr lang="en-US" altLang="zh-CN" sz="1200" i="1">
                                      <a:latin typeface="Cambria Math" panose="02040503050406030204" pitchFamily="18" charset="0"/>
                                    </a:rPr>
                                    <m:t>𝑈</m:t>
                                  </m:r>
                                </m:e>
                                <m:sub>
                                  <m:r>
                                    <a:rPr lang="en-US" altLang="zh-CN" sz="1200" b="0" i="1" smtClean="0">
                                      <a:latin typeface="Cambria Math" panose="02040503050406030204" pitchFamily="18" charset="0"/>
                                    </a:rPr>
                                    <m:t>3</m:t>
                                  </m:r>
                                </m:sub>
                              </m:sSub>
                            </m:e>
                          </m:acc>
                        </m:num>
                        <m:den>
                          <m:d>
                            <m:dPr>
                              <m:begChr m:val="‖"/>
                              <m:endChr m:val="‖"/>
                              <m:ctrlPr>
                                <a:rPr lang="en-US" altLang="zh-CN" sz="1200" b="0" i="1" smtClean="0">
                                  <a:latin typeface="Cambria Math" panose="02040503050406030204" pitchFamily="18" charset="0"/>
                                </a:rPr>
                              </m:ctrlPr>
                            </m:dPr>
                            <m:e>
                              <m:acc>
                                <m:accPr>
                                  <m:chr m:val="⃗"/>
                                  <m:ctrlPr>
                                    <a:rPr lang="en-US" altLang="zh-CN" sz="1200" i="1">
                                      <a:latin typeface="Cambria Math" panose="02040503050406030204" pitchFamily="18" charset="0"/>
                                    </a:rPr>
                                  </m:ctrlPr>
                                </m:accPr>
                                <m:e>
                                  <m:r>
                                    <a:rPr lang="en-US" altLang="zh-CN" sz="1200" i="1">
                                      <a:latin typeface="Cambria Math" panose="02040503050406030204" pitchFamily="18" charset="0"/>
                                    </a:rPr>
                                    <m:t>𝑂</m:t>
                                  </m:r>
                                  <m:sSub>
                                    <m:sSubPr>
                                      <m:ctrlPr>
                                        <a:rPr lang="en-US" altLang="zh-CN" sz="1200" i="1">
                                          <a:latin typeface="Cambria Math" panose="02040503050406030204" pitchFamily="18" charset="0"/>
                                        </a:rPr>
                                      </m:ctrlPr>
                                    </m:sSubPr>
                                    <m:e>
                                      <m:r>
                                        <a:rPr lang="en-US" altLang="zh-CN" sz="1200" i="1">
                                          <a:latin typeface="Cambria Math" panose="02040503050406030204" pitchFamily="18" charset="0"/>
                                        </a:rPr>
                                        <m:t>𝑈</m:t>
                                      </m:r>
                                    </m:e>
                                    <m:sub>
                                      <m:r>
                                        <a:rPr lang="en-US" altLang="zh-CN" sz="1200" i="1">
                                          <a:latin typeface="Cambria Math" panose="02040503050406030204" pitchFamily="18" charset="0"/>
                                        </a:rPr>
                                        <m:t>2</m:t>
                                      </m:r>
                                    </m:sub>
                                  </m:sSub>
                                </m:e>
                              </m:acc>
                            </m:e>
                          </m:d>
                          <m:d>
                            <m:dPr>
                              <m:begChr m:val="‖"/>
                              <m:endChr m:val="‖"/>
                              <m:ctrlPr>
                                <a:rPr lang="en-US" altLang="zh-CN" sz="1200" b="0" i="1" smtClean="0">
                                  <a:latin typeface="Cambria Math" panose="02040503050406030204" pitchFamily="18" charset="0"/>
                                </a:rPr>
                              </m:ctrlPr>
                            </m:dPr>
                            <m:e>
                              <m:acc>
                                <m:accPr>
                                  <m:chr m:val="⃗"/>
                                  <m:ctrlPr>
                                    <a:rPr lang="en-US" altLang="zh-CN" sz="1200" i="1">
                                      <a:latin typeface="Cambria Math" panose="02040503050406030204" pitchFamily="18" charset="0"/>
                                      <a:ea typeface="Cambria Math" panose="02040503050406030204" pitchFamily="18" charset="0"/>
                                    </a:rPr>
                                  </m:ctrlPr>
                                </m:accPr>
                                <m:e>
                                  <m:r>
                                    <a:rPr lang="en-US" altLang="zh-CN" sz="1200" i="1">
                                      <a:latin typeface="Cambria Math" panose="02040503050406030204" pitchFamily="18" charset="0"/>
                                    </a:rPr>
                                    <m:t>𝑂</m:t>
                                  </m:r>
                                  <m:sSub>
                                    <m:sSubPr>
                                      <m:ctrlPr>
                                        <a:rPr lang="en-US" altLang="zh-CN" sz="1200" i="1">
                                          <a:latin typeface="Cambria Math" panose="02040503050406030204" pitchFamily="18" charset="0"/>
                                        </a:rPr>
                                      </m:ctrlPr>
                                    </m:sSubPr>
                                    <m:e>
                                      <m:r>
                                        <a:rPr lang="en-US" altLang="zh-CN" sz="1200" i="1">
                                          <a:latin typeface="Cambria Math" panose="02040503050406030204" pitchFamily="18" charset="0"/>
                                        </a:rPr>
                                        <m:t>𝑈</m:t>
                                      </m:r>
                                    </m:e>
                                    <m:sub>
                                      <m:r>
                                        <a:rPr lang="en-US" altLang="zh-CN" sz="1200" i="1">
                                          <a:latin typeface="Cambria Math" panose="02040503050406030204" pitchFamily="18" charset="0"/>
                                        </a:rPr>
                                        <m:t>3</m:t>
                                      </m:r>
                                    </m:sub>
                                  </m:sSub>
                                </m:e>
                              </m:acc>
                            </m:e>
                          </m:d>
                        </m:den>
                      </m:f>
                    </m:oMath>
                  </m:oMathPara>
                </a14:m>
                <a:endParaRPr lang="en-US" altLang="zh-CN" sz="1200" dirty="0">
                  <a:latin typeface="+mn-lt"/>
                </a:endParaRPr>
              </a:p>
              <a:p>
                <a:pPr lvl="2"/>
                <a:r>
                  <a:rPr lang="zh-CN" altLang="en-US" dirty="0">
                    <a:latin typeface="+mn-lt"/>
                  </a:rPr>
                  <a:t>具体到运算，可视为世界坐标系</a:t>
                </a:r>
                <a14:m>
                  <m:oMath xmlns:m="http://schemas.openxmlformats.org/officeDocument/2006/math">
                    <m:r>
                      <a:rPr lang="en-US" altLang="zh-CN" i="1" dirty="0" smtClean="0">
                        <a:latin typeface="Cambria Math" panose="02040503050406030204" pitchFamily="18" charset="0"/>
                      </a:rPr>
                      <m:t>{</m:t>
                    </m:r>
                    <m:r>
                      <a:rPr lang="en-US" altLang="zh-CN" i="1" dirty="0" smtClean="0">
                        <a:latin typeface="Cambria Math" panose="02040503050406030204" pitchFamily="18" charset="0"/>
                      </a:rPr>
                      <m:t>𝑊</m:t>
                    </m:r>
                    <m:r>
                      <a:rPr lang="en-US" altLang="zh-CN" i="1" dirty="0" smtClean="0">
                        <a:latin typeface="Cambria Math" panose="02040503050406030204" pitchFamily="18" charset="0"/>
                      </a:rPr>
                      <m:t>}</m:t>
                    </m:r>
                  </m:oMath>
                </a14:m>
                <a:r>
                  <a:rPr lang="zh-CN" altLang="en-US" dirty="0">
                    <a:latin typeface="+mn-lt"/>
                  </a:rPr>
                  <a:t>和相机坐标系</a:t>
                </a:r>
                <a14:m>
                  <m:oMath xmlns:m="http://schemas.openxmlformats.org/officeDocument/2006/math">
                    <m:r>
                      <a:rPr lang="en-US" altLang="zh-CN" i="1" dirty="0" smtClean="0">
                        <a:latin typeface="Cambria Math" panose="02040503050406030204" pitchFamily="18" charset="0"/>
                      </a:rPr>
                      <m:t>{</m:t>
                    </m:r>
                    <m:r>
                      <a:rPr lang="en-US" altLang="zh-CN" i="1" dirty="0" smtClean="0">
                        <a:latin typeface="Cambria Math" panose="02040503050406030204" pitchFamily="18" charset="0"/>
                      </a:rPr>
                      <m:t>𝐶</m:t>
                    </m:r>
                    <m:r>
                      <a:rPr lang="en-US" altLang="zh-CN" i="1" dirty="0" smtClean="0">
                        <a:latin typeface="Cambria Math" panose="02040503050406030204" pitchFamily="18" charset="0"/>
                      </a:rPr>
                      <m:t>}</m:t>
                    </m:r>
                  </m:oMath>
                </a14:m>
                <a:r>
                  <a:rPr lang="zh-CN" altLang="en-US" dirty="0">
                    <a:latin typeface="+mn-lt"/>
                  </a:rPr>
                  <a:t>重合，且</a:t>
                </a:r>
                <a14:m>
                  <m:oMath xmlns:m="http://schemas.openxmlformats.org/officeDocument/2006/math">
                    <m:r>
                      <a:rPr lang="en-US" altLang="zh-CN" i="1" dirty="0" smtClean="0">
                        <a:latin typeface="Cambria Math" panose="02040503050406030204" pitchFamily="18" charset="0"/>
                      </a:rPr>
                      <m:t>𝑍</m:t>
                    </m:r>
                    <m:r>
                      <a:rPr lang="en-US" altLang="zh-CN" i="1" dirty="0" smtClean="0">
                        <a:latin typeface="Cambria Math" panose="02040503050406030204" pitchFamily="18" charset="0"/>
                      </a:rPr>
                      <m:t>=</m:t>
                    </m:r>
                    <m:r>
                      <a:rPr lang="en-US" altLang="zh-CN" i="1" dirty="0" smtClean="0">
                        <a:latin typeface="Cambria Math" panose="02040503050406030204" pitchFamily="18" charset="0"/>
                      </a:rPr>
                      <m:t>𝑓</m:t>
                    </m:r>
                  </m:oMath>
                </a14:m>
                <a:r>
                  <a:rPr lang="zh-CN" altLang="en-US" dirty="0">
                    <a:latin typeface="+mn-lt"/>
                  </a:rPr>
                  <a:t>，则有：</a:t>
                </a:r>
                <a:endParaRPr lang="en-US" altLang="zh-CN" dirty="0">
                  <a:latin typeface="+mn-lt"/>
                </a:endParaRPr>
              </a:p>
              <a:p>
                <a:pPr marL="0" lvl="1" indent="0">
                  <a:buNone/>
                </a:pPr>
                <a14:m>
                  <m:oMathPara xmlns:m="http://schemas.openxmlformats.org/officeDocument/2006/math">
                    <m:oMathParaPr>
                      <m:jc m:val="centerGroup"/>
                    </m:oMathParaPr>
                    <m:oMath xmlns:m="http://schemas.openxmlformats.org/officeDocument/2006/math">
                      <m:d>
                        <m:dPr>
                          <m:begChr m:val="["/>
                          <m:endChr m:val="]"/>
                          <m:ctrlPr>
                            <a:rPr lang="en-US" altLang="zh-CN" sz="1200" b="1" i="1" smtClean="0">
                              <a:latin typeface="Cambria Math" panose="02040503050406030204" pitchFamily="18" charset="0"/>
                            </a:rPr>
                          </m:ctrlPr>
                        </m:dPr>
                        <m:e>
                          <m:m>
                            <m:mPr>
                              <m:mcs>
                                <m:mc>
                                  <m:mcPr>
                                    <m:count m:val="2"/>
                                    <m:mcJc m:val="center"/>
                                  </m:mcPr>
                                </m:mc>
                              </m:mcs>
                              <m:ctrlPr>
                                <a:rPr lang="en-US" altLang="zh-CN" sz="1200" b="1" i="1" smtClean="0">
                                  <a:latin typeface="Cambria Math" panose="02040503050406030204" pitchFamily="18" charset="0"/>
                                </a:rPr>
                              </m:ctrlPr>
                            </m:mPr>
                            <m:mr>
                              <m:e>
                                <m:r>
                                  <a:rPr lang="en-US" altLang="zh-CN" sz="1200" b="1" i="1">
                                    <a:latin typeface="Cambria Math" panose="02040503050406030204" pitchFamily="18" charset="0"/>
                                  </a:rPr>
                                  <m:t>𝑹</m:t>
                                </m:r>
                              </m:e>
                              <m:e>
                                <m:r>
                                  <a:rPr lang="en-US" altLang="zh-CN" sz="1200" b="1" i="1">
                                    <a:latin typeface="Cambria Math" panose="02040503050406030204" pitchFamily="18" charset="0"/>
                                  </a:rPr>
                                  <m:t>𝒕</m:t>
                                </m:r>
                              </m:e>
                            </m:mr>
                          </m:m>
                        </m:e>
                      </m:d>
                      <m:r>
                        <a:rPr lang="en-US" altLang="zh-CN" sz="1200" b="1" i="1" smtClean="0">
                          <a:latin typeface="Cambria Math" panose="02040503050406030204" pitchFamily="18" charset="0"/>
                        </a:rPr>
                        <m:t>=</m:t>
                      </m:r>
                      <m:d>
                        <m:dPr>
                          <m:begChr m:val="["/>
                          <m:endChr m:val="]"/>
                          <m:ctrlPr>
                            <a:rPr lang="en-US" altLang="zh-CN" sz="1200" i="1">
                              <a:latin typeface="Cambria Math" panose="02040503050406030204" pitchFamily="18" charset="0"/>
                            </a:rPr>
                          </m:ctrlPr>
                        </m:dPr>
                        <m:e>
                          <m:m>
                            <m:mPr>
                              <m:mcs>
                                <m:mc>
                                  <m:mcPr>
                                    <m:count m:val="2"/>
                                    <m:mcJc m:val="center"/>
                                  </m:mcPr>
                                </m:mc>
                              </m:mcs>
                              <m:ctrlPr>
                                <a:rPr lang="en-US" altLang="zh-CN" sz="1200" i="1">
                                  <a:latin typeface="Cambria Math" panose="02040503050406030204" pitchFamily="18" charset="0"/>
                                </a:rPr>
                              </m:ctrlPr>
                            </m:mPr>
                            <m:mr>
                              <m:e>
                                <m:m>
                                  <m:mPr>
                                    <m:mcs>
                                      <m:mc>
                                        <m:mcPr>
                                          <m:count m:val="2"/>
                                          <m:mcJc m:val="center"/>
                                        </m:mcPr>
                                      </m:mc>
                                    </m:mcs>
                                    <m:ctrlPr>
                                      <a:rPr lang="en-US" altLang="zh-CN" sz="1200" i="1">
                                        <a:latin typeface="Cambria Math" panose="02040503050406030204" pitchFamily="18" charset="0"/>
                                      </a:rPr>
                                    </m:ctrlPr>
                                  </m:mPr>
                                  <m:mr>
                                    <m:e>
                                      <m:eqArr>
                                        <m:eqArrPr>
                                          <m:ctrlPr>
                                            <a:rPr lang="en-US" altLang="zh-CN" sz="1200" i="1">
                                              <a:latin typeface="Cambria Math" panose="02040503050406030204" pitchFamily="18" charset="0"/>
                                            </a:rPr>
                                          </m:ctrlPr>
                                        </m:eqArrPr>
                                        <m:e>
                                          <m:r>
                                            <a:rPr lang="en-US" altLang="zh-CN" sz="1200" b="0" i="1" smtClean="0">
                                              <a:latin typeface="Cambria Math" panose="02040503050406030204" pitchFamily="18" charset="0"/>
                                            </a:rPr>
                                            <m:t>1</m:t>
                                          </m:r>
                                        </m:e>
                                        <m:e>
                                          <m:r>
                                            <a:rPr lang="en-US" altLang="zh-CN" sz="1200" b="0" i="1" smtClean="0">
                                              <a:latin typeface="Cambria Math" panose="02040503050406030204" pitchFamily="18" charset="0"/>
                                            </a:rPr>
                                            <m:t>0</m:t>
                                          </m:r>
                                        </m:e>
                                        <m:e>
                                          <m:r>
                                            <a:rPr lang="en-US" altLang="zh-CN" sz="1200" b="0" i="1" smtClean="0">
                                              <a:latin typeface="Cambria Math" panose="02040503050406030204" pitchFamily="18" charset="0"/>
                                            </a:rPr>
                                            <m:t>0</m:t>
                                          </m:r>
                                        </m:e>
                                      </m:eqArr>
                                    </m:e>
                                    <m:e>
                                      <m:eqArr>
                                        <m:eqArrPr>
                                          <m:ctrlPr>
                                            <a:rPr lang="en-US" altLang="zh-CN" sz="1200" i="1">
                                              <a:latin typeface="Cambria Math" panose="02040503050406030204" pitchFamily="18" charset="0"/>
                                            </a:rPr>
                                          </m:ctrlPr>
                                        </m:eqArrPr>
                                        <m:e>
                                          <m:r>
                                            <a:rPr lang="en-US" altLang="zh-CN" sz="1200" b="0" i="1" smtClean="0">
                                              <a:latin typeface="Cambria Math" panose="02040503050406030204" pitchFamily="18" charset="0"/>
                                            </a:rPr>
                                            <m:t>0</m:t>
                                          </m:r>
                                        </m:e>
                                        <m:e>
                                          <m:r>
                                            <a:rPr lang="en-US" altLang="zh-CN" sz="1200" b="0" i="1" smtClean="0">
                                              <a:latin typeface="Cambria Math" panose="02040503050406030204" pitchFamily="18" charset="0"/>
                                            </a:rPr>
                                            <m:t>1</m:t>
                                          </m:r>
                                        </m:e>
                                        <m:e>
                                          <m:r>
                                            <a:rPr lang="en-US" altLang="zh-CN" sz="1200" b="0" i="1" smtClean="0">
                                              <a:latin typeface="Cambria Math" panose="02040503050406030204" pitchFamily="18" charset="0"/>
                                            </a:rPr>
                                            <m:t>0</m:t>
                                          </m:r>
                                        </m:e>
                                      </m:eqArr>
                                    </m:e>
                                  </m:mr>
                                </m:m>
                              </m:e>
                              <m:e>
                                <m:m>
                                  <m:mPr>
                                    <m:mcs>
                                      <m:mc>
                                        <m:mcPr>
                                          <m:count m:val="2"/>
                                          <m:mcJc m:val="center"/>
                                        </m:mcPr>
                                      </m:mc>
                                    </m:mcs>
                                    <m:ctrlPr>
                                      <a:rPr lang="en-US" altLang="zh-CN" sz="1200" i="1">
                                        <a:latin typeface="Cambria Math" panose="02040503050406030204" pitchFamily="18" charset="0"/>
                                      </a:rPr>
                                    </m:ctrlPr>
                                  </m:mPr>
                                  <m:mr>
                                    <m:e>
                                      <m:eqArr>
                                        <m:eqArrPr>
                                          <m:ctrlPr>
                                            <a:rPr lang="en-US" altLang="zh-CN" sz="1200" i="1">
                                              <a:latin typeface="Cambria Math" panose="02040503050406030204" pitchFamily="18" charset="0"/>
                                            </a:rPr>
                                          </m:ctrlPr>
                                        </m:eqArrPr>
                                        <m:e>
                                          <m:r>
                                            <a:rPr lang="en-US" altLang="zh-CN" sz="1200" b="0" i="1" smtClean="0">
                                              <a:latin typeface="Cambria Math" panose="02040503050406030204" pitchFamily="18" charset="0"/>
                                            </a:rPr>
                                            <m:t>0</m:t>
                                          </m:r>
                                        </m:e>
                                        <m:e>
                                          <m:r>
                                            <a:rPr lang="en-US" altLang="zh-CN" sz="1200" b="0" i="1" smtClean="0">
                                              <a:latin typeface="Cambria Math" panose="02040503050406030204" pitchFamily="18" charset="0"/>
                                            </a:rPr>
                                            <m:t>0</m:t>
                                          </m:r>
                                        </m:e>
                                        <m:e>
                                          <m:r>
                                            <a:rPr lang="en-US" altLang="zh-CN" sz="1200" b="0" i="1" smtClean="0">
                                              <a:latin typeface="Cambria Math" panose="02040503050406030204" pitchFamily="18" charset="0"/>
                                            </a:rPr>
                                            <m:t>1</m:t>
                                          </m:r>
                                        </m:e>
                                      </m:eqArr>
                                    </m:e>
                                    <m:e>
                                      <m:eqArr>
                                        <m:eqArrPr>
                                          <m:ctrlPr>
                                            <a:rPr lang="en-US" altLang="zh-CN" sz="1200" i="1">
                                              <a:latin typeface="Cambria Math" panose="02040503050406030204" pitchFamily="18" charset="0"/>
                                            </a:rPr>
                                          </m:ctrlPr>
                                        </m:eqArrPr>
                                        <m:e>
                                          <m:r>
                                            <a:rPr lang="en-US" altLang="zh-CN" sz="1200" b="0" i="1" smtClean="0">
                                              <a:latin typeface="Cambria Math" panose="02040503050406030204" pitchFamily="18" charset="0"/>
                                            </a:rPr>
                                            <m:t>0</m:t>
                                          </m:r>
                                        </m:e>
                                        <m:e>
                                          <m:r>
                                            <a:rPr lang="en-US" altLang="zh-CN" sz="1200" b="0" i="1" smtClean="0">
                                              <a:latin typeface="Cambria Math" panose="02040503050406030204" pitchFamily="18" charset="0"/>
                                            </a:rPr>
                                            <m:t>0</m:t>
                                          </m:r>
                                        </m:e>
                                        <m:e>
                                          <m:r>
                                            <a:rPr lang="en-US" altLang="zh-CN" sz="1200" b="0" i="1" smtClean="0">
                                              <a:latin typeface="Cambria Math" panose="02040503050406030204" pitchFamily="18" charset="0"/>
                                            </a:rPr>
                                            <m:t>0</m:t>
                                          </m:r>
                                        </m:e>
                                      </m:eqArr>
                                    </m:e>
                                  </m:mr>
                                </m:m>
                              </m:e>
                            </m:mr>
                          </m:m>
                        </m:e>
                      </m:d>
                      <m:r>
                        <a:rPr lang="en-US" altLang="zh-CN" sz="1200" i="1" smtClean="0">
                          <a:latin typeface="Cambria Math" panose="02040503050406030204" pitchFamily="18" charset="0"/>
                          <a:ea typeface="Cambria Math" panose="02040503050406030204" pitchFamily="18" charset="0"/>
                        </a:rPr>
                        <m:t>⇒</m:t>
                      </m:r>
                      <m:r>
                        <a:rPr lang="en-US" altLang="zh-CN" sz="1200" b="0" i="1" smtClean="0">
                          <a:latin typeface="Cambria Math" panose="02040503050406030204" pitchFamily="18" charset="0"/>
                          <a:ea typeface="Cambria Math" panose="02040503050406030204" pitchFamily="18" charset="0"/>
                        </a:rPr>
                        <m:t>𝑠</m:t>
                      </m:r>
                      <m:d>
                        <m:dPr>
                          <m:begChr m:val="["/>
                          <m:endChr m:val="]"/>
                          <m:ctrlPr>
                            <a:rPr lang="en-US" altLang="zh-CN" sz="1200" b="0" i="1" smtClean="0">
                              <a:latin typeface="Cambria Math" panose="02040503050406030204" pitchFamily="18" charset="0"/>
                              <a:ea typeface="Cambria Math" panose="02040503050406030204" pitchFamily="18" charset="0"/>
                            </a:rPr>
                          </m:ctrlPr>
                        </m:dPr>
                        <m:e>
                          <m:m>
                            <m:mPr>
                              <m:mcs>
                                <m:mc>
                                  <m:mcPr>
                                    <m:count m:val="1"/>
                                    <m:mcJc m:val="center"/>
                                  </m:mcPr>
                                </m:mc>
                              </m:mcs>
                              <m:ctrlPr>
                                <a:rPr lang="en-US" altLang="zh-CN" sz="1200" b="0" i="1" smtClean="0">
                                  <a:latin typeface="Cambria Math" panose="02040503050406030204" pitchFamily="18" charset="0"/>
                                  <a:ea typeface="Cambria Math" panose="02040503050406030204" pitchFamily="18" charset="0"/>
                                </a:rPr>
                              </m:ctrlPr>
                            </m:mPr>
                            <m:mr>
                              <m:e>
                                <m:r>
                                  <m:rPr>
                                    <m:brk m:alnAt="7"/>
                                  </m:rPr>
                                  <a:rPr lang="en-US" altLang="zh-CN" sz="1200" b="0" i="1" smtClean="0">
                                    <a:latin typeface="Cambria Math" panose="02040503050406030204" pitchFamily="18" charset="0"/>
                                    <a:ea typeface="Cambria Math" panose="02040503050406030204" pitchFamily="18" charset="0"/>
                                  </a:rPr>
                                  <m:t>𝑢</m:t>
                                </m:r>
                              </m:e>
                            </m:mr>
                            <m:mr>
                              <m:e>
                                <m:r>
                                  <a:rPr lang="en-US" altLang="zh-CN" sz="1200" b="0" i="1" smtClean="0">
                                    <a:latin typeface="Cambria Math" panose="02040503050406030204" pitchFamily="18" charset="0"/>
                                    <a:ea typeface="Cambria Math" panose="02040503050406030204" pitchFamily="18" charset="0"/>
                                  </a:rPr>
                                  <m:t>𝑣</m:t>
                                </m:r>
                              </m:e>
                            </m:mr>
                            <m:mr>
                              <m:e>
                                <m:r>
                                  <a:rPr lang="en-US" altLang="zh-CN" sz="1200" b="0" i="1" smtClean="0">
                                    <a:latin typeface="Cambria Math" panose="02040503050406030204" pitchFamily="18" charset="0"/>
                                    <a:ea typeface="Cambria Math" panose="02040503050406030204" pitchFamily="18" charset="0"/>
                                  </a:rPr>
                                  <m:t>1</m:t>
                                </m:r>
                              </m:e>
                            </m:mr>
                          </m:m>
                        </m:e>
                      </m:d>
                      <m:r>
                        <a:rPr lang="en-US" altLang="zh-CN" sz="1200" b="0" i="1" smtClean="0">
                          <a:latin typeface="Cambria Math" panose="02040503050406030204" pitchFamily="18" charset="0"/>
                          <a:ea typeface="Cambria Math" panose="02040503050406030204" pitchFamily="18" charset="0"/>
                        </a:rPr>
                        <m:t>=</m:t>
                      </m:r>
                      <m:d>
                        <m:dPr>
                          <m:begChr m:val="["/>
                          <m:endChr m:val="]"/>
                          <m:ctrlPr>
                            <a:rPr lang="en-US" altLang="zh-CN" sz="1200" i="1">
                              <a:latin typeface="Cambria Math" panose="02040503050406030204" pitchFamily="18" charset="0"/>
                            </a:rPr>
                          </m:ctrlPr>
                        </m:dPr>
                        <m:e>
                          <m:m>
                            <m:mPr>
                              <m:mcs>
                                <m:mc>
                                  <m:mcPr>
                                    <m:count m:val="3"/>
                                    <m:mcJc m:val="center"/>
                                  </m:mcPr>
                                </m:mc>
                              </m:mcs>
                              <m:ctrlPr>
                                <a:rPr lang="en-US" altLang="zh-CN" sz="1200" i="1">
                                  <a:latin typeface="Cambria Math" panose="02040503050406030204" pitchFamily="18" charset="0"/>
                                </a:rPr>
                              </m:ctrlPr>
                            </m:mPr>
                            <m:mr>
                              <m:e>
                                <m:sSub>
                                  <m:sSubPr>
                                    <m:ctrlPr>
                                      <a:rPr lang="en-US" altLang="zh-CN" sz="1200" i="1">
                                        <a:latin typeface="Cambria Math" panose="02040503050406030204" pitchFamily="18" charset="0"/>
                                      </a:rPr>
                                    </m:ctrlPr>
                                  </m:sSubPr>
                                  <m:e>
                                    <m:r>
                                      <a:rPr lang="en-US" altLang="zh-CN" sz="1200" i="1">
                                        <a:latin typeface="Cambria Math" panose="02040503050406030204" pitchFamily="18" charset="0"/>
                                      </a:rPr>
                                      <m:t>𝑓</m:t>
                                    </m:r>
                                  </m:e>
                                  <m:sub>
                                    <m:r>
                                      <a:rPr lang="en-US" altLang="zh-CN" sz="1200" i="1">
                                        <a:latin typeface="Cambria Math" panose="02040503050406030204" pitchFamily="18" charset="0"/>
                                      </a:rPr>
                                      <m:t>𝑥</m:t>
                                    </m:r>
                                  </m:sub>
                                </m:sSub>
                              </m:e>
                              <m:e>
                                <m:r>
                                  <a:rPr lang="en-US" altLang="zh-CN" sz="1200" i="1">
                                    <a:latin typeface="Cambria Math" panose="02040503050406030204" pitchFamily="18" charset="0"/>
                                  </a:rPr>
                                  <m:t>0</m:t>
                                </m:r>
                              </m:e>
                              <m:e>
                                <m:sSub>
                                  <m:sSubPr>
                                    <m:ctrlPr>
                                      <a:rPr lang="en-US" altLang="zh-CN" sz="1200" i="1">
                                        <a:latin typeface="Cambria Math" panose="02040503050406030204" pitchFamily="18" charset="0"/>
                                      </a:rPr>
                                    </m:ctrlPr>
                                  </m:sSubPr>
                                  <m:e>
                                    <m:r>
                                      <a:rPr lang="en-US" altLang="zh-CN" sz="1200" i="1">
                                        <a:latin typeface="Cambria Math" panose="02040503050406030204" pitchFamily="18" charset="0"/>
                                      </a:rPr>
                                      <m:t>𝑐</m:t>
                                    </m:r>
                                  </m:e>
                                  <m:sub>
                                    <m:r>
                                      <a:rPr lang="en-US" altLang="zh-CN" sz="1200" i="1">
                                        <a:latin typeface="Cambria Math" panose="02040503050406030204" pitchFamily="18" charset="0"/>
                                      </a:rPr>
                                      <m:t>𝑥</m:t>
                                    </m:r>
                                  </m:sub>
                                </m:sSub>
                              </m:e>
                            </m:mr>
                            <m:mr>
                              <m:e>
                                <m:r>
                                  <a:rPr lang="en-US" altLang="zh-CN" sz="1200" i="1">
                                    <a:latin typeface="Cambria Math" panose="02040503050406030204" pitchFamily="18" charset="0"/>
                                  </a:rPr>
                                  <m:t>0</m:t>
                                </m:r>
                              </m:e>
                              <m:e>
                                <m:sSub>
                                  <m:sSubPr>
                                    <m:ctrlPr>
                                      <a:rPr lang="en-US" altLang="zh-CN" sz="1200" i="1">
                                        <a:latin typeface="Cambria Math" panose="02040503050406030204" pitchFamily="18" charset="0"/>
                                      </a:rPr>
                                    </m:ctrlPr>
                                  </m:sSubPr>
                                  <m:e>
                                    <m:r>
                                      <a:rPr lang="en-US" altLang="zh-CN" sz="1200" i="1">
                                        <a:latin typeface="Cambria Math" panose="02040503050406030204" pitchFamily="18" charset="0"/>
                                      </a:rPr>
                                      <m:t>𝑓</m:t>
                                    </m:r>
                                  </m:e>
                                  <m:sub>
                                    <m:r>
                                      <a:rPr lang="en-US" altLang="zh-CN" sz="1200" i="1">
                                        <a:latin typeface="Cambria Math" panose="02040503050406030204" pitchFamily="18" charset="0"/>
                                      </a:rPr>
                                      <m:t>𝑦</m:t>
                                    </m:r>
                                  </m:sub>
                                </m:sSub>
                              </m:e>
                              <m:e>
                                <m:sSub>
                                  <m:sSubPr>
                                    <m:ctrlPr>
                                      <a:rPr lang="en-US" altLang="zh-CN" sz="1200" i="1">
                                        <a:latin typeface="Cambria Math" panose="02040503050406030204" pitchFamily="18" charset="0"/>
                                      </a:rPr>
                                    </m:ctrlPr>
                                  </m:sSubPr>
                                  <m:e>
                                    <m:r>
                                      <a:rPr lang="en-US" altLang="zh-CN" sz="1200" i="1">
                                        <a:latin typeface="Cambria Math" panose="02040503050406030204" pitchFamily="18" charset="0"/>
                                      </a:rPr>
                                      <m:t>𝑐</m:t>
                                    </m:r>
                                  </m:e>
                                  <m:sub>
                                    <m:r>
                                      <a:rPr lang="en-US" altLang="zh-CN" sz="1200" i="1">
                                        <a:latin typeface="Cambria Math" panose="02040503050406030204" pitchFamily="18" charset="0"/>
                                      </a:rPr>
                                      <m:t>𝑥</m:t>
                                    </m:r>
                                  </m:sub>
                                </m:sSub>
                              </m:e>
                            </m:mr>
                            <m:mr>
                              <m:e>
                                <m:r>
                                  <a:rPr lang="en-US" altLang="zh-CN" sz="1200" i="1">
                                    <a:latin typeface="Cambria Math" panose="02040503050406030204" pitchFamily="18" charset="0"/>
                                  </a:rPr>
                                  <m:t>0</m:t>
                                </m:r>
                              </m:e>
                              <m:e>
                                <m:r>
                                  <a:rPr lang="en-US" altLang="zh-CN" sz="1200" i="1">
                                    <a:latin typeface="Cambria Math" panose="02040503050406030204" pitchFamily="18" charset="0"/>
                                  </a:rPr>
                                  <m:t>0</m:t>
                                </m:r>
                              </m:e>
                              <m:e>
                                <m:r>
                                  <a:rPr lang="en-US" altLang="zh-CN" sz="1200" i="1">
                                    <a:latin typeface="Cambria Math" panose="02040503050406030204" pitchFamily="18" charset="0"/>
                                  </a:rPr>
                                  <m:t>1</m:t>
                                </m:r>
                              </m:e>
                            </m:mr>
                          </m:m>
                        </m:e>
                      </m:d>
                      <m:d>
                        <m:dPr>
                          <m:begChr m:val="["/>
                          <m:endChr m:val="]"/>
                          <m:ctrlPr>
                            <a:rPr lang="en-US" altLang="zh-CN" sz="1200" i="1" smtClean="0">
                              <a:latin typeface="Cambria Math" panose="02040503050406030204" pitchFamily="18" charset="0"/>
                            </a:rPr>
                          </m:ctrlPr>
                        </m:dPr>
                        <m:e>
                          <m:m>
                            <m:mPr>
                              <m:mcs>
                                <m:mc>
                                  <m:mcPr>
                                    <m:count m:val="1"/>
                                    <m:mcJc m:val="center"/>
                                  </m:mcPr>
                                </m:mc>
                              </m:mcs>
                              <m:ctrlPr>
                                <a:rPr lang="en-US" altLang="zh-CN" sz="1200" i="1" smtClean="0">
                                  <a:latin typeface="Cambria Math" panose="02040503050406030204" pitchFamily="18" charset="0"/>
                                </a:rPr>
                              </m:ctrlPr>
                            </m:mPr>
                            <m:mr>
                              <m:e>
                                <m:sSub>
                                  <m:sSubPr>
                                    <m:ctrlPr>
                                      <a:rPr lang="en-US" altLang="zh-CN" sz="1200" i="1">
                                        <a:latin typeface="Cambria Math" panose="02040503050406030204" pitchFamily="18" charset="0"/>
                                      </a:rPr>
                                    </m:ctrlPr>
                                  </m:sSubPr>
                                  <m:e>
                                    <m:r>
                                      <a:rPr lang="en-US" altLang="zh-CN" sz="1200" i="1">
                                        <a:latin typeface="Cambria Math" panose="02040503050406030204" pitchFamily="18" charset="0"/>
                                      </a:rPr>
                                      <m:t>𝑋</m:t>
                                    </m:r>
                                  </m:e>
                                  <m:sub>
                                    <m:r>
                                      <a:rPr lang="en-US" altLang="zh-CN" sz="1200" b="0" i="1" smtClean="0">
                                        <a:latin typeface="Cambria Math" panose="02040503050406030204" pitchFamily="18" charset="0"/>
                                      </a:rPr>
                                      <m:t>𝑐</m:t>
                                    </m:r>
                                  </m:sub>
                                </m:sSub>
                              </m:e>
                            </m:mr>
                            <m:mr>
                              <m:e>
                                <m:sSub>
                                  <m:sSubPr>
                                    <m:ctrlPr>
                                      <a:rPr lang="en-US" altLang="zh-CN" sz="1200" i="1">
                                        <a:latin typeface="Cambria Math" panose="02040503050406030204" pitchFamily="18" charset="0"/>
                                      </a:rPr>
                                    </m:ctrlPr>
                                  </m:sSubPr>
                                  <m:e>
                                    <m:r>
                                      <a:rPr lang="en-US" altLang="zh-CN" sz="1200" b="0" i="1" smtClean="0">
                                        <a:latin typeface="Cambria Math" panose="02040503050406030204" pitchFamily="18" charset="0"/>
                                      </a:rPr>
                                      <m:t>𝑌</m:t>
                                    </m:r>
                                  </m:e>
                                  <m:sub>
                                    <m:r>
                                      <a:rPr lang="en-US" altLang="zh-CN" sz="1200" i="1">
                                        <a:latin typeface="Cambria Math" panose="02040503050406030204" pitchFamily="18" charset="0"/>
                                      </a:rPr>
                                      <m:t>𝑐</m:t>
                                    </m:r>
                                  </m:sub>
                                </m:sSub>
                              </m:e>
                            </m:mr>
                            <m:mr>
                              <m:e>
                                <m:sSub>
                                  <m:sSubPr>
                                    <m:ctrlPr>
                                      <a:rPr lang="en-US" altLang="zh-CN" sz="1200" i="1">
                                        <a:latin typeface="Cambria Math" panose="02040503050406030204" pitchFamily="18" charset="0"/>
                                      </a:rPr>
                                    </m:ctrlPr>
                                  </m:sSubPr>
                                  <m:e>
                                    <m:r>
                                      <a:rPr lang="en-US" altLang="zh-CN" sz="1200" b="0" i="1" smtClean="0">
                                        <a:latin typeface="Cambria Math" panose="02040503050406030204" pitchFamily="18" charset="0"/>
                                      </a:rPr>
                                      <m:t>𝑍</m:t>
                                    </m:r>
                                  </m:e>
                                  <m:sub>
                                    <m:r>
                                      <a:rPr lang="en-US" altLang="zh-CN" sz="1200" i="1">
                                        <a:latin typeface="Cambria Math" panose="02040503050406030204" pitchFamily="18" charset="0"/>
                                      </a:rPr>
                                      <m:t>𝑐</m:t>
                                    </m:r>
                                  </m:sub>
                                </m:sSub>
                              </m:e>
                            </m:mr>
                          </m:m>
                        </m:e>
                      </m:d>
                    </m:oMath>
                  </m:oMathPara>
                </a14:m>
                <a:endParaRPr lang="en-US" altLang="zh-CN" sz="1200" dirty="0">
                  <a:latin typeface="+mn-lt"/>
                </a:endParaRPr>
              </a:p>
              <a:p>
                <a:pPr lvl="2"/>
                <a14:m>
                  <m:oMath xmlns:m="http://schemas.openxmlformats.org/officeDocument/2006/math">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𝑲</m:t>
                        </m:r>
                      </m:e>
                      <m:sup>
                        <m:r>
                          <a:rPr lang="en-US" altLang="zh-CN" b="0" i="1" smtClean="0">
                            <a:latin typeface="Cambria Math" panose="02040503050406030204" pitchFamily="18" charset="0"/>
                          </a:rPr>
                          <m:t>−1</m:t>
                        </m:r>
                      </m:sup>
                    </m:sSup>
                  </m:oMath>
                </a14:m>
                <a:r>
                  <a:rPr lang="zh-CN" altLang="en-US" dirty="0">
                    <a:latin typeface="+mn-lt"/>
                  </a:rPr>
                  <a:t>可用增广矩阵求得，且</a:t>
                </a:r>
                <a14:m>
                  <m:oMath xmlns:m="http://schemas.openxmlformats.org/officeDocument/2006/math">
                    <m:sSub>
                      <m:sSubPr>
                        <m:ctrlPr>
                          <a:rPr lang="en-US" altLang="zh-CN" i="1" dirty="0" smtClean="0">
                            <a:latin typeface="Cambria Math" panose="02040503050406030204" pitchFamily="18" charset="0"/>
                          </a:rPr>
                        </m:ctrlPr>
                      </m:sSubPr>
                      <m:e>
                        <m:r>
                          <a:rPr lang="en-US" altLang="zh-CN" b="0" i="1" dirty="0" smtClean="0">
                            <a:latin typeface="Cambria Math" panose="02040503050406030204" pitchFamily="18" charset="0"/>
                          </a:rPr>
                          <m:t>𝑍</m:t>
                        </m:r>
                      </m:e>
                      <m:sub>
                        <m:r>
                          <a:rPr lang="en-US" altLang="zh-CN" b="0" i="1" dirty="0" smtClean="0">
                            <a:latin typeface="Cambria Math" panose="02040503050406030204" pitchFamily="18" charset="0"/>
                          </a:rPr>
                          <m:t>𝑐</m:t>
                        </m:r>
                      </m:sub>
                    </m:sSub>
                    <m:r>
                      <a:rPr lang="en-US" altLang="zh-CN" i="1" dirty="0">
                        <a:latin typeface="Cambria Math" panose="02040503050406030204" pitchFamily="18" charset="0"/>
                      </a:rPr>
                      <m:t>=</m:t>
                    </m:r>
                    <m:r>
                      <a:rPr lang="en-US" altLang="zh-CN" i="1" dirty="0">
                        <a:latin typeface="Cambria Math" panose="02040503050406030204" pitchFamily="18" charset="0"/>
                      </a:rPr>
                      <m:t>𝑓</m:t>
                    </m:r>
                  </m:oMath>
                </a14:m>
                <a:r>
                  <a:rPr lang="zh-CN" altLang="en-US" dirty="0">
                    <a:latin typeface="+mn-lt"/>
                  </a:rPr>
                  <a:t>，则有：</a:t>
                </a:r>
                <a:endParaRPr lang="en-US" altLang="zh-CN" dirty="0">
                  <a:latin typeface="+mn-lt"/>
                </a:endParaRPr>
              </a:p>
              <a:p>
                <a:pPr marL="0" lvl="1" indent="0">
                  <a:buNone/>
                </a:pPr>
                <a14:m>
                  <m:oMathPara xmlns:m="http://schemas.openxmlformats.org/officeDocument/2006/math">
                    <m:oMathParaPr>
                      <m:jc m:val="centerGroup"/>
                    </m:oMathParaPr>
                    <m:oMath xmlns:m="http://schemas.openxmlformats.org/officeDocument/2006/math">
                      <m:d>
                        <m:dPr>
                          <m:begChr m:val="["/>
                          <m:endChr m:val="]"/>
                          <m:ctrlPr>
                            <a:rPr lang="en-US" altLang="zh-CN" sz="1200" i="1" smtClean="0">
                              <a:latin typeface="Cambria Math" panose="02040503050406030204" pitchFamily="18" charset="0"/>
                            </a:rPr>
                          </m:ctrlPr>
                        </m:dPr>
                        <m:e>
                          <m:m>
                            <m:mPr>
                              <m:mcs>
                                <m:mc>
                                  <m:mcPr>
                                    <m:count m:val="1"/>
                                    <m:mcJc m:val="center"/>
                                  </m:mcPr>
                                </m:mc>
                              </m:mcs>
                              <m:ctrlPr>
                                <a:rPr lang="en-US" altLang="zh-CN" sz="1200" i="1" smtClean="0">
                                  <a:latin typeface="Cambria Math" panose="02040503050406030204" pitchFamily="18" charset="0"/>
                                </a:rPr>
                              </m:ctrlPr>
                            </m:mPr>
                            <m:mr>
                              <m:e>
                                <m:sSub>
                                  <m:sSubPr>
                                    <m:ctrlPr>
                                      <a:rPr lang="en-US" altLang="zh-CN" sz="1200" i="1">
                                        <a:latin typeface="Cambria Math" panose="02040503050406030204" pitchFamily="18" charset="0"/>
                                      </a:rPr>
                                    </m:ctrlPr>
                                  </m:sSubPr>
                                  <m:e>
                                    <m:r>
                                      <a:rPr lang="en-US" altLang="zh-CN" sz="1200" i="1">
                                        <a:latin typeface="Cambria Math" panose="02040503050406030204" pitchFamily="18" charset="0"/>
                                      </a:rPr>
                                      <m:t>𝑋</m:t>
                                    </m:r>
                                  </m:e>
                                  <m:sub>
                                    <m:r>
                                      <a:rPr lang="en-US" altLang="zh-CN" sz="1200" b="0" i="1" smtClean="0">
                                        <a:latin typeface="Cambria Math" panose="02040503050406030204" pitchFamily="18" charset="0"/>
                                      </a:rPr>
                                      <m:t>𝑐</m:t>
                                    </m:r>
                                  </m:sub>
                                </m:sSub>
                              </m:e>
                            </m:mr>
                            <m:mr>
                              <m:e>
                                <m:sSub>
                                  <m:sSubPr>
                                    <m:ctrlPr>
                                      <a:rPr lang="en-US" altLang="zh-CN" sz="1200" i="1">
                                        <a:latin typeface="Cambria Math" panose="02040503050406030204" pitchFamily="18" charset="0"/>
                                      </a:rPr>
                                    </m:ctrlPr>
                                  </m:sSubPr>
                                  <m:e>
                                    <m:r>
                                      <a:rPr lang="en-US" altLang="zh-CN" sz="1200" b="0" i="1" smtClean="0">
                                        <a:latin typeface="Cambria Math" panose="02040503050406030204" pitchFamily="18" charset="0"/>
                                      </a:rPr>
                                      <m:t>𝑌</m:t>
                                    </m:r>
                                  </m:e>
                                  <m:sub>
                                    <m:r>
                                      <a:rPr lang="en-US" altLang="zh-CN" sz="1200" i="1">
                                        <a:latin typeface="Cambria Math" panose="02040503050406030204" pitchFamily="18" charset="0"/>
                                      </a:rPr>
                                      <m:t>𝑐</m:t>
                                    </m:r>
                                  </m:sub>
                                </m:sSub>
                              </m:e>
                            </m:mr>
                            <m:mr>
                              <m:e>
                                <m:r>
                                  <a:rPr lang="en-US" altLang="zh-CN" sz="1200" i="1" dirty="0">
                                    <a:latin typeface="Cambria Math" panose="02040503050406030204" pitchFamily="18" charset="0"/>
                                  </a:rPr>
                                  <m:t>𝑓</m:t>
                                </m:r>
                              </m:e>
                            </m:mr>
                          </m:m>
                        </m:e>
                      </m:d>
                      <m:r>
                        <a:rPr lang="en-US" altLang="zh-CN" sz="1200" b="0" i="1" smtClean="0">
                          <a:latin typeface="Cambria Math" panose="02040503050406030204" pitchFamily="18" charset="0"/>
                        </a:rPr>
                        <m:t>=</m:t>
                      </m:r>
                      <m:r>
                        <a:rPr lang="en-US" altLang="zh-CN" sz="1200" b="0" i="1" smtClean="0">
                          <a:latin typeface="Cambria Math" panose="02040503050406030204" pitchFamily="18" charset="0"/>
                        </a:rPr>
                        <m:t>𝑠</m:t>
                      </m:r>
                      <m:sSup>
                        <m:sSupPr>
                          <m:ctrlPr>
                            <a:rPr lang="en-US" altLang="zh-CN" sz="1200" b="1" i="1">
                              <a:latin typeface="Cambria Math" panose="02040503050406030204" pitchFamily="18" charset="0"/>
                            </a:rPr>
                          </m:ctrlPr>
                        </m:sSupPr>
                        <m:e>
                          <m:r>
                            <a:rPr lang="en-US" altLang="zh-CN" sz="1200" b="1" i="1">
                              <a:latin typeface="Cambria Math" panose="02040503050406030204" pitchFamily="18" charset="0"/>
                            </a:rPr>
                            <m:t>𝑲</m:t>
                          </m:r>
                        </m:e>
                        <m:sup>
                          <m:r>
                            <a:rPr lang="en-US" altLang="zh-CN" sz="1200" i="1">
                              <a:latin typeface="Cambria Math" panose="02040503050406030204" pitchFamily="18" charset="0"/>
                            </a:rPr>
                            <m:t>−1</m:t>
                          </m:r>
                        </m:sup>
                      </m:sSup>
                      <m:d>
                        <m:dPr>
                          <m:begChr m:val="["/>
                          <m:endChr m:val="]"/>
                          <m:ctrlPr>
                            <a:rPr lang="en-US" altLang="zh-CN" sz="1200" i="1">
                              <a:latin typeface="Cambria Math" panose="02040503050406030204" pitchFamily="18" charset="0"/>
                              <a:ea typeface="Cambria Math" panose="02040503050406030204" pitchFamily="18" charset="0"/>
                            </a:rPr>
                          </m:ctrlPr>
                        </m:dPr>
                        <m:e>
                          <m:m>
                            <m:mPr>
                              <m:mcs>
                                <m:mc>
                                  <m:mcPr>
                                    <m:count m:val="1"/>
                                    <m:mcJc m:val="center"/>
                                  </m:mcPr>
                                </m:mc>
                              </m:mcs>
                              <m:ctrlPr>
                                <a:rPr lang="en-US" altLang="zh-CN" sz="1200" i="1">
                                  <a:latin typeface="Cambria Math" panose="02040503050406030204" pitchFamily="18" charset="0"/>
                                  <a:ea typeface="Cambria Math" panose="02040503050406030204" pitchFamily="18" charset="0"/>
                                </a:rPr>
                              </m:ctrlPr>
                            </m:mPr>
                            <m:mr>
                              <m:e>
                                <m:r>
                                  <m:rPr>
                                    <m:brk m:alnAt="7"/>
                                  </m:rPr>
                                  <a:rPr lang="en-US" altLang="zh-CN" sz="1200" i="1">
                                    <a:latin typeface="Cambria Math" panose="02040503050406030204" pitchFamily="18" charset="0"/>
                                    <a:ea typeface="Cambria Math" panose="02040503050406030204" pitchFamily="18" charset="0"/>
                                  </a:rPr>
                                  <m:t>𝑢</m:t>
                                </m:r>
                              </m:e>
                            </m:mr>
                            <m:mr>
                              <m:e>
                                <m:r>
                                  <a:rPr lang="en-US" altLang="zh-CN" sz="1200" i="1">
                                    <a:latin typeface="Cambria Math" panose="02040503050406030204" pitchFamily="18" charset="0"/>
                                    <a:ea typeface="Cambria Math" panose="02040503050406030204" pitchFamily="18" charset="0"/>
                                  </a:rPr>
                                  <m:t>𝑣</m:t>
                                </m:r>
                              </m:e>
                            </m:mr>
                            <m:mr>
                              <m:e>
                                <m:r>
                                  <a:rPr lang="en-US" altLang="zh-CN" sz="1200" i="1">
                                    <a:latin typeface="Cambria Math" panose="02040503050406030204" pitchFamily="18" charset="0"/>
                                    <a:ea typeface="Cambria Math" panose="02040503050406030204" pitchFamily="18" charset="0"/>
                                  </a:rPr>
                                  <m:t>1</m:t>
                                </m:r>
                              </m:e>
                            </m:mr>
                          </m:m>
                        </m:e>
                      </m:d>
                    </m:oMath>
                  </m:oMathPara>
                </a14:m>
                <a:endParaRPr lang="en-US" altLang="zh-CN" sz="1200" dirty="0">
                  <a:latin typeface="+mn-lt"/>
                </a:endParaRPr>
              </a:p>
              <a:p>
                <a:pPr lvl="2"/>
                <a:r>
                  <a:rPr lang="zh-CN" altLang="en-US" dirty="0">
                    <a:latin typeface="+mn-lt"/>
                  </a:rPr>
                  <a:t>记</a:t>
                </a:r>
                <a14:m>
                  <m:oMath xmlns:m="http://schemas.openxmlformats.org/officeDocument/2006/math">
                    <m:acc>
                      <m:accPr>
                        <m:chr m:val="⃗"/>
                        <m:ctrlPr>
                          <a:rPr lang="zh-CN" altLang="en-US" sz="1400" i="1" smtClean="0">
                            <a:latin typeface="Cambria Math" panose="02040503050406030204" pitchFamily="18" charset="0"/>
                          </a:rPr>
                        </m:ctrlPr>
                      </m:accPr>
                      <m:e>
                        <m:r>
                          <a:rPr lang="en-US" altLang="zh-CN" sz="1400" b="0" i="1" smtClean="0">
                            <a:latin typeface="Cambria Math" panose="02040503050406030204" pitchFamily="18" charset="0"/>
                          </a:rPr>
                          <m:t>𝑢</m:t>
                        </m:r>
                      </m:e>
                    </m:acc>
                    <m:r>
                      <a:rPr lang="en-US" altLang="zh-CN" sz="1400" b="0" i="1" smtClean="0">
                        <a:latin typeface="Cambria Math" panose="02040503050406030204" pitchFamily="18" charset="0"/>
                      </a:rPr>
                      <m:t>=</m:t>
                    </m:r>
                    <m:d>
                      <m:dPr>
                        <m:begChr m:val="["/>
                        <m:endChr m:val="]"/>
                        <m:ctrlPr>
                          <a:rPr lang="en-US" altLang="zh-CN" sz="1400" i="1">
                            <a:latin typeface="Cambria Math" panose="02040503050406030204" pitchFamily="18" charset="0"/>
                          </a:rPr>
                        </m:ctrlPr>
                      </m:dPr>
                      <m:e>
                        <m:m>
                          <m:mPr>
                            <m:mcs>
                              <m:mc>
                                <m:mcPr>
                                  <m:count m:val="1"/>
                                  <m:mcJc m:val="center"/>
                                </m:mcPr>
                              </m:mc>
                            </m:mcs>
                            <m:ctrlPr>
                              <a:rPr lang="en-US" altLang="zh-CN" sz="1400" i="1">
                                <a:latin typeface="Cambria Math" panose="02040503050406030204" pitchFamily="18" charset="0"/>
                              </a:rPr>
                            </m:ctrlPr>
                          </m:mPr>
                          <m:mr>
                            <m:e>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𝑋</m:t>
                                  </m:r>
                                </m:e>
                                <m:sub>
                                  <m:r>
                                    <a:rPr lang="en-US" altLang="zh-CN" sz="1400" i="1">
                                      <a:latin typeface="Cambria Math" panose="02040503050406030204" pitchFamily="18" charset="0"/>
                                    </a:rPr>
                                    <m:t>𝑐</m:t>
                                  </m:r>
                                </m:sub>
                              </m:sSub>
                            </m:e>
                          </m:mr>
                          <m:mr>
                            <m:e>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𝑌</m:t>
                                  </m:r>
                                </m:e>
                                <m:sub>
                                  <m:r>
                                    <a:rPr lang="en-US" altLang="zh-CN" sz="1400" i="1">
                                      <a:latin typeface="Cambria Math" panose="02040503050406030204" pitchFamily="18" charset="0"/>
                                    </a:rPr>
                                    <m:t>𝑐</m:t>
                                  </m:r>
                                </m:sub>
                              </m:sSub>
                            </m:e>
                          </m:mr>
                          <m:mr>
                            <m:e>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𝑍</m:t>
                                  </m:r>
                                </m:e>
                                <m:sub>
                                  <m:r>
                                    <a:rPr lang="en-US" altLang="zh-CN" sz="1400" i="1">
                                      <a:latin typeface="Cambria Math" panose="02040503050406030204" pitchFamily="18" charset="0"/>
                                    </a:rPr>
                                    <m:t>𝑐</m:t>
                                  </m:r>
                                </m:sub>
                              </m:sSub>
                            </m:e>
                          </m:mr>
                        </m:m>
                      </m:e>
                    </m:d>
                  </m:oMath>
                </a14:m>
                <a:r>
                  <a:rPr lang="zh-CN" altLang="en-US" dirty="0">
                    <a:latin typeface="+mn-lt"/>
                  </a:rPr>
                  <a:t>，则</a:t>
                </a:r>
                <a:endParaRPr lang="en-US" altLang="zh-CN" dirty="0">
                  <a:latin typeface="+mn-lt"/>
                </a:endParaRPr>
              </a:p>
              <a:p>
                <a:pPr marL="0" lvl="1" indent="0">
                  <a:buNone/>
                </a:pPr>
                <a14:m>
                  <m:oMathPara xmlns:m="http://schemas.openxmlformats.org/officeDocument/2006/math">
                    <m:oMathParaPr>
                      <m:jc m:val="centerGroup"/>
                    </m:oMathParaPr>
                    <m:oMath xmlns:m="http://schemas.openxmlformats.org/officeDocument/2006/math">
                      <m:func>
                        <m:funcPr>
                          <m:ctrlPr>
                            <a:rPr lang="en-US" altLang="zh-CN" sz="1200" i="1">
                              <a:latin typeface="Cambria Math" panose="02040503050406030204" pitchFamily="18" charset="0"/>
                            </a:rPr>
                          </m:ctrlPr>
                        </m:funcPr>
                        <m:fName>
                          <m:r>
                            <m:rPr>
                              <m:sty m:val="p"/>
                            </m:rPr>
                            <a:rPr lang="en-US" altLang="zh-CN" sz="1200">
                              <a:latin typeface="Cambria Math" panose="02040503050406030204" pitchFamily="18" charset="0"/>
                            </a:rPr>
                            <m:t>cos</m:t>
                          </m:r>
                        </m:fName>
                        <m:e>
                          <m:sSub>
                            <m:sSubPr>
                              <m:ctrlPr>
                                <a:rPr lang="en-US" altLang="zh-CN" sz="1200" i="1">
                                  <a:latin typeface="Cambria Math" panose="02040503050406030204" pitchFamily="18" charset="0"/>
                                </a:rPr>
                              </m:ctrlPr>
                            </m:sSubPr>
                            <m:e>
                              <m:r>
                                <a:rPr lang="zh-CN" altLang="en-US" sz="1200" i="1">
                                  <a:latin typeface="Cambria Math" panose="02040503050406030204" pitchFamily="18" charset="0"/>
                                </a:rPr>
                                <m:t>𝜃</m:t>
                              </m:r>
                            </m:e>
                            <m:sub>
                              <m:r>
                                <a:rPr lang="en-US" altLang="zh-CN" sz="1200" i="1">
                                  <a:latin typeface="Cambria Math" panose="02040503050406030204" pitchFamily="18" charset="0"/>
                                </a:rPr>
                                <m:t>12</m:t>
                              </m:r>
                            </m:sub>
                          </m:sSub>
                        </m:e>
                      </m:func>
                      <m:r>
                        <a:rPr lang="en-US" altLang="zh-CN" sz="1200" i="1">
                          <a:latin typeface="Cambria Math" panose="02040503050406030204" pitchFamily="18" charset="0"/>
                        </a:rPr>
                        <m:t>=</m:t>
                      </m:r>
                      <m:f>
                        <m:fPr>
                          <m:ctrlPr>
                            <a:rPr lang="en-US" altLang="zh-CN" sz="1200" i="1">
                              <a:latin typeface="Cambria Math" panose="02040503050406030204" pitchFamily="18" charset="0"/>
                            </a:rPr>
                          </m:ctrlPr>
                        </m:fPr>
                        <m:num>
                          <m:sSup>
                            <m:sSupPr>
                              <m:ctrlPr>
                                <a:rPr lang="en-US" altLang="zh-CN" sz="1200" i="1">
                                  <a:latin typeface="Cambria Math" panose="02040503050406030204" pitchFamily="18" charset="0"/>
                                </a:rPr>
                              </m:ctrlPr>
                            </m:sSupPr>
                            <m:e>
                              <m:d>
                                <m:dPr>
                                  <m:ctrlPr>
                                    <a:rPr lang="en-US" altLang="zh-CN" sz="1200" i="1">
                                      <a:latin typeface="Cambria Math" panose="02040503050406030204" pitchFamily="18" charset="0"/>
                                    </a:rPr>
                                  </m:ctrlPr>
                                </m:dPr>
                                <m:e>
                                  <m:sSup>
                                    <m:sSupPr>
                                      <m:ctrlPr>
                                        <a:rPr lang="en-US" altLang="zh-CN" sz="1200" b="1" i="1">
                                          <a:latin typeface="Cambria Math" panose="02040503050406030204" pitchFamily="18" charset="0"/>
                                        </a:rPr>
                                      </m:ctrlPr>
                                    </m:sSupPr>
                                    <m:e>
                                      <m:r>
                                        <a:rPr lang="en-US" altLang="zh-CN" sz="1200" b="1" i="1">
                                          <a:latin typeface="Cambria Math" panose="02040503050406030204" pitchFamily="18" charset="0"/>
                                        </a:rPr>
                                        <m:t>𝑲</m:t>
                                      </m:r>
                                    </m:e>
                                    <m:sup>
                                      <m:r>
                                        <a:rPr lang="en-US" altLang="zh-CN" sz="1200" i="1">
                                          <a:latin typeface="Cambria Math" panose="02040503050406030204" pitchFamily="18" charset="0"/>
                                        </a:rPr>
                                        <m:t>−1</m:t>
                                      </m:r>
                                    </m:sup>
                                  </m:sSup>
                                  <m:sSub>
                                    <m:sSubPr>
                                      <m:ctrlPr>
                                        <a:rPr lang="en-US" altLang="zh-CN" sz="1200" i="1">
                                          <a:latin typeface="Cambria Math" panose="02040503050406030204" pitchFamily="18" charset="0"/>
                                        </a:rPr>
                                      </m:ctrlPr>
                                    </m:sSubPr>
                                    <m:e>
                                      <m:acc>
                                        <m:accPr>
                                          <m:chr m:val="⃗"/>
                                          <m:ctrlPr>
                                            <a:rPr lang="en-US" altLang="zh-CN" sz="1200" i="1">
                                              <a:latin typeface="Cambria Math" panose="02040503050406030204" pitchFamily="18" charset="0"/>
                                            </a:rPr>
                                          </m:ctrlPr>
                                        </m:accPr>
                                        <m:e>
                                          <m:r>
                                            <a:rPr lang="en-US" altLang="zh-CN" sz="1200" i="1">
                                              <a:latin typeface="Cambria Math" panose="02040503050406030204" pitchFamily="18" charset="0"/>
                                            </a:rPr>
                                            <m:t>𝑢</m:t>
                                          </m:r>
                                        </m:e>
                                      </m:acc>
                                    </m:e>
                                    <m:sub>
                                      <m:r>
                                        <a:rPr lang="en-US" altLang="zh-CN" sz="1200" i="1">
                                          <a:latin typeface="Cambria Math" panose="02040503050406030204" pitchFamily="18" charset="0"/>
                                        </a:rPr>
                                        <m:t>1</m:t>
                                      </m:r>
                                    </m:sub>
                                  </m:sSub>
                                </m:e>
                              </m:d>
                            </m:e>
                            <m:sup>
                              <m:r>
                                <a:rPr lang="en-US" altLang="zh-CN" sz="1200" i="1">
                                  <a:latin typeface="Cambria Math" panose="02040503050406030204" pitchFamily="18" charset="0"/>
                                </a:rPr>
                                <m:t>𝑇</m:t>
                              </m:r>
                            </m:sup>
                          </m:sSup>
                          <m:d>
                            <m:dPr>
                              <m:ctrlPr>
                                <a:rPr lang="en-US" altLang="zh-CN" sz="1200" i="1">
                                  <a:latin typeface="Cambria Math" panose="02040503050406030204" pitchFamily="18" charset="0"/>
                                </a:rPr>
                              </m:ctrlPr>
                            </m:dPr>
                            <m:e>
                              <m:sSup>
                                <m:sSupPr>
                                  <m:ctrlPr>
                                    <a:rPr lang="en-US" altLang="zh-CN" sz="1200" b="1" i="1">
                                      <a:latin typeface="Cambria Math" panose="02040503050406030204" pitchFamily="18" charset="0"/>
                                    </a:rPr>
                                  </m:ctrlPr>
                                </m:sSupPr>
                                <m:e>
                                  <m:r>
                                    <a:rPr lang="en-US" altLang="zh-CN" sz="1200" b="1" i="1">
                                      <a:latin typeface="Cambria Math" panose="02040503050406030204" pitchFamily="18" charset="0"/>
                                    </a:rPr>
                                    <m:t>𝑲</m:t>
                                  </m:r>
                                </m:e>
                                <m:sup>
                                  <m:r>
                                    <a:rPr lang="en-US" altLang="zh-CN" sz="1200" i="1">
                                      <a:latin typeface="Cambria Math" panose="02040503050406030204" pitchFamily="18" charset="0"/>
                                    </a:rPr>
                                    <m:t>−1</m:t>
                                  </m:r>
                                </m:sup>
                              </m:sSup>
                              <m:sSub>
                                <m:sSubPr>
                                  <m:ctrlPr>
                                    <a:rPr lang="en-US" altLang="zh-CN" sz="1200" i="1">
                                      <a:latin typeface="Cambria Math" panose="02040503050406030204" pitchFamily="18" charset="0"/>
                                    </a:rPr>
                                  </m:ctrlPr>
                                </m:sSubPr>
                                <m:e>
                                  <m:acc>
                                    <m:accPr>
                                      <m:chr m:val="⃗"/>
                                      <m:ctrlPr>
                                        <a:rPr lang="en-US" altLang="zh-CN" sz="1200" i="1">
                                          <a:latin typeface="Cambria Math" panose="02040503050406030204" pitchFamily="18" charset="0"/>
                                        </a:rPr>
                                      </m:ctrlPr>
                                    </m:accPr>
                                    <m:e>
                                      <m:r>
                                        <a:rPr lang="en-US" altLang="zh-CN" sz="1200" i="1">
                                          <a:latin typeface="Cambria Math" panose="02040503050406030204" pitchFamily="18" charset="0"/>
                                        </a:rPr>
                                        <m:t>𝑢</m:t>
                                      </m:r>
                                    </m:e>
                                  </m:acc>
                                </m:e>
                                <m:sub>
                                  <m:r>
                                    <a:rPr lang="en-US" altLang="zh-CN" sz="1200" i="1">
                                      <a:latin typeface="Cambria Math" panose="02040503050406030204" pitchFamily="18" charset="0"/>
                                    </a:rPr>
                                    <m:t>2</m:t>
                                  </m:r>
                                </m:sub>
                              </m:sSub>
                            </m:e>
                          </m:d>
                        </m:num>
                        <m:den>
                          <m:d>
                            <m:dPr>
                              <m:begChr m:val="‖"/>
                              <m:endChr m:val="‖"/>
                              <m:ctrlPr>
                                <a:rPr lang="en-US" altLang="zh-CN" sz="1200" i="1">
                                  <a:latin typeface="Cambria Math" panose="02040503050406030204" pitchFamily="18" charset="0"/>
                                </a:rPr>
                              </m:ctrlPr>
                            </m:dPr>
                            <m:e>
                              <m:sSup>
                                <m:sSupPr>
                                  <m:ctrlPr>
                                    <a:rPr lang="en-US" altLang="zh-CN" sz="1200" b="1" i="1">
                                      <a:latin typeface="Cambria Math" panose="02040503050406030204" pitchFamily="18" charset="0"/>
                                    </a:rPr>
                                  </m:ctrlPr>
                                </m:sSupPr>
                                <m:e>
                                  <m:r>
                                    <a:rPr lang="en-US" altLang="zh-CN" sz="1200" b="1" i="1">
                                      <a:latin typeface="Cambria Math" panose="02040503050406030204" pitchFamily="18" charset="0"/>
                                    </a:rPr>
                                    <m:t>𝑲</m:t>
                                  </m:r>
                                </m:e>
                                <m:sup>
                                  <m:r>
                                    <a:rPr lang="en-US" altLang="zh-CN" sz="1200" i="1">
                                      <a:latin typeface="Cambria Math" panose="02040503050406030204" pitchFamily="18" charset="0"/>
                                    </a:rPr>
                                    <m:t>−1</m:t>
                                  </m:r>
                                </m:sup>
                              </m:sSup>
                              <m:sSub>
                                <m:sSubPr>
                                  <m:ctrlPr>
                                    <a:rPr lang="en-US" altLang="zh-CN" sz="1200" i="1">
                                      <a:latin typeface="Cambria Math" panose="02040503050406030204" pitchFamily="18" charset="0"/>
                                    </a:rPr>
                                  </m:ctrlPr>
                                </m:sSubPr>
                                <m:e>
                                  <m:acc>
                                    <m:accPr>
                                      <m:chr m:val="⃗"/>
                                      <m:ctrlPr>
                                        <a:rPr lang="en-US" altLang="zh-CN" sz="1200" i="1">
                                          <a:latin typeface="Cambria Math" panose="02040503050406030204" pitchFamily="18" charset="0"/>
                                        </a:rPr>
                                      </m:ctrlPr>
                                    </m:accPr>
                                    <m:e>
                                      <m:r>
                                        <a:rPr lang="en-US" altLang="zh-CN" sz="1200" i="1">
                                          <a:latin typeface="Cambria Math" panose="02040503050406030204" pitchFamily="18" charset="0"/>
                                        </a:rPr>
                                        <m:t>𝑢</m:t>
                                      </m:r>
                                    </m:e>
                                  </m:acc>
                                </m:e>
                                <m:sub>
                                  <m:r>
                                    <a:rPr lang="en-US" altLang="zh-CN" sz="1200" i="1">
                                      <a:latin typeface="Cambria Math" panose="02040503050406030204" pitchFamily="18" charset="0"/>
                                    </a:rPr>
                                    <m:t>1</m:t>
                                  </m:r>
                                </m:sub>
                              </m:sSub>
                            </m:e>
                          </m:d>
                          <m:d>
                            <m:dPr>
                              <m:begChr m:val="‖"/>
                              <m:endChr m:val="‖"/>
                              <m:ctrlPr>
                                <a:rPr lang="en-US" altLang="zh-CN" sz="1200" i="1">
                                  <a:latin typeface="Cambria Math" panose="02040503050406030204" pitchFamily="18" charset="0"/>
                                </a:rPr>
                              </m:ctrlPr>
                            </m:dPr>
                            <m:e>
                              <m:sSup>
                                <m:sSupPr>
                                  <m:ctrlPr>
                                    <a:rPr lang="en-US" altLang="zh-CN" sz="1200" b="1" i="1">
                                      <a:latin typeface="Cambria Math" panose="02040503050406030204" pitchFamily="18" charset="0"/>
                                    </a:rPr>
                                  </m:ctrlPr>
                                </m:sSupPr>
                                <m:e>
                                  <m:r>
                                    <a:rPr lang="en-US" altLang="zh-CN" sz="1200" b="1" i="1">
                                      <a:latin typeface="Cambria Math" panose="02040503050406030204" pitchFamily="18" charset="0"/>
                                    </a:rPr>
                                    <m:t>𝑲</m:t>
                                  </m:r>
                                </m:e>
                                <m:sup>
                                  <m:r>
                                    <a:rPr lang="en-US" altLang="zh-CN" sz="1200" i="1">
                                      <a:latin typeface="Cambria Math" panose="02040503050406030204" pitchFamily="18" charset="0"/>
                                    </a:rPr>
                                    <m:t>−1</m:t>
                                  </m:r>
                                </m:sup>
                              </m:sSup>
                              <m:sSub>
                                <m:sSubPr>
                                  <m:ctrlPr>
                                    <a:rPr lang="en-US" altLang="zh-CN" sz="1200" i="1">
                                      <a:latin typeface="Cambria Math" panose="02040503050406030204" pitchFamily="18" charset="0"/>
                                    </a:rPr>
                                  </m:ctrlPr>
                                </m:sSubPr>
                                <m:e>
                                  <m:acc>
                                    <m:accPr>
                                      <m:chr m:val="⃗"/>
                                      <m:ctrlPr>
                                        <a:rPr lang="en-US" altLang="zh-CN" sz="1200" i="1">
                                          <a:latin typeface="Cambria Math" panose="02040503050406030204" pitchFamily="18" charset="0"/>
                                        </a:rPr>
                                      </m:ctrlPr>
                                    </m:accPr>
                                    <m:e>
                                      <m:r>
                                        <a:rPr lang="en-US" altLang="zh-CN" sz="1200" i="1">
                                          <a:latin typeface="Cambria Math" panose="02040503050406030204" pitchFamily="18" charset="0"/>
                                        </a:rPr>
                                        <m:t>𝑢</m:t>
                                      </m:r>
                                    </m:e>
                                  </m:acc>
                                </m:e>
                                <m:sub>
                                  <m:r>
                                    <a:rPr lang="en-US" altLang="zh-CN" sz="1200" i="1">
                                      <a:latin typeface="Cambria Math" panose="02040503050406030204" pitchFamily="18" charset="0"/>
                                    </a:rPr>
                                    <m:t>2</m:t>
                                  </m:r>
                                </m:sub>
                              </m:sSub>
                            </m:e>
                          </m:d>
                        </m:den>
                      </m:f>
                    </m:oMath>
                  </m:oMathPara>
                </a14:m>
                <a:endParaRPr lang="en-US" altLang="zh-CN" sz="1200" dirty="0"/>
              </a:p>
              <a:p>
                <a:pPr lvl="2"/>
                <a:r>
                  <a:rPr lang="zh-CN" altLang="en-US" dirty="0">
                    <a:latin typeface="+mn-lt"/>
                  </a:rPr>
                  <a:t>以此类推</a:t>
                </a:r>
                <a14:m>
                  <m:oMath xmlns:m="http://schemas.openxmlformats.org/officeDocument/2006/math">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cos</m:t>
                        </m:r>
                      </m:fName>
                      <m:e>
                        <m:sSub>
                          <m:sSubPr>
                            <m:ctrlPr>
                              <a:rPr lang="en-US" altLang="zh-CN" i="1">
                                <a:latin typeface="Cambria Math" panose="02040503050406030204" pitchFamily="18" charset="0"/>
                              </a:rPr>
                            </m:ctrlPr>
                          </m:sSubPr>
                          <m:e>
                            <m:r>
                              <a:rPr lang="zh-CN" altLang="en-US" i="1">
                                <a:latin typeface="Cambria Math" panose="02040503050406030204" pitchFamily="18" charset="0"/>
                              </a:rPr>
                              <m:t>𝜃</m:t>
                            </m:r>
                          </m:e>
                          <m:sub>
                            <m:r>
                              <a:rPr lang="en-US" altLang="zh-CN" i="1">
                                <a:latin typeface="Cambria Math" panose="02040503050406030204" pitchFamily="18" charset="0"/>
                              </a:rPr>
                              <m:t>2</m:t>
                            </m:r>
                            <m:r>
                              <a:rPr lang="en-US" altLang="zh-CN" i="1">
                                <a:latin typeface="Cambria Math" panose="02040503050406030204" pitchFamily="18" charset="0"/>
                              </a:rPr>
                              <m:t>3</m:t>
                            </m:r>
                          </m:sub>
                        </m:sSub>
                      </m:e>
                    </m:func>
                  </m:oMath>
                </a14:m>
                <a:r>
                  <a:rPr lang="zh-CN" altLang="en-US" dirty="0">
                    <a:latin typeface="+mn-lt"/>
                  </a:rPr>
                  <a:t>和</a:t>
                </a:r>
                <a14:m>
                  <m:oMath xmlns:m="http://schemas.openxmlformats.org/officeDocument/2006/math">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cos</m:t>
                        </m:r>
                      </m:fName>
                      <m:e>
                        <m:sSub>
                          <m:sSubPr>
                            <m:ctrlPr>
                              <a:rPr lang="en-US" altLang="zh-CN" i="1">
                                <a:latin typeface="Cambria Math" panose="02040503050406030204" pitchFamily="18" charset="0"/>
                              </a:rPr>
                            </m:ctrlPr>
                          </m:sSubPr>
                          <m:e>
                            <m:r>
                              <a:rPr lang="zh-CN" altLang="en-US" i="1">
                                <a:latin typeface="Cambria Math" panose="02040503050406030204" pitchFamily="18" charset="0"/>
                              </a:rPr>
                              <m:t>𝜃</m:t>
                            </m:r>
                          </m:e>
                          <m:sub>
                            <m:r>
                              <a:rPr lang="en-US" altLang="zh-CN" i="1">
                                <a:latin typeface="Cambria Math" panose="02040503050406030204" pitchFamily="18" charset="0"/>
                              </a:rPr>
                              <m:t>3</m:t>
                            </m:r>
                            <m:r>
                              <a:rPr lang="en-US" altLang="zh-CN" i="1">
                                <a:latin typeface="Cambria Math" panose="02040503050406030204" pitchFamily="18" charset="0"/>
                              </a:rPr>
                              <m:t>1</m:t>
                            </m:r>
                          </m:sub>
                        </m:sSub>
                      </m:e>
                    </m:func>
                  </m:oMath>
                </a14:m>
                <a:endParaRPr lang="en-US" altLang="zh-CN" dirty="0">
                  <a:latin typeface="+mn-lt"/>
                </a:endParaRPr>
              </a:p>
            </p:txBody>
          </p:sp>
        </mc:Choice>
        <mc:Fallback>
          <p:sp>
            <p:nvSpPr>
              <p:cNvPr id="22" name="ee4pContent1">
                <a:extLst>
                  <a:ext uri="{FF2B5EF4-FFF2-40B4-BE49-F238E27FC236}">
                    <a16:creationId xmlns:a16="http://schemas.microsoft.com/office/drawing/2014/main" id="{A7A6BCCD-206B-103E-C0E4-2DF0DCDF073B}"/>
                  </a:ext>
                </a:extLst>
              </p:cNvPr>
              <p:cNvSpPr txBox="1">
                <a:spLocks noRot="1" noChangeAspect="1" noMove="1" noResize="1" noEditPoints="1" noAdjustHandles="1" noChangeArrowheads="1" noChangeShapeType="1" noTextEdit="1"/>
              </p:cNvSpPr>
              <p:nvPr>
                <p:custDataLst>
                  <p:tags r:id="rId2"/>
                </p:custDataLst>
              </p:nvPr>
            </p:nvSpPr>
            <p:spPr>
              <a:xfrm>
                <a:off x="838200" y="1690688"/>
                <a:ext cx="10515600" cy="4936535"/>
              </a:xfrm>
              <a:prstGeom prst="rect">
                <a:avLst/>
              </a:prstGeom>
              <a:blipFill>
                <a:blip r:embed="rId7"/>
                <a:stretch>
                  <a:fillRect l="-174" b="-246"/>
                </a:stretch>
              </a:blipFill>
              <a:ln w="9525" cmpd="sng">
                <a:solidFill>
                  <a:schemeClr val="accent1">
                    <a:lumMod val="100000"/>
                  </a:schemeClr>
                </a:solidFill>
                <a:prstDash val="solid"/>
              </a:ln>
            </p:spPr>
            <p:txBody>
              <a:bodyPr/>
              <a:lstStyle/>
              <a:p>
                <a:r>
                  <a:rPr lang="en-US">
                    <a:noFill/>
                  </a:rPr>
                  <a:t> </a:t>
                </a:r>
              </a:p>
            </p:txBody>
          </p:sp>
        </mc:Fallback>
      </mc:AlternateContent>
    </p:spTree>
    <p:extLst>
      <p:ext uri="{BB962C8B-B14F-4D97-AF65-F5344CB8AC3E}">
        <p14:creationId xmlns:p14="http://schemas.microsoft.com/office/powerpoint/2010/main" val="3288543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extLst>
              <p:ext uri="{D42A27DB-BD31-4B8C-83A1-F6EECF244321}">
                <p14:modId xmlns:p14="http://schemas.microsoft.com/office/powerpoint/2010/main" val="224728962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Camera Calibration—</a:t>
            </a:r>
            <a:r>
              <a:rPr lang="zh-CN" altLang="en-US" dirty="0">
                <a:hlinkClick r:id="rId6"/>
              </a:rPr>
              <a:t>三角化</a:t>
            </a:r>
            <a:endParaRPr lang="en-US" dirty="0"/>
          </a:p>
        </p:txBody>
      </p:sp>
      <mc:AlternateContent xmlns:mc="http://schemas.openxmlformats.org/markup-compatibility/2006" xmlns:a14="http://schemas.microsoft.com/office/drawing/2010/main">
        <mc:Choice Requires="a14">
          <p:sp>
            <p:nvSpPr>
              <p:cNvPr id="22" name="ee4pContent1">
                <a:extLst>
                  <a:ext uri="{FF2B5EF4-FFF2-40B4-BE49-F238E27FC236}">
                    <a16:creationId xmlns:a16="http://schemas.microsoft.com/office/drawing/2014/main" id="{A7A6BCCD-206B-103E-C0E4-2DF0DCDF073B}"/>
                  </a:ext>
                </a:extLst>
              </p:cNvPr>
              <p:cNvSpPr txBox="1">
                <a:spLocks/>
              </p:cNvSpPr>
              <p:nvPr>
                <p:custDataLst>
                  <p:tags r:id="rId2"/>
                </p:custDataLst>
              </p:nvPr>
            </p:nvSpPr>
            <p:spPr>
              <a:xfrm>
                <a:off x="838199" y="1690688"/>
                <a:ext cx="10515600" cy="3871213"/>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已知两幅图像间的姿态</a:t>
                </a:r>
                <a14:m>
                  <m:oMath xmlns:m="http://schemas.openxmlformats.org/officeDocument/2006/math">
                    <m:r>
                      <a:rPr lang="en-US" altLang="zh-CN" b="1" i="1" smtClean="0">
                        <a:latin typeface="Cambria Math" panose="02040503050406030204" pitchFamily="18" charset="0"/>
                      </a:rPr>
                      <m:t>𝑻</m:t>
                    </m:r>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m>
                          <m:mPr>
                            <m:mcs>
                              <m:mc>
                                <m:mcPr>
                                  <m:count m:val="1"/>
                                  <m:mcJc m:val="center"/>
                                </m:mcPr>
                              </m:mc>
                            </m:mcs>
                            <m:ctrlPr>
                              <a:rPr lang="en-US" altLang="zh-CN" b="0" i="1" smtClean="0">
                                <a:latin typeface="Cambria Math" panose="02040503050406030204" pitchFamily="18" charset="0"/>
                              </a:rPr>
                            </m:ctrlPr>
                          </m:mPr>
                          <m:mr>
                            <m:e>
                              <m:sSub>
                                <m:sSubPr>
                                  <m:ctrlPr>
                                    <a:rPr lang="en-US" altLang="zh-CN" i="1">
                                      <a:latin typeface="Cambria Math" panose="02040503050406030204" pitchFamily="18" charset="0"/>
                                    </a:rPr>
                                  </m:ctrlPr>
                                </m:sSubPr>
                                <m:e>
                                  <m:r>
                                    <a:rPr lang="en-US" altLang="zh-CN" b="1" i="1">
                                      <a:latin typeface="Cambria Math" panose="02040503050406030204" pitchFamily="18" charset="0"/>
                                    </a:rPr>
                                    <m:t>𝒓</m:t>
                                  </m:r>
                                </m:e>
                                <m:sub>
                                  <m:r>
                                    <a:rPr lang="en-US" altLang="zh-CN" i="1">
                                      <a:latin typeface="Cambria Math" panose="02040503050406030204" pitchFamily="18" charset="0"/>
                                    </a:rPr>
                                    <m:t>1</m:t>
                                  </m:r>
                                </m:sub>
                              </m:sSub>
                            </m:e>
                          </m:mr>
                          <m:mr>
                            <m:e>
                              <m:sSub>
                                <m:sSubPr>
                                  <m:ctrlPr>
                                    <a:rPr lang="en-US" altLang="zh-CN" i="1">
                                      <a:latin typeface="Cambria Math" panose="02040503050406030204" pitchFamily="18" charset="0"/>
                                    </a:rPr>
                                  </m:ctrlPr>
                                </m:sSubPr>
                                <m:e>
                                  <m:r>
                                    <a:rPr lang="en-US" altLang="zh-CN" b="1" i="1">
                                      <a:latin typeface="Cambria Math" panose="02040503050406030204" pitchFamily="18" charset="0"/>
                                    </a:rPr>
                                    <m:t>𝒓</m:t>
                                  </m:r>
                                </m:e>
                                <m:sub>
                                  <m:r>
                                    <a:rPr lang="en-US" altLang="zh-CN" b="0" i="1" smtClean="0">
                                      <a:latin typeface="Cambria Math" panose="02040503050406030204" pitchFamily="18" charset="0"/>
                                    </a:rPr>
                                    <m:t>2</m:t>
                                  </m:r>
                                </m:sub>
                              </m:sSub>
                            </m:e>
                          </m:mr>
                          <m:mr>
                            <m:e>
                              <m:sSub>
                                <m:sSubPr>
                                  <m:ctrlPr>
                                    <a:rPr lang="en-US" altLang="zh-CN" i="1">
                                      <a:latin typeface="Cambria Math" panose="02040503050406030204" pitchFamily="18" charset="0"/>
                                    </a:rPr>
                                  </m:ctrlPr>
                                </m:sSubPr>
                                <m:e>
                                  <m:r>
                                    <a:rPr lang="en-US" altLang="zh-CN" b="1" i="1">
                                      <a:latin typeface="Cambria Math" panose="02040503050406030204" pitchFamily="18" charset="0"/>
                                    </a:rPr>
                                    <m:t>𝒓</m:t>
                                  </m:r>
                                </m:e>
                                <m:sub>
                                  <m:r>
                                    <a:rPr lang="en-US" altLang="zh-CN" b="0" i="1" smtClean="0">
                                      <a:latin typeface="Cambria Math" panose="02040503050406030204" pitchFamily="18" charset="0"/>
                                    </a:rPr>
                                    <m:t>3</m:t>
                                  </m:r>
                                </m:sub>
                              </m:sSub>
                            </m:e>
                          </m:mr>
                        </m:m>
                      </m:e>
                    </m:d>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m>
                          <m:mPr>
                            <m:mcs>
                              <m:mc>
                                <m:mcPr>
                                  <m:count m:val="2"/>
                                  <m:mcJc m:val="center"/>
                                </m:mcPr>
                              </m:mc>
                            </m:mcs>
                            <m:ctrlPr>
                              <a:rPr lang="en-US" altLang="zh-CN" b="0" i="1" smtClean="0">
                                <a:latin typeface="Cambria Math" panose="02040503050406030204" pitchFamily="18" charset="0"/>
                              </a:rPr>
                            </m:ctrlPr>
                          </m:mPr>
                          <m:mr>
                            <m:e>
                              <m:r>
                                <m:rPr>
                                  <m:brk m:alnAt="7"/>
                                </m:rPr>
                                <a:rPr lang="en-US" altLang="zh-CN" b="1" i="1" smtClean="0">
                                  <a:latin typeface="Cambria Math" panose="02040503050406030204" pitchFamily="18" charset="0"/>
                                </a:rPr>
                                <m:t>𝑹</m:t>
                              </m:r>
                            </m:e>
                            <m:e>
                              <m:r>
                                <a:rPr lang="en-US" altLang="zh-CN" b="1" i="1" smtClean="0">
                                  <a:latin typeface="Cambria Math" panose="02040503050406030204" pitchFamily="18" charset="0"/>
                                </a:rPr>
                                <m:t>𝒕</m:t>
                              </m:r>
                            </m:e>
                          </m:mr>
                        </m:m>
                      </m:e>
                    </m:d>
                  </m:oMath>
                </a14:m>
                <a:r>
                  <a:rPr lang="zh-CN" altLang="en-US" dirty="0">
                    <a:latin typeface="+mn-lt"/>
                  </a:rPr>
                  <a:t>和三维点在两幅图像上对应的匹配点</a:t>
                </a:r>
                <a14:m>
                  <m:oMath xmlns:m="http://schemas.openxmlformats.org/officeDocument/2006/math">
                    <m:sSub>
                      <m:sSubPr>
                        <m:ctrlPr>
                          <a:rPr lang="en-US" altLang="zh-CN" i="1">
                            <a:latin typeface="Cambria Math" panose="02040503050406030204" pitchFamily="18" charset="0"/>
                          </a:rPr>
                        </m:ctrlPr>
                      </m:sSubPr>
                      <m:e>
                        <m:r>
                          <a:rPr lang="en-US" altLang="zh-CN" b="1" i="1">
                            <a:latin typeface="Cambria Math" panose="02040503050406030204" pitchFamily="18" charset="0"/>
                          </a:rPr>
                          <m:t>𝒑</m:t>
                        </m:r>
                      </m:e>
                      <m:sub>
                        <m:r>
                          <a:rPr lang="en-US" altLang="zh-CN" i="1">
                            <a:latin typeface="Cambria Math" panose="02040503050406030204" pitchFamily="18" charset="0"/>
                          </a:rPr>
                          <m:t>1</m:t>
                        </m:r>
                      </m:sub>
                    </m:sSub>
                  </m:oMath>
                </a14:m>
                <a:r>
                  <a:rPr lang="zh-CN" altLang="en-US" dirty="0">
                    <a:latin typeface="+mn-lt"/>
                  </a:rPr>
                  <a:t>和</a:t>
                </a:r>
                <a14:m>
                  <m:oMath xmlns:m="http://schemas.openxmlformats.org/officeDocument/2006/math">
                    <m:sSub>
                      <m:sSubPr>
                        <m:ctrlPr>
                          <a:rPr lang="en-US" altLang="zh-CN" i="1">
                            <a:latin typeface="Cambria Math" panose="02040503050406030204" pitchFamily="18" charset="0"/>
                          </a:rPr>
                        </m:ctrlPr>
                      </m:sSubPr>
                      <m:e>
                        <m:r>
                          <a:rPr lang="en-US" altLang="zh-CN" b="1" i="1">
                            <a:latin typeface="Cambria Math" panose="02040503050406030204" pitchFamily="18" charset="0"/>
                          </a:rPr>
                          <m:t>𝒑</m:t>
                        </m:r>
                      </m:e>
                      <m:sub>
                        <m:r>
                          <a:rPr lang="en-US" altLang="zh-CN" b="0" i="1" smtClean="0">
                            <a:latin typeface="Cambria Math" panose="02040503050406030204" pitchFamily="18" charset="0"/>
                          </a:rPr>
                          <m:t>2</m:t>
                        </m:r>
                      </m:sub>
                    </m:sSub>
                  </m:oMath>
                </a14:m>
                <a:r>
                  <a:rPr lang="zh-CN" altLang="en-US" dirty="0">
                    <a:latin typeface="+mn-lt"/>
                  </a:rPr>
                  <a:t>（其归一化坐标为</a:t>
                </a:r>
                <a14:m>
                  <m:oMath xmlns:m="http://schemas.openxmlformats.org/officeDocument/2006/math">
                    <m:sSub>
                      <m:sSubPr>
                        <m:ctrlPr>
                          <a:rPr lang="en-US" altLang="zh-CN" i="1">
                            <a:latin typeface="Cambria Math" panose="02040503050406030204" pitchFamily="18" charset="0"/>
                          </a:rPr>
                        </m:ctrlPr>
                      </m:sSubPr>
                      <m:e>
                        <m:r>
                          <a:rPr lang="en-US" altLang="zh-CN" b="1" i="1">
                            <a:latin typeface="Cambria Math" panose="02040503050406030204" pitchFamily="18" charset="0"/>
                          </a:rPr>
                          <m:t>𝒙</m:t>
                        </m:r>
                      </m:e>
                      <m:sub>
                        <m:r>
                          <a:rPr lang="en-US" altLang="zh-CN" i="1">
                            <a:latin typeface="Cambria Math" panose="02040503050406030204" pitchFamily="18" charset="0"/>
                          </a:rPr>
                          <m:t>1</m:t>
                        </m:r>
                      </m:sub>
                    </m:sSub>
                    <m:r>
                      <a:rPr lang="en-US" altLang="zh-CN" i="1">
                        <a:latin typeface="Cambria Math" panose="02040503050406030204" pitchFamily="18" charset="0"/>
                      </a:rPr>
                      <m:t>=</m:t>
                    </m:r>
                    <m:d>
                      <m:dPr>
                        <m:begChr m:val="["/>
                        <m:endChr m:val="]"/>
                        <m:ctrlPr>
                          <a:rPr lang="en-US" altLang="zh-CN" i="1">
                            <a:latin typeface="Cambria Math" panose="02040503050406030204" pitchFamily="18" charset="0"/>
                          </a:rPr>
                        </m:ctrlPr>
                      </m:dPr>
                      <m:e>
                        <m:m>
                          <m:mPr>
                            <m:mcs>
                              <m:mc>
                                <m:mcPr>
                                  <m:count m:val="1"/>
                                  <m:mcJc m:val="center"/>
                                </m:mcPr>
                              </m:mc>
                            </m:mcs>
                            <m:ctrlPr>
                              <a:rPr lang="en-US" altLang="zh-CN" i="1">
                                <a:latin typeface="Cambria Math" panose="02040503050406030204" pitchFamily="18" charset="0"/>
                              </a:rPr>
                            </m:ctrlPr>
                          </m:mPr>
                          <m:mr>
                            <m:e>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𝑢</m:t>
                                  </m:r>
                                </m:e>
                                <m:sub>
                                  <m:r>
                                    <a:rPr lang="en-US" altLang="zh-CN" i="1">
                                      <a:latin typeface="Cambria Math" panose="02040503050406030204" pitchFamily="18" charset="0"/>
                                    </a:rPr>
                                    <m:t>1</m:t>
                                  </m:r>
                                </m:sub>
                              </m:sSub>
                            </m:e>
                          </m:mr>
                          <m:mr>
                            <m:e>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𝑣</m:t>
                                  </m:r>
                                </m:e>
                                <m:sub>
                                  <m:r>
                                    <a:rPr lang="en-US" altLang="zh-CN" i="1">
                                      <a:latin typeface="Cambria Math" panose="02040503050406030204" pitchFamily="18" charset="0"/>
                                    </a:rPr>
                                    <m:t>1</m:t>
                                  </m:r>
                                </m:sub>
                              </m:sSub>
                            </m:e>
                          </m:mr>
                          <m:mr>
                            <m:e>
                              <m:r>
                                <a:rPr lang="en-US" altLang="zh-CN" i="1">
                                  <a:latin typeface="Cambria Math" panose="02040503050406030204" pitchFamily="18" charset="0"/>
                                </a:rPr>
                                <m:t>1</m:t>
                              </m:r>
                            </m:e>
                          </m:mr>
                        </m:m>
                      </m:e>
                    </m:d>
                  </m:oMath>
                </a14:m>
                <a:r>
                  <a:rPr lang="zh-CN" altLang="en-US" sz="1800" dirty="0"/>
                  <a:t>和</a:t>
                </a:r>
                <a14:m>
                  <m:oMath xmlns:m="http://schemas.openxmlformats.org/officeDocument/2006/math">
                    <m:sSub>
                      <m:sSubPr>
                        <m:ctrlPr>
                          <a:rPr lang="en-US" altLang="zh-CN" i="1">
                            <a:latin typeface="Cambria Math" panose="02040503050406030204" pitchFamily="18" charset="0"/>
                          </a:rPr>
                        </m:ctrlPr>
                      </m:sSubPr>
                      <m:e>
                        <m:r>
                          <a:rPr lang="en-US" altLang="zh-CN" b="1" i="1">
                            <a:latin typeface="Cambria Math" panose="02040503050406030204" pitchFamily="18" charset="0"/>
                          </a:rPr>
                          <m:t>𝒙</m:t>
                        </m:r>
                      </m:e>
                      <m:sub>
                        <m:r>
                          <a:rPr lang="en-US" altLang="zh-CN" i="1">
                            <a:latin typeface="Cambria Math" panose="02040503050406030204" pitchFamily="18" charset="0"/>
                          </a:rPr>
                          <m:t>2</m:t>
                        </m:r>
                      </m:sub>
                    </m:sSub>
                    <m:r>
                      <a:rPr lang="en-US" altLang="zh-CN" i="1">
                        <a:latin typeface="Cambria Math" panose="02040503050406030204" pitchFamily="18" charset="0"/>
                      </a:rPr>
                      <m:t>=</m:t>
                    </m:r>
                    <m:d>
                      <m:dPr>
                        <m:begChr m:val="["/>
                        <m:endChr m:val="]"/>
                        <m:ctrlPr>
                          <a:rPr lang="en-US" altLang="zh-CN" i="1">
                            <a:latin typeface="Cambria Math" panose="02040503050406030204" pitchFamily="18" charset="0"/>
                          </a:rPr>
                        </m:ctrlPr>
                      </m:dPr>
                      <m:e>
                        <m:m>
                          <m:mPr>
                            <m:mcs>
                              <m:mc>
                                <m:mcPr>
                                  <m:count m:val="1"/>
                                  <m:mcJc m:val="center"/>
                                </m:mcPr>
                              </m:mc>
                            </m:mcs>
                            <m:ctrlPr>
                              <a:rPr lang="en-US" altLang="zh-CN" i="1">
                                <a:latin typeface="Cambria Math" panose="02040503050406030204" pitchFamily="18" charset="0"/>
                              </a:rPr>
                            </m:ctrlPr>
                          </m:mPr>
                          <m:mr>
                            <m:e>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𝑢</m:t>
                                  </m:r>
                                </m:e>
                                <m:sub>
                                  <m:r>
                                    <a:rPr lang="en-US" altLang="zh-CN" i="1">
                                      <a:latin typeface="Cambria Math" panose="02040503050406030204" pitchFamily="18" charset="0"/>
                                    </a:rPr>
                                    <m:t>2</m:t>
                                  </m:r>
                                </m:sub>
                              </m:sSub>
                            </m:e>
                          </m:mr>
                          <m:mr>
                            <m:e>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𝑣</m:t>
                                  </m:r>
                                </m:e>
                                <m:sub>
                                  <m:r>
                                    <a:rPr lang="en-US" altLang="zh-CN" i="1">
                                      <a:latin typeface="Cambria Math" panose="02040503050406030204" pitchFamily="18" charset="0"/>
                                    </a:rPr>
                                    <m:t>2</m:t>
                                  </m:r>
                                </m:sub>
                              </m:sSub>
                            </m:e>
                          </m:mr>
                          <m:mr>
                            <m:e>
                              <m:r>
                                <a:rPr lang="en-US" altLang="zh-CN" i="1">
                                  <a:latin typeface="Cambria Math" panose="02040503050406030204" pitchFamily="18" charset="0"/>
                                </a:rPr>
                                <m:t>1</m:t>
                              </m:r>
                            </m:e>
                          </m:mr>
                        </m:m>
                      </m:e>
                    </m:d>
                  </m:oMath>
                </a14:m>
                <a:r>
                  <a:rPr lang="zh-CN" altLang="en-US" dirty="0">
                    <a:latin typeface="+mn-lt"/>
                  </a:rPr>
                  <a:t>），希望求解点</a:t>
                </a:r>
                <a14:m>
                  <m:oMath xmlns:m="http://schemas.openxmlformats.org/officeDocument/2006/math">
                    <m:r>
                      <a:rPr lang="en-US" altLang="zh-CN" b="1" i="1" smtClean="0">
                        <a:latin typeface="Cambria Math" panose="02040503050406030204" pitchFamily="18" charset="0"/>
                      </a:rPr>
                      <m:t>𝑷</m:t>
                    </m:r>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m>
                          <m:mPr>
                            <m:mcs>
                              <m:mc>
                                <m:mcPr>
                                  <m:count m:val="1"/>
                                  <m:mcJc m:val="center"/>
                                </m:mcPr>
                              </m:mc>
                            </m:mcs>
                            <m:ctrlPr>
                              <a:rPr lang="en-US" altLang="zh-CN" b="0" i="1" smtClean="0">
                                <a:latin typeface="Cambria Math" panose="02040503050406030204" pitchFamily="18" charset="0"/>
                              </a:rPr>
                            </m:ctrlPr>
                          </m:mPr>
                          <m:mr>
                            <m:e>
                              <m:eqArr>
                                <m:eqArrPr>
                                  <m:ctrlPr>
                                    <a:rPr lang="en-US" altLang="zh-CN" b="0" i="1" smtClean="0">
                                      <a:latin typeface="Cambria Math" panose="02040503050406030204" pitchFamily="18" charset="0"/>
                                    </a:rPr>
                                  </m:ctrlPr>
                                </m:eqArrPr>
                                <m:e>
                                  <m:r>
                                    <a:rPr lang="en-US" altLang="zh-CN" b="0" i="1" smtClean="0">
                                      <a:latin typeface="Cambria Math" panose="02040503050406030204" pitchFamily="18" charset="0"/>
                                    </a:rPr>
                                    <m:t>𝑋</m:t>
                                  </m:r>
                                </m:e>
                                <m:e>
                                  <m:r>
                                    <a:rPr lang="en-US" b="0" i="1" smtClean="0">
                                      <a:latin typeface="Cambria Math" panose="02040503050406030204" pitchFamily="18" charset="0"/>
                                    </a:rPr>
                                    <m:t>𝑌</m:t>
                                  </m:r>
                                </m:e>
                                <m:e>
                                  <m:r>
                                    <a:rPr lang="en-US" b="0" i="1" smtClean="0">
                                      <a:latin typeface="Cambria Math" panose="02040503050406030204" pitchFamily="18" charset="0"/>
                                    </a:rPr>
                                    <m:t>𝑍</m:t>
                                  </m:r>
                                </m:e>
                              </m:eqArr>
                            </m:e>
                          </m:mr>
                          <m:mr>
                            <m:e>
                              <m:r>
                                <a:rPr lang="en-US" altLang="zh-CN" b="0" i="1" smtClean="0">
                                  <a:latin typeface="Cambria Math" panose="02040503050406030204" pitchFamily="18" charset="0"/>
                                </a:rPr>
                                <m:t>1</m:t>
                              </m:r>
                            </m:e>
                          </m:mr>
                        </m:m>
                      </m:e>
                    </m:d>
                  </m:oMath>
                </a14:m>
                <a:endParaRPr lang="en-US" dirty="0">
                  <a:latin typeface="+mn-lt"/>
                </a:endParaRPr>
              </a:p>
              <a:p>
                <a:pPr lvl="1"/>
                <a:r>
                  <a:rPr lang="zh-CN" altLang="en-US" dirty="0">
                    <a:latin typeface="+mn-lt"/>
                  </a:rPr>
                  <a:t>按照</a:t>
                </a:r>
                <a:r>
                  <a:rPr lang="zh-CN" altLang="en-US" dirty="0">
                    <a:solidFill>
                      <a:srgbClr val="FF0000"/>
                    </a:solidFill>
                    <a:latin typeface="+mn-lt"/>
                  </a:rPr>
                  <a:t>对极约束 </a:t>
                </a:r>
                <a:r>
                  <a:rPr lang="en-US" altLang="zh-CN" dirty="0">
                    <a:solidFill>
                      <a:srgbClr val="FF0000"/>
                    </a:solidFill>
                    <a:latin typeface="+mn-lt"/>
                  </a:rPr>
                  <a:t>(</a:t>
                </a:r>
                <a:r>
                  <a:rPr lang="en-US" dirty="0" err="1">
                    <a:solidFill>
                      <a:srgbClr val="FF0000"/>
                    </a:solidFill>
                    <a:latin typeface="+mn-lt"/>
                  </a:rPr>
                  <a:t>Epipolar</a:t>
                </a:r>
                <a:r>
                  <a:rPr lang="en-US" dirty="0">
                    <a:solidFill>
                      <a:srgbClr val="FF0000"/>
                    </a:solidFill>
                    <a:latin typeface="+mn-lt"/>
                  </a:rPr>
                  <a:t> Constraint)</a:t>
                </a:r>
                <a:r>
                  <a:rPr lang="zh-CN" altLang="en-US" dirty="0">
                    <a:latin typeface="+mn-lt"/>
                  </a:rPr>
                  <a:t>中的定义：</a:t>
                </a:r>
                <a:endParaRPr lang="en-US" altLang="zh-CN" dirty="0">
                  <a:latin typeface="+mn-lt"/>
                </a:endParaRPr>
              </a:p>
              <a:p>
                <a:pPr marL="0" lvl="1"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1</m:t>
                          </m:r>
                        </m:sub>
                      </m:sSub>
                      <m:sSub>
                        <m:sSubPr>
                          <m:ctrlPr>
                            <a:rPr lang="en-US" i="1" smtClean="0">
                              <a:latin typeface="Cambria Math" panose="02040503050406030204" pitchFamily="18" charset="0"/>
                            </a:rPr>
                          </m:ctrlPr>
                        </m:sSubPr>
                        <m:e>
                          <m:r>
                            <a:rPr lang="en-US" b="1" i="1" smtClean="0">
                              <a:latin typeface="Cambria Math" panose="02040503050406030204" pitchFamily="18" charset="0"/>
                            </a:rPr>
                            <m:t>𝒙</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𝑠</m:t>
                          </m:r>
                        </m:e>
                        <m:sub>
                          <m:r>
                            <a:rPr lang="en-US" altLang="zh-CN" b="0" i="1" smtClean="0">
                              <a:latin typeface="Cambria Math" panose="02040503050406030204" pitchFamily="18" charset="0"/>
                            </a:rPr>
                            <m:t>2</m:t>
                          </m:r>
                        </m:sub>
                      </m:sSub>
                      <m:r>
                        <a:rPr lang="en-US" altLang="zh-CN" b="1" i="1" smtClean="0">
                          <a:latin typeface="Cambria Math" panose="02040503050406030204" pitchFamily="18" charset="0"/>
                        </a:rPr>
                        <m:t>𝑹</m:t>
                      </m:r>
                      <m:sSub>
                        <m:sSubPr>
                          <m:ctrlPr>
                            <a:rPr lang="en-US" altLang="zh-CN" i="1">
                              <a:latin typeface="Cambria Math" panose="02040503050406030204" pitchFamily="18" charset="0"/>
                            </a:rPr>
                          </m:ctrlPr>
                        </m:sSubPr>
                        <m:e>
                          <m:r>
                            <a:rPr lang="en-US" altLang="zh-CN" b="1" i="1">
                              <a:latin typeface="Cambria Math" panose="02040503050406030204" pitchFamily="18" charset="0"/>
                            </a:rPr>
                            <m:t>𝒙</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r>
                        <a:rPr lang="en-US" altLang="zh-CN" b="1" i="1" smtClean="0">
                          <a:latin typeface="Cambria Math" panose="02040503050406030204" pitchFamily="18" charset="0"/>
                        </a:rPr>
                        <m:t>𝒕</m:t>
                      </m:r>
                    </m:oMath>
                  </m:oMathPara>
                </a14:m>
                <a:endParaRPr lang="en-US" b="1" dirty="0">
                  <a:latin typeface="+mn-lt"/>
                </a:endParaRPr>
              </a:p>
              <a:p>
                <a:pPr lvl="1"/>
                <a:r>
                  <a:rPr lang="zh-CN" altLang="en-US" dirty="0">
                    <a:latin typeface="+mn-lt"/>
                  </a:rPr>
                  <a:t>希望求解的是特征点的深度</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𝑠</m:t>
                        </m:r>
                      </m:e>
                      <m:sub>
                        <m:r>
                          <a:rPr lang="en-US" altLang="zh-CN" b="0" i="1" smtClean="0">
                            <a:latin typeface="Cambria Math" panose="02040503050406030204" pitchFamily="18" charset="0"/>
                          </a:rPr>
                          <m:t>1</m:t>
                        </m:r>
                      </m:sub>
                    </m:sSub>
                  </m:oMath>
                </a14:m>
                <a:r>
                  <a:rPr lang="zh-CN" altLang="en-US" dirty="0">
                    <a:latin typeface="+mn-lt"/>
                  </a:rPr>
                  <a:t>或者</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𝑠</m:t>
                        </m:r>
                      </m:e>
                      <m:sub>
                        <m:r>
                          <a:rPr lang="en-US" altLang="zh-CN" i="1">
                            <a:latin typeface="Cambria Math" panose="02040503050406030204" pitchFamily="18" charset="0"/>
                          </a:rPr>
                          <m:t>2</m:t>
                        </m:r>
                      </m:sub>
                    </m:sSub>
                  </m:oMath>
                </a14:m>
                <a:endParaRPr lang="en-US" dirty="0">
                  <a:latin typeface="+mn-lt"/>
                </a:endParaRPr>
              </a:p>
              <a:p>
                <a:pPr lvl="1"/>
                <a:r>
                  <a:rPr lang="zh-CN" altLang="en-US" dirty="0">
                    <a:latin typeface="+mn-lt"/>
                  </a:rPr>
                  <a:t>对上式两边左乘</a:t>
                </a:r>
                <a14:m>
                  <m:oMath xmlns:m="http://schemas.openxmlformats.org/officeDocument/2006/math">
                    <m:sSubSup>
                      <m:sSubSupPr>
                        <m:ctrlPr>
                          <a:rPr lang="en-US" altLang="zh-CN" i="1" smtClean="0">
                            <a:latin typeface="Cambria Math" panose="02040503050406030204" pitchFamily="18" charset="0"/>
                          </a:rPr>
                        </m:ctrlPr>
                      </m:sSubSupPr>
                      <m:e>
                        <m:r>
                          <a:rPr lang="en-US" altLang="zh-CN" b="1" i="1" smtClean="0">
                            <a:latin typeface="Cambria Math" panose="02040503050406030204" pitchFamily="18" charset="0"/>
                          </a:rPr>
                          <m:t>𝒙</m:t>
                        </m:r>
                      </m:e>
                      <m:sub>
                        <m:r>
                          <a:rPr lang="en-US" altLang="zh-CN" b="0" i="1" smtClean="0">
                            <a:latin typeface="Cambria Math" panose="02040503050406030204" pitchFamily="18" charset="0"/>
                          </a:rPr>
                          <m:t>1</m:t>
                        </m:r>
                      </m:sub>
                      <m:sup>
                        <m:r>
                          <a:rPr lang="en-US" altLang="zh-CN" i="1" smtClean="0">
                            <a:latin typeface="Cambria Math" panose="02040503050406030204" pitchFamily="18" charset="0"/>
                            <a:ea typeface="Cambria Math" panose="02040503050406030204" pitchFamily="18" charset="0"/>
                          </a:rPr>
                          <m:t>∧</m:t>
                        </m:r>
                      </m:sup>
                    </m:sSubSup>
                    <m:r>
                      <a:rPr lang="zh-CN" altLang="en-US" i="1">
                        <a:latin typeface="Cambria Math" panose="02040503050406030204" pitchFamily="18" charset="0"/>
                      </a:rPr>
                      <m:t>：</m:t>
                    </m:r>
                  </m:oMath>
                </a14:m>
                <a:endParaRPr lang="en-US" dirty="0">
                  <a:latin typeface="+mn-lt"/>
                </a:endParaRPr>
              </a:p>
              <a:p>
                <a:pPr marL="0" lvl="1" indent="0">
                  <a:buNone/>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𝑠</m:t>
                          </m:r>
                        </m:e>
                        <m:sub>
                          <m:r>
                            <a:rPr lang="en-US" altLang="zh-CN" b="0" i="1" smtClean="0">
                              <a:latin typeface="Cambria Math" panose="02040503050406030204" pitchFamily="18" charset="0"/>
                            </a:rPr>
                            <m:t>1</m:t>
                          </m:r>
                        </m:sub>
                      </m:sSub>
                      <m:sSubSup>
                        <m:sSubSupPr>
                          <m:ctrlPr>
                            <a:rPr lang="en-US" altLang="zh-CN" i="1">
                              <a:latin typeface="Cambria Math" panose="02040503050406030204" pitchFamily="18" charset="0"/>
                            </a:rPr>
                          </m:ctrlPr>
                        </m:sSubSupPr>
                        <m:e>
                          <m:r>
                            <a:rPr lang="en-US" altLang="zh-CN" b="1" i="1">
                              <a:latin typeface="Cambria Math" panose="02040503050406030204" pitchFamily="18" charset="0"/>
                            </a:rPr>
                            <m:t>𝒙</m:t>
                          </m:r>
                        </m:e>
                        <m:sub>
                          <m:r>
                            <a:rPr lang="en-US" altLang="zh-CN" i="1">
                              <a:latin typeface="Cambria Math" panose="02040503050406030204" pitchFamily="18" charset="0"/>
                            </a:rPr>
                            <m:t>1</m:t>
                          </m:r>
                        </m:sub>
                        <m:sup>
                          <m:r>
                            <a:rPr lang="en-US" altLang="zh-CN" i="1">
                              <a:latin typeface="Cambria Math" panose="02040503050406030204" pitchFamily="18" charset="0"/>
                              <a:ea typeface="Cambria Math" panose="02040503050406030204" pitchFamily="18" charset="0"/>
                            </a:rPr>
                            <m:t>∧</m:t>
                          </m:r>
                        </m:sup>
                      </m:sSubSup>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=0=</m:t>
                      </m:r>
                      <m:sSub>
                        <m:sSubPr>
                          <m:ctrlPr>
                            <a:rPr lang="en-US" altLang="zh-CN" i="1">
                              <a:latin typeface="Cambria Math" panose="02040503050406030204" pitchFamily="18" charset="0"/>
                            </a:rPr>
                          </m:ctrlPr>
                        </m:sSubPr>
                        <m:e>
                          <m:r>
                            <a:rPr lang="en-US" altLang="zh-CN" i="1">
                              <a:latin typeface="Cambria Math" panose="02040503050406030204" pitchFamily="18" charset="0"/>
                            </a:rPr>
                            <m:t>𝑠</m:t>
                          </m:r>
                        </m:e>
                        <m:sub>
                          <m:r>
                            <a:rPr lang="en-US" altLang="zh-CN" b="0" i="1" smtClean="0">
                              <a:latin typeface="Cambria Math" panose="02040503050406030204" pitchFamily="18" charset="0"/>
                            </a:rPr>
                            <m:t>2</m:t>
                          </m:r>
                        </m:sub>
                      </m:sSub>
                      <m:sSubSup>
                        <m:sSubSupPr>
                          <m:ctrlPr>
                            <a:rPr lang="en-US" altLang="zh-CN" i="1">
                              <a:latin typeface="Cambria Math" panose="02040503050406030204" pitchFamily="18" charset="0"/>
                            </a:rPr>
                          </m:ctrlPr>
                        </m:sSubSupPr>
                        <m:e>
                          <m:r>
                            <a:rPr lang="en-US" altLang="zh-CN" b="1" i="1">
                              <a:latin typeface="Cambria Math" panose="02040503050406030204" pitchFamily="18" charset="0"/>
                            </a:rPr>
                            <m:t>𝒙</m:t>
                          </m:r>
                        </m:e>
                        <m:sub>
                          <m:r>
                            <a:rPr lang="en-US" altLang="zh-CN" i="1">
                              <a:latin typeface="Cambria Math" panose="02040503050406030204" pitchFamily="18" charset="0"/>
                            </a:rPr>
                            <m:t>1</m:t>
                          </m:r>
                        </m:sub>
                        <m:sup>
                          <m:r>
                            <a:rPr lang="en-US" altLang="zh-CN" i="1">
                              <a:latin typeface="Cambria Math" panose="02040503050406030204" pitchFamily="18" charset="0"/>
                              <a:ea typeface="Cambria Math" panose="02040503050406030204" pitchFamily="18" charset="0"/>
                            </a:rPr>
                            <m:t>∧</m:t>
                          </m:r>
                        </m:sup>
                      </m:sSubSup>
                      <m:r>
                        <a:rPr lang="en-US" altLang="zh-CN" b="1" i="1" smtClean="0">
                          <a:latin typeface="Cambria Math" panose="02040503050406030204" pitchFamily="18" charset="0"/>
                        </a:rPr>
                        <m:t>𝑹</m:t>
                      </m:r>
                      <m:sSub>
                        <m:sSubPr>
                          <m:ctrlPr>
                            <a:rPr lang="en-US" altLang="zh-CN" i="1">
                              <a:latin typeface="Cambria Math" panose="02040503050406030204" pitchFamily="18" charset="0"/>
                            </a:rPr>
                          </m:ctrlPr>
                        </m:sSubPr>
                        <m:e>
                          <m:r>
                            <a:rPr lang="en-US" altLang="zh-CN" b="1" i="1">
                              <a:latin typeface="Cambria Math" panose="02040503050406030204" pitchFamily="18" charset="0"/>
                            </a:rPr>
                            <m:t>𝒙</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Sup>
                        <m:sSubSupPr>
                          <m:ctrlPr>
                            <a:rPr lang="en-US" altLang="zh-CN" i="1">
                              <a:latin typeface="Cambria Math" panose="02040503050406030204" pitchFamily="18" charset="0"/>
                            </a:rPr>
                          </m:ctrlPr>
                        </m:sSubSupPr>
                        <m:e>
                          <m:r>
                            <a:rPr lang="en-US" altLang="zh-CN" b="1" i="1">
                              <a:latin typeface="Cambria Math" panose="02040503050406030204" pitchFamily="18" charset="0"/>
                            </a:rPr>
                            <m:t>𝒙</m:t>
                          </m:r>
                        </m:e>
                        <m:sub>
                          <m:r>
                            <a:rPr lang="en-US" altLang="zh-CN" i="1">
                              <a:latin typeface="Cambria Math" panose="02040503050406030204" pitchFamily="18" charset="0"/>
                            </a:rPr>
                            <m:t>1</m:t>
                          </m:r>
                        </m:sub>
                        <m:sup>
                          <m:r>
                            <a:rPr lang="en-US" altLang="zh-CN" i="1">
                              <a:latin typeface="Cambria Math" panose="02040503050406030204" pitchFamily="18" charset="0"/>
                              <a:ea typeface="Cambria Math" panose="02040503050406030204" pitchFamily="18" charset="0"/>
                            </a:rPr>
                            <m:t>∧</m:t>
                          </m:r>
                        </m:sup>
                      </m:sSubSup>
                      <m:r>
                        <a:rPr lang="en-US" altLang="zh-CN" b="1" i="1" smtClean="0">
                          <a:latin typeface="Cambria Math" panose="02040503050406030204" pitchFamily="18" charset="0"/>
                        </a:rPr>
                        <m:t>𝒕</m:t>
                      </m:r>
                    </m:oMath>
                  </m:oMathPara>
                </a14:m>
                <a:endParaRPr lang="en-US" altLang="zh-CN" b="1" dirty="0">
                  <a:latin typeface="+mn-lt"/>
                </a:endParaRPr>
              </a:p>
              <a:p>
                <a:pPr lvl="1"/>
                <a:r>
                  <a:rPr lang="zh-CN" altLang="en-US" dirty="0">
                    <a:latin typeface="+mn-lt"/>
                  </a:rPr>
                  <a:t>但是由于噪声的存在，显然未必能够满足上式等于</a:t>
                </a:r>
                <a:r>
                  <a:rPr lang="en-US" altLang="zh-CN" dirty="0">
                    <a:latin typeface="+mn-lt"/>
                  </a:rPr>
                  <a:t>0</a:t>
                </a:r>
              </a:p>
              <a:p>
                <a:pPr lvl="1"/>
                <a:r>
                  <a:rPr lang="zh-CN" altLang="en-US" dirty="0">
                    <a:latin typeface="+mn-lt"/>
                  </a:rPr>
                  <a:t>因此最好的方式一般都是用最小二乘法</a:t>
                </a:r>
                <a:endParaRPr lang="en-US" altLang="zh-CN" dirty="0">
                  <a:latin typeface="+mn-lt"/>
                </a:endParaRPr>
              </a:p>
              <a:p>
                <a:pPr marL="0" lvl="1" indent="0">
                  <a:buNone/>
                </a:pPr>
                <a:endParaRPr lang="en-US" dirty="0">
                  <a:latin typeface="+mn-lt"/>
                </a:endParaRPr>
              </a:p>
            </p:txBody>
          </p:sp>
        </mc:Choice>
        <mc:Fallback xmlns="">
          <p:sp>
            <p:nvSpPr>
              <p:cNvPr id="22" name="ee4pContent1">
                <a:extLst>
                  <a:ext uri="{FF2B5EF4-FFF2-40B4-BE49-F238E27FC236}">
                    <a16:creationId xmlns:a16="http://schemas.microsoft.com/office/drawing/2014/main" id="{A7A6BCCD-206B-103E-C0E4-2DF0DCDF073B}"/>
                  </a:ext>
                </a:extLst>
              </p:cNvPr>
              <p:cNvSpPr txBox="1">
                <a:spLocks noRot="1" noChangeAspect="1" noMove="1" noResize="1" noEditPoints="1" noAdjustHandles="1" noChangeArrowheads="1" noChangeShapeType="1" noTextEdit="1"/>
              </p:cNvSpPr>
              <p:nvPr>
                <p:custDataLst>
                  <p:tags r:id="rId7"/>
                </p:custDataLst>
              </p:nvPr>
            </p:nvSpPr>
            <p:spPr>
              <a:xfrm>
                <a:off x="838199" y="1690688"/>
                <a:ext cx="10515600" cy="3871213"/>
              </a:xfrm>
              <a:prstGeom prst="rect">
                <a:avLst/>
              </a:prstGeom>
              <a:blipFill>
                <a:blip r:embed="rId8"/>
                <a:stretch>
                  <a:fillRect l="-174"/>
                </a:stretch>
              </a:blipFill>
              <a:ln w="9525" cmpd="sng">
                <a:solidFill>
                  <a:schemeClr val="accent1">
                    <a:lumMod val="100000"/>
                  </a:schemeClr>
                </a:solidFill>
                <a:prstDash val="solid"/>
              </a:ln>
            </p:spPr>
            <p:txBody>
              <a:bodyPr/>
              <a:lstStyle/>
              <a:p>
                <a:r>
                  <a:rPr lang="en-US">
                    <a:noFill/>
                  </a:rPr>
                  <a:t> </a:t>
                </a:r>
              </a:p>
            </p:txBody>
          </p:sp>
        </mc:Fallback>
      </mc:AlternateContent>
    </p:spTree>
    <p:extLst>
      <p:ext uri="{BB962C8B-B14F-4D97-AF65-F5344CB8AC3E}">
        <p14:creationId xmlns:p14="http://schemas.microsoft.com/office/powerpoint/2010/main" val="13659292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extLst>
              <p:ext uri="{D42A27DB-BD31-4B8C-83A1-F6EECF244321}">
                <p14:modId xmlns:p14="http://schemas.microsoft.com/office/powerpoint/2010/main" val="404514855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Camera Calibration—</a:t>
            </a:r>
            <a:r>
              <a:rPr lang="zh-CN" altLang="en-US" dirty="0">
                <a:hlinkClick r:id="rId6"/>
              </a:rPr>
              <a:t>三角化</a:t>
            </a:r>
            <a:endParaRPr lang="en-US" dirty="0"/>
          </a:p>
        </p:txBody>
      </p:sp>
      <mc:AlternateContent xmlns:mc="http://schemas.openxmlformats.org/markup-compatibility/2006">
        <mc:Choice xmlns:a14="http://schemas.microsoft.com/office/drawing/2010/main" Requires="a14">
          <p:sp>
            <p:nvSpPr>
              <p:cNvPr id="22" name="ee4pContent1">
                <a:extLst>
                  <a:ext uri="{FF2B5EF4-FFF2-40B4-BE49-F238E27FC236}">
                    <a16:creationId xmlns:a16="http://schemas.microsoft.com/office/drawing/2014/main" id="{A7A6BCCD-206B-103E-C0E4-2DF0DCDF073B}"/>
                  </a:ext>
                </a:extLst>
              </p:cNvPr>
              <p:cNvSpPr txBox="1">
                <a:spLocks/>
              </p:cNvSpPr>
              <p:nvPr>
                <p:custDataLst>
                  <p:tags r:id="rId2"/>
                </p:custDataLst>
              </p:nvPr>
            </p:nvSpPr>
            <p:spPr>
              <a:xfrm>
                <a:off x="838199" y="1690688"/>
                <a:ext cx="10515600" cy="4550721"/>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在 </a:t>
                </a:r>
                <a:r>
                  <a:rPr lang="en-US" altLang="zh-CN" dirty="0">
                    <a:latin typeface="+mn-lt"/>
                  </a:rPr>
                  <a:t>VINS-Mono </a:t>
                </a:r>
                <a:r>
                  <a:rPr lang="zh-CN" altLang="en-US" dirty="0">
                    <a:latin typeface="+mn-lt"/>
                  </a:rPr>
                  <a:t>和 </a:t>
                </a:r>
                <a:r>
                  <a:rPr lang="en-US" altLang="zh-CN" dirty="0">
                    <a:latin typeface="+mn-lt"/>
                  </a:rPr>
                  <a:t>ORB-SLAM </a:t>
                </a:r>
                <a:r>
                  <a:rPr lang="zh-CN" altLang="en-US" dirty="0">
                    <a:latin typeface="+mn-lt"/>
                  </a:rPr>
                  <a:t>中很多都用类似的求解线性方程的方法</a:t>
                </a:r>
                <a:endParaRPr lang="en-US" altLang="zh-CN" dirty="0">
                  <a:latin typeface="+mn-lt"/>
                </a:endParaRPr>
              </a:p>
              <a:p>
                <a:pPr lvl="1"/>
                <a:r>
                  <a:rPr lang="zh-CN" altLang="en-US" dirty="0">
                    <a:latin typeface="+mn-lt"/>
                  </a:rPr>
                  <a:t>定义三维点</a:t>
                </a:r>
                <a14:m>
                  <m:oMath xmlns:m="http://schemas.openxmlformats.org/officeDocument/2006/math">
                    <m:r>
                      <a:rPr lang="en-US" altLang="zh-CN" b="1" i="1" smtClean="0">
                        <a:latin typeface="Cambria Math" panose="02040503050406030204" pitchFamily="18" charset="0"/>
                      </a:rPr>
                      <m:t>𝑷</m:t>
                    </m:r>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m>
                          <m:mPr>
                            <m:mcs>
                              <m:mc>
                                <m:mcPr>
                                  <m:count m:val="1"/>
                                  <m:mcJc m:val="center"/>
                                </m:mcPr>
                              </m:mc>
                            </m:mcs>
                            <m:ctrlPr>
                              <a:rPr lang="en-US" altLang="zh-CN" b="0" i="1" smtClean="0">
                                <a:latin typeface="Cambria Math" panose="02040503050406030204" pitchFamily="18" charset="0"/>
                              </a:rPr>
                            </m:ctrlPr>
                          </m:mPr>
                          <m:mr>
                            <m:e>
                              <m:eqArr>
                                <m:eqArrPr>
                                  <m:ctrlPr>
                                    <a:rPr lang="en-US" altLang="zh-CN" b="0" i="1" smtClean="0">
                                      <a:latin typeface="Cambria Math" panose="02040503050406030204" pitchFamily="18" charset="0"/>
                                    </a:rPr>
                                  </m:ctrlPr>
                                </m:eqArrPr>
                                <m:e>
                                  <m:r>
                                    <a:rPr lang="en-US" altLang="zh-CN" b="0" i="1" smtClean="0">
                                      <a:latin typeface="Cambria Math" panose="02040503050406030204" pitchFamily="18" charset="0"/>
                                    </a:rPr>
                                    <m:t>𝑋</m:t>
                                  </m:r>
                                </m:e>
                                <m:e>
                                  <m:r>
                                    <a:rPr lang="en-US" altLang="zh-CN" b="0" i="1" smtClean="0">
                                      <a:latin typeface="Cambria Math" panose="02040503050406030204" pitchFamily="18" charset="0"/>
                                    </a:rPr>
                                    <m:t>𝑌</m:t>
                                  </m:r>
                                </m:e>
                                <m:e>
                                  <m:r>
                                    <a:rPr lang="en-US" altLang="zh-CN" b="0" i="1" smtClean="0">
                                      <a:latin typeface="Cambria Math" panose="02040503050406030204" pitchFamily="18" charset="0"/>
                                    </a:rPr>
                                    <m:t>𝑍</m:t>
                                  </m:r>
                                </m:e>
                              </m:eqArr>
                            </m:e>
                          </m:mr>
                          <m:mr>
                            <m:e>
                              <m:r>
                                <a:rPr lang="en-US" altLang="zh-CN" b="0" i="1" smtClean="0">
                                  <a:latin typeface="Cambria Math" panose="02040503050406030204" pitchFamily="18" charset="0"/>
                                </a:rPr>
                                <m:t>1</m:t>
                              </m:r>
                            </m:e>
                          </m:mr>
                        </m:m>
                      </m:e>
                    </m:d>
                  </m:oMath>
                </a14:m>
                <a:r>
                  <a:rPr lang="zh-CN" altLang="en-US" dirty="0">
                    <a:latin typeface="+mn-lt"/>
                  </a:rPr>
                  <a:t>，其归一化坐标表示为</a:t>
                </a:r>
                <a14:m>
                  <m:oMath xmlns:m="http://schemas.openxmlformats.org/officeDocument/2006/math">
                    <m:r>
                      <a:rPr lang="en-US" altLang="zh-CN" b="1" i="1" smtClean="0">
                        <a:latin typeface="Cambria Math" panose="02040503050406030204" pitchFamily="18" charset="0"/>
                      </a:rPr>
                      <m:t>𝒙</m:t>
                    </m:r>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m>
                          <m:mPr>
                            <m:mcs>
                              <m:mc>
                                <m:mcPr>
                                  <m:count m:val="1"/>
                                  <m:mcJc m:val="center"/>
                                </m:mcPr>
                              </m:mc>
                            </m:mcs>
                            <m:ctrlPr>
                              <a:rPr lang="en-US" altLang="zh-CN" b="0" i="1" smtClean="0">
                                <a:latin typeface="Cambria Math" panose="02040503050406030204" pitchFamily="18" charset="0"/>
                              </a:rPr>
                            </m:ctrlPr>
                          </m:mPr>
                          <m:mr>
                            <m:e>
                              <m:r>
                                <m:rPr>
                                  <m:brk m:alnAt="7"/>
                                </m:rPr>
                                <a:rPr lang="en-US" altLang="zh-CN" b="0" i="1" smtClean="0">
                                  <a:latin typeface="Cambria Math" panose="02040503050406030204" pitchFamily="18" charset="0"/>
                                </a:rPr>
                                <m:t>𝑢</m:t>
                              </m:r>
                            </m:e>
                          </m:mr>
                          <m:mr>
                            <m:e>
                              <m:r>
                                <a:rPr lang="en-US" altLang="zh-CN" b="0" i="1" smtClean="0">
                                  <a:latin typeface="Cambria Math" panose="02040503050406030204" pitchFamily="18" charset="0"/>
                                </a:rPr>
                                <m:t>𝑣</m:t>
                              </m:r>
                            </m:e>
                          </m:mr>
                          <m:mr>
                            <m:e>
                              <m:r>
                                <a:rPr lang="en-US" altLang="zh-CN" b="0" i="1" smtClean="0">
                                  <a:latin typeface="Cambria Math" panose="02040503050406030204" pitchFamily="18" charset="0"/>
                                </a:rPr>
                                <m:t>1</m:t>
                              </m:r>
                            </m:e>
                          </m:mr>
                        </m:m>
                      </m:e>
                    </m:d>
                  </m:oMath>
                </a14:m>
                <a:endParaRPr lang="en-US" dirty="0">
                  <a:latin typeface="+mn-lt"/>
                </a:endParaRPr>
              </a:p>
              <a:p>
                <a:pPr lvl="1"/>
                <a:r>
                  <a:rPr lang="zh-CN" altLang="en-US" dirty="0">
                    <a:latin typeface="+mn-lt"/>
                  </a:rPr>
                  <a:t>根据世界坐标系变换到相机坐标系：</a:t>
                </a:r>
                <a:endParaRPr lang="en-US" altLang="zh-CN" dirty="0">
                  <a:latin typeface="+mn-lt"/>
                </a:endParaRPr>
              </a:p>
              <a:p>
                <a:pPr marL="0" lvl="1" indent="0">
                  <a:buNone/>
                </a:pPr>
                <a14:m>
                  <m:oMathPara xmlns:m="http://schemas.openxmlformats.org/officeDocument/2006/math">
                    <m:oMathParaPr>
                      <m:jc m:val="centerGroup"/>
                    </m:oMathParaPr>
                    <m:oMath xmlns:m="http://schemas.openxmlformats.org/officeDocument/2006/math">
                      <m:eqArr>
                        <m:eqArrPr>
                          <m:ctrlPr>
                            <a:rPr lang="en-US" altLang="zh-CN" i="1" smtClean="0">
                              <a:latin typeface="Cambria Math" panose="02040503050406030204" pitchFamily="18" charset="0"/>
                            </a:rPr>
                          </m:ctrlPr>
                        </m:eqArrPr>
                        <m:e>
                          <m:r>
                            <a:rPr lang="en-US" altLang="zh-CN" b="0" i="1" smtClean="0">
                              <a:latin typeface="Cambria Math" panose="02040503050406030204" pitchFamily="18" charset="0"/>
                            </a:rPr>
                            <m:t>&amp;</m:t>
                          </m:r>
                          <m:r>
                            <a:rPr lang="zh-CN" altLang="en-US" i="1">
                              <a:latin typeface="Cambria Math" panose="02040503050406030204" pitchFamily="18" charset="0"/>
                            </a:rPr>
                            <m:t>𝜆</m:t>
                          </m:r>
                          <m:r>
                            <a:rPr lang="en-US" altLang="zh-CN" b="1" i="1">
                              <a:latin typeface="Cambria Math" panose="02040503050406030204" pitchFamily="18" charset="0"/>
                            </a:rPr>
                            <m:t>𝒙</m:t>
                          </m:r>
                          <m:r>
                            <a:rPr lang="en-US" altLang="zh-CN" i="1">
                              <a:latin typeface="Cambria Math" panose="02040503050406030204" pitchFamily="18" charset="0"/>
                            </a:rPr>
                            <m:t>=</m:t>
                          </m:r>
                          <m:r>
                            <a:rPr lang="en-US" altLang="zh-CN" b="1" i="1">
                              <a:latin typeface="Cambria Math" panose="02040503050406030204" pitchFamily="18" charset="0"/>
                            </a:rPr>
                            <m:t>𝑻𝑷</m:t>
                          </m:r>
                        </m:e>
                        <m:e>
                          <m:r>
                            <a:rPr lang="en-US" altLang="zh-CN" i="1" smtClean="0">
                              <a:latin typeface="Cambria Math" panose="02040503050406030204" pitchFamily="18" charset="0"/>
                            </a:rPr>
                            <m:t>&amp;</m:t>
                          </m:r>
                          <m:r>
                            <a:rPr lang="en-US" altLang="zh-CN" b="1" i="1">
                              <a:latin typeface="Cambria Math" panose="02040503050406030204" pitchFamily="18" charset="0"/>
                              <a:ea typeface="Cambria Math" panose="02040503050406030204" pitchFamily="18" charset="0"/>
                            </a:rPr>
                            <m:t>⇒</m:t>
                          </m:r>
                          <m:r>
                            <a:rPr lang="zh-CN" altLang="en-US" i="1">
                              <a:latin typeface="Cambria Math" panose="02040503050406030204" pitchFamily="18" charset="0"/>
                            </a:rPr>
                            <m:t>𝜆</m:t>
                          </m:r>
                          <m:r>
                            <a:rPr lang="en-US" altLang="zh-CN" b="1" i="1" smtClean="0">
                              <a:latin typeface="Cambria Math" panose="02040503050406030204" pitchFamily="18" charset="0"/>
                            </a:rPr>
                            <m:t>𝒙</m:t>
                          </m:r>
                          <m:r>
                            <a:rPr lang="en-US" altLang="zh-CN" b="1" i="1">
                              <a:latin typeface="Cambria Math" panose="02040503050406030204" pitchFamily="18" charset="0"/>
                              <a:ea typeface="Cambria Math" panose="02040503050406030204" pitchFamily="18" charset="0"/>
                            </a:rPr>
                            <m:t>×</m:t>
                          </m:r>
                          <m:r>
                            <a:rPr lang="en-US" altLang="zh-CN" b="1" i="1">
                              <a:latin typeface="Cambria Math" panose="02040503050406030204" pitchFamily="18" charset="0"/>
                            </a:rPr>
                            <m:t>𝑻𝑷</m:t>
                          </m:r>
                          <m:r>
                            <a:rPr lang="en-US" altLang="zh-CN" b="1" i="1">
                              <a:latin typeface="Cambria Math" panose="02040503050406030204" pitchFamily="18" charset="0"/>
                            </a:rPr>
                            <m:t>=</m:t>
                          </m:r>
                          <m:r>
                            <a:rPr lang="en-US" altLang="zh-CN" b="0" i="1">
                              <a:latin typeface="Cambria Math" panose="02040503050406030204" pitchFamily="18" charset="0"/>
                            </a:rPr>
                            <m:t>0</m:t>
                          </m:r>
                        </m:e>
                        <m:e>
                          <m:r>
                            <a:rPr lang="en-US" altLang="zh-CN" b="0" i="1" smtClean="0">
                              <a:latin typeface="Cambria Math" panose="02040503050406030204" pitchFamily="18" charset="0"/>
                            </a:rPr>
                            <m:t>&amp;</m:t>
                          </m:r>
                          <m:r>
                            <a:rPr lang="en-US" altLang="zh-CN" b="1" i="1">
                              <a:latin typeface="Cambria Math" panose="02040503050406030204" pitchFamily="18" charset="0"/>
                              <a:ea typeface="Cambria Math" panose="02040503050406030204" pitchFamily="18" charset="0"/>
                            </a:rPr>
                            <m:t>⇒</m:t>
                          </m:r>
                          <m:acc>
                            <m:accPr>
                              <m:chr m:val="̂"/>
                              <m:ctrlPr>
                                <a:rPr lang="en-US" altLang="zh-CN" b="1" i="1">
                                  <a:latin typeface="Cambria Math" panose="02040503050406030204" pitchFamily="18" charset="0"/>
                                </a:rPr>
                              </m:ctrlPr>
                            </m:accPr>
                            <m:e>
                              <m:r>
                                <a:rPr lang="en-US" altLang="zh-CN" b="1" i="1">
                                  <a:latin typeface="Cambria Math" panose="02040503050406030204" pitchFamily="18" charset="0"/>
                                </a:rPr>
                                <m:t>𝒙</m:t>
                              </m:r>
                            </m:e>
                          </m:acc>
                          <m:r>
                            <a:rPr lang="en-US" altLang="zh-CN" b="1" i="1">
                              <a:latin typeface="Cambria Math" panose="02040503050406030204" pitchFamily="18" charset="0"/>
                            </a:rPr>
                            <m:t>𝑻𝑷</m:t>
                          </m:r>
                          <m:r>
                            <a:rPr lang="en-US" altLang="zh-CN" b="1" i="1">
                              <a:latin typeface="Cambria Math" panose="02040503050406030204" pitchFamily="18" charset="0"/>
                            </a:rPr>
                            <m:t>=</m:t>
                          </m:r>
                          <m:r>
                            <a:rPr lang="en-US" altLang="zh-CN" i="1">
                              <a:latin typeface="Cambria Math" panose="02040503050406030204" pitchFamily="18" charset="0"/>
                            </a:rPr>
                            <m:t>0</m:t>
                          </m:r>
                        </m:e>
                      </m:eqArr>
                    </m:oMath>
                  </m:oMathPara>
                </a14:m>
                <a:endParaRPr lang="en-US" altLang="zh-CN" dirty="0">
                  <a:latin typeface="+mn-lt"/>
                </a:endParaRPr>
              </a:p>
              <a:p>
                <a:pPr marL="0" lvl="1" indent="0">
                  <a:buNone/>
                </a:pPr>
                <a:r>
                  <a:rPr lang="zh-CN" altLang="en-US" dirty="0">
                    <a:latin typeface="+mn-lt"/>
                  </a:rPr>
                  <a:t>其中</a:t>
                </a:r>
                <a14:m>
                  <m:oMath xmlns:m="http://schemas.openxmlformats.org/officeDocument/2006/math">
                    <m:acc>
                      <m:accPr>
                        <m:chr m:val="̂"/>
                        <m:ctrlPr>
                          <a:rPr lang="en-US" altLang="zh-CN" b="1" i="1" smtClean="0">
                            <a:latin typeface="Cambria Math" panose="02040503050406030204" pitchFamily="18" charset="0"/>
                          </a:rPr>
                        </m:ctrlPr>
                      </m:accPr>
                      <m:e>
                        <m:r>
                          <a:rPr lang="en-US" altLang="zh-CN" b="1" i="1">
                            <a:latin typeface="Cambria Math" panose="02040503050406030204" pitchFamily="18" charset="0"/>
                          </a:rPr>
                          <m:t>𝒙</m:t>
                        </m:r>
                      </m:e>
                    </m:acc>
                  </m:oMath>
                </a14:m>
                <a:r>
                  <a:rPr lang="zh-CN" altLang="en-US" dirty="0">
                    <a:latin typeface="+mn-lt"/>
                  </a:rPr>
                  <a:t>表示向量</a:t>
                </a:r>
                <a14:m>
                  <m:oMath xmlns:m="http://schemas.openxmlformats.org/officeDocument/2006/math">
                    <m:r>
                      <a:rPr lang="en-US" altLang="zh-CN" b="1" i="1">
                        <a:latin typeface="Cambria Math" panose="02040503050406030204" pitchFamily="18" charset="0"/>
                      </a:rPr>
                      <m:t>𝒙</m:t>
                    </m:r>
                  </m:oMath>
                </a14:m>
                <a:r>
                  <a:rPr lang="zh-CN" altLang="en-US" dirty="0">
                    <a:latin typeface="+mn-lt"/>
                  </a:rPr>
                  <a:t>对应的反对称矩阵 </a:t>
                </a:r>
                <a:r>
                  <a:rPr lang="en-US" altLang="zh-CN" dirty="0">
                    <a:latin typeface="+mn-lt"/>
                  </a:rPr>
                  <a:t>(</a:t>
                </a:r>
                <a:r>
                  <a:rPr lang="en-US" dirty="0">
                    <a:latin typeface="+mn-lt"/>
                  </a:rPr>
                  <a:t>Skew-symmetric Matrix)</a:t>
                </a:r>
                <a:r>
                  <a:rPr lang="zh-CN" altLang="en-US" dirty="0">
                    <a:latin typeface="+mn-lt"/>
                  </a:rPr>
                  <a:t>：</a:t>
                </a:r>
                <a14:m>
                  <m:oMath xmlns:m="http://schemas.openxmlformats.org/officeDocument/2006/math">
                    <m:sSup>
                      <m:sSupPr>
                        <m:ctrlPr>
                          <a:rPr lang="en-US" altLang="zh-CN" i="1" smtClean="0">
                            <a:latin typeface="Cambria Math" panose="02040503050406030204" pitchFamily="18" charset="0"/>
                          </a:rPr>
                        </m:ctrlPr>
                      </m:sSupPr>
                      <m:e>
                        <m:r>
                          <a:rPr lang="en-US" altLang="zh-CN" b="1" i="1" smtClean="0">
                            <a:latin typeface="Cambria Math" panose="02040503050406030204" pitchFamily="18" charset="0"/>
                          </a:rPr>
                          <m:t>𝑨</m:t>
                        </m:r>
                      </m:e>
                      <m:sup>
                        <m:r>
                          <a:rPr lang="en-US" altLang="zh-CN" b="0" i="1" smtClean="0">
                            <a:latin typeface="Cambria Math" panose="02040503050406030204" pitchFamily="18" charset="0"/>
                          </a:rPr>
                          <m:t>𝑇</m:t>
                        </m:r>
                      </m:sup>
                    </m:sSup>
                    <m:r>
                      <a:rPr lang="en-US" altLang="zh-CN" b="0" i="1" smtClean="0">
                        <a:latin typeface="Cambria Math" panose="02040503050406030204" pitchFamily="18" charset="0"/>
                      </a:rPr>
                      <m:t>=−</m:t>
                    </m:r>
                    <m:r>
                      <a:rPr lang="en-US" altLang="zh-CN" b="1" i="1" smtClean="0">
                        <a:latin typeface="Cambria Math" panose="02040503050406030204" pitchFamily="18" charset="0"/>
                      </a:rPr>
                      <m:t>𝑨</m:t>
                    </m:r>
                  </m:oMath>
                </a14:m>
                <a:endParaRPr lang="en-US" b="1" dirty="0">
                  <a:latin typeface="+mn-lt"/>
                </a:endParaRPr>
              </a:p>
              <a:p>
                <a:pPr lvl="1"/>
                <a:r>
                  <a:rPr lang="zh-CN" altLang="en-US" dirty="0">
                    <a:latin typeface="+mn-lt"/>
                  </a:rPr>
                  <a:t>进一步：</a:t>
                </a:r>
                <a:endParaRPr lang="en-US" altLang="zh-CN" dirty="0">
                  <a:latin typeface="+mn-lt"/>
                </a:endParaRPr>
              </a:p>
              <a:p>
                <a:pPr marL="0" lvl="1" indent="0">
                  <a:buNone/>
                </a:pPr>
                <a14:m>
                  <m:oMathPara xmlns:m="http://schemas.openxmlformats.org/officeDocument/2006/math">
                    <m:oMathParaPr>
                      <m:jc m:val="centerGroup"/>
                    </m:oMathParaPr>
                    <m:oMath xmlns:m="http://schemas.openxmlformats.org/officeDocument/2006/math">
                      <m:eqArr>
                        <m:eqArrPr>
                          <m:ctrlPr>
                            <a:rPr lang="en-US" altLang="zh-CN" i="1" smtClean="0">
                              <a:latin typeface="Cambria Math" panose="02040503050406030204" pitchFamily="18" charset="0"/>
                            </a:rPr>
                          </m:ctrlPr>
                        </m:eqArrPr>
                        <m:e>
                          <m:acc>
                            <m:accPr>
                              <m:chr m:val="̂"/>
                              <m:ctrlPr>
                                <a:rPr lang="en-US" altLang="zh-CN" b="1" i="1">
                                  <a:latin typeface="Cambria Math" panose="02040503050406030204" pitchFamily="18" charset="0"/>
                                </a:rPr>
                              </m:ctrlPr>
                            </m:accPr>
                            <m:e>
                              <m:r>
                                <a:rPr lang="en-US" altLang="zh-CN" b="1" i="1">
                                  <a:latin typeface="Cambria Math" panose="02040503050406030204" pitchFamily="18" charset="0"/>
                                </a:rPr>
                                <m:t>𝒙</m:t>
                              </m:r>
                            </m:e>
                          </m:acc>
                          <m:r>
                            <a:rPr lang="en-US" altLang="zh-CN" b="1" i="1">
                              <a:latin typeface="Cambria Math" panose="02040503050406030204" pitchFamily="18" charset="0"/>
                            </a:rPr>
                            <m:t>𝑻𝑷</m:t>
                          </m:r>
                          <m:r>
                            <a:rPr lang="en-US" altLang="zh-CN" b="1" i="1" smtClean="0">
                              <a:latin typeface="Cambria Math" panose="02040503050406030204" pitchFamily="18" charset="0"/>
                            </a:rPr>
                            <m:t>&amp;</m:t>
                          </m:r>
                          <m:r>
                            <a:rPr lang="en-US" altLang="zh-CN" b="1" i="1">
                              <a:latin typeface="Cambria Math" panose="02040503050406030204" pitchFamily="18" charset="0"/>
                            </a:rPr>
                            <m:t>=</m:t>
                          </m:r>
                          <m:d>
                            <m:dPr>
                              <m:begChr m:val="["/>
                              <m:endChr m:val="]"/>
                              <m:ctrlPr>
                                <a:rPr lang="en-US" altLang="zh-CN" b="1" i="1" smtClean="0">
                                  <a:latin typeface="Cambria Math" panose="02040503050406030204" pitchFamily="18" charset="0"/>
                                </a:rPr>
                              </m:ctrlPr>
                            </m:dPr>
                            <m:e>
                              <m:m>
                                <m:mPr>
                                  <m:mcs>
                                    <m:mc>
                                      <m:mcPr>
                                        <m:count m:val="3"/>
                                        <m:mcJc m:val="center"/>
                                      </m:mcPr>
                                    </m:mc>
                                  </m:mcs>
                                  <m:ctrlPr>
                                    <a:rPr lang="en-US" altLang="zh-CN" i="1" smtClean="0">
                                      <a:latin typeface="Cambria Math" panose="02040503050406030204" pitchFamily="18" charset="0"/>
                                    </a:rPr>
                                  </m:ctrlPr>
                                </m:mPr>
                                <m:mr>
                                  <m:e>
                                    <m:r>
                                      <m:rPr>
                                        <m:brk m:alnAt="7"/>
                                      </m:rPr>
                                      <a:rPr lang="en-US" altLang="zh-CN" b="0" i="1" smtClean="0">
                                        <a:latin typeface="Cambria Math" panose="02040503050406030204" pitchFamily="18" charset="0"/>
                                      </a:rPr>
                                      <m:t>0</m:t>
                                    </m:r>
                                  </m:e>
                                  <m:e>
                                    <m:r>
                                      <a:rPr lang="en-US" altLang="zh-CN" b="0" i="1" smtClean="0">
                                        <a:latin typeface="Cambria Math" panose="02040503050406030204" pitchFamily="18" charset="0"/>
                                      </a:rPr>
                                      <m:t>−1</m:t>
                                    </m:r>
                                  </m:e>
                                  <m:e>
                                    <m:r>
                                      <a:rPr lang="en-US" altLang="zh-CN" b="0" i="1" smtClean="0">
                                        <a:latin typeface="Cambria Math" panose="02040503050406030204" pitchFamily="18" charset="0"/>
                                      </a:rPr>
                                      <m:t>𝑣</m:t>
                                    </m:r>
                                  </m:e>
                                </m:mr>
                                <m:mr>
                                  <m:e>
                                    <m:r>
                                      <a:rPr lang="en-US" altLang="zh-CN" b="0" i="1" smtClean="0">
                                        <a:latin typeface="Cambria Math" panose="02040503050406030204" pitchFamily="18" charset="0"/>
                                      </a:rPr>
                                      <m:t>1</m:t>
                                    </m:r>
                                  </m:e>
                                  <m:e>
                                    <m:r>
                                      <a:rPr lang="en-US" altLang="zh-CN" b="0" i="1" smtClean="0">
                                        <a:latin typeface="Cambria Math" panose="02040503050406030204" pitchFamily="18" charset="0"/>
                                      </a:rPr>
                                      <m:t>0</m:t>
                                    </m:r>
                                  </m:e>
                                  <m:e>
                                    <m:r>
                                      <a:rPr lang="en-US" altLang="zh-CN" b="0" i="1" smtClean="0">
                                        <a:latin typeface="Cambria Math" panose="02040503050406030204" pitchFamily="18" charset="0"/>
                                      </a:rPr>
                                      <m:t>−</m:t>
                                    </m:r>
                                    <m:r>
                                      <a:rPr lang="en-US" altLang="zh-CN" b="0" i="1" smtClean="0">
                                        <a:latin typeface="Cambria Math" panose="02040503050406030204" pitchFamily="18" charset="0"/>
                                      </a:rPr>
                                      <m:t>𝑢</m:t>
                                    </m:r>
                                  </m:e>
                                </m:mr>
                                <m:mr>
                                  <m:e>
                                    <m:r>
                                      <a:rPr lang="en-US" altLang="zh-CN" b="0" i="1" smtClean="0">
                                        <a:latin typeface="Cambria Math" panose="02040503050406030204" pitchFamily="18" charset="0"/>
                                      </a:rPr>
                                      <m:t>−</m:t>
                                    </m:r>
                                    <m:r>
                                      <a:rPr lang="en-US" altLang="zh-CN" b="0" i="1" smtClean="0">
                                        <a:latin typeface="Cambria Math" panose="02040503050406030204" pitchFamily="18" charset="0"/>
                                      </a:rPr>
                                      <m:t>𝑣</m:t>
                                    </m:r>
                                  </m:e>
                                  <m:e>
                                    <m:r>
                                      <a:rPr lang="en-US" altLang="zh-CN" b="0" i="1" smtClean="0">
                                        <a:latin typeface="Cambria Math" panose="02040503050406030204" pitchFamily="18" charset="0"/>
                                      </a:rPr>
                                      <m:t>𝑢</m:t>
                                    </m:r>
                                  </m:e>
                                  <m:e>
                                    <m:r>
                                      <a:rPr lang="en-US" altLang="zh-CN" b="0" i="1" smtClean="0">
                                        <a:latin typeface="Cambria Math" panose="02040503050406030204" pitchFamily="18" charset="0"/>
                                      </a:rPr>
                                      <m:t>0</m:t>
                                    </m:r>
                                  </m:e>
                                </m:mr>
                              </m:m>
                            </m:e>
                          </m:d>
                          <m:d>
                            <m:dPr>
                              <m:begChr m:val="["/>
                              <m:endChr m:val="]"/>
                              <m:ctrlPr>
                                <a:rPr lang="en-US" altLang="zh-CN" i="1">
                                  <a:latin typeface="Cambria Math" panose="02040503050406030204" pitchFamily="18" charset="0"/>
                                </a:rPr>
                              </m:ctrlPr>
                            </m:dPr>
                            <m:e>
                              <m:m>
                                <m:mPr>
                                  <m:mcs>
                                    <m:mc>
                                      <m:mcPr>
                                        <m:count m:val="1"/>
                                        <m:mcJc m:val="center"/>
                                      </m:mcPr>
                                    </m:mc>
                                  </m:mcs>
                                  <m:ctrlPr>
                                    <a:rPr lang="en-US" altLang="zh-CN" i="1">
                                      <a:latin typeface="Cambria Math" panose="02040503050406030204" pitchFamily="18" charset="0"/>
                                    </a:rPr>
                                  </m:ctrlPr>
                                </m:mPr>
                                <m:mr>
                                  <m:e>
                                    <m:sSub>
                                      <m:sSubPr>
                                        <m:ctrlPr>
                                          <a:rPr lang="en-US" altLang="zh-CN" i="1">
                                            <a:latin typeface="Cambria Math" panose="02040503050406030204" pitchFamily="18" charset="0"/>
                                          </a:rPr>
                                        </m:ctrlPr>
                                      </m:sSubPr>
                                      <m:e>
                                        <m:r>
                                          <a:rPr lang="en-US" altLang="zh-CN" b="1" i="1">
                                            <a:latin typeface="Cambria Math" panose="02040503050406030204" pitchFamily="18" charset="0"/>
                                          </a:rPr>
                                          <m:t>𝒓</m:t>
                                        </m:r>
                                      </m:e>
                                      <m:sub>
                                        <m:r>
                                          <a:rPr lang="en-US" altLang="zh-CN" i="1">
                                            <a:latin typeface="Cambria Math" panose="02040503050406030204" pitchFamily="18" charset="0"/>
                                          </a:rPr>
                                          <m:t>1</m:t>
                                        </m:r>
                                      </m:sub>
                                    </m:sSub>
                                  </m:e>
                                </m:mr>
                                <m:mr>
                                  <m:e>
                                    <m:sSub>
                                      <m:sSubPr>
                                        <m:ctrlPr>
                                          <a:rPr lang="en-US" altLang="zh-CN" i="1">
                                            <a:latin typeface="Cambria Math" panose="02040503050406030204" pitchFamily="18" charset="0"/>
                                          </a:rPr>
                                        </m:ctrlPr>
                                      </m:sSubPr>
                                      <m:e>
                                        <m:r>
                                          <a:rPr lang="en-US" altLang="zh-CN" b="1" i="1">
                                            <a:latin typeface="Cambria Math" panose="02040503050406030204" pitchFamily="18" charset="0"/>
                                          </a:rPr>
                                          <m:t>𝒓</m:t>
                                        </m:r>
                                      </m:e>
                                      <m:sub>
                                        <m:r>
                                          <a:rPr lang="en-US" altLang="zh-CN" i="1">
                                            <a:latin typeface="Cambria Math" panose="02040503050406030204" pitchFamily="18" charset="0"/>
                                          </a:rPr>
                                          <m:t>2</m:t>
                                        </m:r>
                                      </m:sub>
                                    </m:sSub>
                                  </m:e>
                                </m:mr>
                                <m:mr>
                                  <m:e>
                                    <m:sSub>
                                      <m:sSubPr>
                                        <m:ctrlPr>
                                          <a:rPr lang="en-US" altLang="zh-CN" i="1">
                                            <a:latin typeface="Cambria Math" panose="02040503050406030204" pitchFamily="18" charset="0"/>
                                          </a:rPr>
                                        </m:ctrlPr>
                                      </m:sSubPr>
                                      <m:e>
                                        <m:r>
                                          <a:rPr lang="en-US" altLang="zh-CN" b="1" i="1">
                                            <a:latin typeface="Cambria Math" panose="02040503050406030204" pitchFamily="18" charset="0"/>
                                          </a:rPr>
                                          <m:t>𝒓</m:t>
                                        </m:r>
                                      </m:e>
                                      <m:sub>
                                        <m:r>
                                          <a:rPr lang="en-US" altLang="zh-CN" i="1">
                                            <a:latin typeface="Cambria Math" panose="02040503050406030204" pitchFamily="18" charset="0"/>
                                          </a:rPr>
                                          <m:t>3</m:t>
                                        </m:r>
                                      </m:sub>
                                    </m:sSub>
                                  </m:e>
                                </m:mr>
                              </m:m>
                            </m:e>
                          </m:d>
                          <m:r>
                            <a:rPr lang="en-US" altLang="zh-CN" b="1" i="1">
                              <a:latin typeface="Cambria Math" panose="02040503050406030204" pitchFamily="18" charset="0"/>
                            </a:rPr>
                            <m:t>𝑷</m:t>
                          </m:r>
                        </m:e>
                        <m:e>
                          <m:r>
                            <a:rPr lang="en-US" altLang="zh-CN" i="1" smtClean="0">
                              <a:latin typeface="Cambria Math" panose="02040503050406030204" pitchFamily="18" charset="0"/>
                            </a:rPr>
                            <m:t>&amp;</m:t>
                          </m:r>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m>
                                <m:mPr>
                                  <m:mcs>
                                    <m:mc>
                                      <m:mcPr>
                                        <m:count m:val="1"/>
                                        <m:mcJc m:val="center"/>
                                      </m:mcPr>
                                    </m:mc>
                                  </m:mcs>
                                  <m:ctrlPr>
                                    <a:rPr lang="en-US" altLang="zh-CN" b="0" i="1" smtClean="0">
                                      <a:latin typeface="Cambria Math" panose="02040503050406030204" pitchFamily="18" charset="0"/>
                                    </a:rPr>
                                  </m:ctrlPr>
                                </m:mPr>
                                <m:mr>
                                  <m:e>
                                    <m:sSub>
                                      <m:sSubPr>
                                        <m:ctrlPr>
                                          <a:rPr lang="en-US" altLang="zh-CN" i="1">
                                            <a:latin typeface="Cambria Math" panose="02040503050406030204" pitchFamily="18" charset="0"/>
                                          </a:rPr>
                                        </m:ctrlPr>
                                      </m:sSubPr>
                                      <m:e>
                                        <m:r>
                                          <a:rPr lang="en-US" altLang="zh-CN" b="1" i="1" smtClean="0">
                                            <a:latin typeface="Cambria Math" panose="02040503050406030204" pitchFamily="18" charset="0"/>
                                          </a:rPr>
                                          <m:t>−</m:t>
                                        </m:r>
                                        <m:r>
                                          <a:rPr lang="en-US" altLang="zh-CN" b="1" i="1">
                                            <a:latin typeface="Cambria Math" panose="02040503050406030204" pitchFamily="18" charset="0"/>
                                          </a:rPr>
                                          <m:t>𝒓</m:t>
                                        </m:r>
                                      </m:e>
                                      <m:sub>
                                        <m:r>
                                          <a:rPr lang="en-US" altLang="zh-CN" i="1">
                                            <a:latin typeface="Cambria Math" panose="02040503050406030204" pitchFamily="18" charset="0"/>
                                          </a:rPr>
                                          <m:t>2</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𝑣</m:t>
                                    </m:r>
                                    <m:sSub>
                                      <m:sSubPr>
                                        <m:ctrlPr>
                                          <a:rPr lang="en-US" altLang="zh-CN" i="1">
                                            <a:latin typeface="Cambria Math" panose="02040503050406030204" pitchFamily="18" charset="0"/>
                                          </a:rPr>
                                        </m:ctrlPr>
                                      </m:sSubPr>
                                      <m:e>
                                        <m:r>
                                          <a:rPr lang="en-US" altLang="zh-CN" b="1" i="1">
                                            <a:latin typeface="Cambria Math" panose="02040503050406030204" pitchFamily="18" charset="0"/>
                                          </a:rPr>
                                          <m:t>𝒓</m:t>
                                        </m:r>
                                      </m:e>
                                      <m:sub>
                                        <m:r>
                                          <a:rPr lang="en-US" altLang="zh-CN" i="1">
                                            <a:latin typeface="Cambria Math" panose="02040503050406030204" pitchFamily="18" charset="0"/>
                                          </a:rPr>
                                          <m:t>3</m:t>
                                        </m:r>
                                      </m:sub>
                                    </m:sSub>
                                  </m:e>
                                </m:mr>
                                <m:mr>
                                  <m:e>
                                    <m:sSub>
                                      <m:sSubPr>
                                        <m:ctrlPr>
                                          <a:rPr lang="en-US" altLang="zh-CN" i="1">
                                            <a:latin typeface="Cambria Math" panose="02040503050406030204" pitchFamily="18" charset="0"/>
                                          </a:rPr>
                                        </m:ctrlPr>
                                      </m:sSubPr>
                                      <m:e>
                                        <m:r>
                                          <a:rPr lang="en-US" altLang="zh-CN" b="1" i="1">
                                            <a:latin typeface="Cambria Math" panose="02040503050406030204" pitchFamily="18" charset="0"/>
                                          </a:rPr>
                                          <m:t>𝒓</m:t>
                                        </m:r>
                                      </m:e>
                                      <m:sub>
                                        <m:r>
                                          <a:rPr lang="en-US" altLang="zh-CN" i="1">
                                            <a:latin typeface="Cambria Math" panose="02040503050406030204" pitchFamily="18" charset="0"/>
                                          </a:rPr>
                                          <m:t>1</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𝑢</m:t>
                                    </m:r>
                                    <m:sSub>
                                      <m:sSubPr>
                                        <m:ctrlPr>
                                          <a:rPr lang="en-US" altLang="zh-CN" i="1">
                                            <a:latin typeface="Cambria Math" panose="02040503050406030204" pitchFamily="18" charset="0"/>
                                          </a:rPr>
                                        </m:ctrlPr>
                                      </m:sSubPr>
                                      <m:e>
                                        <m:r>
                                          <a:rPr lang="en-US" altLang="zh-CN" b="1" i="1">
                                            <a:latin typeface="Cambria Math" panose="02040503050406030204" pitchFamily="18" charset="0"/>
                                          </a:rPr>
                                          <m:t>𝒓</m:t>
                                        </m:r>
                                      </m:e>
                                      <m:sub>
                                        <m:r>
                                          <a:rPr lang="en-US" altLang="zh-CN" i="1">
                                            <a:latin typeface="Cambria Math" panose="02040503050406030204" pitchFamily="18" charset="0"/>
                                          </a:rPr>
                                          <m:t>3</m:t>
                                        </m:r>
                                      </m:sub>
                                    </m:sSub>
                                  </m:e>
                                </m:mr>
                                <m:mr>
                                  <m:e>
                                    <m:r>
                                      <a:rPr lang="en-US" altLang="zh-CN" b="0" i="1" smtClean="0">
                                        <a:latin typeface="Cambria Math" panose="02040503050406030204" pitchFamily="18" charset="0"/>
                                      </a:rPr>
                                      <m:t>−</m:t>
                                    </m:r>
                                    <m:r>
                                      <a:rPr lang="en-US" altLang="zh-CN" b="0" i="1" smtClean="0">
                                        <a:latin typeface="Cambria Math" panose="02040503050406030204" pitchFamily="18" charset="0"/>
                                      </a:rPr>
                                      <m:t>𝑣</m:t>
                                    </m:r>
                                    <m:sSub>
                                      <m:sSubPr>
                                        <m:ctrlPr>
                                          <a:rPr lang="en-US" altLang="zh-CN" i="1">
                                            <a:latin typeface="Cambria Math" panose="02040503050406030204" pitchFamily="18" charset="0"/>
                                          </a:rPr>
                                        </m:ctrlPr>
                                      </m:sSubPr>
                                      <m:e>
                                        <m:r>
                                          <a:rPr lang="en-US" altLang="zh-CN" b="1" i="1">
                                            <a:latin typeface="Cambria Math" panose="02040503050406030204" pitchFamily="18" charset="0"/>
                                          </a:rPr>
                                          <m:t>𝒓</m:t>
                                        </m:r>
                                      </m:e>
                                      <m:sub>
                                        <m:r>
                                          <a:rPr lang="en-US" altLang="zh-CN" i="1">
                                            <a:latin typeface="Cambria Math" panose="02040503050406030204" pitchFamily="18" charset="0"/>
                                          </a:rPr>
                                          <m:t>1</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𝑢</m:t>
                                    </m:r>
                                    <m:sSub>
                                      <m:sSubPr>
                                        <m:ctrlPr>
                                          <a:rPr lang="en-US" altLang="zh-CN" i="1">
                                            <a:latin typeface="Cambria Math" panose="02040503050406030204" pitchFamily="18" charset="0"/>
                                          </a:rPr>
                                        </m:ctrlPr>
                                      </m:sSubPr>
                                      <m:e>
                                        <m:r>
                                          <a:rPr lang="en-US" altLang="zh-CN" b="1" i="1">
                                            <a:latin typeface="Cambria Math" panose="02040503050406030204" pitchFamily="18" charset="0"/>
                                          </a:rPr>
                                          <m:t>𝒓</m:t>
                                        </m:r>
                                      </m:e>
                                      <m:sub>
                                        <m:r>
                                          <a:rPr lang="en-US" altLang="zh-CN" i="1">
                                            <a:latin typeface="Cambria Math" panose="02040503050406030204" pitchFamily="18" charset="0"/>
                                          </a:rPr>
                                          <m:t>2</m:t>
                                        </m:r>
                                      </m:sub>
                                    </m:sSub>
                                  </m:e>
                                </m:mr>
                              </m:m>
                            </m:e>
                          </m:d>
                          <m:r>
                            <a:rPr lang="en-US" altLang="zh-CN" b="1" i="1">
                              <a:latin typeface="Cambria Math" panose="02040503050406030204" pitchFamily="18" charset="0"/>
                            </a:rPr>
                            <m:t>𝑷</m:t>
                          </m:r>
                        </m:e>
                      </m:eqArr>
                    </m:oMath>
                  </m:oMathPara>
                </a14:m>
                <a:endParaRPr lang="en-US" altLang="zh-CN" dirty="0">
                  <a:latin typeface="+mn-lt"/>
                </a:endParaRPr>
              </a:p>
            </p:txBody>
          </p:sp>
        </mc:Choice>
        <mc:Fallback>
          <p:sp>
            <p:nvSpPr>
              <p:cNvPr id="22" name="ee4pContent1">
                <a:extLst>
                  <a:ext uri="{FF2B5EF4-FFF2-40B4-BE49-F238E27FC236}">
                    <a16:creationId xmlns:a16="http://schemas.microsoft.com/office/drawing/2014/main" id="{A7A6BCCD-206B-103E-C0E4-2DF0DCDF073B}"/>
                  </a:ext>
                </a:extLst>
              </p:cNvPr>
              <p:cNvSpPr txBox="1">
                <a:spLocks noRot="1" noChangeAspect="1" noMove="1" noResize="1" noEditPoints="1" noAdjustHandles="1" noChangeArrowheads="1" noChangeShapeType="1" noTextEdit="1"/>
              </p:cNvSpPr>
              <p:nvPr>
                <p:custDataLst>
                  <p:tags r:id="rId2"/>
                </p:custDataLst>
              </p:nvPr>
            </p:nvSpPr>
            <p:spPr>
              <a:xfrm>
                <a:off x="838199" y="1690688"/>
                <a:ext cx="10515600" cy="4550721"/>
              </a:xfrm>
              <a:prstGeom prst="rect">
                <a:avLst/>
              </a:prstGeom>
              <a:blipFill>
                <a:blip r:embed="rId7"/>
                <a:stretch>
                  <a:fillRect l="-232"/>
                </a:stretch>
              </a:blipFill>
              <a:ln w="9525" cmpd="sng">
                <a:solidFill>
                  <a:schemeClr val="accent1">
                    <a:lumMod val="100000"/>
                  </a:schemeClr>
                </a:solidFill>
                <a:prstDash val="solid"/>
              </a:ln>
            </p:spPr>
            <p:txBody>
              <a:bodyPr/>
              <a:lstStyle/>
              <a:p>
                <a:r>
                  <a:rPr lang="en-US">
                    <a:noFill/>
                  </a:rPr>
                  <a:t> </a:t>
                </a:r>
              </a:p>
            </p:txBody>
          </p:sp>
        </mc:Fallback>
      </mc:AlternateContent>
    </p:spTree>
    <p:extLst>
      <p:ext uri="{BB962C8B-B14F-4D97-AF65-F5344CB8AC3E}">
        <p14:creationId xmlns:p14="http://schemas.microsoft.com/office/powerpoint/2010/main" val="20452824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extLst>
              <p:ext uri="{D42A27DB-BD31-4B8C-83A1-F6EECF244321}">
                <p14:modId xmlns:p14="http://schemas.microsoft.com/office/powerpoint/2010/main" val="305903347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Camera Calibration—</a:t>
            </a:r>
            <a:r>
              <a:rPr lang="zh-CN" altLang="en-US" dirty="0">
                <a:hlinkClick r:id="rId6"/>
              </a:rPr>
              <a:t>三角化</a:t>
            </a:r>
            <a:endParaRPr lang="en-US" dirty="0"/>
          </a:p>
        </p:txBody>
      </p:sp>
      <mc:AlternateContent xmlns:mc="http://schemas.openxmlformats.org/markup-compatibility/2006" xmlns:a14="http://schemas.microsoft.com/office/drawing/2010/main">
        <mc:Choice Requires="a14">
          <p:sp>
            <p:nvSpPr>
              <p:cNvPr id="22" name="ee4pContent1">
                <a:extLst>
                  <a:ext uri="{FF2B5EF4-FFF2-40B4-BE49-F238E27FC236}">
                    <a16:creationId xmlns:a16="http://schemas.microsoft.com/office/drawing/2014/main" id="{A7A6BCCD-206B-103E-C0E4-2DF0DCDF073B}"/>
                  </a:ext>
                </a:extLst>
              </p:cNvPr>
              <p:cNvSpPr txBox="1">
                <a:spLocks/>
              </p:cNvSpPr>
              <p:nvPr>
                <p:custDataLst>
                  <p:tags r:id="rId2"/>
                </p:custDataLst>
              </p:nvPr>
            </p:nvSpPr>
            <p:spPr>
              <a:xfrm>
                <a:off x="838199" y="1690688"/>
                <a:ext cx="10515600" cy="4643000"/>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显然第一行</a:t>
                </a:r>
                <a14:m>
                  <m:oMath xmlns:m="http://schemas.openxmlformats.org/officeDocument/2006/math">
                    <m:r>
                      <a:rPr lang="en-US" altLang="zh-CN" i="1" smtClean="0">
                        <a:latin typeface="Cambria Math" panose="02040503050406030204" pitchFamily="18" charset="0"/>
                        <a:ea typeface="Cambria Math" panose="02040503050406030204" pitchFamily="18" charset="0"/>
                      </a:rPr>
                      <m:t>×</m:t>
                    </m:r>
                    <m:d>
                      <m:dPr>
                        <m:ctrlPr>
                          <a:rPr lang="en-US" altLang="zh-CN"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𝑢</m:t>
                        </m:r>
                      </m:e>
                    </m:d>
                    <m:r>
                      <a:rPr lang="zh-CN" altLang="en-US" i="1">
                        <a:latin typeface="Cambria Math" panose="02040503050406030204" pitchFamily="18" charset="0"/>
                        <a:ea typeface="Cambria Math" panose="02040503050406030204" pitchFamily="18" charset="0"/>
                      </a:rPr>
                      <m:t>、</m:t>
                    </m:r>
                  </m:oMath>
                </a14:m>
                <a:r>
                  <a:rPr lang="zh-CN" altLang="en-US" dirty="0">
                    <a:latin typeface="+mn-lt"/>
                  </a:rPr>
                  <a:t>第二行</a:t>
                </a:r>
                <a14:m>
                  <m:oMath xmlns:m="http://schemas.openxmlformats.org/officeDocument/2006/math">
                    <m:r>
                      <a:rPr lang="en-US" altLang="zh-CN" i="1">
                        <a:latin typeface="Cambria Math" panose="02040503050406030204" pitchFamily="18" charset="0"/>
                        <a:ea typeface="Cambria Math" panose="02040503050406030204" pitchFamily="18" charset="0"/>
                      </a:rPr>
                      <m:t>×</m:t>
                    </m:r>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𝑣</m:t>
                        </m:r>
                      </m:e>
                    </m:d>
                  </m:oMath>
                </a14:m>
                <a:r>
                  <a:rPr lang="zh-CN" altLang="en-US" dirty="0">
                    <a:latin typeface="+mn-lt"/>
                  </a:rPr>
                  <a:t>再相加即可得到第三行，所以是线性相关的，只需</a:t>
                </a:r>
                <a:r>
                  <a:rPr lang="en-US" altLang="zh-CN" dirty="0">
                    <a:latin typeface="+mn-lt"/>
                  </a:rPr>
                  <a:t>2</a:t>
                </a:r>
                <a:r>
                  <a:rPr lang="zh-CN" altLang="en-US" dirty="0">
                    <a:latin typeface="+mn-lt"/>
                  </a:rPr>
                  <a:t>个方程即可：</a:t>
                </a:r>
                <a:endParaRPr lang="en-US" altLang="zh-CN" dirty="0">
                  <a:latin typeface="+mn-lt"/>
                </a:endParaRPr>
              </a:p>
              <a:p>
                <a:pPr marL="0" lvl="1" indent="0">
                  <a:buNone/>
                </a:pPr>
                <a14:m>
                  <m:oMathPara xmlns:m="http://schemas.openxmlformats.org/officeDocument/2006/math">
                    <m:oMathParaPr>
                      <m:jc m:val="centerGroup"/>
                    </m:oMathParaPr>
                    <m:oMath xmlns:m="http://schemas.openxmlformats.org/officeDocument/2006/math">
                      <m:d>
                        <m:dPr>
                          <m:begChr m:val="["/>
                          <m:endChr m:val="]"/>
                          <m:ctrlPr>
                            <a:rPr lang="en-US" altLang="zh-CN" i="1" smtClean="0">
                              <a:latin typeface="Cambria Math" panose="02040503050406030204" pitchFamily="18" charset="0"/>
                            </a:rPr>
                          </m:ctrlPr>
                        </m:dPr>
                        <m:e>
                          <m:m>
                            <m:mPr>
                              <m:mcs>
                                <m:mc>
                                  <m:mcPr>
                                    <m:count m:val="1"/>
                                    <m:mcJc m:val="center"/>
                                  </m:mcPr>
                                </m:mc>
                              </m:mcs>
                              <m:ctrlPr>
                                <a:rPr lang="en-US" altLang="zh-CN" i="1" smtClean="0">
                                  <a:latin typeface="Cambria Math" panose="02040503050406030204" pitchFamily="18" charset="0"/>
                                </a:rPr>
                              </m:ctrlPr>
                            </m:mPr>
                            <m:mr>
                              <m:e>
                                <m:sSub>
                                  <m:sSubPr>
                                    <m:ctrlPr>
                                      <a:rPr lang="en-US" altLang="zh-CN" i="1">
                                        <a:latin typeface="Cambria Math" panose="02040503050406030204" pitchFamily="18" charset="0"/>
                                      </a:rPr>
                                    </m:ctrlPr>
                                  </m:sSubPr>
                                  <m:e>
                                    <m:r>
                                      <a:rPr lang="en-US" altLang="zh-CN" b="1" i="1">
                                        <a:latin typeface="Cambria Math" panose="02040503050406030204" pitchFamily="18" charset="0"/>
                                      </a:rPr>
                                      <m:t>−</m:t>
                                    </m:r>
                                    <m:r>
                                      <a:rPr lang="en-US" altLang="zh-CN" b="1" i="1">
                                        <a:latin typeface="Cambria Math" panose="02040503050406030204" pitchFamily="18" charset="0"/>
                                      </a:rPr>
                                      <m:t>𝒓</m:t>
                                    </m:r>
                                  </m:e>
                                  <m:sub>
                                    <m:r>
                                      <a:rPr lang="en-US" altLang="zh-CN" i="1">
                                        <a:latin typeface="Cambria Math" panose="02040503050406030204" pitchFamily="18" charset="0"/>
                                      </a:rPr>
                                      <m:t>2</m:t>
                                    </m:r>
                                  </m:sub>
                                </m:sSub>
                                <m:r>
                                  <a:rPr lang="en-US" altLang="zh-CN" i="1">
                                    <a:latin typeface="Cambria Math" panose="02040503050406030204" pitchFamily="18" charset="0"/>
                                  </a:rPr>
                                  <m:t>+</m:t>
                                </m:r>
                                <m:r>
                                  <a:rPr lang="en-US" altLang="zh-CN" i="1">
                                    <a:latin typeface="Cambria Math" panose="02040503050406030204" pitchFamily="18" charset="0"/>
                                  </a:rPr>
                                  <m:t>𝑣</m:t>
                                </m:r>
                                <m:sSub>
                                  <m:sSubPr>
                                    <m:ctrlPr>
                                      <a:rPr lang="en-US" altLang="zh-CN" i="1">
                                        <a:latin typeface="Cambria Math" panose="02040503050406030204" pitchFamily="18" charset="0"/>
                                      </a:rPr>
                                    </m:ctrlPr>
                                  </m:sSubPr>
                                  <m:e>
                                    <m:r>
                                      <a:rPr lang="en-US" altLang="zh-CN" b="1" i="1">
                                        <a:latin typeface="Cambria Math" panose="02040503050406030204" pitchFamily="18" charset="0"/>
                                      </a:rPr>
                                      <m:t>𝒓</m:t>
                                    </m:r>
                                  </m:e>
                                  <m:sub>
                                    <m:r>
                                      <a:rPr lang="en-US" altLang="zh-CN" i="1">
                                        <a:latin typeface="Cambria Math" panose="02040503050406030204" pitchFamily="18" charset="0"/>
                                      </a:rPr>
                                      <m:t>3</m:t>
                                    </m:r>
                                  </m:sub>
                                </m:sSub>
                              </m:e>
                            </m:mr>
                            <m:mr>
                              <m:e>
                                <m:sSub>
                                  <m:sSubPr>
                                    <m:ctrlPr>
                                      <a:rPr lang="en-US" altLang="zh-CN" i="1">
                                        <a:latin typeface="Cambria Math" panose="02040503050406030204" pitchFamily="18" charset="0"/>
                                      </a:rPr>
                                    </m:ctrlPr>
                                  </m:sSubPr>
                                  <m:e>
                                    <m:r>
                                      <a:rPr lang="en-US" altLang="zh-CN" b="1" i="1">
                                        <a:latin typeface="Cambria Math" panose="02040503050406030204" pitchFamily="18" charset="0"/>
                                      </a:rPr>
                                      <m:t>𝒓</m:t>
                                    </m:r>
                                  </m:e>
                                  <m:sub>
                                    <m:r>
                                      <a:rPr lang="en-US" altLang="zh-CN" i="1">
                                        <a:latin typeface="Cambria Math" panose="02040503050406030204" pitchFamily="18" charset="0"/>
                                      </a:rPr>
                                      <m:t>1</m:t>
                                    </m:r>
                                  </m:sub>
                                </m:sSub>
                                <m:r>
                                  <a:rPr lang="en-US" altLang="zh-CN" i="1">
                                    <a:latin typeface="Cambria Math" panose="02040503050406030204" pitchFamily="18" charset="0"/>
                                  </a:rPr>
                                  <m:t>−</m:t>
                                </m:r>
                                <m:r>
                                  <a:rPr lang="en-US" altLang="zh-CN" i="1">
                                    <a:latin typeface="Cambria Math" panose="02040503050406030204" pitchFamily="18" charset="0"/>
                                  </a:rPr>
                                  <m:t>𝑢</m:t>
                                </m:r>
                                <m:sSub>
                                  <m:sSubPr>
                                    <m:ctrlPr>
                                      <a:rPr lang="en-US" altLang="zh-CN" i="1">
                                        <a:latin typeface="Cambria Math" panose="02040503050406030204" pitchFamily="18" charset="0"/>
                                      </a:rPr>
                                    </m:ctrlPr>
                                  </m:sSubPr>
                                  <m:e>
                                    <m:r>
                                      <a:rPr lang="en-US" altLang="zh-CN" b="1" i="1">
                                        <a:latin typeface="Cambria Math" panose="02040503050406030204" pitchFamily="18" charset="0"/>
                                      </a:rPr>
                                      <m:t>𝒓</m:t>
                                    </m:r>
                                  </m:e>
                                  <m:sub>
                                    <m:r>
                                      <a:rPr lang="en-US" altLang="zh-CN" i="1">
                                        <a:latin typeface="Cambria Math" panose="02040503050406030204" pitchFamily="18" charset="0"/>
                                      </a:rPr>
                                      <m:t>3</m:t>
                                    </m:r>
                                  </m:sub>
                                </m:sSub>
                              </m:e>
                            </m:mr>
                          </m:m>
                        </m:e>
                      </m:d>
                      <m:r>
                        <a:rPr lang="en-US" altLang="zh-CN" b="1" i="1" smtClean="0">
                          <a:latin typeface="Cambria Math" panose="02040503050406030204" pitchFamily="18" charset="0"/>
                        </a:rPr>
                        <m:t>𝑷</m:t>
                      </m:r>
                      <m:r>
                        <a:rPr lang="en-US" altLang="zh-CN" b="0" i="1" smtClean="0">
                          <a:latin typeface="Cambria Math" panose="02040503050406030204" pitchFamily="18" charset="0"/>
                        </a:rPr>
                        <m:t>=0</m:t>
                      </m:r>
                    </m:oMath>
                  </m:oMathPara>
                </a14:m>
                <a:endParaRPr lang="en-US" altLang="zh-CN" dirty="0">
                  <a:latin typeface="+mn-lt"/>
                </a:endParaRPr>
              </a:p>
              <a:p>
                <a:pPr lvl="1"/>
                <a:r>
                  <a:rPr lang="zh-CN" altLang="en-US" dirty="0">
                    <a:latin typeface="+mn-lt"/>
                  </a:rPr>
                  <a:t>因此已知一个相机的观测可以得到两个方程组，要求的三维点包含</a:t>
                </a:r>
                <a:r>
                  <a:rPr lang="en-US" altLang="zh-CN" dirty="0">
                    <a:latin typeface="+mn-lt"/>
                  </a:rPr>
                  <a:t>3</a:t>
                </a:r>
                <a:r>
                  <a:rPr lang="zh-CN" altLang="en-US" dirty="0">
                    <a:latin typeface="+mn-lt"/>
                  </a:rPr>
                  <a:t>个变量，理论上只需要</a:t>
                </a:r>
                <a:r>
                  <a:rPr lang="en-US" altLang="zh-CN" dirty="0">
                    <a:latin typeface="+mn-lt"/>
                  </a:rPr>
                  <a:t>2</a:t>
                </a:r>
                <a:r>
                  <a:rPr lang="zh-CN" altLang="en-US" dirty="0">
                    <a:latin typeface="+mn-lt"/>
                  </a:rPr>
                  <a:t>个以上相机观测即可进行三角化（省去了可以被消去的项）：</a:t>
                </a:r>
                <a:endParaRPr lang="en-US" altLang="zh-CN" dirty="0">
                  <a:latin typeface="+mn-lt"/>
                </a:endParaRPr>
              </a:p>
              <a:p>
                <a:pPr marL="0" lvl="1" indent="0">
                  <a:buNone/>
                </a:pPr>
                <a14:m>
                  <m:oMathPara xmlns:m="http://schemas.openxmlformats.org/officeDocument/2006/math">
                    <m:oMathParaPr>
                      <m:jc m:val="centerGroup"/>
                    </m:oMathParaPr>
                    <m:oMath xmlns:m="http://schemas.openxmlformats.org/officeDocument/2006/math">
                      <m:d>
                        <m:dPr>
                          <m:begChr m:val="["/>
                          <m:endChr m:val="]"/>
                          <m:ctrlPr>
                            <a:rPr lang="en-US" altLang="zh-CN" i="1" smtClean="0">
                              <a:latin typeface="Cambria Math" panose="02040503050406030204" pitchFamily="18" charset="0"/>
                            </a:rPr>
                          </m:ctrlPr>
                        </m:dPr>
                        <m:e>
                          <m:m>
                            <m:mPr>
                              <m:mcs>
                                <m:mc>
                                  <m:mcPr>
                                    <m:count m:val="1"/>
                                    <m:mcJc m:val="center"/>
                                  </m:mcPr>
                                </m:mc>
                              </m:mcs>
                              <m:ctrlPr>
                                <a:rPr lang="en-US" altLang="zh-CN" i="1" smtClean="0">
                                  <a:latin typeface="Cambria Math" panose="02040503050406030204" pitchFamily="18" charset="0"/>
                                </a:rPr>
                              </m:ctrlPr>
                            </m:mPr>
                            <m:mr>
                              <m:e>
                                <m:r>
                                  <m:rPr>
                                    <m:brk m:alnAt="7"/>
                                  </m:rP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a:rPr lang="en-US" altLang="zh-CN" b="1" i="1">
                                        <a:latin typeface="Cambria Math" panose="02040503050406030204" pitchFamily="18" charset="0"/>
                                      </a:rPr>
                                      <m:t>𝒓</m:t>
                                    </m:r>
                                  </m:e>
                                  <m:sub>
                                    <m:r>
                                      <a:rPr lang="en-US" altLang="zh-CN" b="0" i="1" smtClean="0">
                                        <a:latin typeface="Cambria Math" panose="02040503050406030204" pitchFamily="18" charset="0"/>
                                      </a:rPr>
                                      <m:t>2</m:t>
                                    </m:r>
                                  </m:sub>
                                  <m:sup>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1</m:t>
                                        </m:r>
                                      </m:e>
                                    </m:d>
                                  </m:sup>
                                </m:sSubSup>
                                <m:r>
                                  <m:rPr>
                                    <m:brk m:alnAt="7"/>
                                  </m:rP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𝑣</m:t>
                                    </m:r>
                                  </m:e>
                                  <m:sup>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1</m:t>
                                        </m:r>
                                      </m:e>
                                    </m:d>
                                  </m:sup>
                                </m:sSup>
                                <m:sSubSup>
                                  <m:sSubSupPr>
                                    <m:ctrlPr>
                                      <a:rPr lang="en-US" altLang="zh-CN" i="1">
                                        <a:latin typeface="Cambria Math" panose="02040503050406030204" pitchFamily="18" charset="0"/>
                                      </a:rPr>
                                    </m:ctrlPr>
                                  </m:sSubSupPr>
                                  <m:e>
                                    <m:r>
                                      <a:rPr lang="en-US" altLang="zh-CN" b="1" i="1">
                                        <a:latin typeface="Cambria Math" panose="02040503050406030204" pitchFamily="18" charset="0"/>
                                      </a:rPr>
                                      <m:t>𝒓</m:t>
                                    </m:r>
                                  </m:e>
                                  <m:sub>
                                    <m:r>
                                      <a:rPr lang="en-US" altLang="zh-CN" b="0" i="1" smtClean="0">
                                        <a:latin typeface="Cambria Math" panose="02040503050406030204" pitchFamily="18" charset="0"/>
                                      </a:rPr>
                                      <m:t>3</m:t>
                                    </m:r>
                                  </m:sub>
                                  <m:sup>
                                    <m:d>
                                      <m:dPr>
                                        <m:ctrlPr>
                                          <a:rPr lang="en-US" altLang="zh-CN" i="1">
                                            <a:latin typeface="Cambria Math" panose="02040503050406030204" pitchFamily="18" charset="0"/>
                                          </a:rPr>
                                        </m:ctrlPr>
                                      </m:dPr>
                                      <m:e>
                                        <m:r>
                                          <a:rPr lang="en-US" altLang="zh-CN" i="1">
                                            <a:latin typeface="Cambria Math" panose="02040503050406030204" pitchFamily="18" charset="0"/>
                                          </a:rPr>
                                          <m:t>1</m:t>
                                        </m:r>
                                      </m:e>
                                    </m:d>
                                  </m:sup>
                                </m:sSubSup>
                              </m:e>
                            </m:mr>
                            <m:mr>
                              <m:e>
                                <m:sSubSup>
                                  <m:sSubSupPr>
                                    <m:ctrlPr>
                                      <a:rPr lang="en-US" altLang="zh-CN" i="1">
                                        <a:latin typeface="Cambria Math" panose="02040503050406030204" pitchFamily="18" charset="0"/>
                                      </a:rPr>
                                    </m:ctrlPr>
                                  </m:sSubSupPr>
                                  <m:e>
                                    <m:r>
                                      <a:rPr lang="en-US" altLang="zh-CN" b="1" i="1">
                                        <a:latin typeface="Cambria Math" panose="02040503050406030204" pitchFamily="18" charset="0"/>
                                      </a:rPr>
                                      <m:t>𝒓</m:t>
                                    </m:r>
                                  </m:e>
                                  <m:sub>
                                    <m:r>
                                      <a:rPr lang="en-US" altLang="zh-CN" b="0" i="1" smtClean="0">
                                        <a:latin typeface="Cambria Math" panose="02040503050406030204" pitchFamily="18" charset="0"/>
                                      </a:rPr>
                                      <m:t>1</m:t>
                                    </m:r>
                                  </m:sub>
                                  <m:sup>
                                    <m:d>
                                      <m:dPr>
                                        <m:ctrlPr>
                                          <a:rPr lang="en-US" altLang="zh-CN" i="1">
                                            <a:latin typeface="Cambria Math" panose="02040503050406030204" pitchFamily="18" charset="0"/>
                                          </a:rPr>
                                        </m:ctrlPr>
                                      </m:dPr>
                                      <m:e>
                                        <m:r>
                                          <a:rPr lang="en-US" altLang="zh-CN" i="1">
                                            <a:latin typeface="Cambria Math" panose="02040503050406030204" pitchFamily="18" charset="0"/>
                                          </a:rPr>
                                          <m:t>1</m:t>
                                        </m:r>
                                      </m:e>
                                    </m:d>
                                  </m:sup>
                                </m:sSubSup>
                                <m:r>
                                  <a:rPr lang="en-US" altLang="zh-CN" b="0" i="1" smtClean="0">
                                    <a:latin typeface="Cambria Math" panose="02040503050406030204" pitchFamily="18" charset="0"/>
                                  </a:rPr>
                                  <m:t>−</m:t>
                                </m:r>
                                <m:sSup>
                                  <m:sSupPr>
                                    <m:ctrlPr>
                                      <a:rPr lang="en-US" altLang="zh-CN" i="1">
                                        <a:latin typeface="Cambria Math" panose="02040503050406030204" pitchFamily="18" charset="0"/>
                                      </a:rPr>
                                    </m:ctrlPr>
                                  </m:sSupPr>
                                  <m:e>
                                    <m:r>
                                      <a:rPr lang="en-US" altLang="zh-CN" b="0" i="1" smtClean="0">
                                        <a:latin typeface="Cambria Math" panose="02040503050406030204" pitchFamily="18" charset="0"/>
                                      </a:rPr>
                                      <m:t>𝑢</m:t>
                                    </m:r>
                                  </m:e>
                                  <m:sup>
                                    <m:d>
                                      <m:dPr>
                                        <m:ctrlPr>
                                          <a:rPr lang="en-US" altLang="zh-CN" i="1">
                                            <a:latin typeface="Cambria Math" panose="02040503050406030204" pitchFamily="18" charset="0"/>
                                          </a:rPr>
                                        </m:ctrlPr>
                                      </m:dPr>
                                      <m:e>
                                        <m:r>
                                          <a:rPr lang="en-US" altLang="zh-CN" i="1">
                                            <a:latin typeface="Cambria Math" panose="02040503050406030204" pitchFamily="18" charset="0"/>
                                          </a:rPr>
                                          <m:t>1</m:t>
                                        </m:r>
                                      </m:e>
                                    </m:d>
                                  </m:sup>
                                </m:sSup>
                                <m:sSubSup>
                                  <m:sSubSupPr>
                                    <m:ctrlPr>
                                      <a:rPr lang="en-US" altLang="zh-CN" i="1">
                                        <a:latin typeface="Cambria Math" panose="02040503050406030204" pitchFamily="18" charset="0"/>
                                      </a:rPr>
                                    </m:ctrlPr>
                                  </m:sSubSupPr>
                                  <m:e>
                                    <m:r>
                                      <a:rPr lang="en-US" altLang="zh-CN" b="1" i="1">
                                        <a:latin typeface="Cambria Math" panose="02040503050406030204" pitchFamily="18" charset="0"/>
                                      </a:rPr>
                                      <m:t>𝒓</m:t>
                                    </m:r>
                                  </m:e>
                                  <m:sub>
                                    <m:r>
                                      <a:rPr lang="en-US" altLang="zh-CN" i="1">
                                        <a:latin typeface="Cambria Math" panose="02040503050406030204" pitchFamily="18" charset="0"/>
                                      </a:rPr>
                                      <m:t>3</m:t>
                                    </m:r>
                                  </m:sub>
                                  <m:sup>
                                    <m:d>
                                      <m:dPr>
                                        <m:ctrlPr>
                                          <a:rPr lang="en-US" altLang="zh-CN" i="1">
                                            <a:latin typeface="Cambria Math" panose="02040503050406030204" pitchFamily="18" charset="0"/>
                                          </a:rPr>
                                        </m:ctrlPr>
                                      </m:dPr>
                                      <m:e>
                                        <m:r>
                                          <a:rPr lang="en-US" altLang="zh-CN" i="1">
                                            <a:latin typeface="Cambria Math" panose="02040503050406030204" pitchFamily="18" charset="0"/>
                                          </a:rPr>
                                          <m:t>1</m:t>
                                        </m:r>
                                      </m:e>
                                    </m:d>
                                  </m:sup>
                                </m:sSubSup>
                              </m:e>
                            </m:mr>
                            <m:mr>
                              <m:e>
                                <m:eqArr>
                                  <m:eqArrPr>
                                    <m:ctrlPr>
                                      <a:rPr lang="en-US" altLang="zh-CN" i="1" smtClean="0">
                                        <a:latin typeface="Cambria Math" panose="02040503050406030204" pitchFamily="18" charset="0"/>
                                      </a:rPr>
                                    </m:ctrlPr>
                                  </m:eqArrPr>
                                  <m:e>
                                    <m:r>
                                      <m:rPr>
                                        <m:brk m:alnAt="7"/>
                                      </m:rP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r>
                                          <a:rPr lang="en-US" altLang="zh-CN" b="1" i="1">
                                            <a:latin typeface="Cambria Math" panose="02040503050406030204" pitchFamily="18" charset="0"/>
                                          </a:rPr>
                                          <m:t>𝒓</m:t>
                                        </m:r>
                                      </m:e>
                                      <m:sub>
                                        <m:r>
                                          <a:rPr lang="en-US" altLang="zh-CN" i="1">
                                            <a:latin typeface="Cambria Math" panose="02040503050406030204" pitchFamily="18" charset="0"/>
                                          </a:rPr>
                                          <m:t>2</m:t>
                                        </m:r>
                                      </m:sub>
                                      <m:sup>
                                        <m:d>
                                          <m:dPr>
                                            <m:ctrlPr>
                                              <a:rPr lang="en-US" altLang="zh-CN" i="1">
                                                <a:latin typeface="Cambria Math" panose="02040503050406030204" pitchFamily="18" charset="0"/>
                                              </a:rPr>
                                            </m:ctrlPr>
                                          </m:dPr>
                                          <m:e>
                                            <m:r>
                                              <a:rPr lang="en-US" altLang="zh-CN" b="0" i="1" smtClean="0">
                                                <a:latin typeface="Cambria Math" panose="02040503050406030204" pitchFamily="18" charset="0"/>
                                              </a:rPr>
                                              <m:t>2</m:t>
                                            </m:r>
                                          </m:e>
                                        </m:d>
                                      </m:sup>
                                    </m:sSubSup>
                                    <m:r>
                                      <m:rPr>
                                        <m:brk m:alnAt="7"/>
                                      </m:rP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𝑣</m:t>
                                        </m:r>
                                      </m:e>
                                      <m:sup>
                                        <m:d>
                                          <m:dPr>
                                            <m:ctrlPr>
                                              <a:rPr lang="en-US" altLang="zh-CN" i="1">
                                                <a:latin typeface="Cambria Math" panose="02040503050406030204" pitchFamily="18" charset="0"/>
                                              </a:rPr>
                                            </m:ctrlPr>
                                          </m:dPr>
                                          <m:e>
                                            <m:r>
                                              <a:rPr lang="en-US" altLang="zh-CN" b="0" i="1" smtClean="0">
                                                <a:latin typeface="Cambria Math" panose="02040503050406030204" pitchFamily="18" charset="0"/>
                                              </a:rPr>
                                              <m:t>2</m:t>
                                            </m:r>
                                          </m:e>
                                        </m:d>
                                      </m:sup>
                                    </m:sSup>
                                    <m:sSubSup>
                                      <m:sSubSupPr>
                                        <m:ctrlPr>
                                          <a:rPr lang="en-US" altLang="zh-CN" i="1">
                                            <a:latin typeface="Cambria Math" panose="02040503050406030204" pitchFamily="18" charset="0"/>
                                          </a:rPr>
                                        </m:ctrlPr>
                                      </m:sSubSupPr>
                                      <m:e>
                                        <m:r>
                                          <a:rPr lang="en-US" altLang="zh-CN" b="1" i="1">
                                            <a:latin typeface="Cambria Math" panose="02040503050406030204" pitchFamily="18" charset="0"/>
                                          </a:rPr>
                                          <m:t>𝒓</m:t>
                                        </m:r>
                                      </m:e>
                                      <m:sub>
                                        <m:r>
                                          <a:rPr lang="en-US" altLang="zh-CN" i="1">
                                            <a:latin typeface="Cambria Math" panose="02040503050406030204" pitchFamily="18" charset="0"/>
                                          </a:rPr>
                                          <m:t>3</m:t>
                                        </m:r>
                                      </m:sub>
                                      <m:sup>
                                        <m:d>
                                          <m:dPr>
                                            <m:ctrlPr>
                                              <a:rPr lang="en-US" altLang="zh-CN" i="1">
                                                <a:latin typeface="Cambria Math" panose="02040503050406030204" pitchFamily="18" charset="0"/>
                                              </a:rPr>
                                            </m:ctrlPr>
                                          </m:dPr>
                                          <m:e>
                                            <m:r>
                                              <a:rPr lang="en-US" altLang="zh-CN" b="0" i="1" smtClean="0">
                                                <a:latin typeface="Cambria Math" panose="02040503050406030204" pitchFamily="18" charset="0"/>
                                              </a:rPr>
                                              <m:t>2</m:t>
                                            </m:r>
                                          </m:e>
                                        </m:d>
                                      </m:sup>
                                    </m:sSubSup>
                                  </m:e>
                                  <m:e>
                                    <m:sSubSup>
                                      <m:sSubSupPr>
                                        <m:ctrlPr>
                                          <a:rPr lang="en-US" altLang="zh-CN" i="1">
                                            <a:latin typeface="Cambria Math" panose="02040503050406030204" pitchFamily="18" charset="0"/>
                                          </a:rPr>
                                        </m:ctrlPr>
                                      </m:sSubSupPr>
                                      <m:e>
                                        <m:r>
                                          <a:rPr lang="en-US" altLang="zh-CN" b="1" i="1">
                                            <a:latin typeface="Cambria Math" panose="02040503050406030204" pitchFamily="18" charset="0"/>
                                          </a:rPr>
                                          <m:t>𝒓</m:t>
                                        </m:r>
                                      </m:e>
                                      <m:sub>
                                        <m:r>
                                          <a:rPr lang="en-US" altLang="zh-CN" i="1">
                                            <a:latin typeface="Cambria Math" panose="02040503050406030204" pitchFamily="18" charset="0"/>
                                          </a:rPr>
                                          <m:t>1</m:t>
                                        </m:r>
                                      </m:sub>
                                      <m:sup>
                                        <m:d>
                                          <m:dPr>
                                            <m:ctrlPr>
                                              <a:rPr lang="en-US" altLang="zh-CN" i="1">
                                                <a:latin typeface="Cambria Math" panose="02040503050406030204" pitchFamily="18" charset="0"/>
                                              </a:rPr>
                                            </m:ctrlPr>
                                          </m:dPr>
                                          <m:e>
                                            <m:r>
                                              <a:rPr lang="en-US" altLang="zh-CN" b="0" i="1" smtClean="0">
                                                <a:latin typeface="Cambria Math" panose="02040503050406030204" pitchFamily="18" charset="0"/>
                                              </a:rPr>
                                              <m:t>2</m:t>
                                            </m:r>
                                          </m:e>
                                        </m:d>
                                      </m:sup>
                                    </m:sSubSup>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𝑢</m:t>
                                        </m:r>
                                      </m:e>
                                      <m:sup>
                                        <m:d>
                                          <m:dPr>
                                            <m:ctrlPr>
                                              <a:rPr lang="en-US" altLang="zh-CN" i="1">
                                                <a:latin typeface="Cambria Math" panose="02040503050406030204" pitchFamily="18" charset="0"/>
                                              </a:rPr>
                                            </m:ctrlPr>
                                          </m:dPr>
                                          <m:e>
                                            <m:r>
                                              <a:rPr lang="en-US" altLang="zh-CN" b="0" i="1" smtClean="0">
                                                <a:latin typeface="Cambria Math" panose="02040503050406030204" pitchFamily="18" charset="0"/>
                                              </a:rPr>
                                              <m:t>2</m:t>
                                            </m:r>
                                          </m:e>
                                        </m:d>
                                      </m:sup>
                                    </m:sSup>
                                    <m:sSubSup>
                                      <m:sSubSupPr>
                                        <m:ctrlPr>
                                          <a:rPr lang="en-US" altLang="zh-CN" i="1">
                                            <a:latin typeface="Cambria Math" panose="02040503050406030204" pitchFamily="18" charset="0"/>
                                          </a:rPr>
                                        </m:ctrlPr>
                                      </m:sSubSupPr>
                                      <m:e>
                                        <m:r>
                                          <a:rPr lang="en-US" altLang="zh-CN" b="1" i="1">
                                            <a:latin typeface="Cambria Math" panose="02040503050406030204" pitchFamily="18" charset="0"/>
                                          </a:rPr>
                                          <m:t>𝒓</m:t>
                                        </m:r>
                                      </m:e>
                                      <m:sub>
                                        <m:r>
                                          <a:rPr lang="en-US" altLang="zh-CN" i="1">
                                            <a:latin typeface="Cambria Math" panose="02040503050406030204" pitchFamily="18" charset="0"/>
                                          </a:rPr>
                                          <m:t>3</m:t>
                                        </m:r>
                                      </m:sub>
                                      <m:sup>
                                        <m:d>
                                          <m:dPr>
                                            <m:ctrlPr>
                                              <a:rPr lang="en-US" altLang="zh-CN" i="1">
                                                <a:latin typeface="Cambria Math" panose="02040503050406030204" pitchFamily="18" charset="0"/>
                                              </a:rPr>
                                            </m:ctrlPr>
                                          </m:dPr>
                                          <m:e>
                                            <m:r>
                                              <a:rPr lang="en-US" altLang="zh-CN" b="0" i="1" smtClean="0">
                                                <a:latin typeface="Cambria Math" panose="02040503050406030204" pitchFamily="18" charset="0"/>
                                              </a:rPr>
                                              <m:t>2</m:t>
                                            </m:r>
                                          </m:e>
                                        </m:d>
                                      </m:sup>
                                    </m:sSubSup>
                                  </m:e>
                                  <m:e>
                                    <m:r>
                                      <a:rPr lang="en-US" i="1" smtClean="0">
                                        <a:latin typeface="Cambria Math" panose="02040503050406030204" pitchFamily="18" charset="0"/>
                                        <a:ea typeface="Cambria Math" panose="02040503050406030204" pitchFamily="18" charset="0"/>
                                      </a:rPr>
                                      <m:t>⋮</m:t>
                                    </m:r>
                                  </m:e>
                                </m:eqArr>
                              </m:e>
                            </m:mr>
                          </m:m>
                        </m:e>
                      </m:d>
                      <m:r>
                        <a:rPr lang="en-US" altLang="zh-CN" b="1" i="1" smtClean="0">
                          <a:latin typeface="Cambria Math" panose="02040503050406030204" pitchFamily="18" charset="0"/>
                        </a:rPr>
                        <m:t>𝑿</m:t>
                      </m:r>
                      <m:r>
                        <a:rPr lang="en-US" altLang="zh-CN" b="0" i="1" smtClean="0">
                          <a:latin typeface="Cambria Math" panose="02040503050406030204" pitchFamily="18" charset="0"/>
                        </a:rPr>
                        <m:t>=0</m:t>
                      </m:r>
                    </m:oMath>
                  </m:oMathPara>
                </a14:m>
                <a:endParaRPr lang="en-US" altLang="zh-CN" dirty="0">
                  <a:latin typeface="+mn-lt"/>
                </a:endParaRPr>
              </a:p>
              <a:p>
                <a:pPr lvl="1"/>
                <a:r>
                  <a:rPr lang="zh-CN" altLang="en-US" dirty="0">
                    <a:latin typeface="+mn-lt"/>
                  </a:rPr>
                  <a:t>上述方程为超定方程没有非</a:t>
                </a:r>
                <a:r>
                  <a:rPr lang="en-US" altLang="zh-CN" dirty="0">
                    <a:latin typeface="+mn-lt"/>
                  </a:rPr>
                  <a:t>0</a:t>
                </a:r>
                <a:r>
                  <a:rPr lang="zh-CN" altLang="en-US" dirty="0">
                    <a:latin typeface="+mn-lt"/>
                  </a:rPr>
                  <a:t>解，适合使用 </a:t>
                </a:r>
                <a:r>
                  <a:rPr lang="en-US" altLang="zh-CN" dirty="0">
                    <a:latin typeface="+mn-lt"/>
                  </a:rPr>
                  <a:t>SVD </a:t>
                </a:r>
                <a:r>
                  <a:rPr lang="zh-CN" altLang="en-US" dirty="0">
                    <a:latin typeface="+mn-lt"/>
                  </a:rPr>
                  <a:t>求最小二乘解。对于双视图问题，令（维度算上了被消去项） ：</a:t>
                </a:r>
                <a:endParaRPr lang="en-US" altLang="zh-CN" dirty="0">
                  <a:latin typeface="+mn-lt"/>
                </a:endParaRPr>
              </a:p>
              <a:p>
                <a:pPr marL="0" lvl="1" indent="0">
                  <a:buNone/>
                </a:pPr>
                <a14:m>
                  <m:oMathPara xmlns:m="http://schemas.openxmlformats.org/officeDocument/2006/math">
                    <m:oMathParaPr>
                      <m:jc m:val="centerGroup"/>
                    </m:oMathParaPr>
                    <m:oMath xmlns:m="http://schemas.openxmlformats.org/officeDocument/2006/math">
                      <m:r>
                        <a:rPr lang="en-US" altLang="zh-CN" b="1" i="1" smtClean="0">
                          <a:latin typeface="Cambria Math" panose="02040503050406030204" pitchFamily="18" charset="0"/>
                        </a:rPr>
                        <m:t>𝑨</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d>
                            <m:dPr>
                              <m:begChr m:val="["/>
                              <m:endChr m:val="]"/>
                              <m:ctrlPr>
                                <a:rPr lang="en-US" altLang="zh-CN" b="0" i="1" smtClean="0">
                                  <a:latin typeface="Cambria Math" panose="02040503050406030204" pitchFamily="18" charset="0"/>
                                </a:rPr>
                              </m:ctrlPr>
                            </m:dPr>
                            <m:e>
                              <m:m>
                                <m:mPr>
                                  <m:mcs>
                                    <m:mc>
                                      <m:mcPr>
                                        <m:count m:val="1"/>
                                        <m:mcJc m:val="center"/>
                                      </m:mcPr>
                                    </m:mc>
                                  </m:mcs>
                                  <m:ctrlPr>
                                    <a:rPr lang="en-US" altLang="zh-CN" b="0" i="1" smtClean="0">
                                      <a:latin typeface="Cambria Math" panose="02040503050406030204" pitchFamily="18" charset="0"/>
                                    </a:rPr>
                                  </m:ctrlPr>
                                </m:mPr>
                                <m:mr>
                                  <m:e>
                                    <m:r>
                                      <m:rPr>
                                        <m:brk m:alnAt="7"/>
                                      </m:rP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r>
                                          <a:rPr lang="en-US" altLang="zh-CN" b="1" i="1">
                                            <a:latin typeface="Cambria Math" panose="02040503050406030204" pitchFamily="18" charset="0"/>
                                          </a:rPr>
                                          <m:t>𝒓</m:t>
                                        </m:r>
                                      </m:e>
                                      <m:sub>
                                        <m:r>
                                          <a:rPr lang="en-US" altLang="zh-CN" i="1">
                                            <a:latin typeface="Cambria Math" panose="02040503050406030204" pitchFamily="18" charset="0"/>
                                          </a:rPr>
                                          <m:t>2</m:t>
                                        </m:r>
                                      </m:sub>
                                      <m:sup>
                                        <m:d>
                                          <m:dPr>
                                            <m:ctrlPr>
                                              <a:rPr lang="en-US" altLang="zh-CN" i="1">
                                                <a:latin typeface="Cambria Math" panose="02040503050406030204" pitchFamily="18" charset="0"/>
                                              </a:rPr>
                                            </m:ctrlPr>
                                          </m:dPr>
                                          <m:e>
                                            <m:r>
                                              <a:rPr lang="en-US" altLang="zh-CN" i="1">
                                                <a:latin typeface="Cambria Math" panose="02040503050406030204" pitchFamily="18" charset="0"/>
                                              </a:rPr>
                                              <m:t>1</m:t>
                                            </m:r>
                                          </m:e>
                                        </m:d>
                                      </m:sup>
                                    </m:sSubSup>
                                    <m:r>
                                      <m:rPr>
                                        <m:brk m:alnAt="7"/>
                                      </m:rP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𝑣</m:t>
                                        </m:r>
                                      </m:e>
                                      <m:sup>
                                        <m:d>
                                          <m:dPr>
                                            <m:ctrlPr>
                                              <a:rPr lang="en-US" altLang="zh-CN" i="1">
                                                <a:latin typeface="Cambria Math" panose="02040503050406030204" pitchFamily="18" charset="0"/>
                                              </a:rPr>
                                            </m:ctrlPr>
                                          </m:dPr>
                                          <m:e>
                                            <m:r>
                                              <a:rPr lang="en-US" altLang="zh-CN" i="1">
                                                <a:latin typeface="Cambria Math" panose="02040503050406030204" pitchFamily="18" charset="0"/>
                                              </a:rPr>
                                              <m:t>1</m:t>
                                            </m:r>
                                          </m:e>
                                        </m:d>
                                      </m:sup>
                                    </m:sSup>
                                    <m:sSubSup>
                                      <m:sSubSupPr>
                                        <m:ctrlPr>
                                          <a:rPr lang="en-US" altLang="zh-CN" i="1">
                                            <a:latin typeface="Cambria Math" panose="02040503050406030204" pitchFamily="18" charset="0"/>
                                          </a:rPr>
                                        </m:ctrlPr>
                                      </m:sSubSupPr>
                                      <m:e>
                                        <m:r>
                                          <a:rPr lang="en-US" altLang="zh-CN" b="1" i="1">
                                            <a:latin typeface="Cambria Math" panose="02040503050406030204" pitchFamily="18" charset="0"/>
                                          </a:rPr>
                                          <m:t>𝒓</m:t>
                                        </m:r>
                                      </m:e>
                                      <m:sub>
                                        <m:r>
                                          <a:rPr lang="en-US" altLang="zh-CN" i="1">
                                            <a:latin typeface="Cambria Math" panose="02040503050406030204" pitchFamily="18" charset="0"/>
                                          </a:rPr>
                                          <m:t>3</m:t>
                                        </m:r>
                                      </m:sub>
                                      <m:sup>
                                        <m:d>
                                          <m:dPr>
                                            <m:ctrlPr>
                                              <a:rPr lang="en-US" altLang="zh-CN" i="1">
                                                <a:latin typeface="Cambria Math" panose="02040503050406030204" pitchFamily="18" charset="0"/>
                                              </a:rPr>
                                            </m:ctrlPr>
                                          </m:dPr>
                                          <m:e>
                                            <m:r>
                                              <a:rPr lang="en-US" altLang="zh-CN" i="1">
                                                <a:latin typeface="Cambria Math" panose="02040503050406030204" pitchFamily="18" charset="0"/>
                                              </a:rPr>
                                              <m:t>1</m:t>
                                            </m:r>
                                          </m:e>
                                        </m:d>
                                      </m:sup>
                                    </m:sSubSup>
                                  </m:e>
                                </m:mr>
                                <m:mr>
                                  <m:e>
                                    <m:sSubSup>
                                      <m:sSubSupPr>
                                        <m:ctrlPr>
                                          <a:rPr lang="en-US" altLang="zh-CN" i="1">
                                            <a:latin typeface="Cambria Math" panose="02040503050406030204" pitchFamily="18" charset="0"/>
                                          </a:rPr>
                                        </m:ctrlPr>
                                      </m:sSubSupPr>
                                      <m:e>
                                        <m:r>
                                          <a:rPr lang="en-US" altLang="zh-CN" b="1" i="1">
                                            <a:latin typeface="Cambria Math" panose="02040503050406030204" pitchFamily="18" charset="0"/>
                                          </a:rPr>
                                          <m:t>𝒓</m:t>
                                        </m:r>
                                      </m:e>
                                      <m:sub>
                                        <m:r>
                                          <a:rPr lang="en-US" altLang="zh-CN" i="1">
                                            <a:latin typeface="Cambria Math" panose="02040503050406030204" pitchFamily="18" charset="0"/>
                                          </a:rPr>
                                          <m:t>1</m:t>
                                        </m:r>
                                      </m:sub>
                                      <m:sup>
                                        <m:d>
                                          <m:dPr>
                                            <m:ctrlPr>
                                              <a:rPr lang="en-US" altLang="zh-CN" i="1">
                                                <a:latin typeface="Cambria Math" panose="02040503050406030204" pitchFamily="18" charset="0"/>
                                              </a:rPr>
                                            </m:ctrlPr>
                                          </m:dPr>
                                          <m:e>
                                            <m:r>
                                              <a:rPr lang="en-US" altLang="zh-CN" i="1">
                                                <a:latin typeface="Cambria Math" panose="02040503050406030204" pitchFamily="18" charset="0"/>
                                              </a:rPr>
                                              <m:t>1</m:t>
                                            </m:r>
                                          </m:e>
                                        </m:d>
                                      </m:sup>
                                    </m:sSubSup>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𝑢</m:t>
                                        </m:r>
                                      </m:e>
                                      <m:sup>
                                        <m:d>
                                          <m:dPr>
                                            <m:ctrlPr>
                                              <a:rPr lang="en-US" altLang="zh-CN" i="1">
                                                <a:latin typeface="Cambria Math" panose="02040503050406030204" pitchFamily="18" charset="0"/>
                                              </a:rPr>
                                            </m:ctrlPr>
                                          </m:dPr>
                                          <m:e>
                                            <m:r>
                                              <a:rPr lang="en-US" altLang="zh-CN" i="1">
                                                <a:latin typeface="Cambria Math" panose="02040503050406030204" pitchFamily="18" charset="0"/>
                                              </a:rPr>
                                              <m:t>1</m:t>
                                            </m:r>
                                          </m:e>
                                        </m:d>
                                      </m:sup>
                                    </m:sSup>
                                    <m:sSubSup>
                                      <m:sSubSupPr>
                                        <m:ctrlPr>
                                          <a:rPr lang="en-US" altLang="zh-CN" i="1">
                                            <a:latin typeface="Cambria Math" panose="02040503050406030204" pitchFamily="18" charset="0"/>
                                          </a:rPr>
                                        </m:ctrlPr>
                                      </m:sSubSupPr>
                                      <m:e>
                                        <m:r>
                                          <a:rPr lang="en-US" altLang="zh-CN" b="1" i="1">
                                            <a:latin typeface="Cambria Math" panose="02040503050406030204" pitchFamily="18" charset="0"/>
                                          </a:rPr>
                                          <m:t>𝒓</m:t>
                                        </m:r>
                                      </m:e>
                                      <m:sub>
                                        <m:r>
                                          <a:rPr lang="en-US" altLang="zh-CN" i="1">
                                            <a:latin typeface="Cambria Math" panose="02040503050406030204" pitchFamily="18" charset="0"/>
                                          </a:rPr>
                                          <m:t>3</m:t>
                                        </m:r>
                                      </m:sub>
                                      <m:sup>
                                        <m:d>
                                          <m:dPr>
                                            <m:ctrlPr>
                                              <a:rPr lang="en-US" altLang="zh-CN" i="1">
                                                <a:latin typeface="Cambria Math" panose="02040503050406030204" pitchFamily="18" charset="0"/>
                                              </a:rPr>
                                            </m:ctrlPr>
                                          </m:dPr>
                                          <m:e>
                                            <m:r>
                                              <a:rPr lang="en-US" altLang="zh-CN" i="1">
                                                <a:latin typeface="Cambria Math" panose="02040503050406030204" pitchFamily="18" charset="0"/>
                                              </a:rPr>
                                              <m:t>1</m:t>
                                            </m:r>
                                          </m:e>
                                        </m:d>
                                      </m:sup>
                                    </m:sSubSup>
                                  </m:e>
                                </m:mr>
                                <m:mr>
                                  <m:e>
                                    <m:eqArr>
                                      <m:eqArrPr>
                                        <m:ctrlPr>
                                          <a:rPr lang="en-US" altLang="zh-CN" b="0" i="1" smtClean="0">
                                            <a:latin typeface="Cambria Math" panose="02040503050406030204" pitchFamily="18" charset="0"/>
                                          </a:rPr>
                                        </m:ctrlPr>
                                      </m:eqArrPr>
                                      <m:e>
                                        <m:r>
                                          <m:rPr>
                                            <m:brk m:alnAt="7"/>
                                          </m:rP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r>
                                              <a:rPr lang="en-US" altLang="zh-CN" b="1" i="1">
                                                <a:latin typeface="Cambria Math" panose="02040503050406030204" pitchFamily="18" charset="0"/>
                                              </a:rPr>
                                              <m:t>𝒓</m:t>
                                            </m:r>
                                          </m:e>
                                          <m:sub>
                                            <m:r>
                                              <a:rPr lang="en-US" altLang="zh-CN" i="1">
                                                <a:latin typeface="Cambria Math" panose="02040503050406030204" pitchFamily="18" charset="0"/>
                                              </a:rPr>
                                              <m:t>2</m:t>
                                            </m:r>
                                          </m:sub>
                                          <m:sup>
                                            <m:d>
                                              <m:dPr>
                                                <m:ctrlPr>
                                                  <a:rPr lang="en-US" altLang="zh-CN" i="1">
                                                    <a:latin typeface="Cambria Math" panose="02040503050406030204" pitchFamily="18" charset="0"/>
                                                  </a:rPr>
                                                </m:ctrlPr>
                                              </m:dPr>
                                              <m:e>
                                                <m:r>
                                                  <a:rPr lang="en-US" altLang="zh-CN" i="1">
                                                    <a:latin typeface="Cambria Math" panose="02040503050406030204" pitchFamily="18" charset="0"/>
                                                  </a:rPr>
                                                  <m:t>2</m:t>
                                                </m:r>
                                              </m:e>
                                            </m:d>
                                          </m:sup>
                                        </m:sSubSup>
                                        <m:r>
                                          <a:rPr lang="en-US" altLang="zh-CN" b="0" i="1" smtClean="0">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𝑣</m:t>
                                            </m:r>
                                          </m:e>
                                          <m:sup>
                                            <m:d>
                                              <m:dPr>
                                                <m:ctrlPr>
                                                  <a:rPr lang="en-US" altLang="zh-CN" i="1">
                                                    <a:latin typeface="Cambria Math" panose="02040503050406030204" pitchFamily="18" charset="0"/>
                                                  </a:rPr>
                                                </m:ctrlPr>
                                              </m:dPr>
                                              <m:e>
                                                <m:r>
                                                  <a:rPr lang="en-US" altLang="zh-CN" i="1">
                                                    <a:latin typeface="Cambria Math" panose="02040503050406030204" pitchFamily="18" charset="0"/>
                                                  </a:rPr>
                                                  <m:t>2</m:t>
                                                </m:r>
                                              </m:e>
                                            </m:d>
                                          </m:sup>
                                        </m:sSup>
                                        <m:sSubSup>
                                          <m:sSubSupPr>
                                            <m:ctrlPr>
                                              <a:rPr lang="en-US" altLang="zh-CN" i="1">
                                                <a:latin typeface="Cambria Math" panose="02040503050406030204" pitchFamily="18" charset="0"/>
                                              </a:rPr>
                                            </m:ctrlPr>
                                          </m:sSubSupPr>
                                          <m:e>
                                            <m:r>
                                              <a:rPr lang="en-US" altLang="zh-CN" b="1" i="1">
                                                <a:latin typeface="Cambria Math" panose="02040503050406030204" pitchFamily="18" charset="0"/>
                                              </a:rPr>
                                              <m:t>𝒓</m:t>
                                            </m:r>
                                          </m:e>
                                          <m:sub>
                                            <m:r>
                                              <a:rPr lang="en-US" altLang="zh-CN" i="1">
                                                <a:latin typeface="Cambria Math" panose="02040503050406030204" pitchFamily="18" charset="0"/>
                                              </a:rPr>
                                              <m:t>3</m:t>
                                            </m:r>
                                          </m:sub>
                                          <m:sup>
                                            <m:d>
                                              <m:dPr>
                                                <m:ctrlPr>
                                                  <a:rPr lang="en-US" altLang="zh-CN" i="1">
                                                    <a:latin typeface="Cambria Math" panose="02040503050406030204" pitchFamily="18" charset="0"/>
                                                  </a:rPr>
                                                </m:ctrlPr>
                                              </m:dPr>
                                              <m:e>
                                                <m:r>
                                                  <a:rPr lang="en-US" altLang="zh-CN" i="1">
                                                    <a:latin typeface="Cambria Math" panose="02040503050406030204" pitchFamily="18" charset="0"/>
                                                  </a:rPr>
                                                  <m:t>2</m:t>
                                                </m:r>
                                              </m:e>
                                            </m:d>
                                          </m:sup>
                                        </m:sSubSup>
                                      </m:e>
                                      <m:e>
                                        <m:sSubSup>
                                          <m:sSubSupPr>
                                            <m:ctrlPr>
                                              <a:rPr lang="en-US" altLang="zh-CN" i="1">
                                                <a:latin typeface="Cambria Math" panose="02040503050406030204" pitchFamily="18" charset="0"/>
                                              </a:rPr>
                                            </m:ctrlPr>
                                          </m:sSubSupPr>
                                          <m:e>
                                            <m:r>
                                              <a:rPr lang="en-US" altLang="zh-CN" b="1" i="1">
                                                <a:latin typeface="Cambria Math" panose="02040503050406030204" pitchFamily="18" charset="0"/>
                                              </a:rPr>
                                              <m:t>𝒓</m:t>
                                            </m:r>
                                          </m:e>
                                          <m:sub>
                                            <m:r>
                                              <a:rPr lang="en-US" altLang="zh-CN" i="1">
                                                <a:latin typeface="Cambria Math" panose="02040503050406030204" pitchFamily="18" charset="0"/>
                                              </a:rPr>
                                              <m:t>1</m:t>
                                            </m:r>
                                          </m:sub>
                                          <m:sup>
                                            <m:d>
                                              <m:dPr>
                                                <m:ctrlPr>
                                                  <a:rPr lang="en-US" altLang="zh-CN" i="1">
                                                    <a:latin typeface="Cambria Math" panose="02040503050406030204" pitchFamily="18" charset="0"/>
                                                  </a:rPr>
                                                </m:ctrlPr>
                                              </m:dPr>
                                              <m:e>
                                                <m:r>
                                                  <a:rPr lang="en-US" altLang="zh-CN" i="1">
                                                    <a:latin typeface="Cambria Math" panose="02040503050406030204" pitchFamily="18" charset="0"/>
                                                  </a:rPr>
                                                  <m:t>2</m:t>
                                                </m:r>
                                              </m:e>
                                            </m:d>
                                          </m:sup>
                                        </m:sSubSup>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𝑢</m:t>
                                            </m:r>
                                          </m:e>
                                          <m:sup>
                                            <m:d>
                                              <m:dPr>
                                                <m:ctrlPr>
                                                  <a:rPr lang="en-US" altLang="zh-CN" i="1">
                                                    <a:latin typeface="Cambria Math" panose="02040503050406030204" pitchFamily="18" charset="0"/>
                                                  </a:rPr>
                                                </m:ctrlPr>
                                              </m:dPr>
                                              <m:e>
                                                <m:r>
                                                  <a:rPr lang="en-US" altLang="zh-CN" i="1">
                                                    <a:latin typeface="Cambria Math" panose="02040503050406030204" pitchFamily="18" charset="0"/>
                                                  </a:rPr>
                                                  <m:t>2</m:t>
                                                </m:r>
                                              </m:e>
                                            </m:d>
                                          </m:sup>
                                        </m:sSup>
                                        <m:sSubSup>
                                          <m:sSubSupPr>
                                            <m:ctrlPr>
                                              <a:rPr lang="en-US" altLang="zh-CN" i="1">
                                                <a:latin typeface="Cambria Math" panose="02040503050406030204" pitchFamily="18" charset="0"/>
                                              </a:rPr>
                                            </m:ctrlPr>
                                          </m:sSubSupPr>
                                          <m:e>
                                            <m:r>
                                              <a:rPr lang="en-US" altLang="zh-CN" b="1" i="1">
                                                <a:latin typeface="Cambria Math" panose="02040503050406030204" pitchFamily="18" charset="0"/>
                                              </a:rPr>
                                              <m:t>𝒓</m:t>
                                            </m:r>
                                          </m:e>
                                          <m:sub>
                                            <m:r>
                                              <a:rPr lang="en-US" altLang="zh-CN" i="1">
                                                <a:latin typeface="Cambria Math" panose="02040503050406030204" pitchFamily="18" charset="0"/>
                                              </a:rPr>
                                              <m:t>3</m:t>
                                            </m:r>
                                          </m:sub>
                                          <m:sup>
                                            <m:d>
                                              <m:dPr>
                                                <m:ctrlPr>
                                                  <a:rPr lang="en-US" altLang="zh-CN" i="1">
                                                    <a:latin typeface="Cambria Math" panose="02040503050406030204" pitchFamily="18" charset="0"/>
                                                  </a:rPr>
                                                </m:ctrlPr>
                                              </m:dPr>
                                              <m:e>
                                                <m:r>
                                                  <a:rPr lang="en-US" altLang="zh-CN" i="1">
                                                    <a:latin typeface="Cambria Math" panose="02040503050406030204" pitchFamily="18" charset="0"/>
                                                  </a:rPr>
                                                  <m:t>2</m:t>
                                                </m:r>
                                              </m:e>
                                            </m:d>
                                          </m:sup>
                                        </m:sSubSup>
                                      </m:e>
                                    </m:eqArr>
                                  </m:e>
                                </m:mr>
                              </m:m>
                            </m:e>
                          </m:d>
                        </m:e>
                        <m:sub>
                          <m:r>
                            <a:rPr lang="en-US" altLang="zh-CN" b="0" i="1" smtClean="0">
                              <a:latin typeface="Cambria Math" panose="02040503050406030204" pitchFamily="18" charset="0"/>
                            </a:rPr>
                            <m:t>6</m:t>
                          </m:r>
                          <m:r>
                            <a:rPr lang="en-US" altLang="zh-CN" b="0" i="1" smtClean="0">
                              <a:latin typeface="Cambria Math" panose="02040503050406030204" pitchFamily="18" charset="0"/>
                              <a:ea typeface="Cambria Math" panose="02040503050406030204" pitchFamily="18" charset="0"/>
                            </a:rPr>
                            <m:t>×4</m:t>
                          </m:r>
                        </m:sub>
                      </m:sSub>
                    </m:oMath>
                  </m:oMathPara>
                </a14:m>
                <a:endParaRPr lang="en-US" altLang="zh-CN" dirty="0">
                  <a:latin typeface="+mn-lt"/>
                </a:endParaRPr>
              </a:p>
            </p:txBody>
          </p:sp>
        </mc:Choice>
        <mc:Fallback xmlns="">
          <p:sp>
            <p:nvSpPr>
              <p:cNvPr id="22" name="ee4pContent1">
                <a:extLst>
                  <a:ext uri="{FF2B5EF4-FFF2-40B4-BE49-F238E27FC236}">
                    <a16:creationId xmlns:a16="http://schemas.microsoft.com/office/drawing/2014/main" id="{A7A6BCCD-206B-103E-C0E4-2DF0DCDF073B}"/>
                  </a:ext>
                </a:extLst>
              </p:cNvPr>
              <p:cNvSpPr txBox="1">
                <a:spLocks noRot="1" noChangeAspect="1" noMove="1" noResize="1" noEditPoints="1" noAdjustHandles="1" noChangeArrowheads="1" noChangeShapeType="1" noTextEdit="1"/>
              </p:cNvSpPr>
              <p:nvPr>
                <p:custDataLst>
                  <p:tags r:id="rId7"/>
                </p:custDataLst>
              </p:nvPr>
            </p:nvSpPr>
            <p:spPr>
              <a:xfrm>
                <a:off x="838199" y="1690688"/>
                <a:ext cx="10515600" cy="4643000"/>
              </a:xfrm>
              <a:prstGeom prst="rect">
                <a:avLst/>
              </a:prstGeom>
              <a:blipFill>
                <a:blip r:embed="rId8"/>
                <a:stretch>
                  <a:fillRect l="-174"/>
                </a:stretch>
              </a:blipFill>
              <a:ln w="9525" cmpd="sng">
                <a:solidFill>
                  <a:schemeClr val="accent1">
                    <a:lumMod val="100000"/>
                  </a:schemeClr>
                </a:solidFill>
                <a:prstDash val="solid"/>
              </a:ln>
            </p:spPr>
            <p:txBody>
              <a:bodyPr/>
              <a:lstStyle/>
              <a:p>
                <a:r>
                  <a:rPr lang="en-US">
                    <a:noFill/>
                  </a:rPr>
                  <a:t> </a:t>
                </a:r>
              </a:p>
            </p:txBody>
          </p:sp>
        </mc:Fallback>
      </mc:AlternateContent>
    </p:spTree>
    <p:extLst>
      <p:ext uri="{BB962C8B-B14F-4D97-AF65-F5344CB8AC3E}">
        <p14:creationId xmlns:p14="http://schemas.microsoft.com/office/powerpoint/2010/main" val="224584840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extLst>
              <p:ext uri="{D42A27DB-BD31-4B8C-83A1-F6EECF244321}">
                <p14:modId xmlns:p14="http://schemas.microsoft.com/office/powerpoint/2010/main" val="337034362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Camera Calibration—</a:t>
            </a:r>
            <a:r>
              <a:rPr lang="zh-CN" altLang="en-US" dirty="0">
                <a:hlinkClick r:id="rId6"/>
              </a:rPr>
              <a:t>三角化</a:t>
            </a:r>
            <a:endParaRPr lang="en-US" dirty="0"/>
          </a:p>
        </p:txBody>
      </p:sp>
      <mc:AlternateContent xmlns:mc="http://schemas.openxmlformats.org/markup-compatibility/2006" xmlns:a14="http://schemas.microsoft.com/office/drawing/2010/main">
        <mc:Choice Requires="a14">
          <p:sp>
            <p:nvSpPr>
              <p:cNvPr id="22" name="ee4pContent1">
                <a:extLst>
                  <a:ext uri="{FF2B5EF4-FFF2-40B4-BE49-F238E27FC236}">
                    <a16:creationId xmlns:a16="http://schemas.microsoft.com/office/drawing/2014/main" id="{A7A6BCCD-206B-103E-C0E4-2DF0DCDF073B}"/>
                  </a:ext>
                </a:extLst>
              </p:cNvPr>
              <p:cNvSpPr txBox="1">
                <a:spLocks/>
              </p:cNvSpPr>
              <p:nvPr>
                <p:custDataLst>
                  <p:tags r:id="rId2"/>
                </p:custDataLst>
              </p:nvPr>
            </p:nvSpPr>
            <p:spPr>
              <a:xfrm>
                <a:off x="838199" y="1690687"/>
                <a:ext cx="10515600" cy="4391331"/>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求解</a:t>
                </a:r>
                <a14:m>
                  <m:oMath xmlns:m="http://schemas.openxmlformats.org/officeDocument/2006/math">
                    <m:r>
                      <a:rPr lang="en-US" altLang="zh-CN" b="1" i="1" smtClean="0">
                        <a:latin typeface="Cambria Math" panose="02040503050406030204" pitchFamily="18" charset="0"/>
                      </a:rPr>
                      <m:t>𝑨𝒙</m:t>
                    </m:r>
                    <m:r>
                      <a:rPr lang="en-US" altLang="zh-CN" b="1" i="1" smtClean="0">
                        <a:latin typeface="Cambria Math" panose="02040503050406030204" pitchFamily="18" charset="0"/>
                      </a:rPr>
                      <m:t>=</m:t>
                    </m:r>
                    <m:r>
                      <a:rPr lang="en-US" altLang="zh-CN" b="0" i="1" smtClean="0">
                        <a:latin typeface="Cambria Math" panose="02040503050406030204" pitchFamily="18" charset="0"/>
                      </a:rPr>
                      <m:t>0</m:t>
                    </m:r>
                  </m:oMath>
                </a14:m>
                <a:r>
                  <a:rPr lang="zh-CN" altLang="en-US" dirty="0">
                    <a:latin typeface="+mn-lt"/>
                  </a:rPr>
                  <a:t>就转化成如下问题：</a:t>
                </a:r>
                <a:endParaRPr lang="en-US" altLang="zh-CN" dirty="0">
                  <a:latin typeface="+mn-lt"/>
                </a:endParaRPr>
              </a:p>
              <a:p>
                <a:pPr marL="0" lvl="1" indent="0">
                  <a:buNone/>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𝐽</m:t>
                      </m:r>
                      <m:d>
                        <m:dPr>
                          <m:ctrlPr>
                            <a:rPr lang="en-US" altLang="zh-CN" b="0" i="1" smtClean="0">
                              <a:latin typeface="Cambria Math" panose="02040503050406030204" pitchFamily="18" charset="0"/>
                            </a:rPr>
                          </m:ctrlPr>
                        </m:dPr>
                        <m:e>
                          <m:r>
                            <a:rPr lang="en-US" altLang="zh-CN" b="1" i="1">
                              <a:latin typeface="Cambria Math" panose="02040503050406030204" pitchFamily="18" charset="0"/>
                            </a:rPr>
                            <m:t>𝒙</m:t>
                          </m:r>
                        </m:e>
                      </m:d>
                      <m:r>
                        <a:rPr lang="en-US" altLang="zh-CN" b="0" i="1" smtClean="0">
                          <a:latin typeface="Cambria Math" panose="02040503050406030204" pitchFamily="18" charset="0"/>
                        </a:rPr>
                        <m:t>=</m:t>
                      </m:r>
                      <m:r>
                        <m:rPr>
                          <m:sty m:val="p"/>
                        </m:rPr>
                        <a:rPr lang="en-US" altLang="zh-CN" b="0" i="0" smtClean="0">
                          <a:latin typeface="Cambria Math" panose="02040503050406030204" pitchFamily="18" charset="0"/>
                        </a:rPr>
                        <m:t>min</m:t>
                      </m:r>
                      <m:d>
                        <m:dPr>
                          <m:begChr m:val="‖"/>
                          <m:endChr m:val="‖"/>
                          <m:ctrlPr>
                            <a:rPr lang="en-US" altLang="zh-CN" b="0" i="1" smtClean="0">
                              <a:latin typeface="Cambria Math" panose="02040503050406030204" pitchFamily="18" charset="0"/>
                            </a:rPr>
                          </m:ctrlPr>
                        </m:dPr>
                        <m:e>
                          <m:r>
                            <a:rPr lang="en-US" altLang="zh-CN" b="1" i="1">
                              <a:latin typeface="Cambria Math" panose="02040503050406030204" pitchFamily="18" charset="0"/>
                            </a:rPr>
                            <m:t>𝑨𝒙</m:t>
                          </m:r>
                        </m:e>
                      </m:d>
                    </m:oMath>
                  </m:oMathPara>
                </a14:m>
                <a:endParaRPr lang="en-US" altLang="zh-CN" dirty="0">
                  <a:latin typeface="+mn-lt"/>
                </a:endParaRPr>
              </a:p>
              <a:p>
                <a:pPr lvl="1"/>
                <a:r>
                  <a:rPr lang="zh-CN" altLang="en-US" dirty="0">
                    <a:latin typeface="+mn-lt"/>
                  </a:rPr>
                  <a:t>使用 </a:t>
                </a:r>
                <a:r>
                  <a:rPr lang="en-US" altLang="zh-CN" dirty="0">
                    <a:latin typeface="+mn-lt"/>
                  </a:rPr>
                  <a:t>SVD </a:t>
                </a:r>
                <a:r>
                  <a:rPr lang="zh-CN" altLang="en-US" dirty="0">
                    <a:latin typeface="+mn-lt"/>
                  </a:rPr>
                  <a:t>分解</a:t>
                </a:r>
                <a14:m>
                  <m:oMath xmlns:m="http://schemas.openxmlformats.org/officeDocument/2006/math">
                    <m:r>
                      <a:rPr lang="en-US" altLang="zh-CN" b="1" i="1" smtClean="0">
                        <a:latin typeface="Cambria Math" panose="02040503050406030204" pitchFamily="18" charset="0"/>
                      </a:rPr>
                      <m:t>𝑨</m:t>
                    </m:r>
                    <m:r>
                      <a:rPr lang="en-US" altLang="zh-CN" b="1" i="1" smtClean="0">
                        <a:latin typeface="Cambria Math" panose="02040503050406030204" pitchFamily="18" charset="0"/>
                      </a:rPr>
                      <m:t>=</m:t>
                    </m:r>
                    <m:r>
                      <a:rPr lang="en-US" altLang="zh-CN" b="1" i="1" smtClean="0">
                        <a:latin typeface="Cambria Math" panose="02040503050406030204" pitchFamily="18" charset="0"/>
                      </a:rPr>
                      <m:t>𝑼𝑫</m:t>
                    </m:r>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𝑽</m:t>
                        </m:r>
                      </m:e>
                      <m:sup>
                        <m:r>
                          <a:rPr lang="en-US" altLang="zh-CN" b="0" i="1" smtClean="0">
                            <a:latin typeface="Cambria Math" panose="02040503050406030204" pitchFamily="18" charset="0"/>
                          </a:rPr>
                          <m:t>𝑇</m:t>
                        </m:r>
                      </m:sup>
                    </m:sSup>
                  </m:oMath>
                </a14:m>
                <a:r>
                  <a:rPr lang="zh-CN" altLang="en-US" dirty="0">
                    <a:latin typeface="+mn-lt"/>
                  </a:rPr>
                  <a:t>，其中：</a:t>
                </a:r>
                <a14:m>
                  <m:oMath xmlns:m="http://schemas.openxmlformats.org/officeDocument/2006/math">
                    <m:r>
                      <a:rPr lang="en-US" altLang="zh-CN" b="1" i="1">
                        <a:latin typeface="Cambria Math" panose="02040503050406030204" pitchFamily="18" charset="0"/>
                      </a:rPr>
                      <m:t>𝑼</m:t>
                    </m:r>
                    <m:r>
                      <a:rPr lang="en-US" altLang="zh-CN" b="1" i="1" smtClean="0">
                        <a:latin typeface="Cambria Math" panose="02040503050406030204" pitchFamily="18" charset="0"/>
                        <a:ea typeface="Cambria Math" panose="02040503050406030204" pitchFamily="18" charset="0"/>
                      </a:rPr>
                      <m:t>∈</m:t>
                    </m:r>
                    <m:sSup>
                      <m:sSupPr>
                        <m:ctrlPr>
                          <a:rPr lang="en-US" altLang="zh-CN" b="1" i="1" smtClean="0">
                            <a:latin typeface="Cambria Math" panose="02040503050406030204" pitchFamily="18" charset="0"/>
                            <a:ea typeface="Cambria Math" panose="02040503050406030204" pitchFamily="18" charset="0"/>
                          </a:rPr>
                        </m:ctrlPr>
                      </m:sSupPr>
                      <m:e>
                        <m:r>
                          <a:rPr lang="en-US" altLang="zh-CN" b="1" i="1" smtClean="0">
                            <a:latin typeface="Cambria Math" panose="02040503050406030204" pitchFamily="18" charset="0"/>
                            <a:ea typeface="Cambria Math" panose="02040503050406030204" pitchFamily="18" charset="0"/>
                          </a:rPr>
                          <m:t>ℝ</m:t>
                        </m:r>
                      </m:e>
                      <m:sup>
                        <m:r>
                          <a:rPr lang="en-US" altLang="zh-CN" b="1" i="1" smtClean="0">
                            <a:latin typeface="Cambria Math" panose="02040503050406030204" pitchFamily="18" charset="0"/>
                            <a:ea typeface="Cambria Math" panose="02040503050406030204" pitchFamily="18" charset="0"/>
                          </a:rPr>
                          <m:t>𝟔</m:t>
                        </m:r>
                        <m:r>
                          <a:rPr lang="en-US" altLang="zh-CN" b="1" i="1" smtClean="0">
                            <a:latin typeface="Cambria Math" panose="02040503050406030204" pitchFamily="18" charset="0"/>
                            <a:ea typeface="Cambria Math" panose="02040503050406030204" pitchFamily="18" charset="0"/>
                          </a:rPr>
                          <m:t>×</m:t>
                        </m:r>
                        <m:r>
                          <a:rPr lang="en-US" altLang="zh-CN" b="1" i="1" smtClean="0">
                            <a:latin typeface="Cambria Math" panose="02040503050406030204" pitchFamily="18" charset="0"/>
                            <a:ea typeface="Cambria Math" panose="02040503050406030204" pitchFamily="18" charset="0"/>
                          </a:rPr>
                          <m:t>𝟔</m:t>
                        </m:r>
                      </m:sup>
                    </m:sSup>
                  </m:oMath>
                </a14:m>
                <a:r>
                  <a:rPr lang="zh-CN" altLang="en-US" dirty="0">
                    <a:latin typeface="+mn-lt"/>
                  </a:rPr>
                  <a:t>，</a:t>
                </a:r>
                <a14:m>
                  <m:oMath xmlns:m="http://schemas.openxmlformats.org/officeDocument/2006/math">
                    <m:r>
                      <a:rPr lang="en-US" altLang="zh-CN" b="1" i="1" smtClean="0">
                        <a:latin typeface="Cambria Math" panose="02040503050406030204" pitchFamily="18" charset="0"/>
                      </a:rPr>
                      <m:t>𝑫</m:t>
                    </m:r>
                    <m:r>
                      <a:rPr lang="en-US" altLang="zh-CN" b="1" i="1">
                        <a:latin typeface="Cambria Math" panose="02040503050406030204" pitchFamily="18" charset="0"/>
                        <a:ea typeface="Cambria Math" panose="02040503050406030204" pitchFamily="18" charset="0"/>
                      </a:rPr>
                      <m:t>∈</m:t>
                    </m:r>
                    <m:sSup>
                      <m:sSupPr>
                        <m:ctrlPr>
                          <a:rPr lang="en-US" altLang="zh-CN" b="1" i="1">
                            <a:latin typeface="Cambria Math" panose="02040503050406030204" pitchFamily="18" charset="0"/>
                            <a:ea typeface="Cambria Math" panose="02040503050406030204" pitchFamily="18" charset="0"/>
                          </a:rPr>
                        </m:ctrlPr>
                      </m:sSupPr>
                      <m:e>
                        <m:r>
                          <a:rPr lang="en-US" altLang="zh-CN" b="1" i="1">
                            <a:latin typeface="Cambria Math" panose="02040503050406030204" pitchFamily="18" charset="0"/>
                            <a:ea typeface="Cambria Math" panose="02040503050406030204" pitchFamily="18" charset="0"/>
                          </a:rPr>
                          <m:t>ℝ</m:t>
                        </m:r>
                      </m:e>
                      <m:sup>
                        <m:r>
                          <a:rPr lang="en-US" altLang="zh-CN" b="1" i="1">
                            <a:latin typeface="Cambria Math" panose="02040503050406030204" pitchFamily="18" charset="0"/>
                            <a:ea typeface="Cambria Math" panose="02040503050406030204" pitchFamily="18" charset="0"/>
                          </a:rPr>
                          <m:t>𝟔</m:t>
                        </m:r>
                        <m:r>
                          <a:rPr lang="en-US" altLang="zh-CN" b="1" i="1">
                            <a:latin typeface="Cambria Math" panose="02040503050406030204" pitchFamily="18" charset="0"/>
                            <a:ea typeface="Cambria Math" panose="02040503050406030204" pitchFamily="18" charset="0"/>
                          </a:rPr>
                          <m:t>×</m:t>
                        </m:r>
                        <m:r>
                          <a:rPr lang="en-US" altLang="zh-CN" b="1" i="1" smtClean="0">
                            <a:latin typeface="Cambria Math" panose="02040503050406030204" pitchFamily="18" charset="0"/>
                            <a:ea typeface="Cambria Math" panose="02040503050406030204" pitchFamily="18" charset="0"/>
                          </a:rPr>
                          <m:t>𝟒</m:t>
                        </m:r>
                      </m:sup>
                    </m:sSup>
                  </m:oMath>
                </a14:m>
                <a:r>
                  <a:rPr lang="zh-CN" altLang="en-US" dirty="0">
                    <a:latin typeface="+mn-lt"/>
                  </a:rPr>
                  <a:t>，</a:t>
                </a:r>
                <a14:m>
                  <m:oMath xmlns:m="http://schemas.openxmlformats.org/officeDocument/2006/math">
                    <m:r>
                      <a:rPr lang="en-US" altLang="zh-CN" b="1" i="1" smtClean="0">
                        <a:latin typeface="Cambria Math" panose="02040503050406030204" pitchFamily="18" charset="0"/>
                      </a:rPr>
                      <m:t>𝑽</m:t>
                    </m:r>
                    <m:r>
                      <a:rPr lang="en-US" altLang="zh-CN" b="1" i="1">
                        <a:latin typeface="Cambria Math" panose="02040503050406030204" pitchFamily="18" charset="0"/>
                        <a:ea typeface="Cambria Math" panose="02040503050406030204" pitchFamily="18" charset="0"/>
                      </a:rPr>
                      <m:t>∈</m:t>
                    </m:r>
                    <m:sSup>
                      <m:sSupPr>
                        <m:ctrlPr>
                          <a:rPr lang="en-US" altLang="zh-CN" b="1" i="1">
                            <a:latin typeface="Cambria Math" panose="02040503050406030204" pitchFamily="18" charset="0"/>
                            <a:ea typeface="Cambria Math" panose="02040503050406030204" pitchFamily="18" charset="0"/>
                          </a:rPr>
                        </m:ctrlPr>
                      </m:sSupPr>
                      <m:e>
                        <m:r>
                          <a:rPr lang="en-US" altLang="zh-CN" b="1" i="1">
                            <a:latin typeface="Cambria Math" panose="02040503050406030204" pitchFamily="18" charset="0"/>
                            <a:ea typeface="Cambria Math" panose="02040503050406030204" pitchFamily="18" charset="0"/>
                          </a:rPr>
                          <m:t>ℝ</m:t>
                        </m:r>
                      </m:e>
                      <m:sup>
                        <m:r>
                          <a:rPr lang="en-US" altLang="zh-CN" b="1" i="1" smtClean="0">
                            <a:latin typeface="Cambria Math" panose="02040503050406030204" pitchFamily="18" charset="0"/>
                            <a:ea typeface="Cambria Math" panose="02040503050406030204" pitchFamily="18" charset="0"/>
                          </a:rPr>
                          <m:t>𝟒</m:t>
                        </m:r>
                        <m:r>
                          <a:rPr lang="en-US" altLang="zh-CN" b="1" i="1">
                            <a:latin typeface="Cambria Math" panose="02040503050406030204" pitchFamily="18" charset="0"/>
                            <a:ea typeface="Cambria Math" panose="02040503050406030204" pitchFamily="18" charset="0"/>
                          </a:rPr>
                          <m:t>×</m:t>
                        </m:r>
                        <m:r>
                          <a:rPr lang="en-US" altLang="zh-CN" b="1" i="1" smtClean="0">
                            <a:latin typeface="Cambria Math" panose="02040503050406030204" pitchFamily="18" charset="0"/>
                            <a:ea typeface="Cambria Math" panose="02040503050406030204" pitchFamily="18" charset="0"/>
                          </a:rPr>
                          <m:t>𝟒</m:t>
                        </m:r>
                      </m:sup>
                    </m:sSup>
                  </m:oMath>
                </a14:m>
                <a:endParaRPr lang="en-US" altLang="zh-CN" dirty="0">
                  <a:latin typeface="+mn-lt"/>
                </a:endParaRPr>
              </a:p>
              <a:p>
                <a:pPr lvl="1"/>
                <a:r>
                  <a:rPr lang="zh-CN" altLang="en-US" dirty="0">
                    <a:latin typeface="+mn-lt"/>
                  </a:rPr>
                  <a:t>由于 </a:t>
                </a:r>
                <a:r>
                  <a:rPr lang="en-US" altLang="zh-CN" dirty="0">
                    <a:latin typeface="+mn-lt"/>
                  </a:rPr>
                  <a:t>SVD </a:t>
                </a:r>
                <a:r>
                  <a:rPr lang="zh-CN" altLang="en-US" dirty="0">
                    <a:latin typeface="+mn-lt"/>
                  </a:rPr>
                  <a:t>降序排列奇异值的特性，则最小值在</a:t>
                </a:r>
                <a14:m>
                  <m:oMath xmlns:m="http://schemas.openxmlformats.org/officeDocument/2006/math">
                    <m:r>
                      <a:rPr lang="en-US" altLang="zh-CN" b="1" i="1" smtClean="0">
                        <a:latin typeface="Cambria Math" panose="02040503050406030204" pitchFamily="18" charset="0"/>
                      </a:rPr>
                      <m:t>𝑽</m:t>
                    </m:r>
                  </m:oMath>
                </a14:m>
                <a:r>
                  <a:rPr lang="zh-CN" altLang="en-US" dirty="0"/>
                  <a:t>的最右列得到，令</a:t>
                </a:r>
                <a14:m>
                  <m:oMath xmlns:m="http://schemas.openxmlformats.org/officeDocument/2006/math">
                    <m:r>
                      <a:rPr lang="en-US" altLang="zh-CN" b="0" i="1" smtClean="0">
                        <a:latin typeface="Cambria Math" panose="02040503050406030204" pitchFamily="18" charset="0"/>
                      </a:rPr>
                      <m:t>𝑦</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d>
                          <m:dPr>
                            <m:begChr m:val="["/>
                            <m:endChr m:val="]"/>
                            <m:ctrlPr>
                              <a:rPr lang="en-US" altLang="zh-CN" b="0" i="1" smtClean="0">
                                <a:latin typeface="Cambria Math" panose="02040503050406030204" pitchFamily="18" charset="0"/>
                              </a:rPr>
                            </m:ctrlPr>
                          </m:dPr>
                          <m:e>
                            <m:m>
                              <m:mPr>
                                <m:mcs>
                                  <m:mc>
                                    <m:mcPr>
                                      <m:count m:val="2"/>
                                      <m:mcJc m:val="center"/>
                                    </m:mcPr>
                                  </m:mc>
                                </m:mcs>
                                <m:ctrlPr>
                                  <a:rPr lang="en-US" altLang="zh-CN" b="0" i="1" smtClean="0">
                                    <a:latin typeface="Cambria Math" panose="02040503050406030204" pitchFamily="18" charset="0"/>
                                  </a:rPr>
                                </m:ctrlPr>
                              </m:mPr>
                              <m:mr>
                                <m:e>
                                  <m:m>
                                    <m:mPr>
                                      <m:mcs>
                                        <m:mc>
                                          <m:mcPr>
                                            <m:count m:val="2"/>
                                            <m:mcJc m:val="center"/>
                                          </m:mcPr>
                                        </m:mc>
                                      </m:mcs>
                                      <m:ctrlPr>
                                        <a:rPr lang="en-US" altLang="zh-CN" b="0" i="1" smtClean="0">
                                          <a:latin typeface="Cambria Math" panose="02040503050406030204" pitchFamily="18" charset="0"/>
                                        </a:rPr>
                                      </m:ctrlPr>
                                    </m:mPr>
                                    <m:mr>
                                      <m:e>
                                        <m:r>
                                          <m:rPr>
                                            <m:brk m:alnAt="7"/>
                                          </m:rPr>
                                          <a:rPr lang="en-US" altLang="zh-CN" b="0" i="1" smtClean="0">
                                            <a:latin typeface="Cambria Math" panose="02040503050406030204" pitchFamily="18" charset="0"/>
                                          </a:rPr>
                                          <m:t>0</m:t>
                                        </m:r>
                                      </m:e>
                                      <m:e>
                                        <m:r>
                                          <a:rPr lang="en-US" altLang="zh-CN" b="0" i="1" smtClean="0">
                                            <a:latin typeface="Cambria Math" panose="02040503050406030204" pitchFamily="18" charset="0"/>
                                          </a:rPr>
                                          <m:t>0</m:t>
                                        </m:r>
                                      </m:e>
                                    </m:mr>
                                  </m:m>
                                </m:e>
                                <m:e>
                                  <m:m>
                                    <m:mPr>
                                      <m:mcs>
                                        <m:mc>
                                          <m:mcPr>
                                            <m:count m:val="2"/>
                                            <m:mcJc m:val="center"/>
                                          </m:mcPr>
                                        </m:mc>
                                      </m:mcs>
                                      <m:ctrlPr>
                                        <a:rPr lang="en-US" altLang="zh-CN" b="0" i="1" smtClean="0">
                                          <a:latin typeface="Cambria Math" panose="02040503050406030204" pitchFamily="18" charset="0"/>
                                        </a:rPr>
                                      </m:ctrlPr>
                                    </m:mPr>
                                    <m:mr>
                                      <m:e>
                                        <m:r>
                                          <m:rPr>
                                            <m:brk m:alnAt="7"/>
                                          </m:rPr>
                                          <a:rPr lang="en-US" altLang="zh-CN" b="0" i="1" smtClean="0">
                                            <a:latin typeface="Cambria Math" panose="02040503050406030204" pitchFamily="18" charset="0"/>
                                          </a:rPr>
                                          <m:t>0</m:t>
                                        </m:r>
                                      </m:e>
                                      <m:e>
                                        <m:r>
                                          <a:rPr lang="en-US" altLang="zh-CN" b="0" i="1" smtClean="0">
                                            <a:latin typeface="Cambria Math" panose="02040503050406030204" pitchFamily="18" charset="0"/>
                                          </a:rPr>
                                          <m:t>1</m:t>
                                        </m:r>
                                      </m:e>
                                    </m:mr>
                                  </m:m>
                                </m:e>
                              </m:mr>
                            </m:m>
                          </m:e>
                        </m:d>
                      </m:e>
                      <m:sup>
                        <m:r>
                          <a:rPr lang="en-US" altLang="zh-CN" b="0" i="1" smtClean="0">
                            <a:latin typeface="Cambria Math" panose="02040503050406030204" pitchFamily="18" charset="0"/>
                          </a:rPr>
                          <m:t>𝑇</m:t>
                        </m:r>
                      </m:sup>
                    </m:sSup>
                  </m:oMath>
                </a14:m>
                <a:r>
                  <a:rPr lang="zh-CN" altLang="en-US" dirty="0"/>
                  <a:t>：</a:t>
                </a:r>
                <a:endParaRPr lang="en-US" altLang="zh-CN" dirty="0"/>
              </a:p>
              <a:p>
                <a:pPr marL="0" lvl="1" indent="0">
                  <a:buNone/>
                </a:pPr>
                <a14:m>
                  <m:oMathPara xmlns:m="http://schemas.openxmlformats.org/officeDocument/2006/math">
                    <m:oMathParaPr>
                      <m:jc m:val="centerGroup"/>
                    </m:oMathParaPr>
                    <m:oMath xmlns:m="http://schemas.openxmlformats.org/officeDocument/2006/math">
                      <m:r>
                        <a:rPr lang="en-US" altLang="zh-CN" b="1" i="1" smtClean="0">
                          <a:latin typeface="Cambria Math" panose="02040503050406030204" pitchFamily="18" charset="0"/>
                        </a:rPr>
                        <m:t>𝒚</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1" i="1">
                              <a:latin typeface="Cambria Math" panose="02040503050406030204" pitchFamily="18" charset="0"/>
                            </a:rPr>
                            <m:t>𝑽</m:t>
                          </m:r>
                        </m:e>
                        <m:sup>
                          <m:r>
                            <a:rPr lang="en-US" altLang="zh-CN" b="0" i="1" smtClean="0">
                              <a:latin typeface="Cambria Math" panose="02040503050406030204" pitchFamily="18" charset="0"/>
                            </a:rPr>
                            <m:t>𝑇</m:t>
                          </m:r>
                        </m:sup>
                      </m:sSup>
                      <m:r>
                        <a:rPr lang="en-US" altLang="zh-CN" b="1" i="1" smtClean="0">
                          <a:latin typeface="Cambria Math" panose="02040503050406030204" pitchFamily="18" charset="0"/>
                        </a:rPr>
                        <m:t>𝒙</m:t>
                      </m:r>
                      <m:r>
                        <a:rPr lang="en-US" altLang="zh-CN" b="0" i="1" smtClean="0">
                          <a:latin typeface="Cambria Math" panose="02040503050406030204" pitchFamily="18" charset="0"/>
                          <a:ea typeface="Cambria Math" panose="02040503050406030204" pitchFamily="18" charset="0"/>
                        </a:rPr>
                        <m:t>⇒</m:t>
                      </m:r>
                      <m:r>
                        <a:rPr lang="en-US" altLang="zh-CN" b="1" i="1" smtClean="0">
                          <a:latin typeface="Cambria Math" panose="02040503050406030204" pitchFamily="18" charset="0"/>
                          <a:ea typeface="Cambria Math" panose="02040503050406030204" pitchFamily="18" charset="0"/>
                        </a:rPr>
                        <m:t>𝒙</m:t>
                      </m:r>
                      <m:r>
                        <a:rPr lang="en-US" altLang="zh-CN" b="0" i="1" smtClean="0">
                          <a:latin typeface="Cambria Math" panose="02040503050406030204" pitchFamily="18" charset="0"/>
                          <a:ea typeface="Cambria Math" panose="02040503050406030204" pitchFamily="18" charset="0"/>
                        </a:rPr>
                        <m:t>=</m:t>
                      </m:r>
                      <m:d>
                        <m:dPr>
                          <m:begChr m:val="["/>
                          <m:endChr m:val="]"/>
                          <m:ctrlPr>
                            <a:rPr lang="en-US" altLang="zh-CN" b="0" i="1" smtClean="0">
                              <a:latin typeface="Cambria Math" panose="02040503050406030204" pitchFamily="18" charset="0"/>
                              <a:ea typeface="Cambria Math" panose="02040503050406030204" pitchFamily="18" charset="0"/>
                            </a:rPr>
                          </m:ctrlPr>
                        </m:dPr>
                        <m:e>
                          <m:m>
                            <m:mPr>
                              <m:mcs>
                                <m:mc>
                                  <m:mcPr>
                                    <m:count m:val="1"/>
                                    <m:mcJc m:val="center"/>
                                  </m:mcPr>
                                </m:mc>
                              </m:mcs>
                              <m:ctrlPr>
                                <a:rPr lang="en-US" altLang="zh-CN" b="0" i="1" smtClean="0">
                                  <a:latin typeface="Cambria Math" panose="02040503050406030204" pitchFamily="18" charset="0"/>
                                  <a:ea typeface="Cambria Math" panose="02040503050406030204" pitchFamily="18" charset="0"/>
                                </a:rPr>
                              </m:ctrlPr>
                            </m:mPr>
                            <m:mr>
                              <m:e>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𝑥</m:t>
                                    </m:r>
                                  </m:e>
                                  <m:sub>
                                    <m:r>
                                      <a:rPr lang="en-US" altLang="zh-CN" b="0" i="1" smtClean="0">
                                        <a:latin typeface="Cambria Math" panose="02040503050406030204" pitchFamily="18" charset="0"/>
                                        <a:ea typeface="Cambria Math" panose="02040503050406030204" pitchFamily="18" charset="0"/>
                                      </a:rPr>
                                      <m:t>0</m:t>
                                    </m:r>
                                  </m:sub>
                                </m:sSub>
                              </m:e>
                            </m:mr>
                            <m:mr>
                              <m:e>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𝑥</m:t>
                                    </m:r>
                                  </m:e>
                                  <m:sub>
                                    <m:r>
                                      <a:rPr lang="en-US" altLang="zh-CN" b="0" i="1" smtClean="0">
                                        <a:latin typeface="Cambria Math" panose="02040503050406030204" pitchFamily="18" charset="0"/>
                                        <a:ea typeface="Cambria Math" panose="02040503050406030204" pitchFamily="18" charset="0"/>
                                      </a:rPr>
                                      <m:t>1</m:t>
                                    </m:r>
                                  </m:sub>
                                </m:sSub>
                              </m:e>
                            </m:mr>
                            <m:mr>
                              <m:e>
                                <m:eqArr>
                                  <m:eqArrPr>
                                    <m:ctrlPr>
                                      <a:rPr lang="en-US" altLang="zh-CN" b="0" i="1" smtClean="0">
                                        <a:latin typeface="Cambria Math" panose="02040503050406030204" pitchFamily="18" charset="0"/>
                                        <a:ea typeface="Cambria Math" panose="02040503050406030204" pitchFamily="18" charset="0"/>
                                      </a:rPr>
                                    </m:ctrlPr>
                                  </m:eqArrPr>
                                  <m:e>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𝑥</m:t>
                                        </m:r>
                                      </m:e>
                                      <m:sub>
                                        <m:r>
                                          <a:rPr lang="en-US" altLang="zh-CN" b="0" i="1" smtClean="0">
                                            <a:latin typeface="Cambria Math" panose="02040503050406030204" pitchFamily="18" charset="0"/>
                                            <a:ea typeface="Cambria Math" panose="02040503050406030204" pitchFamily="18" charset="0"/>
                                          </a:rPr>
                                          <m:t>2</m:t>
                                        </m:r>
                                      </m:sub>
                                    </m:sSub>
                                  </m:e>
                                  <m:e>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𝑥</m:t>
                                        </m:r>
                                      </m:e>
                                      <m:sub>
                                        <m:r>
                                          <a:rPr lang="en-US" altLang="zh-CN" b="0" i="1" smtClean="0">
                                            <a:latin typeface="Cambria Math" panose="02040503050406030204" pitchFamily="18" charset="0"/>
                                            <a:ea typeface="Cambria Math" panose="02040503050406030204" pitchFamily="18" charset="0"/>
                                          </a:rPr>
                                          <m:t>3</m:t>
                                        </m:r>
                                      </m:sub>
                                    </m:sSub>
                                  </m:e>
                                </m:eqArr>
                              </m:e>
                            </m:mr>
                          </m:m>
                        </m:e>
                      </m:d>
                      <m:r>
                        <a:rPr lang="en-US" altLang="zh-CN" b="0" i="1" smtClean="0">
                          <a:latin typeface="Cambria Math" panose="02040503050406030204" pitchFamily="18" charset="0"/>
                          <a:ea typeface="Cambria Math" panose="02040503050406030204" pitchFamily="18" charset="0"/>
                        </a:rPr>
                        <m:t>=</m:t>
                      </m:r>
                      <m:r>
                        <a:rPr lang="en-US" altLang="zh-CN" b="1" i="1">
                          <a:latin typeface="Cambria Math" panose="02040503050406030204" pitchFamily="18" charset="0"/>
                        </a:rPr>
                        <m:t>𝑽𝒚</m:t>
                      </m:r>
                    </m:oMath>
                  </m:oMathPara>
                </a14:m>
                <a:endParaRPr lang="en-US" altLang="zh-CN" b="1" dirty="0">
                  <a:latin typeface="+mn-lt"/>
                </a:endParaRPr>
              </a:p>
              <a:p>
                <a:pPr lvl="1"/>
                <a:r>
                  <a:rPr lang="zh-CN" altLang="en-US" dirty="0">
                    <a:latin typeface="+mn-lt"/>
                  </a:rPr>
                  <a:t>同时由于</a:t>
                </a:r>
                <a14:m>
                  <m:oMath xmlns:m="http://schemas.openxmlformats.org/officeDocument/2006/math">
                    <m:r>
                      <a:rPr lang="en-US" altLang="zh-CN" sz="1600" b="1" i="1" smtClean="0">
                        <a:latin typeface="Cambria Math" panose="02040503050406030204" pitchFamily="18" charset="0"/>
                      </a:rPr>
                      <m:t>𝑷</m:t>
                    </m:r>
                    <m:r>
                      <a:rPr lang="en-US" altLang="zh-CN" sz="1600" b="0" i="1" smtClean="0">
                        <a:latin typeface="Cambria Math" panose="02040503050406030204" pitchFamily="18" charset="0"/>
                      </a:rPr>
                      <m:t>=</m:t>
                    </m:r>
                    <m:d>
                      <m:dPr>
                        <m:begChr m:val="["/>
                        <m:endChr m:val="]"/>
                        <m:ctrlPr>
                          <a:rPr lang="en-US" altLang="zh-CN" sz="1600" b="0" i="1" smtClean="0">
                            <a:latin typeface="Cambria Math" panose="02040503050406030204" pitchFamily="18" charset="0"/>
                          </a:rPr>
                        </m:ctrlPr>
                      </m:dPr>
                      <m:e>
                        <m:m>
                          <m:mPr>
                            <m:mcs>
                              <m:mc>
                                <m:mcPr>
                                  <m:count m:val="1"/>
                                  <m:mcJc m:val="center"/>
                                </m:mcPr>
                              </m:mc>
                            </m:mcs>
                            <m:ctrlPr>
                              <a:rPr lang="en-US" altLang="zh-CN" sz="1600" b="0" i="1" smtClean="0">
                                <a:latin typeface="Cambria Math" panose="02040503050406030204" pitchFamily="18" charset="0"/>
                              </a:rPr>
                            </m:ctrlPr>
                          </m:mPr>
                          <m:mr>
                            <m:e>
                              <m:eqArr>
                                <m:eqArrPr>
                                  <m:ctrlPr>
                                    <a:rPr lang="en-US" altLang="zh-CN" sz="1600" b="0" i="1" smtClean="0">
                                      <a:latin typeface="Cambria Math" panose="02040503050406030204" pitchFamily="18" charset="0"/>
                                    </a:rPr>
                                  </m:ctrlPr>
                                </m:eqArrPr>
                                <m:e>
                                  <m:r>
                                    <a:rPr lang="en-US" altLang="zh-CN" sz="1600" b="0" i="1" smtClean="0">
                                      <a:latin typeface="Cambria Math" panose="02040503050406030204" pitchFamily="18" charset="0"/>
                                    </a:rPr>
                                    <m:t>𝑋</m:t>
                                  </m:r>
                                </m:e>
                                <m:e>
                                  <m:r>
                                    <a:rPr lang="en-US" altLang="zh-CN" sz="1600" b="0" i="1" smtClean="0">
                                      <a:latin typeface="Cambria Math" panose="02040503050406030204" pitchFamily="18" charset="0"/>
                                    </a:rPr>
                                    <m:t>𝑌</m:t>
                                  </m:r>
                                </m:e>
                                <m:e>
                                  <m:r>
                                    <a:rPr lang="en-US" altLang="zh-CN" sz="1600" b="0" i="1" smtClean="0">
                                      <a:latin typeface="Cambria Math" panose="02040503050406030204" pitchFamily="18" charset="0"/>
                                    </a:rPr>
                                    <m:t>𝑍</m:t>
                                  </m:r>
                                </m:e>
                              </m:eqArr>
                            </m:e>
                          </m:mr>
                          <m:mr>
                            <m:e>
                              <m:r>
                                <a:rPr lang="en-US" altLang="zh-CN" sz="1600" b="0" i="1" smtClean="0">
                                  <a:latin typeface="Cambria Math" panose="02040503050406030204" pitchFamily="18" charset="0"/>
                                </a:rPr>
                                <m:t>1</m:t>
                              </m:r>
                            </m:e>
                          </m:mr>
                        </m:m>
                      </m:e>
                    </m:d>
                  </m:oMath>
                </a14:m>
                <a:r>
                  <a:rPr lang="zh-CN" altLang="en-US" dirty="0">
                    <a:latin typeface="+mn-lt"/>
                  </a:rPr>
                  <a:t>为齐次坐标，因此进行如下处理使得最后一项为 </a:t>
                </a:r>
                <a:r>
                  <a:rPr lang="en-US" altLang="zh-CN" dirty="0">
                    <a:latin typeface="+mn-lt"/>
                  </a:rPr>
                  <a:t>1</a:t>
                </a:r>
                <a:r>
                  <a:rPr lang="zh-CN" altLang="en-US" dirty="0">
                    <a:latin typeface="+mn-lt"/>
                  </a:rPr>
                  <a:t>：</a:t>
                </a:r>
                <a:endParaRPr lang="en-US" altLang="zh-CN" dirty="0">
                  <a:latin typeface="+mn-lt"/>
                </a:endParaRPr>
              </a:p>
              <a:p>
                <a:pPr marL="0" lvl="1" indent="0">
                  <a:buNone/>
                </a:pPr>
                <a14:m>
                  <m:oMathPara xmlns:m="http://schemas.openxmlformats.org/officeDocument/2006/math">
                    <m:oMathParaPr>
                      <m:jc m:val="centerGroup"/>
                    </m:oMathParaPr>
                    <m:oMath xmlns:m="http://schemas.openxmlformats.org/officeDocument/2006/math">
                      <m:r>
                        <a:rPr lang="en-US" altLang="zh-CN" b="1" i="1">
                          <a:latin typeface="Cambria Math" panose="02040503050406030204" pitchFamily="18" charset="0"/>
                        </a:rPr>
                        <m:t>𝑷</m:t>
                      </m:r>
                      <m:r>
                        <a:rPr lang="en-US" altLang="zh-CN" b="1" i="1" smtClean="0">
                          <a:latin typeface="Cambria Math" panose="02040503050406030204" pitchFamily="18" charset="0"/>
                        </a:rPr>
                        <m:t>=</m:t>
                      </m:r>
                      <m:r>
                        <a:rPr lang="en-US" altLang="zh-CN" b="1" i="1" smtClean="0">
                          <a:latin typeface="Cambria Math" panose="02040503050406030204" pitchFamily="18" charset="0"/>
                        </a:rPr>
                        <m:t>𝑿</m:t>
                      </m:r>
                      <m:r>
                        <a:rPr lang="en-US" altLang="zh-CN" b="1" i="1" smtClean="0">
                          <a:latin typeface="Cambria Math" panose="02040503050406030204" pitchFamily="18" charset="0"/>
                        </a:rPr>
                        <m:t>=</m:t>
                      </m:r>
                      <m:d>
                        <m:dPr>
                          <m:begChr m:val="["/>
                          <m:endChr m:val="]"/>
                          <m:ctrlPr>
                            <a:rPr lang="en-US" altLang="zh-CN" b="1" i="1" smtClean="0">
                              <a:latin typeface="Cambria Math" panose="02040503050406030204" pitchFamily="18" charset="0"/>
                            </a:rPr>
                          </m:ctrlPr>
                        </m:dPr>
                        <m:e>
                          <m:eqArr>
                            <m:eqArrPr>
                              <m:ctrlPr>
                                <a:rPr lang="en-US" altLang="zh-CN" b="1" i="1" smtClean="0">
                                  <a:latin typeface="Cambria Math" panose="02040503050406030204" pitchFamily="18" charset="0"/>
                                </a:rPr>
                              </m:ctrlPr>
                            </m:eqArrPr>
                            <m:e>
                              <m:r>
                                <a:rPr lang="en-US" altLang="zh-CN" b="0" i="1" smtClean="0">
                                  <a:latin typeface="Cambria Math" panose="02040503050406030204" pitchFamily="18" charset="0"/>
                                </a:rPr>
                                <m:t>𝑥</m:t>
                              </m:r>
                            </m:e>
                            <m:e>
                              <m:r>
                                <a:rPr lang="en-US" b="0" i="1" smtClean="0">
                                  <a:latin typeface="Cambria Math" panose="02040503050406030204" pitchFamily="18" charset="0"/>
                                </a:rPr>
                                <m:t>𝑦</m:t>
                              </m:r>
                            </m:e>
                            <m:e>
                              <m:r>
                                <a:rPr lang="en-US" b="0" i="1" smtClean="0">
                                  <a:latin typeface="Cambria Math" panose="02040503050406030204" pitchFamily="18" charset="0"/>
                                </a:rPr>
                                <m:t>𝑧</m:t>
                              </m:r>
                            </m:e>
                            <m:e>
                              <m:r>
                                <a:rPr lang="en-US" b="0" i="1" smtClean="0">
                                  <a:latin typeface="Cambria Math" panose="02040503050406030204" pitchFamily="18" charset="0"/>
                                </a:rPr>
                                <m:t>1</m:t>
                              </m:r>
                            </m:e>
                          </m:eqArr>
                        </m:e>
                      </m:d>
                      <m:r>
                        <a:rPr lang="en-US" altLang="zh-CN" b="1" i="1" smtClean="0">
                          <a:latin typeface="Cambria Math" panose="02040503050406030204" pitchFamily="18" charset="0"/>
                        </a:rPr>
                        <m:t>=</m:t>
                      </m:r>
                      <m:d>
                        <m:dPr>
                          <m:begChr m:val="["/>
                          <m:endChr m:val="]"/>
                          <m:ctrlPr>
                            <a:rPr lang="en-US" altLang="zh-CN" b="1" i="1" smtClean="0">
                              <a:latin typeface="Cambria Math" panose="02040503050406030204" pitchFamily="18" charset="0"/>
                            </a:rPr>
                          </m:ctrlPr>
                        </m:dPr>
                        <m:e>
                          <m:eqArr>
                            <m:eqArrPr>
                              <m:ctrlPr>
                                <a:rPr lang="en-US" altLang="zh-CN" b="1" i="1" smtClean="0">
                                  <a:latin typeface="Cambria Math" panose="02040503050406030204" pitchFamily="18" charset="0"/>
                                </a:rPr>
                              </m:ctrlPr>
                            </m:eqArrPr>
                            <m:e>
                              <m:f>
                                <m:fPr>
                                  <m:type m:val="lin"/>
                                  <m:ctrlPr>
                                    <a:rPr lang="en-US" altLang="zh-CN" b="1" i="1" smtClean="0">
                                      <a:latin typeface="Cambria Math" panose="02040503050406030204" pitchFamily="18" charset="0"/>
                                    </a:rPr>
                                  </m:ctrlPr>
                                </m:fPr>
                                <m:num>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0</m:t>
                                      </m:r>
                                    </m:sub>
                                  </m:sSub>
                                </m:num>
                                <m:den>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b="0" i="1" smtClean="0">
                                          <a:latin typeface="Cambria Math" panose="02040503050406030204" pitchFamily="18" charset="0"/>
                                        </a:rPr>
                                        <m:t>3</m:t>
                                      </m:r>
                                    </m:sub>
                                  </m:sSub>
                                </m:den>
                              </m:f>
                            </m:e>
                            <m:e>
                              <m:f>
                                <m:fPr>
                                  <m:type m:val="lin"/>
                                  <m:ctrlPr>
                                    <a:rPr lang="en-US" altLang="zh-CN" b="1"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b="0" i="1" smtClean="0">
                                          <a:latin typeface="Cambria Math" panose="02040503050406030204" pitchFamily="18" charset="0"/>
                                        </a:rPr>
                                        <m:t>1</m:t>
                                      </m:r>
                                    </m:sub>
                                  </m:sSub>
                                </m:num>
                                <m:den>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3</m:t>
                                      </m:r>
                                    </m:sub>
                                  </m:sSub>
                                </m:den>
                              </m:f>
                            </m:e>
                            <m:e>
                              <m:f>
                                <m:fPr>
                                  <m:type m:val="lin"/>
                                  <m:ctrlPr>
                                    <a:rPr lang="en-US" altLang="zh-CN" b="1"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b="0" i="1" smtClean="0">
                                          <a:latin typeface="Cambria Math" panose="02040503050406030204" pitchFamily="18" charset="0"/>
                                        </a:rPr>
                                        <m:t>2</m:t>
                                      </m:r>
                                    </m:sub>
                                  </m:sSub>
                                </m:num>
                                <m:den>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3</m:t>
                                      </m:r>
                                    </m:sub>
                                  </m:sSub>
                                </m:den>
                              </m:f>
                            </m:e>
                            <m:e>
                              <m:f>
                                <m:fPr>
                                  <m:type m:val="lin"/>
                                  <m:ctrlPr>
                                    <a:rPr lang="en-US" altLang="zh-CN" b="1"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b="0" i="1" smtClean="0">
                                          <a:latin typeface="Cambria Math" panose="02040503050406030204" pitchFamily="18" charset="0"/>
                                        </a:rPr>
                                        <m:t>3</m:t>
                                      </m:r>
                                    </m:sub>
                                  </m:sSub>
                                </m:num>
                                <m:den>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3</m:t>
                                      </m:r>
                                    </m:sub>
                                  </m:sSub>
                                </m:den>
                              </m:f>
                            </m:e>
                          </m:eqArr>
                        </m:e>
                      </m:d>
                    </m:oMath>
                  </m:oMathPara>
                </a14:m>
                <a:endParaRPr lang="en-US" altLang="zh-CN" dirty="0">
                  <a:latin typeface="+mn-lt"/>
                </a:endParaRPr>
              </a:p>
            </p:txBody>
          </p:sp>
        </mc:Choice>
        <mc:Fallback xmlns="">
          <p:sp>
            <p:nvSpPr>
              <p:cNvPr id="22" name="ee4pContent1">
                <a:extLst>
                  <a:ext uri="{FF2B5EF4-FFF2-40B4-BE49-F238E27FC236}">
                    <a16:creationId xmlns:a16="http://schemas.microsoft.com/office/drawing/2014/main" id="{A7A6BCCD-206B-103E-C0E4-2DF0DCDF073B}"/>
                  </a:ext>
                </a:extLst>
              </p:cNvPr>
              <p:cNvSpPr txBox="1">
                <a:spLocks noRot="1" noChangeAspect="1" noMove="1" noResize="1" noEditPoints="1" noAdjustHandles="1" noChangeArrowheads="1" noChangeShapeType="1" noTextEdit="1"/>
              </p:cNvSpPr>
              <p:nvPr>
                <p:custDataLst>
                  <p:tags r:id="rId7"/>
                </p:custDataLst>
              </p:nvPr>
            </p:nvSpPr>
            <p:spPr>
              <a:xfrm>
                <a:off x="838199" y="1690687"/>
                <a:ext cx="10515600" cy="4391331"/>
              </a:xfrm>
              <a:prstGeom prst="rect">
                <a:avLst/>
              </a:prstGeom>
              <a:blipFill>
                <a:blip r:embed="rId8"/>
                <a:stretch>
                  <a:fillRect l="-174"/>
                </a:stretch>
              </a:blipFill>
              <a:ln w="9525" cmpd="sng">
                <a:solidFill>
                  <a:schemeClr val="accent1">
                    <a:lumMod val="100000"/>
                  </a:schemeClr>
                </a:solidFill>
                <a:prstDash val="solid"/>
              </a:ln>
            </p:spPr>
            <p:txBody>
              <a:bodyPr/>
              <a:lstStyle/>
              <a:p>
                <a:r>
                  <a:rPr lang="en-US">
                    <a:noFill/>
                  </a:rPr>
                  <a:t> </a:t>
                </a:r>
              </a:p>
            </p:txBody>
          </p:sp>
        </mc:Fallback>
      </mc:AlternateContent>
    </p:spTree>
    <p:extLst>
      <p:ext uri="{BB962C8B-B14F-4D97-AF65-F5344CB8AC3E}">
        <p14:creationId xmlns:p14="http://schemas.microsoft.com/office/powerpoint/2010/main" val="375057132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extLst>
              <p:ext uri="{D42A27DB-BD31-4B8C-83A1-F6EECF244321}">
                <p14:modId xmlns:p14="http://schemas.microsoft.com/office/powerpoint/2010/main" val="86543451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Camera Calibration—</a:t>
            </a:r>
            <a:r>
              <a:rPr lang="zh-CN" altLang="en-US" dirty="0">
                <a:hlinkClick r:id="rId6"/>
              </a:rPr>
              <a:t>三角化</a:t>
            </a:r>
            <a:endParaRPr lang="en-US" dirty="0"/>
          </a:p>
        </p:txBody>
      </p:sp>
      <mc:AlternateContent xmlns:mc="http://schemas.openxmlformats.org/markup-compatibility/2006" xmlns:a14="http://schemas.microsoft.com/office/drawing/2010/main">
        <mc:Choice Requires="a14">
          <p:sp>
            <p:nvSpPr>
              <p:cNvPr id="22" name="ee4pContent1">
                <a:extLst>
                  <a:ext uri="{FF2B5EF4-FFF2-40B4-BE49-F238E27FC236}">
                    <a16:creationId xmlns:a16="http://schemas.microsoft.com/office/drawing/2014/main" id="{A7A6BCCD-206B-103E-C0E4-2DF0DCDF073B}"/>
                  </a:ext>
                </a:extLst>
              </p:cNvPr>
              <p:cNvSpPr txBox="1">
                <a:spLocks/>
              </p:cNvSpPr>
              <p:nvPr>
                <p:custDataLst>
                  <p:tags r:id="rId2"/>
                </p:custDataLst>
              </p:nvPr>
            </p:nvSpPr>
            <p:spPr>
              <a:xfrm>
                <a:off x="838199" y="1690687"/>
                <a:ext cx="10515600" cy="2084359"/>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当然如果不是已知归一化平面坐标而是像素坐标</a:t>
                </a:r>
                <a14:m>
                  <m:oMath xmlns:m="http://schemas.openxmlformats.org/officeDocument/2006/math">
                    <m:sSup>
                      <m:sSupPr>
                        <m:ctrlPr>
                          <a:rPr lang="en-US" altLang="zh-CN" i="1" smtClean="0">
                            <a:latin typeface="Cambria Math" panose="02040503050406030204" pitchFamily="18" charset="0"/>
                          </a:rPr>
                        </m:ctrlPr>
                      </m:sSupPr>
                      <m:e>
                        <m:r>
                          <a:rPr lang="en-US" altLang="zh-CN" b="1" i="1" smtClean="0">
                            <a:latin typeface="Cambria Math" panose="02040503050406030204" pitchFamily="18" charset="0"/>
                          </a:rPr>
                          <m:t>𝒙</m:t>
                        </m:r>
                      </m:e>
                      <m:sup>
                        <m:r>
                          <a:rPr lang="en-US" altLang="zh-CN" b="0" i="1" smtClean="0">
                            <a:latin typeface="Cambria Math" panose="02040503050406030204" pitchFamily="18" charset="0"/>
                          </a:rPr>
                          <m:t>′</m:t>
                        </m:r>
                      </m:sup>
                    </m:sSup>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m>
                          <m:mPr>
                            <m:mcs>
                              <m:mc>
                                <m:mcPr>
                                  <m:count m:val="1"/>
                                  <m:mcJc m:val="center"/>
                                </m:mcPr>
                              </m:mc>
                            </m:mcs>
                            <m:ctrlPr>
                              <a:rPr lang="en-US" altLang="zh-CN" b="0" i="1" smtClean="0">
                                <a:latin typeface="Cambria Math" panose="02040503050406030204" pitchFamily="18" charset="0"/>
                              </a:rPr>
                            </m:ctrlPr>
                          </m:mPr>
                          <m:mr>
                            <m:e>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𝑢</m:t>
                                  </m:r>
                                </m:e>
                                <m:sup>
                                  <m:r>
                                    <a:rPr lang="en-US" altLang="zh-CN" b="0" i="1" smtClean="0">
                                      <a:latin typeface="Cambria Math" panose="02040503050406030204" pitchFamily="18" charset="0"/>
                                    </a:rPr>
                                    <m:t>′</m:t>
                                  </m:r>
                                </m:sup>
                              </m:sSup>
                            </m:e>
                          </m:mr>
                          <m:mr>
                            <m:e>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𝑣</m:t>
                                  </m:r>
                                </m:e>
                                <m:sup>
                                  <m:r>
                                    <a:rPr lang="en-US" altLang="zh-CN" b="0" i="1" smtClean="0">
                                      <a:latin typeface="Cambria Math" panose="02040503050406030204" pitchFamily="18" charset="0"/>
                                    </a:rPr>
                                    <m:t>′</m:t>
                                  </m:r>
                                </m:sup>
                              </m:sSup>
                            </m:e>
                          </m:mr>
                          <m:mr>
                            <m:e>
                              <m:r>
                                <a:rPr lang="en-US" altLang="zh-CN" b="0" i="1" smtClean="0">
                                  <a:latin typeface="Cambria Math" panose="02040503050406030204" pitchFamily="18" charset="0"/>
                                </a:rPr>
                                <m:t>1</m:t>
                              </m:r>
                            </m:e>
                          </m:mr>
                        </m:m>
                      </m:e>
                    </m:d>
                  </m:oMath>
                </a14:m>
                <a:r>
                  <a:rPr lang="zh-CN" altLang="en-US" dirty="0">
                    <a:latin typeface="+mn-lt"/>
                  </a:rPr>
                  <a:t>和内参</a:t>
                </a:r>
                <a14:m>
                  <m:oMath xmlns:m="http://schemas.openxmlformats.org/officeDocument/2006/math">
                    <m:r>
                      <a:rPr lang="en-US" altLang="zh-CN" b="1" i="1" dirty="0" smtClean="0">
                        <a:latin typeface="Cambria Math" panose="02040503050406030204" pitchFamily="18" charset="0"/>
                      </a:rPr>
                      <m:t>𝑲</m:t>
                    </m:r>
                  </m:oMath>
                </a14:m>
                <a:r>
                  <a:rPr lang="zh-CN" altLang="en-US" dirty="0">
                    <a:latin typeface="+mn-lt"/>
                  </a:rPr>
                  <a:t>，也是一样的：</a:t>
                </a:r>
                <a:endParaRPr lang="en-US" altLang="zh-CN" dirty="0">
                  <a:latin typeface="+mn-lt"/>
                </a:endParaRPr>
              </a:p>
              <a:p>
                <a:pPr marL="0" lvl="1" indent="0">
                  <a:buNone/>
                </a:pPr>
                <a14:m>
                  <m:oMathPara xmlns:m="http://schemas.openxmlformats.org/officeDocument/2006/math">
                    <m:oMathParaPr>
                      <m:jc m:val="centerGroup"/>
                    </m:oMathParaPr>
                    <m:oMath xmlns:m="http://schemas.openxmlformats.org/officeDocument/2006/math">
                      <m:eqArr>
                        <m:eqArrPr>
                          <m:ctrlPr>
                            <a:rPr lang="en-US" altLang="zh-CN" b="0" i="1" smtClean="0">
                              <a:latin typeface="Cambria Math" panose="02040503050406030204" pitchFamily="18" charset="0"/>
                            </a:rPr>
                          </m:ctrlPr>
                        </m:eqArrPr>
                        <m:e>
                          <m:r>
                            <a:rPr lang="en-US" altLang="zh-CN" b="0" i="1" smtClean="0">
                              <a:latin typeface="Cambria Math" panose="02040503050406030204" pitchFamily="18" charset="0"/>
                            </a:rPr>
                            <m:t>&amp;</m:t>
                          </m:r>
                          <m:r>
                            <a:rPr lang="zh-CN" altLang="en-US" i="1">
                              <a:latin typeface="Cambria Math" panose="02040503050406030204" pitchFamily="18" charset="0"/>
                            </a:rPr>
                            <m:t>𝜆</m:t>
                          </m:r>
                          <m:sSup>
                            <m:sSupPr>
                              <m:ctrlPr>
                                <a:rPr lang="en-US" altLang="zh-CN" i="1">
                                  <a:latin typeface="Cambria Math" panose="02040503050406030204" pitchFamily="18" charset="0"/>
                                </a:rPr>
                              </m:ctrlPr>
                            </m:sSupPr>
                            <m:e>
                              <m:r>
                                <a:rPr lang="en-US" altLang="zh-CN" b="1" i="1">
                                  <a:latin typeface="Cambria Math" panose="02040503050406030204" pitchFamily="18" charset="0"/>
                                </a:rPr>
                                <m:t>𝒙</m:t>
                              </m:r>
                            </m:e>
                            <m:sup>
                              <m:r>
                                <a:rPr lang="en-US" altLang="zh-CN" i="1">
                                  <a:latin typeface="Cambria Math" panose="02040503050406030204" pitchFamily="18" charset="0"/>
                                </a:rPr>
                                <m:t>′</m:t>
                              </m:r>
                            </m:sup>
                          </m:sSup>
                          <m:r>
                            <a:rPr lang="en-US" altLang="zh-CN" i="1">
                              <a:latin typeface="Cambria Math" panose="02040503050406030204" pitchFamily="18" charset="0"/>
                            </a:rPr>
                            <m:t>=</m:t>
                          </m:r>
                          <m:r>
                            <a:rPr lang="en-US" altLang="zh-CN" b="1" i="1" dirty="0">
                              <a:latin typeface="Cambria Math" panose="02040503050406030204" pitchFamily="18" charset="0"/>
                            </a:rPr>
                            <m:t>𝑲</m:t>
                          </m:r>
                          <m:r>
                            <a:rPr lang="en-US" altLang="zh-CN" b="1" i="1">
                              <a:latin typeface="Cambria Math" panose="02040503050406030204" pitchFamily="18" charset="0"/>
                            </a:rPr>
                            <m:t>𝑻𝑷</m:t>
                          </m:r>
                        </m:e>
                        <m:e>
                          <m:r>
                            <a:rPr lang="en-US" altLang="zh-CN" i="1" smtClean="0">
                              <a:latin typeface="Cambria Math" panose="02040503050406030204" pitchFamily="18" charset="0"/>
                            </a:rPr>
                            <m:t>&amp;</m:t>
                          </m:r>
                          <m:r>
                            <a:rPr lang="en-US" altLang="zh-CN" b="1" i="1">
                              <a:latin typeface="Cambria Math" panose="02040503050406030204" pitchFamily="18" charset="0"/>
                              <a:ea typeface="Cambria Math" panose="02040503050406030204" pitchFamily="18" charset="0"/>
                            </a:rPr>
                            <m:t>⇒</m:t>
                          </m:r>
                          <m:r>
                            <a:rPr lang="zh-CN" altLang="en-US" i="1">
                              <a:latin typeface="Cambria Math" panose="02040503050406030204" pitchFamily="18" charset="0"/>
                            </a:rPr>
                            <m:t>𝜆</m:t>
                          </m:r>
                          <m:sSup>
                            <m:sSupPr>
                              <m:ctrlPr>
                                <a:rPr lang="en-US" altLang="zh-CN" i="1">
                                  <a:latin typeface="Cambria Math" panose="02040503050406030204" pitchFamily="18" charset="0"/>
                                </a:rPr>
                              </m:ctrlPr>
                            </m:sSupPr>
                            <m:e>
                              <m:r>
                                <a:rPr lang="en-US" altLang="zh-CN" b="1" i="1">
                                  <a:latin typeface="Cambria Math" panose="02040503050406030204" pitchFamily="18" charset="0"/>
                                </a:rPr>
                                <m:t>𝒙</m:t>
                              </m:r>
                            </m:e>
                            <m:sup>
                              <m:r>
                                <a:rPr lang="en-US" altLang="zh-CN" i="1">
                                  <a:latin typeface="Cambria Math" panose="02040503050406030204" pitchFamily="18" charset="0"/>
                                </a:rPr>
                                <m:t>′</m:t>
                              </m:r>
                            </m:sup>
                          </m:sSup>
                          <m:r>
                            <a:rPr lang="en-US" altLang="zh-CN" b="1" i="1">
                              <a:latin typeface="Cambria Math" panose="02040503050406030204" pitchFamily="18" charset="0"/>
                              <a:ea typeface="Cambria Math" panose="02040503050406030204" pitchFamily="18" charset="0"/>
                            </a:rPr>
                            <m:t>×</m:t>
                          </m:r>
                          <m:r>
                            <a:rPr lang="en-US" altLang="zh-CN" b="1" i="1" dirty="0">
                              <a:latin typeface="Cambria Math" panose="02040503050406030204" pitchFamily="18" charset="0"/>
                            </a:rPr>
                            <m:t>𝑲</m:t>
                          </m:r>
                          <m:r>
                            <a:rPr lang="en-US" altLang="zh-CN" b="1" i="1">
                              <a:latin typeface="Cambria Math" panose="02040503050406030204" pitchFamily="18" charset="0"/>
                            </a:rPr>
                            <m:t>𝑻𝑷</m:t>
                          </m:r>
                          <m:r>
                            <a:rPr lang="en-US" altLang="zh-CN" b="1" i="1">
                              <a:latin typeface="Cambria Math" panose="02040503050406030204" pitchFamily="18" charset="0"/>
                            </a:rPr>
                            <m:t>=</m:t>
                          </m:r>
                          <m:r>
                            <a:rPr lang="en-US" altLang="zh-CN" b="0" i="1">
                              <a:latin typeface="Cambria Math" panose="02040503050406030204" pitchFamily="18" charset="0"/>
                            </a:rPr>
                            <m:t>0</m:t>
                          </m:r>
                        </m:e>
                        <m:e>
                          <m:r>
                            <a:rPr lang="en-US" altLang="zh-CN" b="0" i="1" smtClean="0">
                              <a:latin typeface="Cambria Math" panose="02040503050406030204" pitchFamily="18" charset="0"/>
                            </a:rPr>
                            <m:t>&amp;</m:t>
                          </m:r>
                          <m:r>
                            <a:rPr lang="en-US" altLang="zh-CN" b="1" i="1">
                              <a:latin typeface="Cambria Math" panose="02040503050406030204" pitchFamily="18" charset="0"/>
                              <a:ea typeface="Cambria Math" panose="02040503050406030204" pitchFamily="18" charset="0"/>
                            </a:rPr>
                            <m:t>⇒</m:t>
                          </m:r>
                          <m:sSup>
                            <m:sSupPr>
                              <m:ctrlPr>
                                <a:rPr lang="en-US" altLang="zh-CN" b="1" i="1" smtClean="0">
                                  <a:latin typeface="Cambria Math" panose="02040503050406030204" pitchFamily="18" charset="0"/>
                                  <a:ea typeface="Cambria Math" panose="02040503050406030204" pitchFamily="18" charset="0"/>
                                </a:rPr>
                              </m:ctrlPr>
                            </m:sSupPr>
                            <m:e>
                              <m:acc>
                                <m:accPr>
                                  <m:chr m:val="̂"/>
                                  <m:ctrlPr>
                                    <a:rPr lang="en-US" altLang="zh-CN" b="1" i="1" smtClean="0">
                                      <a:latin typeface="Cambria Math" panose="02040503050406030204" pitchFamily="18" charset="0"/>
                                      <a:ea typeface="Cambria Math" panose="02040503050406030204" pitchFamily="18" charset="0"/>
                                    </a:rPr>
                                  </m:ctrlPr>
                                </m:accPr>
                                <m:e>
                                  <m:r>
                                    <a:rPr lang="en-US" altLang="zh-CN" b="1" i="1" smtClean="0">
                                      <a:latin typeface="Cambria Math" panose="02040503050406030204" pitchFamily="18" charset="0"/>
                                      <a:ea typeface="Cambria Math" panose="02040503050406030204" pitchFamily="18" charset="0"/>
                                    </a:rPr>
                                    <m:t>𝒙</m:t>
                                  </m:r>
                                </m:e>
                              </m:acc>
                            </m:e>
                            <m:sup>
                              <m:r>
                                <a:rPr lang="en-US" altLang="zh-CN" b="1" i="1" smtClean="0">
                                  <a:latin typeface="Cambria Math" panose="02040503050406030204" pitchFamily="18" charset="0"/>
                                  <a:ea typeface="Cambria Math" panose="02040503050406030204" pitchFamily="18" charset="0"/>
                                </a:rPr>
                                <m:t>′</m:t>
                              </m:r>
                            </m:sup>
                          </m:sSup>
                          <m:r>
                            <a:rPr lang="en-US" altLang="zh-CN" b="1" i="1" dirty="0">
                              <a:latin typeface="Cambria Math" panose="02040503050406030204" pitchFamily="18" charset="0"/>
                            </a:rPr>
                            <m:t>𝑲</m:t>
                          </m:r>
                          <m:r>
                            <a:rPr lang="en-US" altLang="zh-CN" b="1" i="1">
                              <a:latin typeface="Cambria Math" panose="02040503050406030204" pitchFamily="18" charset="0"/>
                            </a:rPr>
                            <m:t>𝑻𝑷</m:t>
                          </m:r>
                          <m:r>
                            <a:rPr lang="en-US" altLang="zh-CN" b="1" i="1">
                              <a:latin typeface="Cambria Math" panose="02040503050406030204" pitchFamily="18" charset="0"/>
                            </a:rPr>
                            <m:t>=</m:t>
                          </m:r>
                          <m:r>
                            <a:rPr lang="en-US" altLang="zh-CN" i="1">
                              <a:latin typeface="Cambria Math" panose="02040503050406030204" pitchFamily="18" charset="0"/>
                            </a:rPr>
                            <m:t>0</m:t>
                          </m:r>
                        </m:e>
                        <m:e>
                          <m:r>
                            <a:rPr lang="en-US" altLang="zh-CN" b="1" i="1" smtClean="0">
                              <a:latin typeface="Cambria Math" panose="02040503050406030204" pitchFamily="18" charset="0"/>
                            </a:rPr>
                            <m:t>&amp;</m:t>
                          </m:r>
                          <m:r>
                            <a:rPr lang="en-US" altLang="zh-CN" b="1" i="1">
                              <a:latin typeface="Cambria Math" panose="02040503050406030204" pitchFamily="18" charset="0"/>
                              <a:ea typeface="Cambria Math" panose="02040503050406030204" pitchFamily="18" charset="0"/>
                            </a:rPr>
                            <m:t>⇒</m:t>
                          </m:r>
                          <m:sSup>
                            <m:sSupPr>
                              <m:ctrlPr>
                                <a:rPr lang="en-US" altLang="zh-CN" b="1" i="1">
                                  <a:latin typeface="Cambria Math" panose="02040503050406030204" pitchFamily="18" charset="0"/>
                                  <a:ea typeface="Cambria Math" panose="02040503050406030204" pitchFamily="18" charset="0"/>
                                </a:rPr>
                              </m:ctrlPr>
                            </m:sSupPr>
                            <m:e>
                              <m:acc>
                                <m:accPr>
                                  <m:chr m:val="̂"/>
                                  <m:ctrlPr>
                                    <a:rPr lang="en-US" altLang="zh-CN" b="1" i="1">
                                      <a:latin typeface="Cambria Math" panose="02040503050406030204" pitchFamily="18" charset="0"/>
                                      <a:ea typeface="Cambria Math" panose="02040503050406030204" pitchFamily="18" charset="0"/>
                                    </a:rPr>
                                  </m:ctrlPr>
                                </m:accPr>
                                <m:e>
                                  <m:r>
                                    <a:rPr lang="en-US" altLang="zh-CN" b="1" i="1">
                                      <a:latin typeface="Cambria Math" panose="02040503050406030204" pitchFamily="18" charset="0"/>
                                      <a:ea typeface="Cambria Math" panose="02040503050406030204" pitchFamily="18" charset="0"/>
                                    </a:rPr>
                                    <m:t>𝒙</m:t>
                                  </m:r>
                                </m:e>
                              </m:acc>
                            </m:e>
                            <m:sup>
                              <m:r>
                                <a:rPr lang="en-US" altLang="zh-CN" b="1" i="1">
                                  <a:latin typeface="Cambria Math" panose="02040503050406030204" pitchFamily="18" charset="0"/>
                                  <a:ea typeface="Cambria Math" panose="02040503050406030204" pitchFamily="18" charset="0"/>
                                </a:rPr>
                                <m:t>′</m:t>
                              </m:r>
                            </m:sup>
                          </m:sSup>
                          <m:r>
                            <a:rPr lang="en-US" altLang="zh-CN" b="1" i="1" dirty="0" smtClean="0">
                              <a:latin typeface="Cambria Math" panose="02040503050406030204" pitchFamily="18" charset="0"/>
                            </a:rPr>
                            <m:t>𝑯</m:t>
                          </m:r>
                          <m:r>
                            <a:rPr lang="en-US" altLang="zh-CN" b="1" i="1">
                              <a:latin typeface="Cambria Math" panose="02040503050406030204" pitchFamily="18" charset="0"/>
                            </a:rPr>
                            <m:t>𝑷</m:t>
                          </m:r>
                          <m:r>
                            <a:rPr lang="en-US" altLang="zh-CN" b="1" i="1">
                              <a:latin typeface="Cambria Math" panose="02040503050406030204" pitchFamily="18" charset="0"/>
                            </a:rPr>
                            <m:t>=</m:t>
                          </m:r>
                          <m:r>
                            <a:rPr lang="en-US" altLang="zh-CN" i="1">
                              <a:latin typeface="Cambria Math" panose="02040503050406030204" pitchFamily="18" charset="0"/>
                            </a:rPr>
                            <m:t>0</m:t>
                          </m:r>
                        </m:e>
                      </m:eqArr>
                    </m:oMath>
                  </m:oMathPara>
                </a14:m>
                <a:endParaRPr lang="en-US" altLang="zh-CN" i="1" dirty="0">
                  <a:latin typeface="Cambria Math" panose="02040503050406030204" pitchFamily="18" charset="0"/>
                </a:endParaRPr>
              </a:p>
              <a:p>
                <a:pPr lvl="1"/>
                <a:r>
                  <a:rPr lang="zh-CN" altLang="en-US" dirty="0">
                    <a:latin typeface="+mn-lt"/>
                  </a:rPr>
                  <a:t>只不过系数矩阵由</a:t>
                </a:r>
                <a14:m>
                  <m:oMath xmlns:m="http://schemas.openxmlformats.org/officeDocument/2006/math">
                    <m:r>
                      <a:rPr lang="en-US" altLang="zh-CN" b="1" i="1" smtClean="0">
                        <a:latin typeface="Cambria Math" panose="02040503050406030204" pitchFamily="18" charset="0"/>
                      </a:rPr>
                      <m:t>𝑻</m:t>
                    </m:r>
                  </m:oMath>
                </a14:m>
                <a:r>
                  <a:rPr lang="zh-CN" altLang="en-US" dirty="0">
                    <a:latin typeface="+mn-lt"/>
                  </a:rPr>
                  <a:t>变成了</a:t>
                </a:r>
                <a14:m>
                  <m:oMath xmlns:m="http://schemas.openxmlformats.org/officeDocument/2006/math">
                    <m:r>
                      <a:rPr lang="en-US" altLang="zh-CN" b="1" i="1" dirty="0">
                        <a:latin typeface="Cambria Math" panose="02040503050406030204" pitchFamily="18" charset="0"/>
                      </a:rPr>
                      <m:t>𝑯</m:t>
                    </m:r>
                    <m:r>
                      <a:rPr lang="en-US" altLang="zh-CN" b="1" i="1" dirty="0" smtClean="0">
                        <a:latin typeface="Cambria Math" panose="02040503050406030204" pitchFamily="18" charset="0"/>
                      </a:rPr>
                      <m:t>=</m:t>
                    </m:r>
                    <m:r>
                      <a:rPr lang="en-US" altLang="zh-CN" b="1" i="1" dirty="0">
                        <a:latin typeface="Cambria Math" panose="02040503050406030204" pitchFamily="18" charset="0"/>
                      </a:rPr>
                      <m:t>𝑲</m:t>
                    </m:r>
                    <m:r>
                      <a:rPr lang="en-US" altLang="zh-CN" b="1" i="1">
                        <a:latin typeface="Cambria Math" panose="02040503050406030204" pitchFamily="18" charset="0"/>
                      </a:rPr>
                      <m:t>𝑻</m:t>
                    </m:r>
                  </m:oMath>
                </a14:m>
                <a:endParaRPr lang="en-US" altLang="zh-CN" dirty="0">
                  <a:latin typeface="+mn-lt"/>
                </a:endParaRPr>
              </a:p>
              <a:p>
                <a:pPr marL="0" lvl="1" indent="0">
                  <a:buNone/>
                </a:pPr>
                <a:endParaRPr lang="en-US" altLang="zh-CN" dirty="0">
                  <a:latin typeface="+mn-lt"/>
                </a:endParaRPr>
              </a:p>
              <a:p>
                <a:pPr marL="0" lvl="1" indent="0">
                  <a:buNone/>
                </a:pPr>
                <a:endParaRPr lang="en-US" altLang="zh-CN" dirty="0">
                  <a:latin typeface="+mn-lt"/>
                </a:endParaRPr>
              </a:p>
            </p:txBody>
          </p:sp>
        </mc:Choice>
        <mc:Fallback xmlns="">
          <p:sp>
            <p:nvSpPr>
              <p:cNvPr id="22" name="ee4pContent1">
                <a:extLst>
                  <a:ext uri="{FF2B5EF4-FFF2-40B4-BE49-F238E27FC236}">
                    <a16:creationId xmlns:a16="http://schemas.microsoft.com/office/drawing/2014/main" id="{A7A6BCCD-206B-103E-C0E4-2DF0DCDF073B}"/>
                  </a:ext>
                </a:extLst>
              </p:cNvPr>
              <p:cNvSpPr txBox="1">
                <a:spLocks noRot="1" noChangeAspect="1" noMove="1" noResize="1" noEditPoints="1" noAdjustHandles="1" noChangeArrowheads="1" noChangeShapeType="1" noTextEdit="1"/>
              </p:cNvSpPr>
              <p:nvPr>
                <p:custDataLst>
                  <p:tags r:id="rId7"/>
                </p:custDataLst>
              </p:nvPr>
            </p:nvSpPr>
            <p:spPr>
              <a:xfrm>
                <a:off x="838199" y="1690687"/>
                <a:ext cx="10515600" cy="2084359"/>
              </a:xfrm>
              <a:prstGeom prst="rect">
                <a:avLst/>
              </a:prstGeom>
              <a:blipFill>
                <a:blip r:embed="rId8"/>
                <a:stretch>
                  <a:fillRect l="-174"/>
                </a:stretch>
              </a:blipFill>
              <a:ln w="9525" cmpd="sng">
                <a:solidFill>
                  <a:schemeClr val="accent1">
                    <a:lumMod val="100000"/>
                  </a:schemeClr>
                </a:solidFill>
                <a:prstDash val="solid"/>
              </a:ln>
            </p:spPr>
            <p:txBody>
              <a:bodyPr/>
              <a:lstStyle/>
              <a:p>
                <a:r>
                  <a:rPr lang="en-US">
                    <a:noFill/>
                  </a:rPr>
                  <a:t> </a:t>
                </a:r>
              </a:p>
            </p:txBody>
          </p:sp>
        </mc:Fallback>
      </mc:AlternateContent>
    </p:spTree>
    <p:extLst>
      <p:ext uri="{BB962C8B-B14F-4D97-AF65-F5344CB8AC3E}">
        <p14:creationId xmlns:p14="http://schemas.microsoft.com/office/powerpoint/2010/main" val="37492952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矩形 40">
            <a:hlinkClick r:id="rId23" action="ppaction://hlinksldjump"/>
            <a:extLst>
              <a:ext uri="{FF2B5EF4-FFF2-40B4-BE49-F238E27FC236}">
                <a16:creationId xmlns:a16="http://schemas.microsoft.com/office/drawing/2014/main" id="{AB5B1FE1-D88B-4DED-3EC4-3748B17996B0}"/>
              </a:ext>
            </a:extLst>
          </p:cNvPr>
          <p:cNvSpPr/>
          <p:nvPr>
            <p:custDataLst>
              <p:tags r:id="rId2"/>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143</a:t>
            </a:r>
          </a:p>
        </p:txBody>
      </p:sp>
      <p:sp>
        <p:nvSpPr>
          <p:cNvPr id="40" name="矩形 39">
            <a:hlinkClick r:id="rId23" action="ppaction://hlinksldjump"/>
            <a:extLst>
              <a:ext uri="{FF2B5EF4-FFF2-40B4-BE49-F238E27FC236}">
                <a16:creationId xmlns:a16="http://schemas.microsoft.com/office/drawing/2014/main" id="{3F4B8528-3FDF-9FFF-FE75-4913CBD8A963}"/>
              </a:ext>
            </a:extLst>
          </p:cNvPr>
          <p:cNvSpPr/>
          <p:nvPr>
            <p:custDataLst>
              <p:tags r:id="rId3"/>
            </p:custDataLst>
          </p:nvPr>
        </p:nvSpPr>
        <p:spPr>
          <a:xfrm>
            <a:off x="977959" y="4035725"/>
            <a:ext cx="363114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Conclusion</a:t>
            </a:r>
          </a:p>
        </p:txBody>
      </p:sp>
      <p:sp>
        <p:nvSpPr>
          <p:cNvPr id="39" name="矩形 38">
            <a:hlinkClick r:id="rId23" action="ppaction://hlinksldjump"/>
            <a:extLst>
              <a:ext uri="{FF2B5EF4-FFF2-40B4-BE49-F238E27FC236}">
                <a16:creationId xmlns:a16="http://schemas.microsoft.com/office/drawing/2014/main" id="{6FA165B7-FD84-ECD5-EA5E-0FFD32B972A7}"/>
              </a:ext>
            </a:extLst>
          </p:cNvPr>
          <p:cNvSpPr/>
          <p:nvPr>
            <p:custDataLst>
              <p:tags r:id="rId4"/>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38" name="矩形 37">
            <a:hlinkClick r:id="rId24" action="ppaction://hlinksldjump"/>
            <a:extLst>
              <a:ext uri="{FF2B5EF4-FFF2-40B4-BE49-F238E27FC236}">
                <a16:creationId xmlns:a16="http://schemas.microsoft.com/office/drawing/2014/main" id="{552A1033-9CC5-E703-0FE3-0F90746271F9}"/>
              </a:ext>
            </a:extLst>
          </p:cNvPr>
          <p:cNvSpPr/>
          <p:nvPr>
            <p:custDataLst>
              <p:tags r:id="rId5"/>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118</a:t>
            </a:r>
          </a:p>
        </p:txBody>
      </p:sp>
      <p:sp>
        <p:nvSpPr>
          <p:cNvPr id="37" name="矩形 36">
            <a:hlinkClick r:id="rId24" action="ppaction://hlinksldjump"/>
            <a:extLst>
              <a:ext uri="{FF2B5EF4-FFF2-40B4-BE49-F238E27FC236}">
                <a16:creationId xmlns:a16="http://schemas.microsoft.com/office/drawing/2014/main" id="{E5B6C83D-E9D3-832E-C6B8-091D9678E55E}"/>
              </a:ext>
            </a:extLst>
          </p:cNvPr>
          <p:cNvSpPr/>
          <p:nvPr>
            <p:custDataLst>
              <p:tags r:id="rId6"/>
            </p:custDataLst>
          </p:nvPr>
        </p:nvSpPr>
        <p:spPr>
          <a:xfrm>
            <a:off x="977959" y="3572115"/>
            <a:ext cx="363114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Discussions</a:t>
            </a:r>
          </a:p>
        </p:txBody>
      </p:sp>
      <p:sp>
        <p:nvSpPr>
          <p:cNvPr id="36" name="矩形 35">
            <a:hlinkClick r:id="rId24" action="ppaction://hlinksldjump"/>
            <a:extLst>
              <a:ext uri="{FF2B5EF4-FFF2-40B4-BE49-F238E27FC236}">
                <a16:creationId xmlns:a16="http://schemas.microsoft.com/office/drawing/2014/main" id="{F6488815-A260-ECA8-6B9D-23229718AE42}"/>
              </a:ext>
            </a:extLst>
          </p:cNvPr>
          <p:cNvSpPr/>
          <p:nvPr>
            <p:custDataLst>
              <p:tags r:id="rId7"/>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35" name="矩形 34">
            <a:hlinkClick r:id="rId25" action="ppaction://hlinksldjump"/>
            <a:extLst>
              <a:ext uri="{FF2B5EF4-FFF2-40B4-BE49-F238E27FC236}">
                <a16:creationId xmlns:a16="http://schemas.microsoft.com/office/drawing/2014/main" id="{C9B0334F-D5EC-C3D0-75E8-609D59E2A8A8}"/>
              </a:ext>
            </a:extLst>
          </p:cNvPr>
          <p:cNvSpPr/>
          <p:nvPr>
            <p:custDataLst>
              <p:tags r:id="rId8"/>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106</a:t>
            </a:r>
          </a:p>
        </p:txBody>
      </p:sp>
      <p:sp>
        <p:nvSpPr>
          <p:cNvPr id="34" name="矩形 33">
            <a:hlinkClick r:id="rId25" action="ppaction://hlinksldjump"/>
            <a:extLst>
              <a:ext uri="{FF2B5EF4-FFF2-40B4-BE49-F238E27FC236}">
                <a16:creationId xmlns:a16="http://schemas.microsoft.com/office/drawing/2014/main" id="{D970DE7F-F63C-6CDA-EB2E-8E34FA3D229B}"/>
              </a:ext>
            </a:extLst>
          </p:cNvPr>
          <p:cNvSpPr/>
          <p:nvPr>
            <p:custDataLst>
              <p:tags r:id="rId9"/>
            </p:custDataLst>
          </p:nvPr>
        </p:nvSpPr>
        <p:spPr>
          <a:xfrm>
            <a:off x="977959" y="3108505"/>
            <a:ext cx="363114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None Depth Estimation</a:t>
            </a:r>
          </a:p>
        </p:txBody>
      </p:sp>
      <p:sp>
        <p:nvSpPr>
          <p:cNvPr id="33" name="矩形 32">
            <a:hlinkClick r:id="rId25" action="ppaction://hlinksldjump"/>
            <a:extLst>
              <a:ext uri="{FF2B5EF4-FFF2-40B4-BE49-F238E27FC236}">
                <a16:creationId xmlns:a16="http://schemas.microsoft.com/office/drawing/2014/main" id="{366F4FE9-4DF4-E9C2-0B2A-E6768672F924}"/>
              </a:ext>
            </a:extLst>
          </p:cNvPr>
          <p:cNvSpPr/>
          <p:nvPr>
            <p:custDataLst>
              <p:tags r:id="rId10"/>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32" name="矩形 31">
            <a:hlinkClick r:id="rId26" action="ppaction://hlinksldjump"/>
            <a:extLst>
              <a:ext uri="{FF2B5EF4-FFF2-40B4-BE49-F238E27FC236}">
                <a16:creationId xmlns:a16="http://schemas.microsoft.com/office/drawing/2014/main" id="{D7A2A218-4BC7-05ED-D20D-2908773D56AE}"/>
              </a:ext>
            </a:extLst>
          </p:cNvPr>
          <p:cNvSpPr/>
          <p:nvPr>
            <p:custDataLst>
              <p:tags r:id="rId11"/>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59</a:t>
            </a:r>
          </a:p>
        </p:txBody>
      </p:sp>
      <p:sp>
        <p:nvSpPr>
          <p:cNvPr id="31" name="矩形 30">
            <a:hlinkClick r:id="rId26" action="ppaction://hlinksldjump"/>
            <a:extLst>
              <a:ext uri="{FF2B5EF4-FFF2-40B4-BE49-F238E27FC236}">
                <a16:creationId xmlns:a16="http://schemas.microsoft.com/office/drawing/2014/main" id="{1CB5D03C-FDDD-82D6-84A6-A3F5B93331A7}"/>
              </a:ext>
            </a:extLst>
          </p:cNvPr>
          <p:cNvSpPr/>
          <p:nvPr>
            <p:custDataLst>
              <p:tags r:id="rId12"/>
            </p:custDataLst>
          </p:nvPr>
        </p:nvSpPr>
        <p:spPr>
          <a:xfrm>
            <a:off x="977959" y="2644895"/>
            <a:ext cx="363114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Depth Estimation</a:t>
            </a:r>
          </a:p>
        </p:txBody>
      </p:sp>
      <p:sp>
        <p:nvSpPr>
          <p:cNvPr id="30" name="矩形 29">
            <a:hlinkClick r:id="rId26" action="ppaction://hlinksldjump"/>
            <a:extLst>
              <a:ext uri="{FF2B5EF4-FFF2-40B4-BE49-F238E27FC236}">
                <a16:creationId xmlns:a16="http://schemas.microsoft.com/office/drawing/2014/main" id="{20028FAF-7F9C-0BB4-9D59-043550775DD6}"/>
              </a:ext>
            </a:extLst>
          </p:cNvPr>
          <p:cNvSpPr/>
          <p:nvPr>
            <p:custDataLst>
              <p:tags r:id="rId13"/>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29" name="矩形 28">
            <a:hlinkClick r:id="rId27" action="ppaction://hlinksldjump"/>
            <a:extLst>
              <a:ext uri="{FF2B5EF4-FFF2-40B4-BE49-F238E27FC236}">
                <a16:creationId xmlns:a16="http://schemas.microsoft.com/office/drawing/2014/main" id="{17AB6CA5-BDA1-A596-885A-B4ADA24A48BA}"/>
              </a:ext>
            </a:extLst>
          </p:cNvPr>
          <p:cNvSpPr/>
          <p:nvPr>
            <p:custDataLst>
              <p:tags r:id="rId1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13</a:t>
            </a:r>
          </a:p>
        </p:txBody>
      </p:sp>
      <p:sp>
        <p:nvSpPr>
          <p:cNvPr id="28" name="矩形 27">
            <a:hlinkClick r:id="rId27" action="ppaction://hlinksldjump"/>
            <a:extLst>
              <a:ext uri="{FF2B5EF4-FFF2-40B4-BE49-F238E27FC236}">
                <a16:creationId xmlns:a16="http://schemas.microsoft.com/office/drawing/2014/main" id="{B0949217-9139-7280-0291-63A6111C5A1B}"/>
              </a:ext>
            </a:extLst>
          </p:cNvPr>
          <p:cNvSpPr/>
          <p:nvPr>
            <p:custDataLst>
              <p:tags r:id="rId15"/>
            </p:custDataLst>
          </p:nvPr>
        </p:nvSpPr>
        <p:spPr>
          <a:xfrm>
            <a:off x="977959" y="2181285"/>
            <a:ext cx="363114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Preliminaries</a:t>
            </a:r>
          </a:p>
        </p:txBody>
      </p:sp>
      <p:sp>
        <p:nvSpPr>
          <p:cNvPr id="27" name="矩形 26">
            <a:hlinkClick r:id="rId27" action="ppaction://hlinksldjump"/>
            <a:extLst>
              <a:ext uri="{FF2B5EF4-FFF2-40B4-BE49-F238E27FC236}">
                <a16:creationId xmlns:a16="http://schemas.microsoft.com/office/drawing/2014/main" id="{FD1BB204-A5D7-1AB4-D004-EDB7EFF48214}"/>
              </a:ext>
            </a:extLst>
          </p:cNvPr>
          <p:cNvSpPr/>
          <p:nvPr>
            <p:custDataLst>
              <p:tags r:id="rId1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26" name="矩形 25">
            <a:hlinkClick r:id="rId28" action="ppaction://hlinksldjump"/>
            <a:extLst>
              <a:ext uri="{FF2B5EF4-FFF2-40B4-BE49-F238E27FC236}">
                <a16:creationId xmlns:a16="http://schemas.microsoft.com/office/drawing/2014/main" id="{FADFEBBD-5C24-E6C8-F1EE-6F1AD0264C1E}"/>
              </a:ext>
            </a:extLst>
          </p:cNvPr>
          <p:cNvSpPr/>
          <p:nvPr>
            <p:custDataLst>
              <p:tags r:id="rId17"/>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a:t>
            </a:r>
          </a:p>
        </p:txBody>
      </p:sp>
      <p:sp>
        <p:nvSpPr>
          <p:cNvPr id="25" name="矩形 24">
            <a:hlinkClick r:id="rId28" action="ppaction://hlinksldjump"/>
            <a:extLst>
              <a:ext uri="{FF2B5EF4-FFF2-40B4-BE49-F238E27FC236}">
                <a16:creationId xmlns:a16="http://schemas.microsoft.com/office/drawing/2014/main" id="{5E4548DA-B31F-313F-C03A-88E2936E77E9}"/>
              </a:ext>
            </a:extLst>
          </p:cNvPr>
          <p:cNvSpPr/>
          <p:nvPr>
            <p:custDataLst>
              <p:tags r:id="rId18"/>
            </p:custDataLst>
          </p:nvPr>
        </p:nvSpPr>
        <p:spPr>
          <a:xfrm>
            <a:off x="977959" y="1717675"/>
            <a:ext cx="363114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24" name="矩形 23">
            <a:hlinkClick r:id="rId28" action="ppaction://hlinksldjump"/>
            <a:extLst>
              <a:ext uri="{FF2B5EF4-FFF2-40B4-BE49-F238E27FC236}">
                <a16:creationId xmlns:a16="http://schemas.microsoft.com/office/drawing/2014/main" id="{24426C29-FDEA-96DD-C15E-F383884BB72B}"/>
              </a:ext>
            </a:extLst>
          </p:cNvPr>
          <p:cNvSpPr/>
          <p:nvPr>
            <p:custDataLst>
              <p:tags r:id="rId19"/>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23" name="标题 22">
            <a:extLst>
              <a:ext uri="{FF2B5EF4-FFF2-40B4-BE49-F238E27FC236}">
                <a16:creationId xmlns:a16="http://schemas.microsoft.com/office/drawing/2014/main" id="{5CAA169D-26DB-1A80-CE59-07113B5AAB6C}"/>
              </a:ext>
            </a:extLst>
          </p:cNvPr>
          <p:cNvSpPr>
            <a:spLocks noGrp="1"/>
          </p:cNvSpPr>
          <p:nvPr>
            <p:ph type="title"/>
            <p:custDataLst>
              <p:tags r:id="rId20"/>
            </p:custDataLst>
          </p:nvPr>
        </p:nvSpPr>
        <p:spPr/>
        <p:txBody>
          <a:bodyPr/>
          <a:lstStyle/>
          <a:p>
            <a:r>
              <a:rPr lang="en-US"/>
              <a:t>MVS</a:t>
            </a:r>
          </a:p>
        </p:txBody>
      </p:sp>
      <p:graphicFrame>
        <p:nvGraphicFramePr>
          <p:cNvPr id="57" name="think-cell data - do not delete" hidden="1">
            <a:extLst>
              <a:ext uri="{FF2B5EF4-FFF2-40B4-BE49-F238E27FC236}">
                <a16:creationId xmlns:a16="http://schemas.microsoft.com/office/drawing/2014/main" id="{0CDD8E54-9DA8-F4B4-451D-D6D8790676A6}"/>
              </a:ext>
            </a:extLst>
          </p:cNvPr>
          <p:cNvGraphicFramePr>
            <a:graphicFrameLocks noChangeAspect="1"/>
          </p:cNvGraphicFramePr>
          <p:nvPr>
            <p:custDataLst>
              <p:tags r:id="rId21"/>
            </p:custDataLst>
            <p:extLst>
              <p:ext uri="{D42A27DB-BD31-4B8C-83A1-F6EECF244321}">
                <p14:modId xmlns:p14="http://schemas.microsoft.com/office/powerpoint/2010/main" val="426186504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29" imgW="473" imgH="476" progId="TCLayout.ActiveDocument.1">
                  <p:embed/>
                </p:oleObj>
              </mc:Choice>
              <mc:Fallback>
                <p:oleObj name="think-cell 幻灯片" r:id="rId29" imgW="473" imgH="476" progId="TCLayout.ActiveDocument.1">
                  <p:embed/>
                  <p:pic>
                    <p:nvPicPr>
                      <p:cNvPr id="0" name=""/>
                      <p:cNvPicPr/>
                      <p:nvPr/>
                    </p:nvPicPr>
                    <p:blipFill>
                      <a:blip r:embed="rId30"/>
                      <a:stretch>
                        <a:fillRect/>
                      </a:stretch>
                    </p:blipFill>
                    <p:spPr>
                      <a:xfrm>
                        <a:off x="1588" y="1588"/>
                        <a:ext cx="1588" cy="1588"/>
                      </a:xfrm>
                      <a:prstGeom prst="rect">
                        <a:avLst/>
                      </a:prstGeom>
                    </p:spPr>
                  </p:pic>
                </p:oleObj>
              </mc:Fallback>
            </mc:AlternateContent>
          </a:graphicData>
        </a:graphic>
      </p:graphicFrame>
    </p:spTree>
    <p:custDataLst>
      <p:tags r:id="rId1"/>
    </p:custDataLst>
    <p:extLst>
      <p:ext uri="{BB962C8B-B14F-4D97-AF65-F5344CB8AC3E}">
        <p14:creationId xmlns:p14="http://schemas.microsoft.com/office/powerpoint/2010/main" val="6434340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extLst>
              <p:ext uri="{D42A27DB-BD31-4B8C-83A1-F6EECF244321}">
                <p14:modId xmlns:p14="http://schemas.microsoft.com/office/powerpoint/2010/main" val="406745032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5" imgW="473" imgH="476" progId="TCLayout.ActiveDocument.1">
                  <p:embed/>
                </p:oleObj>
              </mc:Choice>
              <mc:Fallback>
                <p:oleObj name="think-cell 幻灯片" r:id="rId5"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Camera Calibration—</a:t>
            </a:r>
            <a:r>
              <a:rPr lang="zh-CN" altLang="en-US" dirty="0">
                <a:hlinkClick r:id="rId7"/>
              </a:rPr>
              <a:t>对极约束</a:t>
            </a:r>
            <a:endParaRPr lang="en-US" dirty="0"/>
          </a:p>
        </p:txBody>
      </p:sp>
      <mc:AlternateContent xmlns:mc="http://schemas.openxmlformats.org/markup-compatibility/2006" xmlns:a14="http://schemas.microsoft.com/office/drawing/2010/main">
        <mc:Choice Requires="a14">
          <p:sp>
            <p:nvSpPr>
              <p:cNvPr id="22" name="ee4pContent1">
                <a:extLst>
                  <a:ext uri="{FF2B5EF4-FFF2-40B4-BE49-F238E27FC236}">
                    <a16:creationId xmlns:a16="http://schemas.microsoft.com/office/drawing/2014/main" id="{A7A6BCCD-206B-103E-C0E4-2DF0DCDF073B}"/>
                  </a:ext>
                </a:extLst>
              </p:cNvPr>
              <p:cNvSpPr txBox="1">
                <a:spLocks/>
              </p:cNvSpPr>
              <p:nvPr>
                <p:custDataLst>
                  <p:tags r:id="rId2"/>
                </p:custDataLst>
              </p:nvPr>
            </p:nvSpPr>
            <p:spPr>
              <a:xfrm>
                <a:off x="838199" y="1690687"/>
                <a:ext cx="10515600" cy="2252139"/>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对极约束满足如下公式：</a:t>
                </a:r>
                <a:endParaRPr lang="en-US" altLang="zh-CN" dirty="0">
                  <a:latin typeface="+mn-lt"/>
                </a:endParaRPr>
              </a:p>
              <a:p>
                <a:pPr marL="0" lvl="1" indent="0">
                  <a:buNone/>
                </a:pPr>
                <a14:m>
                  <m:oMathPara xmlns:m="http://schemas.openxmlformats.org/officeDocument/2006/math">
                    <m:oMathParaPr>
                      <m:jc m:val="centerGroup"/>
                    </m:oMathParaPr>
                    <m:oMath xmlns:m="http://schemas.openxmlformats.org/officeDocument/2006/math">
                      <m:sSubSup>
                        <m:sSubSupPr>
                          <m:ctrlPr>
                            <a:rPr lang="en-US" altLang="zh-CN" i="1" smtClean="0">
                              <a:latin typeface="Cambria Math" panose="02040503050406030204" pitchFamily="18" charset="0"/>
                            </a:rPr>
                          </m:ctrlPr>
                        </m:sSubSupPr>
                        <m:e>
                          <m:r>
                            <a:rPr lang="en-US" altLang="zh-CN" b="1" i="1" smtClean="0">
                              <a:latin typeface="Cambria Math" panose="02040503050406030204" pitchFamily="18" charset="0"/>
                            </a:rPr>
                            <m:t>𝒙</m:t>
                          </m:r>
                        </m:e>
                        <m:sub>
                          <m:r>
                            <a:rPr lang="en-US" altLang="zh-CN" b="0" i="1" smtClean="0">
                              <a:latin typeface="Cambria Math" panose="02040503050406030204" pitchFamily="18" charset="0"/>
                            </a:rPr>
                            <m:t>2</m:t>
                          </m:r>
                        </m:sub>
                        <m:sup>
                          <m:r>
                            <a:rPr lang="en-US" altLang="zh-CN" b="0" i="1" smtClean="0">
                              <a:latin typeface="Cambria Math" panose="02040503050406030204" pitchFamily="18" charset="0"/>
                            </a:rPr>
                            <m:t>𝑇</m:t>
                          </m:r>
                        </m:sup>
                      </m:sSubSup>
                      <m:r>
                        <a:rPr lang="en-US" altLang="zh-CN" b="1" i="1" smtClean="0">
                          <a:latin typeface="Cambria Math" panose="02040503050406030204" pitchFamily="18" charset="0"/>
                        </a:rPr>
                        <m:t>𝑬</m:t>
                      </m:r>
                      <m:sSub>
                        <m:sSubPr>
                          <m:ctrlPr>
                            <a:rPr lang="en-US" altLang="zh-CN" b="0"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Sup>
                        <m:sSubSupPr>
                          <m:ctrlPr>
                            <a:rPr lang="en-US" altLang="zh-CN" i="1">
                              <a:latin typeface="Cambria Math" panose="02040503050406030204" pitchFamily="18" charset="0"/>
                            </a:rPr>
                          </m:ctrlPr>
                        </m:sSubSupPr>
                        <m:e>
                          <m:r>
                            <a:rPr lang="en-US" altLang="zh-CN" b="1" i="1" smtClean="0">
                              <a:latin typeface="Cambria Math" panose="02040503050406030204" pitchFamily="18" charset="0"/>
                            </a:rPr>
                            <m:t>𝒑</m:t>
                          </m:r>
                        </m:e>
                        <m:sub>
                          <m:r>
                            <a:rPr lang="en-US" altLang="zh-CN" i="1">
                              <a:latin typeface="Cambria Math" panose="02040503050406030204" pitchFamily="18" charset="0"/>
                            </a:rPr>
                            <m:t>2</m:t>
                          </m:r>
                        </m:sub>
                        <m:sup>
                          <m:r>
                            <a:rPr lang="en-US" altLang="zh-CN" i="1">
                              <a:latin typeface="Cambria Math" panose="02040503050406030204" pitchFamily="18" charset="0"/>
                            </a:rPr>
                            <m:t>𝑇</m:t>
                          </m:r>
                        </m:sup>
                      </m:sSubSup>
                      <m:r>
                        <a:rPr lang="en-US" altLang="zh-CN" b="1" i="1" smtClean="0">
                          <a:latin typeface="Cambria Math" panose="02040503050406030204" pitchFamily="18" charset="0"/>
                        </a:rPr>
                        <m:t>𝑭</m:t>
                      </m:r>
                      <m:sSub>
                        <m:sSubPr>
                          <m:ctrlPr>
                            <a:rPr lang="en-US" altLang="zh-CN" i="1">
                              <a:latin typeface="Cambria Math" panose="02040503050406030204" pitchFamily="18" charset="0"/>
                            </a:rPr>
                          </m:ctrlPr>
                        </m:sSubPr>
                        <m:e>
                          <m:r>
                            <a:rPr lang="en-US" altLang="zh-CN" b="1" i="1" smtClean="0">
                              <a:latin typeface="Cambria Math" panose="02040503050406030204" pitchFamily="18" charset="0"/>
                            </a:rPr>
                            <m:t>𝒑</m:t>
                          </m:r>
                        </m:e>
                        <m:sub>
                          <m:r>
                            <a:rPr lang="en-US" altLang="zh-CN" i="1">
                              <a:latin typeface="Cambria Math" panose="02040503050406030204" pitchFamily="18" charset="0"/>
                            </a:rPr>
                            <m:t>1</m:t>
                          </m:r>
                        </m:sub>
                      </m:sSub>
                      <m:r>
                        <a:rPr lang="en-US" altLang="zh-CN" b="0" i="0" smtClean="0">
                          <a:latin typeface="Cambria Math" panose="02040503050406030204" pitchFamily="18" charset="0"/>
                        </a:rPr>
                        <m:t>=0</m:t>
                      </m:r>
                    </m:oMath>
                  </m:oMathPara>
                </a14:m>
                <a:endParaRPr lang="en-US" altLang="zh-CN" dirty="0">
                  <a:latin typeface="+mn-lt"/>
                </a:endParaRPr>
              </a:p>
              <a:p>
                <a:pPr lvl="1"/>
                <a:r>
                  <a:rPr lang="zh-CN" altLang="en-US" dirty="0">
                    <a:latin typeface="+mn-lt"/>
                  </a:rPr>
                  <a:t>其中：</a:t>
                </a:r>
                <a:endParaRPr lang="en-US" altLang="zh-CN" dirty="0">
                  <a:latin typeface="+mn-lt"/>
                </a:endParaRPr>
              </a:p>
              <a:p>
                <a:pPr lvl="2"/>
                <a14:m>
                  <m:oMath xmlns:m="http://schemas.openxmlformats.org/officeDocument/2006/math">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𝒑</m:t>
                        </m:r>
                      </m:e>
                      <m:sub>
                        <m:r>
                          <a:rPr lang="en-US" altLang="zh-CN" i="1">
                            <a:latin typeface="Cambria Math" panose="02040503050406030204" pitchFamily="18" charset="0"/>
                          </a:rPr>
                          <m:t>1</m:t>
                        </m:r>
                      </m:sub>
                    </m:sSub>
                    <m:r>
                      <a:rPr lang="zh-CN" altLang="en-US" i="1">
                        <a:latin typeface="Cambria Math" panose="02040503050406030204" pitchFamily="18" charset="0"/>
                      </a:rPr>
                      <m:t>和</m:t>
                    </m:r>
                    <m:sSub>
                      <m:sSubPr>
                        <m:ctrlPr>
                          <a:rPr lang="en-US" altLang="zh-CN" i="1">
                            <a:latin typeface="Cambria Math" panose="02040503050406030204" pitchFamily="18" charset="0"/>
                          </a:rPr>
                        </m:ctrlPr>
                      </m:sSubPr>
                      <m:e>
                        <m:r>
                          <a:rPr lang="en-US" altLang="zh-CN" b="1" i="1">
                            <a:latin typeface="Cambria Math" panose="02040503050406030204" pitchFamily="18" charset="0"/>
                          </a:rPr>
                          <m:t>𝒑</m:t>
                        </m:r>
                      </m:e>
                      <m:sub>
                        <m:r>
                          <a:rPr lang="en-US" altLang="zh-CN" b="0" i="1" smtClean="0">
                            <a:latin typeface="Cambria Math" panose="02040503050406030204" pitchFamily="18" charset="0"/>
                          </a:rPr>
                          <m:t>2</m:t>
                        </m:r>
                      </m:sub>
                    </m:sSub>
                  </m:oMath>
                </a14:m>
                <a:r>
                  <a:rPr lang="zh-CN" altLang="en-US" dirty="0">
                    <a:latin typeface="+mn-lt"/>
                  </a:rPr>
                  <a:t>代表像素上点的位置</a:t>
                </a:r>
                <a:endParaRPr lang="en-US" altLang="zh-CN" dirty="0">
                  <a:latin typeface="+mn-lt"/>
                </a:endParaRPr>
              </a:p>
              <a:p>
                <a:pPr lvl="2"/>
                <a14:m>
                  <m:oMath xmlns:m="http://schemas.openxmlformats.org/officeDocument/2006/math">
                    <m:sSub>
                      <m:sSubPr>
                        <m:ctrlPr>
                          <a:rPr lang="en-US" altLang="zh-CN" b="0"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1" i="1" smtClean="0">
                            <a:latin typeface="Cambria Math" panose="02040503050406030204" pitchFamily="18" charset="0"/>
                          </a:rPr>
                          <m:t>𝑲</m:t>
                        </m:r>
                      </m:e>
                      <m:sup>
                        <m:r>
                          <a:rPr lang="en-US" altLang="zh-CN" b="0" i="1" smtClean="0">
                            <a:latin typeface="Cambria Math" panose="02040503050406030204" pitchFamily="18" charset="0"/>
                          </a:rPr>
                          <m:t>−1</m:t>
                        </m:r>
                      </m:sup>
                    </m:sSup>
                    <m:sSub>
                      <m:sSubPr>
                        <m:ctrlPr>
                          <a:rPr lang="en-US" altLang="zh-CN" i="1">
                            <a:latin typeface="Cambria Math" panose="02040503050406030204" pitchFamily="18" charset="0"/>
                          </a:rPr>
                        </m:ctrlPr>
                      </m:sSubPr>
                      <m:e>
                        <m:r>
                          <a:rPr lang="en-US" altLang="zh-CN" b="1" i="1">
                            <a:latin typeface="Cambria Math" panose="02040503050406030204" pitchFamily="18" charset="0"/>
                          </a:rPr>
                          <m:t>𝒑</m:t>
                        </m:r>
                      </m:e>
                      <m:sub>
                        <m:r>
                          <a:rPr lang="en-US" altLang="zh-CN" i="1">
                            <a:latin typeface="Cambria Math" panose="02040503050406030204" pitchFamily="18" charset="0"/>
                          </a:rPr>
                          <m:t>1</m:t>
                        </m:r>
                      </m:sub>
                    </m:sSub>
                    <m:r>
                      <a:rPr lang="zh-CN" altLang="en-US" i="1">
                        <a:latin typeface="Cambria Math" panose="02040503050406030204" pitchFamily="18" charset="0"/>
                      </a:rPr>
                      <m:t>和</m:t>
                    </m:r>
                    <m:sSub>
                      <m:sSubPr>
                        <m:ctrlPr>
                          <a:rPr lang="en-US" altLang="zh-CN" i="1">
                            <a:latin typeface="Cambria Math" panose="02040503050406030204" pitchFamily="18" charset="0"/>
                          </a:rPr>
                        </m:ctrlPr>
                      </m:sSubPr>
                      <m:e>
                        <m:r>
                          <a:rPr lang="en-US" altLang="zh-CN" b="1" i="1">
                            <a:latin typeface="Cambria Math" panose="02040503050406030204" pitchFamily="18" charset="0"/>
                          </a:rPr>
                          <m:t>𝒙</m:t>
                        </m:r>
                      </m:e>
                      <m:sub>
                        <m:r>
                          <a:rPr lang="en-US" altLang="zh-CN" b="0" i="1" smtClean="0">
                            <a:latin typeface="Cambria Math" panose="02040503050406030204" pitchFamily="18" charset="0"/>
                          </a:rPr>
                          <m:t>2</m:t>
                        </m:r>
                      </m:sub>
                    </m:sSub>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b="1" i="1">
                            <a:latin typeface="Cambria Math" panose="02040503050406030204" pitchFamily="18" charset="0"/>
                          </a:rPr>
                          <m:t>𝑲</m:t>
                        </m:r>
                      </m:e>
                      <m:sup>
                        <m:r>
                          <a:rPr lang="en-US" altLang="zh-CN" i="1">
                            <a:latin typeface="Cambria Math" panose="02040503050406030204" pitchFamily="18" charset="0"/>
                          </a:rPr>
                          <m:t>−1</m:t>
                        </m:r>
                      </m:sup>
                    </m:sSup>
                    <m:sSub>
                      <m:sSubPr>
                        <m:ctrlPr>
                          <a:rPr lang="en-US" altLang="zh-CN" i="1">
                            <a:latin typeface="Cambria Math" panose="02040503050406030204" pitchFamily="18" charset="0"/>
                          </a:rPr>
                        </m:ctrlPr>
                      </m:sSubPr>
                      <m:e>
                        <m:r>
                          <a:rPr lang="en-US" altLang="zh-CN" b="1" i="1">
                            <a:latin typeface="Cambria Math" panose="02040503050406030204" pitchFamily="18" charset="0"/>
                          </a:rPr>
                          <m:t>𝒑</m:t>
                        </m:r>
                      </m:e>
                      <m:sub>
                        <m:r>
                          <a:rPr lang="en-US" altLang="zh-CN" b="0" i="1" smtClean="0">
                            <a:latin typeface="Cambria Math" panose="02040503050406030204" pitchFamily="18" charset="0"/>
                          </a:rPr>
                          <m:t>2</m:t>
                        </m:r>
                      </m:sub>
                    </m:sSub>
                  </m:oMath>
                </a14:m>
                <a:r>
                  <a:rPr lang="zh-CN" altLang="en-US" dirty="0">
                    <a:latin typeface="+mn-lt"/>
                  </a:rPr>
                  <a:t>代表像素点对应的归一化平面上点位置</a:t>
                </a:r>
                <a:endParaRPr lang="en-US" altLang="zh-CN" dirty="0">
                  <a:latin typeface="+mn-lt"/>
                </a:endParaRPr>
              </a:p>
              <a:p>
                <a:pPr lvl="2"/>
                <a14:m>
                  <m:oMath xmlns:m="http://schemas.openxmlformats.org/officeDocument/2006/math">
                    <m:r>
                      <a:rPr lang="en-US" altLang="zh-CN" b="1" i="1" smtClean="0">
                        <a:latin typeface="Cambria Math" panose="02040503050406030204" pitchFamily="18" charset="0"/>
                      </a:rPr>
                      <m:t>𝑬</m:t>
                    </m:r>
                    <m:r>
                      <a:rPr lang="en-US" altLang="zh-CN" b="1" i="1" smtClean="0">
                        <a:latin typeface="Cambria Math" panose="02040503050406030204" pitchFamily="18" charset="0"/>
                      </a:rPr>
                      <m:t>=</m:t>
                    </m:r>
                    <m:sSup>
                      <m:sSupPr>
                        <m:ctrlPr>
                          <a:rPr lang="en-US" altLang="zh-CN" i="1">
                            <a:latin typeface="Cambria Math" panose="02040503050406030204" pitchFamily="18" charset="0"/>
                          </a:rPr>
                        </m:ctrlPr>
                      </m:sSupPr>
                      <m:e>
                        <m:r>
                          <a:rPr lang="en-US" altLang="zh-CN" b="1" i="1" smtClean="0">
                            <a:latin typeface="Cambria Math" panose="02040503050406030204" pitchFamily="18" charset="0"/>
                          </a:rPr>
                          <m:t>𝒕</m:t>
                        </m:r>
                      </m:e>
                      <m:sup>
                        <m:r>
                          <a:rPr lang="en-US" altLang="zh-CN" i="1">
                            <a:latin typeface="Cambria Math" panose="02040503050406030204" pitchFamily="18" charset="0"/>
                            <a:ea typeface="Cambria Math" panose="02040503050406030204" pitchFamily="18" charset="0"/>
                          </a:rPr>
                          <m:t>∧</m:t>
                        </m:r>
                      </m:sup>
                    </m:sSup>
                    <m:r>
                      <a:rPr lang="en-US" altLang="zh-CN" b="1" i="1" smtClean="0">
                        <a:latin typeface="Cambria Math" panose="02040503050406030204" pitchFamily="18" charset="0"/>
                      </a:rPr>
                      <m:t>𝑹</m:t>
                    </m:r>
                  </m:oMath>
                </a14:m>
                <a:r>
                  <a:rPr lang="zh-CN" altLang="en-US" dirty="0">
                    <a:latin typeface="+mn-lt"/>
                  </a:rPr>
                  <a:t>代表</a:t>
                </a:r>
                <a:r>
                  <a:rPr lang="zh-CN" altLang="en-US" dirty="0">
                    <a:solidFill>
                      <a:srgbClr val="FF0000"/>
                    </a:solidFill>
                    <a:latin typeface="+mn-lt"/>
                  </a:rPr>
                  <a:t>本质矩阵</a:t>
                </a:r>
                <a:r>
                  <a:rPr lang="en-US" altLang="zh-CN" dirty="0">
                    <a:solidFill>
                      <a:srgbClr val="FF0000"/>
                    </a:solidFill>
                    <a:latin typeface="+mn-lt"/>
                  </a:rPr>
                  <a:t>(Essential Matrix)</a:t>
                </a:r>
              </a:p>
              <a:p>
                <a:pPr lvl="2"/>
                <a14:m>
                  <m:oMath xmlns:m="http://schemas.openxmlformats.org/officeDocument/2006/math">
                    <m:r>
                      <a:rPr lang="en-US" altLang="zh-CN" b="1" i="1" smtClean="0">
                        <a:latin typeface="Cambria Math" panose="02040503050406030204" pitchFamily="18" charset="0"/>
                      </a:rPr>
                      <m:t>𝑭</m:t>
                    </m:r>
                    <m:r>
                      <a:rPr lang="en-US" altLang="zh-CN" b="1" i="1" smtClean="0">
                        <a:latin typeface="Cambria Math" panose="02040503050406030204" pitchFamily="18" charset="0"/>
                      </a:rPr>
                      <m:t>=</m:t>
                    </m:r>
                    <m:sSup>
                      <m:sSupPr>
                        <m:ctrlPr>
                          <a:rPr lang="en-US" altLang="zh-CN" i="1">
                            <a:latin typeface="Cambria Math" panose="02040503050406030204" pitchFamily="18" charset="0"/>
                          </a:rPr>
                        </m:ctrlPr>
                      </m:sSupPr>
                      <m:e>
                        <m:r>
                          <a:rPr lang="en-US" altLang="zh-CN" b="1" i="1">
                            <a:latin typeface="Cambria Math" panose="02040503050406030204" pitchFamily="18" charset="0"/>
                          </a:rPr>
                          <m:t>𝑲</m:t>
                        </m:r>
                      </m:e>
                      <m:sup>
                        <m:r>
                          <a:rPr lang="en-US" altLang="zh-CN" i="1">
                            <a:latin typeface="Cambria Math" panose="02040503050406030204" pitchFamily="18" charset="0"/>
                          </a:rPr>
                          <m:t>−</m:t>
                        </m:r>
                        <m:r>
                          <a:rPr lang="en-US" altLang="zh-CN" b="0" i="1" smtClean="0">
                            <a:latin typeface="Cambria Math" panose="02040503050406030204" pitchFamily="18" charset="0"/>
                          </a:rPr>
                          <m:t>𝑇</m:t>
                        </m:r>
                      </m:sup>
                    </m:sSup>
                    <m:r>
                      <a:rPr lang="en-US" altLang="zh-CN" b="1" i="1">
                        <a:latin typeface="Cambria Math" panose="02040503050406030204" pitchFamily="18" charset="0"/>
                      </a:rPr>
                      <m:t>𝑬</m:t>
                    </m:r>
                    <m:sSup>
                      <m:sSupPr>
                        <m:ctrlPr>
                          <a:rPr lang="en-US" altLang="zh-CN" i="1">
                            <a:latin typeface="Cambria Math" panose="02040503050406030204" pitchFamily="18" charset="0"/>
                          </a:rPr>
                        </m:ctrlPr>
                      </m:sSupPr>
                      <m:e>
                        <m:r>
                          <a:rPr lang="en-US" altLang="zh-CN" b="1" i="1">
                            <a:latin typeface="Cambria Math" panose="02040503050406030204" pitchFamily="18" charset="0"/>
                          </a:rPr>
                          <m:t>𝑲</m:t>
                        </m:r>
                      </m:e>
                      <m:sup>
                        <m:r>
                          <a:rPr lang="en-US" altLang="zh-CN" i="1">
                            <a:latin typeface="Cambria Math" panose="02040503050406030204" pitchFamily="18" charset="0"/>
                          </a:rPr>
                          <m:t>−1</m:t>
                        </m:r>
                      </m:sup>
                    </m:sSup>
                  </m:oMath>
                </a14:m>
                <a:r>
                  <a:rPr lang="zh-CN" altLang="en-US" dirty="0">
                    <a:latin typeface="+mn-lt"/>
                  </a:rPr>
                  <a:t>代表</a:t>
                </a:r>
                <a:r>
                  <a:rPr lang="zh-CN" altLang="en-US" dirty="0">
                    <a:solidFill>
                      <a:srgbClr val="FF0000"/>
                    </a:solidFill>
                    <a:latin typeface="+mn-lt"/>
                  </a:rPr>
                  <a:t>基础矩阵</a:t>
                </a:r>
                <a:r>
                  <a:rPr lang="en-US" altLang="zh-CN" dirty="0">
                    <a:solidFill>
                      <a:srgbClr val="FF0000"/>
                    </a:solidFill>
                    <a:latin typeface="+mn-lt"/>
                  </a:rPr>
                  <a:t>(Fundamental Matrix)</a:t>
                </a:r>
              </a:p>
            </p:txBody>
          </p:sp>
        </mc:Choice>
        <mc:Fallback xmlns="">
          <p:sp>
            <p:nvSpPr>
              <p:cNvPr id="22" name="ee4pContent1">
                <a:extLst>
                  <a:ext uri="{FF2B5EF4-FFF2-40B4-BE49-F238E27FC236}">
                    <a16:creationId xmlns:a16="http://schemas.microsoft.com/office/drawing/2014/main" id="{A7A6BCCD-206B-103E-C0E4-2DF0DCDF073B}"/>
                  </a:ext>
                </a:extLst>
              </p:cNvPr>
              <p:cNvSpPr txBox="1">
                <a:spLocks noRot="1" noChangeAspect="1" noMove="1" noResize="1" noEditPoints="1" noAdjustHandles="1" noChangeArrowheads="1" noChangeShapeType="1" noTextEdit="1"/>
              </p:cNvSpPr>
              <p:nvPr>
                <p:custDataLst>
                  <p:tags r:id="rId8"/>
                </p:custDataLst>
              </p:nvPr>
            </p:nvSpPr>
            <p:spPr>
              <a:xfrm>
                <a:off x="838199" y="1690687"/>
                <a:ext cx="10515600" cy="2252139"/>
              </a:xfrm>
              <a:prstGeom prst="rect">
                <a:avLst/>
              </a:prstGeom>
              <a:blipFill>
                <a:blip r:embed="rId9"/>
                <a:stretch>
                  <a:fillRect l="-174" b="-1613"/>
                </a:stretch>
              </a:blipFill>
              <a:ln w="9525" cmpd="sng">
                <a:solidFill>
                  <a:schemeClr val="accent1">
                    <a:lumMod val="100000"/>
                  </a:schemeClr>
                </a:solidFill>
                <a:prstDash val="solid"/>
              </a:ln>
            </p:spPr>
            <p:txBody>
              <a:bodyPr/>
              <a:lstStyle/>
              <a:p>
                <a:r>
                  <a:rPr lang="en-US">
                    <a:noFill/>
                  </a:rPr>
                  <a:t> </a:t>
                </a:r>
              </a:p>
            </p:txBody>
          </p:sp>
        </mc:Fallback>
      </mc:AlternateContent>
      <p:pic>
        <p:nvPicPr>
          <p:cNvPr id="2050" name="Picture 2">
            <a:extLst>
              <a:ext uri="{FF2B5EF4-FFF2-40B4-BE49-F238E27FC236}">
                <a16:creationId xmlns:a16="http://schemas.microsoft.com/office/drawing/2014/main" id="{6DFBA707-0459-239B-778A-AD8E4D7D63BE}"/>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2467" t="4938" r="1857" b="3408"/>
          <a:stretch/>
        </p:blipFill>
        <p:spPr bwMode="auto">
          <a:xfrm>
            <a:off x="838199" y="4154872"/>
            <a:ext cx="3900839" cy="2252139"/>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7" name="ee4pContent1">
                <a:extLst>
                  <a:ext uri="{FF2B5EF4-FFF2-40B4-BE49-F238E27FC236}">
                    <a16:creationId xmlns:a16="http://schemas.microsoft.com/office/drawing/2014/main" id="{0DFCB7E7-0418-1A55-E731-634436B543E0}"/>
                  </a:ext>
                </a:extLst>
              </p:cNvPr>
              <p:cNvSpPr txBox="1">
                <a:spLocks/>
              </p:cNvSpPr>
              <p:nvPr>
                <p:custDataLst>
                  <p:tags r:id="rId3"/>
                </p:custDataLst>
              </p:nvPr>
            </p:nvSpPr>
            <p:spPr>
              <a:xfrm>
                <a:off x="4907559" y="4069010"/>
                <a:ext cx="6446240" cy="242386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设空间中的三维点</a:t>
                </a:r>
                <a14:m>
                  <m:oMath xmlns:m="http://schemas.openxmlformats.org/officeDocument/2006/math">
                    <m:r>
                      <a:rPr lang="en-US" altLang="zh-CN" b="1" i="1" smtClean="0">
                        <a:latin typeface="Cambria Math" panose="02040503050406030204" pitchFamily="18" charset="0"/>
                      </a:rPr>
                      <m:t>𝑷</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d>
                          <m:dPr>
                            <m:begChr m:val="["/>
                            <m:endChr m:val="]"/>
                            <m:ctrlPr>
                              <a:rPr lang="en-US" altLang="zh-CN" b="0" i="1" smtClean="0">
                                <a:latin typeface="Cambria Math" panose="02040503050406030204" pitchFamily="18" charset="0"/>
                              </a:rPr>
                            </m:ctrlPr>
                          </m:dPr>
                          <m:e>
                            <m:m>
                              <m:mPr>
                                <m:mcs>
                                  <m:mc>
                                    <m:mcPr>
                                      <m:count m:val="3"/>
                                      <m:mcJc m:val="center"/>
                                    </m:mcPr>
                                  </m:mc>
                                </m:mcs>
                                <m:ctrlPr>
                                  <a:rPr lang="en-US" altLang="zh-CN" b="0" i="1" smtClean="0">
                                    <a:latin typeface="Cambria Math" panose="02040503050406030204" pitchFamily="18" charset="0"/>
                                  </a:rPr>
                                </m:ctrlPr>
                              </m:mPr>
                              <m:mr>
                                <m:e>
                                  <m:r>
                                    <m:rPr>
                                      <m:brk m:alnAt="7"/>
                                    </m:rPr>
                                    <a:rPr lang="en-US" altLang="zh-CN" b="0" i="1" smtClean="0">
                                      <a:latin typeface="Cambria Math" panose="02040503050406030204" pitchFamily="18" charset="0"/>
                                    </a:rPr>
                                    <m:t>𝑋</m:t>
                                  </m:r>
                                </m:e>
                                <m:e>
                                  <m:r>
                                    <a:rPr lang="en-US" altLang="zh-CN" b="0" i="1" smtClean="0">
                                      <a:latin typeface="Cambria Math" panose="02040503050406030204" pitchFamily="18" charset="0"/>
                                    </a:rPr>
                                    <m:t>𝑌</m:t>
                                  </m:r>
                                </m:e>
                                <m:e>
                                  <m:r>
                                    <a:rPr lang="en-US" altLang="zh-CN" b="0" i="1" smtClean="0">
                                      <a:latin typeface="Cambria Math" panose="02040503050406030204" pitchFamily="18" charset="0"/>
                                    </a:rPr>
                                    <m:t>𝑍</m:t>
                                  </m:r>
                                </m:e>
                              </m:mr>
                            </m:m>
                          </m:e>
                        </m:d>
                      </m:e>
                      <m:sup>
                        <m:r>
                          <a:rPr lang="en-US" altLang="zh-CN" b="0" i="1" smtClean="0">
                            <a:latin typeface="Cambria Math" panose="02040503050406030204" pitchFamily="18" charset="0"/>
                          </a:rPr>
                          <m:t>𝑇</m:t>
                        </m:r>
                      </m:sup>
                    </m:sSup>
                  </m:oMath>
                </a14:m>
                <a:r>
                  <a:rPr lang="zh-CN" altLang="en-US" dirty="0"/>
                  <a:t>，根据真空相机投影模型：</a:t>
                </a:r>
                <a:endParaRPr lang="en-US" altLang="zh-CN" dirty="0"/>
              </a:p>
              <a:p>
                <a:pPr marL="0" lvl="1" indent="0">
                  <a:buNone/>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𝑍</m:t>
                      </m:r>
                      <m:d>
                        <m:dPr>
                          <m:begChr m:val="["/>
                          <m:endChr m:val="]"/>
                          <m:ctrlPr>
                            <a:rPr lang="en-US" altLang="zh-CN" b="0" i="1" smtClean="0">
                              <a:latin typeface="Cambria Math" panose="02040503050406030204" pitchFamily="18" charset="0"/>
                            </a:rPr>
                          </m:ctrlPr>
                        </m:dPr>
                        <m:e>
                          <m:m>
                            <m:mPr>
                              <m:mcs>
                                <m:mc>
                                  <m:mcPr>
                                    <m:count m:val="1"/>
                                    <m:mcJc m:val="center"/>
                                  </m:mcPr>
                                </m:mc>
                              </m:mcs>
                              <m:ctrlPr>
                                <a:rPr lang="en-US" altLang="zh-CN" b="0" i="1" smtClean="0">
                                  <a:latin typeface="Cambria Math" panose="02040503050406030204" pitchFamily="18" charset="0"/>
                                </a:rPr>
                              </m:ctrlPr>
                            </m:mPr>
                            <m:mr>
                              <m:e>
                                <m:r>
                                  <m:rPr>
                                    <m:brk m:alnAt="7"/>
                                  </m:rPr>
                                  <a:rPr lang="en-US" altLang="zh-CN" b="0" i="1" smtClean="0">
                                    <a:latin typeface="Cambria Math" panose="02040503050406030204" pitchFamily="18" charset="0"/>
                                  </a:rPr>
                                  <m:t>𝑢</m:t>
                                </m:r>
                              </m:e>
                            </m:mr>
                            <m:mr>
                              <m:e>
                                <m:r>
                                  <a:rPr lang="en-US" altLang="zh-CN" b="0" i="1" smtClean="0">
                                    <a:latin typeface="Cambria Math" panose="02040503050406030204" pitchFamily="18" charset="0"/>
                                  </a:rPr>
                                  <m:t>𝑣</m:t>
                                </m:r>
                              </m:e>
                            </m:mr>
                            <m:mr>
                              <m:e>
                                <m:r>
                                  <a:rPr lang="en-US" altLang="zh-CN" b="0" i="1" smtClean="0">
                                    <a:latin typeface="Cambria Math" panose="02040503050406030204" pitchFamily="18" charset="0"/>
                                  </a:rPr>
                                  <m:t>1</m:t>
                                </m:r>
                              </m:e>
                            </m:mr>
                          </m:m>
                        </m:e>
                      </m:d>
                      <m:r>
                        <a:rPr lang="en-US" altLang="zh-CN" b="0" i="1" smtClean="0">
                          <a:latin typeface="Cambria Math" panose="02040503050406030204" pitchFamily="18" charset="0"/>
                        </a:rPr>
                        <m:t>=</m:t>
                      </m:r>
                      <m:r>
                        <a:rPr lang="en-US" altLang="zh-CN" b="1" i="1">
                          <a:latin typeface="Cambria Math" panose="02040503050406030204" pitchFamily="18" charset="0"/>
                        </a:rPr>
                        <m:t>𝑲</m:t>
                      </m:r>
                      <m:d>
                        <m:dPr>
                          <m:ctrlPr>
                            <a:rPr lang="en-US" altLang="zh-CN" b="1" i="1">
                              <a:latin typeface="Cambria Math" panose="02040503050406030204" pitchFamily="18" charset="0"/>
                            </a:rPr>
                          </m:ctrlPr>
                        </m:dPr>
                        <m:e>
                          <m:r>
                            <a:rPr lang="en-US" altLang="zh-CN" b="1" i="1">
                              <a:latin typeface="Cambria Math" panose="02040503050406030204" pitchFamily="18" charset="0"/>
                            </a:rPr>
                            <m:t>𝑹𝑷</m:t>
                          </m:r>
                          <m:r>
                            <a:rPr lang="en-US" altLang="zh-CN" b="1" i="1">
                              <a:latin typeface="Cambria Math" panose="02040503050406030204" pitchFamily="18" charset="0"/>
                            </a:rPr>
                            <m:t>+</m:t>
                          </m:r>
                          <m:r>
                            <a:rPr lang="en-US" altLang="zh-CN" b="1" i="1">
                              <a:latin typeface="Cambria Math" panose="02040503050406030204" pitchFamily="18" charset="0"/>
                            </a:rPr>
                            <m:t>𝒕</m:t>
                          </m:r>
                        </m:e>
                      </m:d>
                      <m:r>
                        <a:rPr lang="en-US" altLang="zh-CN" b="1" i="1" smtClean="0">
                          <a:latin typeface="Cambria Math" panose="02040503050406030204" pitchFamily="18" charset="0"/>
                        </a:rPr>
                        <m:t>=</m:t>
                      </m:r>
                      <m:r>
                        <a:rPr lang="en-US" altLang="zh-CN" b="1" i="1" dirty="0">
                          <a:latin typeface="Cambria Math" panose="02040503050406030204" pitchFamily="18" charset="0"/>
                        </a:rPr>
                        <m:t>𝑲</m:t>
                      </m:r>
                      <m:r>
                        <a:rPr lang="en-US" altLang="zh-CN" b="1" i="1">
                          <a:latin typeface="Cambria Math" panose="02040503050406030204" pitchFamily="18" charset="0"/>
                        </a:rPr>
                        <m:t>𝑻𝑷</m:t>
                      </m:r>
                    </m:oMath>
                  </m:oMathPara>
                </a14:m>
                <a:endParaRPr lang="en-US" altLang="zh-CN" dirty="0">
                  <a:latin typeface="+mn-lt"/>
                </a:endParaRPr>
              </a:p>
              <a:p>
                <a:pPr lvl="1"/>
                <a:r>
                  <a:rPr lang="zh-CN" altLang="en-US" dirty="0">
                    <a:latin typeface="+mn-lt"/>
                  </a:rPr>
                  <a:t>两幅图像中像素点的位置为：</a:t>
                </a:r>
                <a:endParaRPr lang="en-US" altLang="zh-CN" dirty="0">
                  <a:latin typeface="+mn-lt"/>
                </a:endParaRPr>
              </a:p>
              <a:p>
                <a:pPr marL="0" lvl="1" indent="0">
                  <a:buNone/>
                </a:pPr>
                <a14:m>
                  <m:oMathPara xmlns:m="http://schemas.openxmlformats.org/officeDocument/2006/math">
                    <m:oMathParaPr>
                      <m:jc m:val="centerGroup"/>
                    </m:oMathParaPr>
                    <m:oMath xmlns:m="http://schemas.openxmlformats.org/officeDocument/2006/math">
                      <m:sSub>
                        <m:sSubPr>
                          <m:ctrlPr>
                            <a:rPr lang="en-US" altLang="zh-CN" sz="1600" i="1" smtClean="0">
                              <a:latin typeface="Cambria Math" panose="02040503050406030204" pitchFamily="18" charset="0"/>
                            </a:rPr>
                          </m:ctrlPr>
                        </m:sSubPr>
                        <m:e>
                          <m:r>
                            <a:rPr lang="en-US" altLang="zh-CN" sz="1600" i="1">
                              <a:latin typeface="Cambria Math" panose="02040503050406030204" pitchFamily="18" charset="0"/>
                            </a:rPr>
                            <m:t>𝑠</m:t>
                          </m:r>
                        </m:e>
                        <m:sub>
                          <m:r>
                            <a:rPr lang="en-US" altLang="zh-CN" sz="1600" b="0" i="1" smtClean="0">
                              <a:latin typeface="Cambria Math" panose="02040503050406030204" pitchFamily="18" charset="0"/>
                            </a:rPr>
                            <m:t>1</m:t>
                          </m:r>
                        </m:sub>
                      </m:sSub>
                      <m:sSub>
                        <m:sSubPr>
                          <m:ctrlPr>
                            <a:rPr lang="en-US" altLang="zh-CN" sz="1600" i="1">
                              <a:latin typeface="Cambria Math" panose="02040503050406030204" pitchFamily="18" charset="0"/>
                            </a:rPr>
                          </m:ctrlPr>
                        </m:sSubPr>
                        <m:e>
                          <m:r>
                            <a:rPr lang="en-US" altLang="zh-CN" sz="1600" b="1" i="1">
                              <a:latin typeface="Cambria Math" panose="02040503050406030204" pitchFamily="18" charset="0"/>
                            </a:rPr>
                            <m:t>𝒙</m:t>
                          </m:r>
                        </m:e>
                        <m:sub>
                          <m:r>
                            <a:rPr lang="en-US" altLang="zh-CN" sz="1600" b="0" i="1" smtClean="0">
                              <a:latin typeface="Cambria Math" panose="02040503050406030204" pitchFamily="18" charset="0"/>
                            </a:rPr>
                            <m:t>1</m:t>
                          </m:r>
                        </m:sub>
                      </m:sSub>
                      <m:r>
                        <a:rPr lang="en-US" altLang="zh-CN" sz="1600" i="1">
                          <a:latin typeface="Cambria Math" panose="02040503050406030204" pitchFamily="18" charset="0"/>
                        </a:rPr>
                        <m:t>=</m:t>
                      </m:r>
                      <m:r>
                        <a:rPr lang="en-US" altLang="zh-CN" sz="1600" b="1" i="1">
                          <a:latin typeface="Cambria Math" panose="02040503050406030204" pitchFamily="18" charset="0"/>
                        </a:rPr>
                        <m:t>𝑲</m:t>
                      </m:r>
                      <m:r>
                        <a:rPr lang="en-US" altLang="zh-CN" b="1" i="1">
                          <a:latin typeface="Cambria Math" panose="02040503050406030204" pitchFamily="18" charset="0"/>
                        </a:rPr>
                        <m:t>𝑷</m:t>
                      </m:r>
                      <m:r>
                        <a:rPr lang="en-US" altLang="zh-CN" sz="1600" b="1" i="1" smtClean="0">
                          <a:latin typeface="Cambria Math" panose="02040503050406030204" pitchFamily="18" charset="0"/>
                        </a:rPr>
                        <m:t>,</m:t>
                      </m:r>
                      <m:r>
                        <a:rPr lang="en-US" altLang="zh-CN" sz="1600" b="0" i="1" smtClean="0">
                          <a:latin typeface="Cambria Math" panose="02040503050406030204" pitchFamily="18" charset="0"/>
                        </a:rPr>
                        <m:t>  </m:t>
                      </m:r>
                      <m:sSub>
                        <m:sSubPr>
                          <m:ctrlPr>
                            <a:rPr lang="en-US" altLang="zh-CN" i="1">
                              <a:latin typeface="Cambria Math" panose="02040503050406030204" pitchFamily="18" charset="0"/>
                            </a:rPr>
                          </m:ctrlPr>
                        </m:sSubPr>
                        <m:e>
                          <m:r>
                            <a:rPr lang="en-US" altLang="zh-CN" i="1">
                              <a:latin typeface="Cambria Math" panose="02040503050406030204" pitchFamily="18" charset="0"/>
                            </a:rPr>
                            <m:t>𝑠</m:t>
                          </m:r>
                        </m:e>
                        <m:sub>
                          <m:r>
                            <a:rPr lang="en-US" altLang="zh-CN" i="1">
                              <a:latin typeface="Cambria Math" panose="02040503050406030204" pitchFamily="18" charset="0"/>
                            </a:rPr>
                            <m:t>2</m:t>
                          </m:r>
                        </m:sub>
                      </m:sSub>
                      <m:sSub>
                        <m:sSubPr>
                          <m:ctrlPr>
                            <a:rPr lang="en-US" altLang="zh-CN" i="1">
                              <a:latin typeface="Cambria Math" panose="02040503050406030204" pitchFamily="18" charset="0"/>
                            </a:rPr>
                          </m:ctrlPr>
                        </m:sSubPr>
                        <m:e>
                          <m:r>
                            <a:rPr lang="en-US" altLang="zh-CN" b="1" i="1">
                              <a:latin typeface="Cambria Math" panose="02040503050406030204" pitchFamily="18" charset="0"/>
                            </a:rPr>
                            <m:t>𝒙</m:t>
                          </m:r>
                        </m:e>
                        <m:sub>
                          <m:r>
                            <a:rPr lang="en-US" altLang="zh-CN" i="1">
                              <a:latin typeface="Cambria Math" panose="02040503050406030204" pitchFamily="18" charset="0"/>
                            </a:rPr>
                            <m:t>2</m:t>
                          </m:r>
                        </m:sub>
                      </m:sSub>
                      <m:r>
                        <a:rPr lang="en-US" altLang="zh-CN" i="1">
                          <a:latin typeface="Cambria Math" panose="02040503050406030204" pitchFamily="18" charset="0"/>
                        </a:rPr>
                        <m:t>=</m:t>
                      </m:r>
                      <m:r>
                        <a:rPr lang="en-US" altLang="zh-CN" b="1" i="1">
                          <a:latin typeface="Cambria Math" panose="02040503050406030204" pitchFamily="18" charset="0"/>
                        </a:rPr>
                        <m:t>𝑲</m:t>
                      </m:r>
                      <m:d>
                        <m:dPr>
                          <m:ctrlPr>
                            <a:rPr lang="en-US" altLang="zh-CN" b="1" i="1">
                              <a:latin typeface="Cambria Math" panose="02040503050406030204" pitchFamily="18" charset="0"/>
                            </a:rPr>
                          </m:ctrlPr>
                        </m:dPr>
                        <m:e>
                          <m:r>
                            <a:rPr lang="en-US" altLang="zh-CN" b="1" i="1">
                              <a:latin typeface="Cambria Math" panose="02040503050406030204" pitchFamily="18" charset="0"/>
                            </a:rPr>
                            <m:t>𝑹𝑷</m:t>
                          </m:r>
                          <m:r>
                            <a:rPr lang="en-US" altLang="zh-CN" b="1" i="1">
                              <a:latin typeface="Cambria Math" panose="02040503050406030204" pitchFamily="18" charset="0"/>
                            </a:rPr>
                            <m:t>+</m:t>
                          </m:r>
                          <m:r>
                            <a:rPr lang="en-US" altLang="zh-CN" b="1" i="1">
                              <a:latin typeface="Cambria Math" panose="02040503050406030204" pitchFamily="18" charset="0"/>
                            </a:rPr>
                            <m:t>𝒕</m:t>
                          </m:r>
                        </m:e>
                      </m:d>
                    </m:oMath>
                  </m:oMathPara>
                </a14:m>
                <a:endParaRPr lang="en-US" altLang="zh-CN" dirty="0">
                  <a:latin typeface="+mn-lt"/>
                </a:endParaRPr>
              </a:p>
              <a:p>
                <a:pPr lvl="1"/>
                <a:r>
                  <a:rPr lang="zh-CN" altLang="en-US" dirty="0">
                    <a:latin typeface="+mn-lt"/>
                  </a:rPr>
                  <a:t>由于</a:t>
                </a:r>
                <a:r>
                  <a:rPr lang="zh-CN" altLang="en-US" dirty="0">
                    <a:solidFill>
                      <a:srgbClr val="FF0000"/>
                    </a:solidFill>
                    <a:latin typeface="+mn-lt"/>
                  </a:rPr>
                  <a:t>齐次坐标乘以非零常量后表示同一个投影点</a:t>
                </a:r>
                <a:r>
                  <a:rPr lang="zh-CN" altLang="en-US" dirty="0">
                    <a:latin typeface="+mn-lt"/>
                  </a:rPr>
                  <a:t>，如果使用齐次坐标，也可以把上式写成在乘以非零常数下成立的</a:t>
                </a:r>
                <a:r>
                  <a:rPr lang="en-US" altLang="zh-CN" dirty="0">
                    <a:latin typeface="+mn-lt"/>
                  </a:rPr>
                  <a:t>(up to a scale)</a:t>
                </a:r>
                <a:r>
                  <a:rPr lang="zh-CN" altLang="en-US" dirty="0">
                    <a:latin typeface="+mn-lt"/>
                  </a:rPr>
                  <a:t>等式：</a:t>
                </a:r>
                <a:endParaRPr lang="en-US" altLang="zh-CN" dirty="0">
                  <a:latin typeface="+mn-lt"/>
                </a:endParaRPr>
              </a:p>
              <a:p>
                <a:pPr marL="0" lvl="1" indent="0">
                  <a:buNone/>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b="1" i="1">
                              <a:latin typeface="Cambria Math" panose="02040503050406030204" pitchFamily="18" charset="0"/>
                            </a:rPr>
                            <m:t>𝒑</m:t>
                          </m:r>
                        </m:e>
                        <m:sub>
                          <m:r>
                            <a:rPr lang="en-US" altLang="zh-CN" i="1">
                              <a:latin typeface="Cambria Math" panose="02040503050406030204" pitchFamily="18" charset="0"/>
                            </a:rPr>
                            <m:t>1</m:t>
                          </m:r>
                        </m:sub>
                      </m:sSub>
                      <m:r>
                        <a:rPr lang="en-US" altLang="zh-CN" i="1">
                          <a:latin typeface="Cambria Math" panose="02040503050406030204" pitchFamily="18" charset="0"/>
                        </a:rPr>
                        <m:t>=</m:t>
                      </m:r>
                      <m:r>
                        <a:rPr lang="en-US" altLang="zh-CN" b="1" i="1">
                          <a:latin typeface="Cambria Math" panose="02040503050406030204" pitchFamily="18" charset="0"/>
                        </a:rPr>
                        <m:t>𝑲𝑷</m:t>
                      </m:r>
                      <m:r>
                        <a:rPr lang="en-US" altLang="zh-CN" b="1" i="1" smtClean="0">
                          <a:latin typeface="Cambria Math" panose="02040503050406030204" pitchFamily="18" charset="0"/>
                        </a:rPr>
                        <m:t>,</m:t>
                      </m:r>
                      <m:r>
                        <a:rPr lang="en-US" altLang="zh-CN" b="0" i="1" smtClean="0">
                          <a:latin typeface="Cambria Math" panose="02040503050406030204" pitchFamily="18" charset="0"/>
                        </a:rPr>
                        <m:t>  </m:t>
                      </m:r>
                      <m:sSub>
                        <m:sSubPr>
                          <m:ctrlPr>
                            <a:rPr lang="en-US" altLang="zh-CN" i="1">
                              <a:latin typeface="Cambria Math" panose="02040503050406030204" pitchFamily="18" charset="0"/>
                            </a:rPr>
                          </m:ctrlPr>
                        </m:sSubPr>
                        <m:e>
                          <m:r>
                            <a:rPr lang="en-US" altLang="zh-CN" b="1" i="1">
                              <a:latin typeface="Cambria Math" panose="02040503050406030204" pitchFamily="18" charset="0"/>
                            </a:rPr>
                            <m:t>𝒑</m:t>
                          </m:r>
                        </m:e>
                        <m:sub>
                          <m:r>
                            <a:rPr lang="en-US" altLang="zh-CN" i="1">
                              <a:latin typeface="Cambria Math" panose="02040503050406030204" pitchFamily="18" charset="0"/>
                            </a:rPr>
                            <m:t>1</m:t>
                          </m:r>
                        </m:sub>
                      </m:sSub>
                      <m:r>
                        <a:rPr lang="en-US" altLang="zh-CN" i="1">
                          <a:latin typeface="Cambria Math" panose="02040503050406030204" pitchFamily="18" charset="0"/>
                        </a:rPr>
                        <m:t>=</m:t>
                      </m:r>
                      <m:r>
                        <a:rPr lang="en-US" altLang="zh-CN" b="1" i="1">
                          <a:latin typeface="Cambria Math" panose="02040503050406030204" pitchFamily="18" charset="0"/>
                        </a:rPr>
                        <m:t>𝑲</m:t>
                      </m:r>
                      <m:d>
                        <m:dPr>
                          <m:ctrlPr>
                            <a:rPr lang="en-US" altLang="zh-CN" b="1" i="1">
                              <a:latin typeface="Cambria Math" panose="02040503050406030204" pitchFamily="18" charset="0"/>
                            </a:rPr>
                          </m:ctrlPr>
                        </m:dPr>
                        <m:e>
                          <m:r>
                            <a:rPr lang="en-US" altLang="zh-CN" b="1" i="1">
                              <a:latin typeface="Cambria Math" panose="02040503050406030204" pitchFamily="18" charset="0"/>
                            </a:rPr>
                            <m:t>𝑹𝑷</m:t>
                          </m:r>
                          <m:r>
                            <a:rPr lang="en-US" altLang="zh-CN" b="1" i="1">
                              <a:latin typeface="Cambria Math" panose="02040503050406030204" pitchFamily="18" charset="0"/>
                            </a:rPr>
                            <m:t>+</m:t>
                          </m:r>
                          <m:r>
                            <a:rPr lang="en-US" altLang="zh-CN" b="1" i="1">
                              <a:latin typeface="Cambria Math" panose="02040503050406030204" pitchFamily="18" charset="0"/>
                            </a:rPr>
                            <m:t>𝒕</m:t>
                          </m:r>
                        </m:e>
                      </m:d>
                    </m:oMath>
                  </m:oMathPara>
                </a14:m>
                <a:endParaRPr lang="en-US" altLang="zh-CN" dirty="0">
                  <a:latin typeface="+mn-lt"/>
                </a:endParaRPr>
              </a:p>
            </p:txBody>
          </p:sp>
        </mc:Choice>
        <mc:Fallback xmlns="">
          <p:sp>
            <p:nvSpPr>
              <p:cNvPr id="7" name="ee4pContent1">
                <a:extLst>
                  <a:ext uri="{FF2B5EF4-FFF2-40B4-BE49-F238E27FC236}">
                    <a16:creationId xmlns:a16="http://schemas.microsoft.com/office/drawing/2014/main" id="{0DFCB7E7-0418-1A55-E731-634436B543E0}"/>
                  </a:ext>
                </a:extLst>
              </p:cNvPr>
              <p:cNvSpPr txBox="1">
                <a:spLocks noRot="1" noChangeAspect="1" noMove="1" noResize="1" noEditPoints="1" noAdjustHandles="1" noChangeArrowheads="1" noChangeShapeType="1" noTextEdit="1"/>
              </p:cNvSpPr>
              <p:nvPr>
                <p:custDataLst>
                  <p:tags r:id="rId11"/>
                </p:custDataLst>
              </p:nvPr>
            </p:nvSpPr>
            <p:spPr>
              <a:xfrm>
                <a:off x="4907559" y="4069010"/>
                <a:ext cx="6446240" cy="2423865"/>
              </a:xfrm>
              <a:prstGeom prst="rect">
                <a:avLst/>
              </a:prstGeom>
              <a:blipFill>
                <a:blip r:embed="rId12"/>
                <a:stretch>
                  <a:fillRect l="-283" r="-1039"/>
                </a:stretch>
              </a:blipFill>
              <a:ln w="9525" cmpd="sng">
                <a:solidFill>
                  <a:schemeClr val="accent1">
                    <a:lumMod val="100000"/>
                  </a:schemeClr>
                </a:solidFill>
                <a:prstDash val="solid"/>
              </a:ln>
            </p:spPr>
            <p:txBody>
              <a:bodyPr/>
              <a:lstStyle/>
              <a:p>
                <a:r>
                  <a:rPr lang="en-US">
                    <a:noFill/>
                  </a:rPr>
                  <a:t> </a:t>
                </a:r>
              </a:p>
            </p:txBody>
          </p:sp>
        </mc:Fallback>
      </mc:AlternateContent>
    </p:spTree>
    <p:extLst>
      <p:ext uri="{BB962C8B-B14F-4D97-AF65-F5344CB8AC3E}">
        <p14:creationId xmlns:p14="http://schemas.microsoft.com/office/powerpoint/2010/main" val="110907641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Camera Calibration—</a:t>
            </a:r>
            <a:r>
              <a:rPr lang="zh-CN" altLang="en-US" dirty="0">
                <a:hlinkClick r:id="rId6"/>
              </a:rPr>
              <a:t>对极约束</a:t>
            </a:r>
            <a:endParaRPr lang="en-US" dirty="0"/>
          </a:p>
        </p:txBody>
      </p:sp>
      <mc:AlternateContent xmlns:mc="http://schemas.openxmlformats.org/markup-compatibility/2006">
        <mc:Choice xmlns:a14="http://schemas.microsoft.com/office/drawing/2010/main" Requires="a14">
          <p:sp>
            <p:nvSpPr>
              <p:cNvPr id="22" name="ee4pContent1">
                <a:extLst>
                  <a:ext uri="{FF2B5EF4-FFF2-40B4-BE49-F238E27FC236}">
                    <a16:creationId xmlns:a16="http://schemas.microsoft.com/office/drawing/2014/main" id="{A7A6BCCD-206B-103E-C0E4-2DF0DCDF073B}"/>
                  </a:ext>
                </a:extLst>
              </p:cNvPr>
              <p:cNvSpPr txBox="1">
                <a:spLocks/>
              </p:cNvSpPr>
              <p:nvPr>
                <p:custDataLst>
                  <p:tags r:id="rId2"/>
                </p:custDataLst>
              </p:nvPr>
            </p:nvSpPr>
            <p:spPr>
              <a:xfrm>
                <a:off x="838199" y="1690687"/>
                <a:ext cx="10515600" cy="3544043"/>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取：</a:t>
                </a:r>
                <a:endParaRPr lang="en-US" altLang="zh-CN" dirty="0">
                  <a:latin typeface="+mn-lt"/>
                </a:endParaRPr>
              </a:p>
              <a:p>
                <a:pPr marL="0" lvl="1" indent="0">
                  <a:buNone/>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b="1" i="1">
                              <a:latin typeface="Cambria Math" panose="02040503050406030204" pitchFamily="18" charset="0"/>
                            </a:rPr>
                            <m:t>𝒙</m:t>
                          </m:r>
                        </m:e>
                        <m:sub>
                          <m:r>
                            <a:rPr lang="en-US" altLang="zh-CN" i="1">
                              <a:latin typeface="Cambria Math" panose="02040503050406030204" pitchFamily="18" charset="0"/>
                            </a:rPr>
                            <m:t>1</m:t>
                          </m:r>
                        </m:sub>
                      </m:sSub>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b="1" i="1">
                              <a:latin typeface="Cambria Math" panose="02040503050406030204" pitchFamily="18" charset="0"/>
                            </a:rPr>
                            <m:t>𝑲</m:t>
                          </m:r>
                        </m:e>
                        <m:sup>
                          <m:r>
                            <a:rPr lang="en-US" altLang="zh-CN" i="1">
                              <a:latin typeface="Cambria Math" panose="02040503050406030204" pitchFamily="18" charset="0"/>
                            </a:rPr>
                            <m:t>−1</m:t>
                          </m:r>
                        </m:sup>
                      </m:sSup>
                      <m:sSub>
                        <m:sSubPr>
                          <m:ctrlPr>
                            <a:rPr lang="en-US" altLang="zh-CN" i="1">
                              <a:latin typeface="Cambria Math" panose="02040503050406030204" pitchFamily="18" charset="0"/>
                            </a:rPr>
                          </m:ctrlPr>
                        </m:sSubPr>
                        <m:e>
                          <m:r>
                            <a:rPr lang="en-US" altLang="zh-CN" b="1" i="1">
                              <a:latin typeface="Cambria Math" panose="02040503050406030204" pitchFamily="18" charset="0"/>
                            </a:rPr>
                            <m:t>𝒑</m:t>
                          </m:r>
                        </m:e>
                        <m:sub>
                          <m:r>
                            <a:rPr lang="en-US" altLang="zh-CN" i="1">
                              <a:latin typeface="Cambria Math" panose="02040503050406030204" pitchFamily="18" charset="0"/>
                            </a:rPr>
                            <m:t>1</m:t>
                          </m:r>
                        </m:sub>
                      </m:sSub>
                      <m:r>
                        <a:rPr lang="en-US" altLang="zh-CN" b="1" i="1">
                          <a:latin typeface="Cambria Math" panose="02040503050406030204" pitchFamily="18" charset="0"/>
                        </a:rPr>
                        <m:t>,</m:t>
                      </m:r>
                      <m:r>
                        <a:rPr lang="en-US" altLang="zh-CN" b="0" i="1" smtClean="0">
                          <a:latin typeface="Cambria Math" panose="02040503050406030204" pitchFamily="18" charset="0"/>
                        </a:rPr>
                        <m:t>  </m:t>
                      </m:r>
                      <m:sSub>
                        <m:sSubPr>
                          <m:ctrlPr>
                            <a:rPr lang="en-US" altLang="zh-CN" i="1">
                              <a:latin typeface="Cambria Math" panose="02040503050406030204" pitchFamily="18" charset="0"/>
                            </a:rPr>
                          </m:ctrlPr>
                        </m:sSubPr>
                        <m:e>
                          <m:r>
                            <a:rPr lang="en-US" altLang="zh-CN" b="1" i="1">
                              <a:latin typeface="Cambria Math" panose="02040503050406030204" pitchFamily="18" charset="0"/>
                            </a:rPr>
                            <m:t>𝒙</m:t>
                          </m:r>
                        </m:e>
                        <m:sub>
                          <m:r>
                            <a:rPr lang="en-US" altLang="zh-CN" i="1">
                              <a:latin typeface="Cambria Math" panose="02040503050406030204" pitchFamily="18" charset="0"/>
                            </a:rPr>
                            <m:t>2</m:t>
                          </m:r>
                        </m:sub>
                      </m:sSub>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b="1" i="1">
                              <a:latin typeface="Cambria Math" panose="02040503050406030204" pitchFamily="18" charset="0"/>
                            </a:rPr>
                            <m:t>𝑲</m:t>
                          </m:r>
                        </m:e>
                        <m:sup>
                          <m:r>
                            <a:rPr lang="en-US" altLang="zh-CN" i="1">
                              <a:latin typeface="Cambria Math" panose="02040503050406030204" pitchFamily="18" charset="0"/>
                            </a:rPr>
                            <m:t>−1</m:t>
                          </m:r>
                        </m:sup>
                      </m:sSup>
                      <m:sSub>
                        <m:sSubPr>
                          <m:ctrlPr>
                            <a:rPr lang="en-US" altLang="zh-CN" i="1">
                              <a:latin typeface="Cambria Math" panose="02040503050406030204" pitchFamily="18" charset="0"/>
                            </a:rPr>
                          </m:ctrlPr>
                        </m:sSubPr>
                        <m:e>
                          <m:r>
                            <a:rPr lang="en-US" altLang="zh-CN" b="1" i="1">
                              <a:latin typeface="Cambria Math" panose="02040503050406030204" pitchFamily="18" charset="0"/>
                            </a:rPr>
                            <m:t>𝒑</m:t>
                          </m:r>
                        </m:e>
                        <m:sub>
                          <m:r>
                            <a:rPr lang="en-US" altLang="zh-CN" i="1">
                              <a:latin typeface="Cambria Math" panose="02040503050406030204" pitchFamily="18" charset="0"/>
                            </a:rPr>
                            <m:t>2</m:t>
                          </m:r>
                        </m:sub>
                      </m:sSub>
                    </m:oMath>
                  </m:oMathPara>
                </a14:m>
                <a:endParaRPr lang="en-US" altLang="zh-CN" dirty="0">
                  <a:latin typeface="+mn-lt"/>
                </a:endParaRPr>
              </a:p>
              <a:p>
                <a:pPr lvl="1"/>
                <a:r>
                  <a:rPr lang="zh-CN" altLang="en-US" dirty="0">
                    <a:latin typeface="+mn-lt"/>
                  </a:rPr>
                  <a:t>将</a:t>
                </a:r>
                <a14:m>
                  <m:oMath xmlns:m="http://schemas.openxmlformats.org/officeDocument/2006/math">
                    <m:sSub>
                      <m:sSubPr>
                        <m:ctrlPr>
                          <a:rPr lang="en-US" altLang="zh-CN" i="1" smtClean="0">
                            <a:latin typeface="Cambria Math" panose="02040503050406030204" pitchFamily="18" charset="0"/>
                          </a:rPr>
                        </m:ctrlPr>
                      </m:sSubPr>
                      <m:e>
                        <m:r>
                          <a:rPr lang="en-US" altLang="zh-CN" b="1" i="1">
                            <a:latin typeface="Cambria Math" panose="02040503050406030204" pitchFamily="18" charset="0"/>
                          </a:rPr>
                          <m:t>𝒑</m:t>
                        </m:r>
                      </m:e>
                      <m:sub>
                        <m:r>
                          <a:rPr lang="en-US" altLang="zh-CN" i="1">
                            <a:latin typeface="Cambria Math" panose="02040503050406030204" pitchFamily="18" charset="0"/>
                          </a:rPr>
                          <m:t>1</m:t>
                        </m:r>
                      </m:sub>
                    </m:sSub>
                    <m:r>
                      <a:rPr lang="en-US" altLang="zh-CN" i="1">
                        <a:latin typeface="Cambria Math" panose="02040503050406030204" pitchFamily="18" charset="0"/>
                      </a:rPr>
                      <m:t>=</m:t>
                    </m:r>
                    <m:r>
                      <a:rPr lang="en-US" altLang="zh-CN" b="1" i="1">
                        <a:latin typeface="Cambria Math" panose="02040503050406030204" pitchFamily="18" charset="0"/>
                      </a:rPr>
                      <m:t>𝑲𝑷</m:t>
                    </m:r>
                    <m:r>
                      <a:rPr lang="en-US" altLang="zh-CN" b="1" i="1" smtClean="0">
                        <a:latin typeface="Cambria Math" panose="02040503050406030204" pitchFamily="18" charset="0"/>
                      </a:rPr>
                      <m:t>,</m:t>
                    </m:r>
                    <m:r>
                      <a:rPr lang="en-US" altLang="zh-CN" b="0" i="1" smtClean="0">
                        <a:latin typeface="Cambria Math" panose="02040503050406030204" pitchFamily="18" charset="0"/>
                      </a:rPr>
                      <m:t>  </m:t>
                    </m:r>
                    <m:sSub>
                      <m:sSubPr>
                        <m:ctrlPr>
                          <a:rPr lang="en-US" altLang="zh-CN" i="1">
                            <a:latin typeface="Cambria Math" panose="02040503050406030204" pitchFamily="18" charset="0"/>
                          </a:rPr>
                        </m:ctrlPr>
                      </m:sSubPr>
                      <m:e>
                        <m:r>
                          <a:rPr lang="en-US" altLang="zh-CN" b="1" i="1">
                            <a:latin typeface="Cambria Math" panose="02040503050406030204" pitchFamily="18" charset="0"/>
                          </a:rPr>
                          <m:t>𝒑</m:t>
                        </m:r>
                      </m:e>
                      <m:sub>
                        <m:r>
                          <a:rPr lang="en-US" altLang="zh-CN" i="1">
                            <a:latin typeface="Cambria Math" panose="02040503050406030204" pitchFamily="18" charset="0"/>
                          </a:rPr>
                          <m:t>1</m:t>
                        </m:r>
                      </m:sub>
                    </m:sSub>
                    <m:r>
                      <a:rPr lang="en-US" altLang="zh-CN" i="1">
                        <a:latin typeface="Cambria Math" panose="02040503050406030204" pitchFamily="18" charset="0"/>
                      </a:rPr>
                      <m:t>=</m:t>
                    </m:r>
                    <m:r>
                      <a:rPr lang="en-US" altLang="zh-CN" b="1" i="1">
                        <a:latin typeface="Cambria Math" panose="02040503050406030204" pitchFamily="18" charset="0"/>
                      </a:rPr>
                      <m:t>𝑲</m:t>
                    </m:r>
                    <m:d>
                      <m:dPr>
                        <m:ctrlPr>
                          <a:rPr lang="en-US" altLang="zh-CN" b="1" i="1">
                            <a:latin typeface="Cambria Math" panose="02040503050406030204" pitchFamily="18" charset="0"/>
                          </a:rPr>
                        </m:ctrlPr>
                      </m:dPr>
                      <m:e>
                        <m:r>
                          <a:rPr lang="en-US" altLang="zh-CN" b="1" i="1">
                            <a:latin typeface="Cambria Math" panose="02040503050406030204" pitchFamily="18" charset="0"/>
                          </a:rPr>
                          <m:t>𝑹𝑷</m:t>
                        </m:r>
                        <m:r>
                          <a:rPr lang="en-US" altLang="zh-CN" b="1" i="1">
                            <a:latin typeface="Cambria Math" panose="02040503050406030204" pitchFamily="18" charset="0"/>
                          </a:rPr>
                          <m:t>+</m:t>
                        </m:r>
                        <m:r>
                          <a:rPr lang="en-US" altLang="zh-CN" b="1" i="1">
                            <a:latin typeface="Cambria Math" panose="02040503050406030204" pitchFamily="18" charset="0"/>
                          </a:rPr>
                          <m:t>𝒕</m:t>
                        </m:r>
                      </m:e>
                    </m:d>
                  </m:oMath>
                </a14:m>
                <a:r>
                  <a:rPr lang="zh-CN" altLang="en-US" dirty="0">
                    <a:latin typeface="+mn-lt"/>
                  </a:rPr>
                  <a:t>带入后得到：</a:t>
                </a:r>
                <a:endParaRPr lang="en-US" altLang="zh-CN" dirty="0">
                  <a:latin typeface="+mn-lt"/>
                </a:endParaRPr>
              </a:p>
              <a:p>
                <a:pPr marL="0" lvl="1" indent="0">
                  <a:buNone/>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1" i="1">
                              <a:latin typeface="Cambria Math" panose="02040503050406030204" pitchFamily="18" charset="0"/>
                            </a:rPr>
                            <m:t>𝒙</m:t>
                          </m:r>
                        </m:e>
                        <m:sub>
                          <m:r>
                            <a:rPr lang="en-US" altLang="zh-CN" i="1">
                              <a:latin typeface="Cambria Math" panose="02040503050406030204" pitchFamily="18" charset="0"/>
                            </a:rPr>
                            <m:t>2</m:t>
                          </m:r>
                        </m:sub>
                      </m:sSub>
                      <m:r>
                        <a:rPr lang="en-US" altLang="zh-CN" b="0" i="1" smtClean="0">
                          <a:latin typeface="Cambria Math" panose="02040503050406030204" pitchFamily="18" charset="0"/>
                        </a:rPr>
                        <m:t>=</m:t>
                      </m:r>
                      <m:r>
                        <a:rPr lang="en-US" altLang="zh-CN" b="1" i="1">
                          <a:latin typeface="Cambria Math" panose="02040503050406030204" pitchFamily="18" charset="0"/>
                        </a:rPr>
                        <m:t>𝑹</m:t>
                      </m:r>
                      <m:sSub>
                        <m:sSubPr>
                          <m:ctrlPr>
                            <a:rPr lang="en-US" altLang="zh-CN" i="1">
                              <a:latin typeface="Cambria Math" panose="02040503050406030204" pitchFamily="18" charset="0"/>
                            </a:rPr>
                          </m:ctrlPr>
                        </m:sSubPr>
                        <m:e>
                          <m:r>
                            <a:rPr lang="en-US" altLang="zh-CN" b="1" i="1">
                              <a:latin typeface="Cambria Math" panose="02040503050406030204" pitchFamily="18" charset="0"/>
                            </a:rPr>
                            <m:t>𝒙</m:t>
                          </m:r>
                        </m:e>
                        <m:sub>
                          <m:r>
                            <a:rPr lang="en-US" altLang="zh-CN" i="1">
                              <a:latin typeface="Cambria Math" panose="02040503050406030204" pitchFamily="18" charset="0"/>
                            </a:rPr>
                            <m:t>1</m:t>
                          </m:r>
                        </m:sub>
                      </m:sSub>
                      <m:r>
                        <a:rPr lang="en-US" altLang="zh-CN" b="0" i="1" smtClean="0">
                          <a:latin typeface="Cambria Math" panose="02040503050406030204" pitchFamily="18" charset="0"/>
                        </a:rPr>
                        <m:t>+</m:t>
                      </m:r>
                      <m:r>
                        <a:rPr lang="en-US" altLang="zh-CN" b="1" i="1" smtClean="0">
                          <a:latin typeface="Cambria Math" panose="02040503050406030204" pitchFamily="18" charset="0"/>
                        </a:rPr>
                        <m:t>𝒕</m:t>
                      </m:r>
                    </m:oMath>
                  </m:oMathPara>
                </a14:m>
                <a:endParaRPr lang="en-US" altLang="zh-CN" b="1" dirty="0">
                  <a:latin typeface="+mn-lt"/>
                </a:endParaRPr>
              </a:p>
              <a:p>
                <a:pPr lvl="1"/>
                <a:r>
                  <a:rPr lang="zh-CN" altLang="en-US" dirty="0">
                    <a:latin typeface="+mn-lt"/>
                  </a:rPr>
                  <a:t>两边同时左乘</a:t>
                </a:r>
                <a14:m>
                  <m:oMath xmlns:m="http://schemas.openxmlformats.org/officeDocument/2006/math">
                    <m:sSup>
                      <m:sSupPr>
                        <m:ctrlPr>
                          <a:rPr lang="en-US" altLang="zh-CN" i="1" smtClean="0">
                            <a:latin typeface="Cambria Math" panose="02040503050406030204" pitchFamily="18" charset="0"/>
                          </a:rPr>
                        </m:ctrlPr>
                      </m:sSupPr>
                      <m:e>
                        <m:r>
                          <a:rPr lang="en-US" altLang="zh-CN" b="1" i="1" smtClean="0">
                            <a:latin typeface="Cambria Math" panose="02040503050406030204" pitchFamily="18" charset="0"/>
                          </a:rPr>
                          <m:t>𝒕</m:t>
                        </m:r>
                      </m:e>
                      <m:sup>
                        <m:r>
                          <a:rPr lang="en-US" altLang="zh-CN" i="1">
                            <a:latin typeface="Cambria Math" panose="02040503050406030204" pitchFamily="18" charset="0"/>
                            <a:ea typeface="Cambria Math" panose="02040503050406030204" pitchFamily="18" charset="0"/>
                          </a:rPr>
                          <m:t>∧</m:t>
                        </m:r>
                      </m:sup>
                    </m:sSup>
                    <m:r>
                      <a:rPr lang="zh-CN" altLang="en-US" i="1">
                        <a:latin typeface="Cambria Math" panose="02040503050406030204" pitchFamily="18" charset="0"/>
                        <a:ea typeface="Cambria Math" panose="02040503050406030204" pitchFamily="18" charset="0"/>
                      </a:rPr>
                      <m:t>得到</m:t>
                    </m:r>
                  </m:oMath>
                </a14:m>
                <a:r>
                  <a:rPr lang="zh-CN" altLang="en-US" dirty="0">
                    <a:latin typeface="+mn-lt"/>
                  </a:rPr>
                  <a:t>：</a:t>
                </a:r>
                <a:endParaRPr lang="en-US" altLang="zh-CN" dirty="0">
                  <a:latin typeface="+mn-lt"/>
                </a:endParaRPr>
              </a:p>
              <a:p>
                <a:pPr marL="0" lvl="1" indent="0">
                  <a:buNone/>
                </a:pPr>
                <a14:m>
                  <m:oMathPara xmlns:m="http://schemas.openxmlformats.org/officeDocument/2006/math">
                    <m:oMathParaPr>
                      <m:jc m:val="centerGroup"/>
                    </m:oMathParaPr>
                    <m:oMath xmlns:m="http://schemas.openxmlformats.org/officeDocument/2006/math">
                      <m:sSup>
                        <m:sSupPr>
                          <m:ctrlPr>
                            <a:rPr lang="en-US" altLang="zh-CN" i="1">
                              <a:latin typeface="Cambria Math" panose="02040503050406030204" pitchFamily="18" charset="0"/>
                            </a:rPr>
                          </m:ctrlPr>
                        </m:sSupPr>
                        <m:e>
                          <m:r>
                            <a:rPr lang="en-US" altLang="zh-CN" b="1" i="1">
                              <a:latin typeface="Cambria Math" panose="02040503050406030204" pitchFamily="18" charset="0"/>
                            </a:rPr>
                            <m:t>𝒕</m:t>
                          </m:r>
                        </m:e>
                        <m:sup>
                          <m:r>
                            <a:rPr lang="en-US" altLang="zh-CN" i="1">
                              <a:latin typeface="Cambria Math" panose="02040503050406030204" pitchFamily="18" charset="0"/>
                              <a:ea typeface="Cambria Math" panose="02040503050406030204" pitchFamily="18" charset="0"/>
                            </a:rPr>
                            <m:t>∧</m:t>
                          </m:r>
                        </m:sup>
                      </m:sSup>
                      <m:sSub>
                        <m:sSubPr>
                          <m:ctrlPr>
                            <a:rPr lang="en-US" altLang="zh-CN" i="1" smtClean="0">
                              <a:latin typeface="Cambria Math" panose="02040503050406030204" pitchFamily="18" charset="0"/>
                            </a:rPr>
                          </m:ctrlPr>
                        </m:sSubPr>
                        <m:e>
                          <m:r>
                            <a:rPr lang="en-US" altLang="zh-CN" b="1" i="1">
                              <a:latin typeface="Cambria Math" panose="02040503050406030204" pitchFamily="18" charset="0"/>
                            </a:rPr>
                            <m:t>𝒙</m:t>
                          </m:r>
                        </m:e>
                        <m:sub>
                          <m:r>
                            <a:rPr lang="en-US" altLang="zh-CN" i="1">
                              <a:latin typeface="Cambria Math" panose="02040503050406030204" pitchFamily="18" charset="0"/>
                            </a:rPr>
                            <m:t>2</m:t>
                          </m:r>
                        </m:sub>
                      </m:sSub>
                      <m:r>
                        <a:rPr lang="en-US" altLang="zh-CN" b="0" i="1" smtClean="0">
                          <a:latin typeface="Cambria Math" panose="02040503050406030204" pitchFamily="18" charset="0"/>
                        </a:rPr>
                        <m:t>=</m:t>
                      </m:r>
                      <m:sSup>
                        <m:sSupPr>
                          <m:ctrlPr>
                            <a:rPr lang="en-US" altLang="zh-CN" i="1">
                              <a:latin typeface="Cambria Math" panose="02040503050406030204" pitchFamily="18" charset="0"/>
                            </a:rPr>
                          </m:ctrlPr>
                        </m:sSupPr>
                        <m:e>
                          <m:r>
                            <a:rPr lang="en-US" altLang="zh-CN" b="1" i="1">
                              <a:latin typeface="Cambria Math" panose="02040503050406030204" pitchFamily="18" charset="0"/>
                            </a:rPr>
                            <m:t>𝒕</m:t>
                          </m:r>
                        </m:e>
                        <m:sup>
                          <m:r>
                            <a:rPr lang="en-US" altLang="zh-CN" i="1">
                              <a:latin typeface="Cambria Math" panose="02040503050406030204" pitchFamily="18" charset="0"/>
                              <a:ea typeface="Cambria Math" panose="02040503050406030204" pitchFamily="18" charset="0"/>
                            </a:rPr>
                            <m:t>∧</m:t>
                          </m:r>
                        </m:sup>
                      </m:sSup>
                      <m:r>
                        <a:rPr lang="en-US" altLang="zh-CN" b="1" i="1">
                          <a:latin typeface="Cambria Math" panose="02040503050406030204" pitchFamily="18" charset="0"/>
                        </a:rPr>
                        <m:t>𝑹</m:t>
                      </m:r>
                      <m:sSub>
                        <m:sSubPr>
                          <m:ctrlPr>
                            <a:rPr lang="en-US" altLang="zh-CN" i="1">
                              <a:latin typeface="Cambria Math" panose="02040503050406030204" pitchFamily="18" charset="0"/>
                            </a:rPr>
                          </m:ctrlPr>
                        </m:sSubPr>
                        <m:e>
                          <m:r>
                            <a:rPr lang="en-US" altLang="zh-CN" b="1" i="1">
                              <a:latin typeface="Cambria Math" panose="02040503050406030204" pitchFamily="18" charset="0"/>
                            </a:rPr>
                            <m:t>𝒙</m:t>
                          </m:r>
                        </m:e>
                        <m:sub>
                          <m:r>
                            <a:rPr lang="en-US" altLang="zh-CN" i="1">
                              <a:latin typeface="Cambria Math" panose="02040503050406030204" pitchFamily="18" charset="0"/>
                            </a:rPr>
                            <m:t>1</m:t>
                          </m:r>
                        </m:sub>
                      </m:sSub>
                    </m:oMath>
                  </m:oMathPara>
                </a14:m>
                <a:endParaRPr lang="en-US" altLang="zh-CN" dirty="0">
                  <a:latin typeface="+mn-lt"/>
                </a:endParaRPr>
              </a:p>
              <a:p>
                <a:pPr lvl="1"/>
                <a:r>
                  <a:rPr lang="zh-CN" altLang="en-US" dirty="0">
                    <a:latin typeface="+mn-lt"/>
                  </a:rPr>
                  <a:t>两边同时左乘</a:t>
                </a:r>
                <a14:m>
                  <m:oMath xmlns:m="http://schemas.openxmlformats.org/officeDocument/2006/math">
                    <m:sSubSup>
                      <m:sSubSupPr>
                        <m:ctrlPr>
                          <a:rPr lang="en-US" altLang="zh-CN" i="1" smtClean="0">
                            <a:latin typeface="Cambria Math" panose="02040503050406030204" pitchFamily="18" charset="0"/>
                          </a:rPr>
                        </m:ctrlPr>
                      </m:sSubSupPr>
                      <m:e>
                        <m:r>
                          <a:rPr lang="en-US" altLang="zh-CN" b="1" i="1">
                            <a:latin typeface="Cambria Math" panose="02040503050406030204" pitchFamily="18" charset="0"/>
                          </a:rPr>
                          <m:t>𝒙</m:t>
                        </m:r>
                      </m:e>
                      <m:sub>
                        <m:r>
                          <a:rPr lang="en-US" altLang="zh-CN" b="0" i="1" smtClean="0">
                            <a:latin typeface="Cambria Math" panose="02040503050406030204" pitchFamily="18" charset="0"/>
                          </a:rPr>
                          <m:t>2</m:t>
                        </m:r>
                      </m:sub>
                      <m:sup>
                        <m:r>
                          <a:rPr lang="en-US" altLang="zh-CN" b="0" i="1" smtClean="0">
                            <a:latin typeface="Cambria Math" panose="02040503050406030204" pitchFamily="18" charset="0"/>
                          </a:rPr>
                          <m:t>𝑇</m:t>
                        </m:r>
                      </m:sup>
                    </m:sSubSup>
                    <m:r>
                      <a:rPr lang="zh-CN" altLang="en-US" i="1">
                        <a:latin typeface="Cambria Math" panose="02040503050406030204" pitchFamily="18" charset="0"/>
                        <a:ea typeface="Cambria Math" panose="02040503050406030204" pitchFamily="18" charset="0"/>
                      </a:rPr>
                      <m:t>得到</m:t>
                    </m:r>
                  </m:oMath>
                </a14:m>
                <a:r>
                  <a:rPr lang="zh-CN" altLang="en-US" sz="1400" dirty="0"/>
                  <a:t>：</a:t>
                </a:r>
                <a:endParaRPr lang="en-US" altLang="zh-CN" sz="1400" dirty="0"/>
              </a:p>
              <a:p>
                <a:pPr marL="0" lvl="1" indent="0">
                  <a:buNone/>
                </a:pPr>
                <a14:m>
                  <m:oMathPara xmlns:m="http://schemas.openxmlformats.org/officeDocument/2006/math">
                    <m:oMathParaPr>
                      <m:jc m:val="centerGroup"/>
                    </m:oMathParaPr>
                    <m:oMath xmlns:m="http://schemas.openxmlformats.org/officeDocument/2006/math">
                      <m:sSubSup>
                        <m:sSubSupPr>
                          <m:ctrlPr>
                            <a:rPr lang="en-US" altLang="zh-CN" i="1">
                              <a:latin typeface="Cambria Math" panose="02040503050406030204" pitchFamily="18" charset="0"/>
                            </a:rPr>
                          </m:ctrlPr>
                        </m:sSubSupPr>
                        <m:e>
                          <m:r>
                            <a:rPr lang="en-US" altLang="zh-CN" b="1" i="1">
                              <a:latin typeface="Cambria Math" panose="02040503050406030204" pitchFamily="18" charset="0"/>
                            </a:rPr>
                            <m:t>𝒙</m:t>
                          </m:r>
                        </m:e>
                        <m:sub>
                          <m:r>
                            <a:rPr lang="en-US" altLang="zh-CN" i="1">
                              <a:latin typeface="Cambria Math" panose="02040503050406030204" pitchFamily="18" charset="0"/>
                            </a:rPr>
                            <m:t>2</m:t>
                          </m:r>
                        </m:sub>
                        <m:sup>
                          <m:r>
                            <a:rPr lang="en-US" altLang="zh-CN" i="1">
                              <a:latin typeface="Cambria Math" panose="02040503050406030204" pitchFamily="18" charset="0"/>
                            </a:rPr>
                            <m:t>𝑇</m:t>
                          </m:r>
                        </m:sup>
                      </m:sSubSup>
                      <m:sSup>
                        <m:sSupPr>
                          <m:ctrlPr>
                            <a:rPr lang="en-US" altLang="zh-CN" i="1" smtClean="0">
                              <a:latin typeface="Cambria Math" panose="02040503050406030204" pitchFamily="18" charset="0"/>
                            </a:rPr>
                          </m:ctrlPr>
                        </m:sSupPr>
                        <m:e>
                          <m:r>
                            <a:rPr lang="en-US" altLang="zh-CN" b="1" i="1">
                              <a:latin typeface="Cambria Math" panose="02040503050406030204" pitchFamily="18" charset="0"/>
                            </a:rPr>
                            <m:t>𝒕</m:t>
                          </m:r>
                        </m:e>
                        <m:sup>
                          <m:r>
                            <a:rPr lang="en-US" altLang="zh-CN" i="1">
                              <a:latin typeface="Cambria Math" panose="02040503050406030204" pitchFamily="18" charset="0"/>
                              <a:ea typeface="Cambria Math" panose="02040503050406030204" pitchFamily="18" charset="0"/>
                            </a:rPr>
                            <m:t>∧</m:t>
                          </m:r>
                        </m:sup>
                      </m:sSup>
                      <m:sSub>
                        <m:sSubPr>
                          <m:ctrlPr>
                            <a:rPr lang="en-US" altLang="zh-CN" i="1" smtClean="0">
                              <a:latin typeface="Cambria Math" panose="02040503050406030204" pitchFamily="18" charset="0"/>
                            </a:rPr>
                          </m:ctrlPr>
                        </m:sSubPr>
                        <m:e>
                          <m:r>
                            <a:rPr lang="en-US" altLang="zh-CN" b="1" i="1">
                              <a:latin typeface="Cambria Math" panose="02040503050406030204" pitchFamily="18" charset="0"/>
                            </a:rPr>
                            <m:t>𝒙</m:t>
                          </m:r>
                        </m:e>
                        <m:sub>
                          <m:r>
                            <a:rPr lang="en-US" altLang="zh-CN" i="1">
                              <a:latin typeface="Cambria Math" panose="02040503050406030204" pitchFamily="18" charset="0"/>
                            </a:rPr>
                            <m:t>2</m:t>
                          </m:r>
                        </m:sub>
                      </m:sSub>
                      <m:r>
                        <a:rPr lang="en-US" altLang="zh-CN" b="0" i="1" smtClean="0">
                          <a:latin typeface="Cambria Math" panose="02040503050406030204" pitchFamily="18" charset="0"/>
                        </a:rPr>
                        <m:t>=</m:t>
                      </m:r>
                      <m:sSubSup>
                        <m:sSubSupPr>
                          <m:ctrlPr>
                            <a:rPr lang="en-US" altLang="zh-CN" i="1">
                              <a:latin typeface="Cambria Math" panose="02040503050406030204" pitchFamily="18" charset="0"/>
                            </a:rPr>
                          </m:ctrlPr>
                        </m:sSubSupPr>
                        <m:e>
                          <m:r>
                            <a:rPr lang="en-US" altLang="zh-CN" b="1" i="1">
                              <a:latin typeface="Cambria Math" panose="02040503050406030204" pitchFamily="18" charset="0"/>
                            </a:rPr>
                            <m:t>𝒙</m:t>
                          </m:r>
                        </m:e>
                        <m:sub>
                          <m:r>
                            <a:rPr lang="en-US" altLang="zh-CN" i="1">
                              <a:latin typeface="Cambria Math" panose="02040503050406030204" pitchFamily="18" charset="0"/>
                            </a:rPr>
                            <m:t>2</m:t>
                          </m:r>
                        </m:sub>
                        <m:sup>
                          <m:r>
                            <a:rPr lang="en-US" altLang="zh-CN" i="1">
                              <a:latin typeface="Cambria Math" panose="02040503050406030204" pitchFamily="18" charset="0"/>
                            </a:rPr>
                            <m:t>𝑇</m:t>
                          </m:r>
                        </m:sup>
                      </m:sSubSup>
                      <m:sSup>
                        <m:sSupPr>
                          <m:ctrlPr>
                            <a:rPr lang="en-US" altLang="zh-CN" i="1">
                              <a:latin typeface="Cambria Math" panose="02040503050406030204" pitchFamily="18" charset="0"/>
                            </a:rPr>
                          </m:ctrlPr>
                        </m:sSupPr>
                        <m:e>
                          <m:r>
                            <a:rPr lang="en-US" altLang="zh-CN" b="1" i="1">
                              <a:latin typeface="Cambria Math" panose="02040503050406030204" pitchFamily="18" charset="0"/>
                            </a:rPr>
                            <m:t>𝒕</m:t>
                          </m:r>
                        </m:e>
                        <m:sup>
                          <m:r>
                            <a:rPr lang="en-US" altLang="zh-CN" i="1">
                              <a:latin typeface="Cambria Math" panose="02040503050406030204" pitchFamily="18" charset="0"/>
                              <a:ea typeface="Cambria Math" panose="02040503050406030204" pitchFamily="18" charset="0"/>
                            </a:rPr>
                            <m:t>∧</m:t>
                          </m:r>
                        </m:sup>
                      </m:sSup>
                      <m:r>
                        <a:rPr lang="en-US" altLang="zh-CN" b="1" i="1">
                          <a:latin typeface="Cambria Math" panose="02040503050406030204" pitchFamily="18" charset="0"/>
                        </a:rPr>
                        <m:t>𝑹</m:t>
                      </m:r>
                      <m:sSub>
                        <m:sSubPr>
                          <m:ctrlPr>
                            <a:rPr lang="en-US" altLang="zh-CN" i="1">
                              <a:latin typeface="Cambria Math" panose="02040503050406030204" pitchFamily="18" charset="0"/>
                            </a:rPr>
                          </m:ctrlPr>
                        </m:sSubPr>
                        <m:e>
                          <m:r>
                            <a:rPr lang="en-US" altLang="zh-CN" b="1" i="1">
                              <a:latin typeface="Cambria Math" panose="02040503050406030204" pitchFamily="18" charset="0"/>
                            </a:rPr>
                            <m:t>𝒙</m:t>
                          </m:r>
                        </m:e>
                        <m:sub>
                          <m:r>
                            <a:rPr lang="en-US" altLang="zh-CN" i="1">
                              <a:latin typeface="Cambria Math" panose="02040503050406030204" pitchFamily="18" charset="0"/>
                            </a:rPr>
                            <m:t>1</m:t>
                          </m:r>
                        </m:sub>
                      </m:sSub>
                    </m:oMath>
                  </m:oMathPara>
                </a14:m>
                <a:endParaRPr lang="en-US" altLang="zh-CN" dirty="0">
                  <a:latin typeface="+mn-lt"/>
                </a:endParaRPr>
              </a:p>
              <a:p>
                <a:pPr lvl="1"/>
                <a:r>
                  <a:rPr lang="zh-CN" altLang="en-US" dirty="0">
                    <a:latin typeface="+mn-lt"/>
                  </a:rPr>
                  <a:t>由于</a:t>
                </a:r>
                <a14:m>
                  <m:oMath xmlns:m="http://schemas.openxmlformats.org/officeDocument/2006/math">
                    <m:sSup>
                      <m:sSupPr>
                        <m:ctrlPr>
                          <a:rPr lang="en-US" altLang="zh-CN" i="1" smtClean="0">
                            <a:latin typeface="Cambria Math" panose="02040503050406030204" pitchFamily="18" charset="0"/>
                          </a:rPr>
                        </m:ctrlPr>
                      </m:sSupPr>
                      <m:e>
                        <m:r>
                          <a:rPr lang="en-US" altLang="zh-CN" b="1" i="1">
                            <a:latin typeface="Cambria Math" panose="02040503050406030204" pitchFamily="18" charset="0"/>
                          </a:rPr>
                          <m:t>𝒕</m:t>
                        </m:r>
                      </m:e>
                      <m:sup>
                        <m:r>
                          <a:rPr lang="en-US" altLang="zh-CN" i="1">
                            <a:latin typeface="Cambria Math" panose="02040503050406030204" pitchFamily="18" charset="0"/>
                            <a:ea typeface="Cambria Math" panose="02040503050406030204" pitchFamily="18" charset="0"/>
                          </a:rPr>
                          <m:t>∧</m:t>
                        </m:r>
                      </m:sup>
                    </m:sSup>
                    <m:sSub>
                      <m:sSubPr>
                        <m:ctrlPr>
                          <a:rPr lang="en-US" altLang="zh-CN" i="1" smtClean="0">
                            <a:latin typeface="Cambria Math" panose="02040503050406030204" pitchFamily="18" charset="0"/>
                          </a:rPr>
                        </m:ctrlPr>
                      </m:sSubPr>
                      <m:e>
                        <m:r>
                          <a:rPr lang="en-US" altLang="zh-CN" b="1" i="1">
                            <a:latin typeface="Cambria Math" panose="02040503050406030204" pitchFamily="18" charset="0"/>
                          </a:rPr>
                          <m:t>𝒙</m:t>
                        </m:r>
                      </m:e>
                      <m:sub>
                        <m:r>
                          <a:rPr lang="en-US" altLang="zh-CN" i="1">
                            <a:latin typeface="Cambria Math" panose="02040503050406030204" pitchFamily="18" charset="0"/>
                          </a:rPr>
                          <m:t>2</m:t>
                        </m:r>
                      </m:sub>
                    </m:sSub>
                  </m:oMath>
                </a14:m>
                <a:r>
                  <a:rPr lang="en-US" altLang="zh-CN" dirty="0">
                    <a:latin typeface="+mn-lt"/>
                  </a:rPr>
                  <a:t>(</a:t>
                </a:r>
                <a:r>
                  <a:rPr lang="zh-CN" altLang="en-US" dirty="0">
                    <a:solidFill>
                      <a:srgbClr val="FF0000"/>
                    </a:solidFill>
                    <a:latin typeface="+mn-lt"/>
                  </a:rPr>
                  <a:t>叉积</a:t>
                </a:r>
                <a:r>
                  <a:rPr lang="en-US" altLang="zh-CN" dirty="0">
                    <a:latin typeface="+mn-lt"/>
                  </a:rPr>
                  <a:t>)</a:t>
                </a:r>
                <a:r>
                  <a:rPr lang="zh-CN" altLang="en-US" dirty="0">
                    <a:latin typeface="+mn-lt"/>
                  </a:rPr>
                  <a:t>是一个和</a:t>
                </a:r>
                <a14:m>
                  <m:oMath xmlns:m="http://schemas.openxmlformats.org/officeDocument/2006/math">
                    <m:r>
                      <a:rPr lang="en-US" altLang="zh-CN" b="1" i="1">
                        <a:latin typeface="Cambria Math" panose="02040503050406030204" pitchFamily="18" charset="0"/>
                      </a:rPr>
                      <m:t>𝒕</m:t>
                    </m:r>
                  </m:oMath>
                </a14:m>
                <a:r>
                  <a:rPr lang="zh-CN" altLang="en-US" dirty="0">
                    <a:latin typeface="+mn-lt"/>
                  </a:rPr>
                  <a:t>、和</a:t>
                </a:r>
                <a14:m>
                  <m:oMath xmlns:m="http://schemas.openxmlformats.org/officeDocument/2006/math">
                    <m:sSub>
                      <m:sSubPr>
                        <m:ctrlPr>
                          <a:rPr lang="en-US" altLang="zh-CN" i="1">
                            <a:latin typeface="Cambria Math" panose="02040503050406030204" pitchFamily="18" charset="0"/>
                          </a:rPr>
                        </m:ctrlPr>
                      </m:sSubPr>
                      <m:e>
                        <m:r>
                          <a:rPr lang="en-US" altLang="zh-CN" b="1" i="1">
                            <a:latin typeface="Cambria Math" panose="02040503050406030204" pitchFamily="18" charset="0"/>
                          </a:rPr>
                          <m:t>𝒙</m:t>
                        </m:r>
                      </m:e>
                      <m:sub>
                        <m:r>
                          <a:rPr lang="en-US" altLang="zh-CN" i="1">
                            <a:latin typeface="Cambria Math" panose="02040503050406030204" pitchFamily="18" charset="0"/>
                          </a:rPr>
                          <m:t>2</m:t>
                        </m:r>
                      </m:sub>
                    </m:sSub>
                  </m:oMath>
                </a14:m>
                <a:r>
                  <a:rPr lang="zh-CN" altLang="en-US" dirty="0">
                    <a:latin typeface="+mn-lt"/>
                  </a:rPr>
                  <a:t>都垂直的向量，二者内积为 </a:t>
                </a:r>
                <a:r>
                  <a:rPr lang="en-US" altLang="zh-CN" dirty="0">
                    <a:latin typeface="+mn-lt"/>
                  </a:rPr>
                  <a:t>0</a:t>
                </a:r>
                <a:r>
                  <a:rPr lang="zh-CN" altLang="en-US" dirty="0">
                    <a:latin typeface="+mn-lt"/>
                  </a:rPr>
                  <a:t>，因此得到：</a:t>
                </a:r>
                <a:endParaRPr lang="en-US" altLang="zh-CN" dirty="0">
                  <a:latin typeface="+mn-lt"/>
                </a:endParaRPr>
              </a:p>
              <a:p>
                <a:pPr marL="0" lvl="1" indent="0">
                  <a:buNone/>
                </a:pPr>
                <a14:m>
                  <m:oMathPara xmlns:m="http://schemas.openxmlformats.org/officeDocument/2006/math">
                    <m:oMathParaPr>
                      <m:jc m:val="centerGroup"/>
                    </m:oMathParaPr>
                    <m:oMath xmlns:m="http://schemas.openxmlformats.org/officeDocument/2006/math">
                      <m:sSubSup>
                        <m:sSubSupPr>
                          <m:ctrlPr>
                            <a:rPr lang="en-US" altLang="zh-CN" i="1" smtClean="0">
                              <a:latin typeface="Cambria Math" panose="02040503050406030204" pitchFamily="18" charset="0"/>
                            </a:rPr>
                          </m:ctrlPr>
                        </m:sSubSupPr>
                        <m:e>
                          <m:r>
                            <a:rPr lang="en-US" altLang="zh-CN" b="1" i="1">
                              <a:latin typeface="Cambria Math" panose="02040503050406030204" pitchFamily="18" charset="0"/>
                            </a:rPr>
                            <m:t>𝒙</m:t>
                          </m:r>
                        </m:e>
                        <m:sub>
                          <m:r>
                            <a:rPr lang="en-US" altLang="zh-CN" i="1">
                              <a:latin typeface="Cambria Math" panose="02040503050406030204" pitchFamily="18" charset="0"/>
                            </a:rPr>
                            <m:t>2</m:t>
                          </m:r>
                        </m:sub>
                        <m:sup>
                          <m:r>
                            <a:rPr lang="en-US" altLang="zh-CN" i="1">
                              <a:latin typeface="Cambria Math" panose="02040503050406030204" pitchFamily="18" charset="0"/>
                            </a:rPr>
                            <m:t>𝑇</m:t>
                          </m:r>
                        </m:sup>
                      </m:sSubSup>
                      <m:sSup>
                        <m:sSupPr>
                          <m:ctrlPr>
                            <a:rPr lang="en-US" altLang="zh-CN" i="1">
                              <a:latin typeface="Cambria Math" panose="02040503050406030204" pitchFamily="18" charset="0"/>
                            </a:rPr>
                          </m:ctrlPr>
                        </m:sSupPr>
                        <m:e>
                          <m:r>
                            <a:rPr lang="en-US" altLang="zh-CN" b="1" i="1">
                              <a:latin typeface="Cambria Math" panose="02040503050406030204" pitchFamily="18" charset="0"/>
                            </a:rPr>
                            <m:t>𝒕</m:t>
                          </m:r>
                        </m:e>
                        <m:sup>
                          <m:r>
                            <a:rPr lang="en-US" altLang="zh-CN" i="1">
                              <a:latin typeface="Cambria Math" panose="02040503050406030204" pitchFamily="18" charset="0"/>
                              <a:ea typeface="Cambria Math" panose="02040503050406030204" pitchFamily="18" charset="0"/>
                            </a:rPr>
                            <m:t>∧</m:t>
                          </m:r>
                        </m:sup>
                      </m:sSup>
                      <m:r>
                        <a:rPr lang="en-US" altLang="zh-CN" b="1" i="1">
                          <a:latin typeface="Cambria Math" panose="02040503050406030204" pitchFamily="18" charset="0"/>
                        </a:rPr>
                        <m:t>𝑹</m:t>
                      </m:r>
                      <m:sSub>
                        <m:sSubPr>
                          <m:ctrlPr>
                            <a:rPr lang="en-US" altLang="zh-CN" i="1">
                              <a:latin typeface="Cambria Math" panose="02040503050406030204" pitchFamily="18" charset="0"/>
                            </a:rPr>
                          </m:ctrlPr>
                        </m:sSubPr>
                        <m:e>
                          <m:r>
                            <a:rPr lang="en-US" altLang="zh-CN" b="1" i="1">
                              <a:latin typeface="Cambria Math" panose="02040503050406030204" pitchFamily="18" charset="0"/>
                            </a:rPr>
                            <m:t>𝒙</m:t>
                          </m:r>
                        </m:e>
                        <m:sub>
                          <m:r>
                            <a:rPr lang="en-US" altLang="zh-CN" i="1">
                              <a:latin typeface="Cambria Math" panose="02040503050406030204" pitchFamily="18" charset="0"/>
                            </a:rPr>
                            <m:t>1</m:t>
                          </m:r>
                        </m:sub>
                      </m:sSub>
                      <m:r>
                        <a:rPr lang="en-US" altLang="zh-CN" b="0" i="1" smtClean="0">
                          <a:latin typeface="Cambria Math" panose="02040503050406030204" pitchFamily="18" charset="0"/>
                        </a:rPr>
                        <m:t>=0</m:t>
                      </m:r>
                    </m:oMath>
                  </m:oMathPara>
                </a14:m>
                <a:endParaRPr lang="en-US" altLang="zh-CN" b="0" dirty="0">
                  <a:latin typeface="+mn-lt"/>
                </a:endParaRPr>
              </a:p>
              <a:p>
                <a:pPr lvl="1"/>
                <a:r>
                  <a:rPr lang="zh-CN" altLang="en-US" dirty="0">
                    <a:latin typeface="+mn-lt"/>
                  </a:rPr>
                  <a:t>重新带入</a:t>
                </a:r>
                <a14:m>
                  <m:oMath xmlns:m="http://schemas.openxmlformats.org/officeDocument/2006/math">
                    <m:sSub>
                      <m:sSubPr>
                        <m:ctrlPr>
                          <a:rPr lang="en-US" altLang="zh-CN" i="1" smtClean="0">
                            <a:latin typeface="Cambria Math" panose="02040503050406030204" pitchFamily="18" charset="0"/>
                          </a:rPr>
                        </m:ctrlPr>
                      </m:sSubPr>
                      <m:e>
                        <m:r>
                          <a:rPr lang="en-US" altLang="zh-CN" b="1" i="1">
                            <a:latin typeface="Cambria Math" panose="02040503050406030204" pitchFamily="18" charset="0"/>
                          </a:rPr>
                          <m:t>𝒙</m:t>
                        </m:r>
                      </m:e>
                      <m:sub>
                        <m:r>
                          <a:rPr lang="en-US" altLang="zh-CN" i="1">
                            <a:latin typeface="Cambria Math" panose="02040503050406030204" pitchFamily="18" charset="0"/>
                          </a:rPr>
                          <m:t>1</m:t>
                        </m:r>
                      </m:sub>
                    </m:sSub>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b="1" i="1">
                            <a:latin typeface="Cambria Math" panose="02040503050406030204" pitchFamily="18" charset="0"/>
                          </a:rPr>
                          <m:t>𝑲</m:t>
                        </m:r>
                      </m:e>
                      <m:sup>
                        <m:r>
                          <a:rPr lang="en-US" altLang="zh-CN" i="1">
                            <a:latin typeface="Cambria Math" panose="02040503050406030204" pitchFamily="18" charset="0"/>
                          </a:rPr>
                          <m:t>−1</m:t>
                        </m:r>
                      </m:sup>
                    </m:sSup>
                    <m:sSub>
                      <m:sSubPr>
                        <m:ctrlPr>
                          <a:rPr lang="en-US" altLang="zh-CN" i="1">
                            <a:latin typeface="Cambria Math" panose="02040503050406030204" pitchFamily="18" charset="0"/>
                          </a:rPr>
                        </m:ctrlPr>
                      </m:sSubPr>
                      <m:e>
                        <m:r>
                          <a:rPr lang="en-US" altLang="zh-CN" b="1" i="1">
                            <a:latin typeface="Cambria Math" panose="02040503050406030204" pitchFamily="18" charset="0"/>
                          </a:rPr>
                          <m:t>𝒑</m:t>
                        </m:r>
                      </m:e>
                      <m:sub>
                        <m:r>
                          <a:rPr lang="en-US" altLang="zh-CN" i="1">
                            <a:latin typeface="Cambria Math" panose="02040503050406030204" pitchFamily="18" charset="0"/>
                          </a:rPr>
                          <m:t>1</m:t>
                        </m:r>
                      </m:sub>
                    </m:sSub>
                    <m:r>
                      <a:rPr lang="en-US" altLang="zh-CN" b="1" i="1">
                        <a:latin typeface="Cambria Math" panose="02040503050406030204" pitchFamily="18" charset="0"/>
                      </a:rPr>
                      <m:t>,</m:t>
                    </m:r>
                    <m:r>
                      <a:rPr lang="en-US" altLang="zh-CN" b="0" i="1" smtClean="0">
                        <a:latin typeface="Cambria Math" panose="02040503050406030204" pitchFamily="18" charset="0"/>
                      </a:rPr>
                      <m:t>  </m:t>
                    </m:r>
                    <m:sSub>
                      <m:sSubPr>
                        <m:ctrlPr>
                          <a:rPr lang="en-US" altLang="zh-CN" i="1">
                            <a:latin typeface="Cambria Math" panose="02040503050406030204" pitchFamily="18" charset="0"/>
                          </a:rPr>
                        </m:ctrlPr>
                      </m:sSubPr>
                      <m:e>
                        <m:r>
                          <a:rPr lang="en-US" altLang="zh-CN" b="1" i="1">
                            <a:latin typeface="Cambria Math" panose="02040503050406030204" pitchFamily="18" charset="0"/>
                          </a:rPr>
                          <m:t>𝒙</m:t>
                        </m:r>
                      </m:e>
                      <m:sub>
                        <m:r>
                          <a:rPr lang="en-US" altLang="zh-CN" i="1">
                            <a:latin typeface="Cambria Math" panose="02040503050406030204" pitchFamily="18" charset="0"/>
                          </a:rPr>
                          <m:t>2</m:t>
                        </m:r>
                      </m:sub>
                    </m:sSub>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b="1" i="1">
                            <a:latin typeface="Cambria Math" panose="02040503050406030204" pitchFamily="18" charset="0"/>
                          </a:rPr>
                          <m:t>𝑲</m:t>
                        </m:r>
                      </m:e>
                      <m:sup>
                        <m:r>
                          <a:rPr lang="en-US" altLang="zh-CN" i="1">
                            <a:latin typeface="Cambria Math" panose="02040503050406030204" pitchFamily="18" charset="0"/>
                          </a:rPr>
                          <m:t>−1</m:t>
                        </m:r>
                      </m:sup>
                    </m:sSup>
                    <m:sSub>
                      <m:sSubPr>
                        <m:ctrlPr>
                          <a:rPr lang="en-US" altLang="zh-CN" i="1">
                            <a:latin typeface="Cambria Math" panose="02040503050406030204" pitchFamily="18" charset="0"/>
                          </a:rPr>
                        </m:ctrlPr>
                      </m:sSubPr>
                      <m:e>
                        <m:r>
                          <a:rPr lang="en-US" altLang="zh-CN" b="1" i="1">
                            <a:latin typeface="Cambria Math" panose="02040503050406030204" pitchFamily="18" charset="0"/>
                          </a:rPr>
                          <m:t>𝒑</m:t>
                        </m:r>
                      </m:e>
                      <m:sub>
                        <m:r>
                          <a:rPr lang="en-US" altLang="zh-CN" i="1">
                            <a:latin typeface="Cambria Math" panose="02040503050406030204" pitchFamily="18" charset="0"/>
                          </a:rPr>
                          <m:t>2</m:t>
                        </m:r>
                      </m:sub>
                    </m:sSub>
                  </m:oMath>
                </a14:m>
                <a:r>
                  <a:rPr lang="zh-CN" altLang="en-US" dirty="0">
                    <a:latin typeface="+mn-lt"/>
                  </a:rPr>
                  <a:t>得到：</a:t>
                </a:r>
                <a:endParaRPr lang="en-US" altLang="zh-CN" dirty="0">
                  <a:latin typeface="+mn-lt"/>
                </a:endParaRPr>
              </a:p>
              <a:p>
                <a:pPr marL="0" lvl="1" indent="0">
                  <a:buNone/>
                </a:pPr>
                <a14:m>
                  <m:oMathPara xmlns:m="http://schemas.openxmlformats.org/officeDocument/2006/math">
                    <m:oMathParaPr>
                      <m:jc m:val="centerGroup"/>
                    </m:oMathParaPr>
                    <m:oMath xmlns:m="http://schemas.openxmlformats.org/officeDocument/2006/math">
                      <m:sSubSup>
                        <m:sSubSupPr>
                          <m:ctrlPr>
                            <a:rPr lang="en-US" altLang="zh-CN" i="1" smtClean="0">
                              <a:latin typeface="Cambria Math" panose="02040503050406030204" pitchFamily="18" charset="0"/>
                            </a:rPr>
                          </m:ctrlPr>
                        </m:sSubSupPr>
                        <m:e>
                          <m:r>
                            <a:rPr lang="en-US" altLang="zh-CN" b="1" i="1" smtClean="0">
                              <a:latin typeface="Cambria Math" panose="02040503050406030204" pitchFamily="18" charset="0"/>
                            </a:rPr>
                            <m:t>𝒑</m:t>
                          </m:r>
                        </m:e>
                        <m:sub>
                          <m:r>
                            <a:rPr lang="en-US" altLang="zh-CN" i="1">
                              <a:latin typeface="Cambria Math" panose="02040503050406030204" pitchFamily="18" charset="0"/>
                            </a:rPr>
                            <m:t>2</m:t>
                          </m:r>
                        </m:sub>
                        <m:sup>
                          <m:r>
                            <a:rPr lang="en-US" altLang="zh-CN" i="1">
                              <a:latin typeface="Cambria Math" panose="02040503050406030204" pitchFamily="18" charset="0"/>
                            </a:rPr>
                            <m:t>𝑇</m:t>
                          </m:r>
                        </m:sup>
                      </m:sSubSup>
                      <m:sSup>
                        <m:sSupPr>
                          <m:ctrlPr>
                            <a:rPr lang="en-US" altLang="zh-CN" i="1">
                              <a:latin typeface="Cambria Math" panose="02040503050406030204" pitchFamily="18" charset="0"/>
                            </a:rPr>
                          </m:ctrlPr>
                        </m:sSupPr>
                        <m:e>
                          <m:r>
                            <a:rPr lang="en-US" altLang="zh-CN" b="1" i="1">
                              <a:latin typeface="Cambria Math" panose="02040503050406030204" pitchFamily="18" charset="0"/>
                            </a:rPr>
                            <m:t>𝑲</m:t>
                          </m:r>
                        </m:e>
                        <m:sup>
                          <m:r>
                            <a:rPr lang="en-US" altLang="zh-CN" i="1">
                              <a:latin typeface="Cambria Math" panose="02040503050406030204" pitchFamily="18" charset="0"/>
                            </a:rPr>
                            <m:t>−</m:t>
                          </m:r>
                          <m:r>
                            <a:rPr lang="en-US" altLang="zh-CN" b="0" i="1" smtClean="0">
                              <a:latin typeface="Cambria Math" panose="02040503050406030204" pitchFamily="18" charset="0"/>
                            </a:rPr>
                            <m:t>𝑇</m:t>
                          </m:r>
                        </m:sup>
                      </m:sSup>
                      <m:sSup>
                        <m:sSupPr>
                          <m:ctrlPr>
                            <a:rPr lang="en-US" altLang="zh-CN" i="1">
                              <a:latin typeface="Cambria Math" panose="02040503050406030204" pitchFamily="18" charset="0"/>
                            </a:rPr>
                          </m:ctrlPr>
                        </m:sSupPr>
                        <m:e>
                          <m:r>
                            <a:rPr lang="en-US" altLang="zh-CN" b="1" i="1">
                              <a:latin typeface="Cambria Math" panose="02040503050406030204" pitchFamily="18" charset="0"/>
                            </a:rPr>
                            <m:t>𝒕</m:t>
                          </m:r>
                        </m:e>
                        <m:sup>
                          <m:r>
                            <a:rPr lang="en-US" altLang="zh-CN" i="1">
                              <a:latin typeface="Cambria Math" panose="02040503050406030204" pitchFamily="18" charset="0"/>
                              <a:ea typeface="Cambria Math" panose="02040503050406030204" pitchFamily="18" charset="0"/>
                            </a:rPr>
                            <m:t>∧</m:t>
                          </m:r>
                        </m:sup>
                      </m:sSup>
                      <m:r>
                        <a:rPr lang="en-US" altLang="zh-CN" b="1" i="1">
                          <a:latin typeface="Cambria Math" panose="02040503050406030204" pitchFamily="18" charset="0"/>
                        </a:rPr>
                        <m:t>𝑹</m:t>
                      </m:r>
                      <m:sSup>
                        <m:sSupPr>
                          <m:ctrlPr>
                            <a:rPr lang="en-US" altLang="zh-CN" i="1">
                              <a:latin typeface="Cambria Math" panose="02040503050406030204" pitchFamily="18" charset="0"/>
                            </a:rPr>
                          </m:ctrlPr>
                        </m:sSupPr>
                        <m:e>
                          <m:r>
                            <a:rPr lang="en-US" altLang="zh-CN" b="1" i="1">
                              <a:latin typeface="Cambria Math" panose="02040503050406030204" pitchFamily="18" charset="0"/>
                            </a:rPr>
                            <m:t>𝑲</m:t>
                          </m:r>
                        </m:e>
                        <m:sup>
                          <m:r>
                            <a:rPr lang="en-US" altLang="zh-CN" i="1">
                              <a:latin typeface="Cambria Math" panose="02040503050406030204" pitchFamily="18" charset="0"/>
                            </a:rPr>
                            <m:t>−</m:t>
                          </m:r>
                          <m:r>
                            <a:rPr lang="en-US" altLang="zh-CN" b="0" i="1" smtClean="0">
                              <a:latin typeface="Cambria Math" panose="02040503050406030204" pitchFamily="18" charset="0"/>
                            </a:rPr>
                            <m:t>1</m:t>
                          </m:r>
                        </m:sup>
                      </m:sSup>
                      <m:sSub>
                        <m:sSubPr>
                          <m:ctrlPr>
                            <a:rPr lang="en-US" altLang="zh-CN" i="1">
                              <a:latin typeface="Cambria Math" panose="02040503050406030204" pitchFamily="18" charset="0"/>
                            </a:rPr>
                          </m:ctrlPr>
                        </m:sSubPr>
                        <m:e>
                          <m:r>
                            <a:rPr lang="en-US" altLang="zh-CN" b="1" i="1" smtClean="0">
                              <a:latin typeface="Cambria Math" panose="02040503050406030204" pitchFamily="18" charset="0"/>
                            </a:rPr>
                            <m:t>𝒑</m:t>
                          </m:r>
                        </m:e>
                        <m:sub>
                          <m:r>
                            <a:rPr lang="en-US" altLang="zh-CN" i="1">
                              <a:latin typeface="Cambria Math" panose="02040503050406030204" pitchFamily="18" charset="0"/>
                            </a:rPr>
                            <m:t>1</m:t>
                          </m:r>
                        </m:sub>
                      </m:sSub>
                      <m:r>
                        <a:rPr lang="en-US" altLang="zh-CN" b="0" i="1" smtClean="0">
                          <a:latin typeface="Cambria Math" panose="02040503050406030204" pitchFamily="18" charset="0"/>
                        </a:rPr>
                        <m:t>=0</m:t>
                      </m:r>
                    </m:oMath>
                  </m:oMathPara>
                </a14:m>
                <a:endParaRPr lang="en-US" altLang="zh-CN" b="0" dirty="0">
                  <a:latin typeface="+mn-lt"/>
                </a:endParaRPr>
              </a:p>
            </p:txBody>
          </p:sp>
        </mc:Choice>
        <mc:Fallback>
          <p:sp>
            <p:nvSpPr>
              <p:cNvPr id="22" name="ee4pContent1">
                <a:extLst>
                  <a:ext uri="{FF2B5EF4-FFF2-40B4-BE49-F238E27FC236}">
                    <a16:creationId xmlns:a16="http://schemas.microsoft.com/office/drawing/2014/main" id="{A7A6BCCD-206B-103E-C0E4-2DF0DCDF073B}"/>
                  </a:ext>
                </a:extLst>
              </p:cNvPr>
              <p:cNvSpPr txBox="1">
                <a:spLocks noRot="1" noChangeAspect="1" noMove="1" noResize="1" noEditPoints="1" noAdjustHandles="1" noChangeArrowheads="1" noChangeShapeType="1" noTextEdit="1"/>
              </p:cNvSpPr>
              <p:nvPr>
                <p:custDataLst>
                  <p:tags r:id="rId2"/>
                </p:custDataLst>
              </p:nvPr>
            </p:nvSpPr>
            <p:spPr>
              <a:xfrm>
                <a:off x="838199" y="1690687"/>
                <a:ext cx="10515600" cy="3544043"/>
              </a:xfrm>
              <a:prstGeom prst="rect">
                <a:avLst/>
              </a:prstGeom>
              <a:blipFill>
                <a:blip r:embed="rId7"/>
                <a:stretch>
                  <a:fillRect l="-174"/>
                </a:stretch>
              </a:blipFill>
              <a:ln w="9525" cmpd="sng">
                <a:solidFill>
                  <a:schemeClr val="accent1">
                    <a:lumMod val="100000"/>
                  </a:schemeClr>
                </a:solidFill>
                <a:prstDash val="solid"/>
              </a:ln>
            </p:spPr>
            <p:txBody>
              <a:bodyPr/>
              <a:lstStyle/>
              <a:p>
                <a:r>
                  <a:rPr lang="en-US">
                    <a:noFill/>
                  </a:rPr>
                  <a:t> </a:t>
                </a:r>
              </a:p>
            </p:txBody>
          </p:sp>
        </mc:Fallback>
      </mc:AlternateContent>
    </p:spTree>
    <p:extLst>
      <p:ext uri="{BB962C8B-B14F-4D97-AF65-F5344CB8AC3E}">
        <p14:creationId xmlns:p14="http://schemas.microsoft.com/office/powerpoint/2010/main" val="359663733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Camera Calibration—</a:t>
            </a:r>
            <a:r>
              <a:rPr lang="zh-CN" altLang="en-US" dirty="0">
                <a:hlinkClick r:id="rId6"/>
              </a:rPr>
              <a:t>对极约束</a:t>
            </a:r>
            <a:endParaRPr lang="en-US" dirty="0"/>
          </a:p>
        </p:txBody>
      </p:sp>
      <mc:AlternateContent xmlns:mc="http://schemas.openxmlformats.org/markup-compatibility/2006" xmlns:a14="http://schemas.microsoft.com/office/drawing/2010/main">
        <mc:Choice Requires="a14">
          <p:sp>
            <p:nvSpPr>
              <p:cNvPr id="22" name="ee4pContent1">
                <a:extLst>
                  <a:ext uri="{FF2B5EF4-FFF2-40B4-BE49-F238E27FC236}">
                    <a16:creationId xmlns:a16="http://schemas.microsoft.com/office/drawing/2014/main" id="{A7A6BCCD-206B-103E-C0E4-2DF0DCDF073B}"/>
                  </a:ext>
                </a:extLst>
              </p:cNvPr>
              <p:cNvSpPr txBox="1">
                <a:spLocks/>
              </p:cNvSpPr>
              <p:nvPr>
                <p:custDataLst>
                  <p:tags r:id="rId2"/>
                </p:custDataLst>
              </p:nvPr>
            </p:nvSpPr>
            <p:spPr>
              <a:xfrm>
                <a:off x="4629483" y="2096264"/>
                <a:ext cx="6724315" cy="3367874"/>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点</a:t>
                </a:r>
                <a14:m>
                  <m:oMath xmlns:m="http://schemas.openxmlformats.org/officeDocument/2006/math">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𝑷</m:t>
                        </m:r>
                      </m:e>
                      <m:sub>
                        <m:r>
                          <a:rPr lang="en-US" altLang="zh-CN" i="1">
                            <a:latin typeface="Cambria Math" panose="02040503050406030204" pitchFamily="18" charset="0"/>
                          </a:rPr>
                          <m:t>1</m:t>
                        </m:r>
                      </m:sub>
                    </m:sSub>
                    <m:r>
                      <a:rPr lang="en-US" altLang="zh-CN" i="1">
                        <a:latin typeface="Cambria Math" panose="02040503050406030204" pitchFamily="18" charset="0"/>
                      </a:rPr>
                      <m:t> </m:t>
                    </m:r>
                  </m:oMath>
                </a14:m>
                <a:r>
                  <a:rPr lang="zh-CN" altLang="en-US" dirty="0">
                    <a:latin typeface="+mn-lt"/>
                  </a:rPr>
                  <a:t>、</a:t>
                </a:r>
                <a14:m>
                  <m:oMath xmlns:m="http://schemas.openxmlformats.org/officeDocument/2006/math">
                    <m:sSub>
                      <m:sSubPr>
                        <m:ctrlPr>
                          <a:rPr lang="en-US" altLang="zh-CN" i="1">
                            <a:latin typeface="Cambria Math" panose="02040503050406030204" pitchFamily="18" charset="0"/>
                          </a:rPr>
                        </m:ctrlPr>
                      </m:sSubPr>
                      <m:e>
                        <m:r>
                          <a:rPr lang="en-US" altLang="zh-CN" b="1" i="1">
                            <a:latin typeface="Cambria Math" panose="02040503050406030204" pitchFamily="18" charset="0"/>
                          </a:rPr>
                          <m:t>𝑷</m:t>
                        </m:r>
                      </m:e>
                      <m:sub>
                        <m:r>
                          <a:rPr lang="en-US" altLang="zh-CN" b="0" i="1" smtClean="0">
                            <a:latin typeface="Cambria Math" panose="02040503050406030204" pitchFamily="18" charset="0"/>
                          </a:rPr>
                          <m:t>2</m:t>
                        </m:r>
                      </m:sub>
                    </m:sSub>
                    <m:r>
                      <a:rPr lang="en-US" altLang="zh-CN" i="1">
                        <a:latin typeface="Cambria Math" panose="02040503050406030204" pitchFamily="18" charset="0"/>
                      </a:rPr>
                      <m:t> </m:t>
                    </m:r>
                  </m:oMath>
                </a14:m>
                <a:r>
                  <a:rPr lang="zh-CN" altLang="en-US" dirty="0">
                    <a:latin typeface="+mn-lt"/>
                  </a:rPr>
                  <a:t>、</a:t>
                </a:r>
                <a14:m>
                  <m:oMath xmlns:m="http://schemas.openxmlformats.org/officeDocument/2006/math">
                    <m:sSub>
                      <m:sSubPr>
                        <m:ctrlPr>
                          <a:rPr lang="en-US" altLang="zh-CN" i="1">
                            <a:latin typeface="Cambria Math" panose="02040503050406030204" pitchFamily="18" charset="0"/>
                          </a:rPr>
                        </m:ctrlPr>
                      </m:sSubPr>
                      <m:e>
                        <m:r>
                          <a:rPr lang="en-US" altLang="zh-CN" b="1" i="1">
                            <a:latin typeface="Cambria Math" panose="02040503050406030204" pitchFamily="18" charset="0"/>
                          </a:rPr>
                          <m:t>𝑷</m:t>
                        </m:r>
                      </m:e>
                      <m:sub>
                        <m:r>
                          <a:rPr lang="en-US" altLang="zh-CN" b="0" i="1" smtClean="0">
                            <a:latin typeface="Cambria Math" panose="02040503050406030204" pitchFamily="18" charset="0"/>
                          </a:rPr>
                          <m:t>3</m:t>
                        </m:r>
                      </m:sub>
                    </m:sSub>
                    <m:r>
                      <a:rPr lang="en-US" altLang="zh-CN" i="1">
                        <a:latin typeface="Cambria Math" panose="02040503050406030204" pitchFamily="18" charset="0"/>
                      </a:rPr>
                      <m:t> </m:t>
                    </m:r>
                  </m:oMath>
                </a14:m>
                <a:r>
                  <a:rPr lang="zh-CN" altLang="en-US" dirty="0">
                    <a:latin typeface="+mn-lt"/>
                  </a:rPr>
                  <a:t>都有同一个投影点。投影方程写成齐次坐标形式：</a:t>
                </a:r>
                <a:endParaRPr lang="en-US" altLang="zh-CN" dirty="0">
                  <a:latin typeface="+mn-lt"/>
                </a:endParaRPr>
              </a:p>
              <a:p>
                <a:pPr marL="0" lvl="1" indent="0">
                  <a:buNone/>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𝑍</m:t>
                      </m:r>
                      <m:d>
                        <m:dPr>
                          <m:begChr m:val="["/>
                          <m:endChr m:val="]"/>
                          <m:ctrlPr>
                            <a:rPr lang="en-US" altLang="zh-CN" i="1">
                              <a:latin typeface="Cambria Math" panose="02040503050406030204" pitchFamily="18" charset="0"/>
                            </a:rPr>
                          </m:ctrlPr>
                        </m:dPr>
                        <m:e>
                          <m:m>
                            <m:mPr>
                              <m:mcs>
                                <m:mc>
                                  <m:mcPr>
                                    <m:count m:val="1"/>
                                    <m:mcJc m:val="center"/>
                                  </m:mcPr>
                                </m:mc>
                              </m:mcs>
                              <m:ctrlPr>
                                <a:rPr lang="en-US" altLang="zh-CN" i="1">
                                  <a:latin typeface="Cambria Math" panose="02040503050406030204" pitchFamily="18" charset="0"/>
                                </a:rPr>
                              </m:ctrlPr>
                            </m:mPr>
                            <m:mr>
                              <m:e>
                                <m:r>
                                  <m:rPr>
                                    <m:brk m:alnAt="7"/>
                                  </m:rPr>
                                  <a:rPr lang="en-US" altLang="zh-CN" i="1">
                                    <a:latin typeface="Cambria Math" panose="02040503050406030204" pitchFamily="18" charset="0"/>
                                  </a:rPr>
                                  <m:t>𝑢</m:t>
                                </m:r>
                              </m:e>
                            </m:mr>
                            <m:mr>
                              <m:e>
                                <m:r>
                                  <a:rPr lang="en-US" altLang="zh-CN" i="1">
                                    <a:latin typeface="Cambria Math" panose="02040503050406030204" pitchFamily="18" charset="0"/>
                                  </a:rPr>
                                  <m:t>𝑣</m:t>
                                </m:r>
                              </m:e>
                            </m:mr>
                            <m:mr>
                              <m:e>
                                <m:r>
                                  <a:rPr lang="en-US" altLang="zh-CN" i="1">
                                    <a:latin typeface="Cambria Math" panose="02040503050406030204" pitchFamily="18" charset="0"/>
                                  </a:rPr>
                                  <m:t>1</m:t>
                                </m:r>
                              </m:e>
                            </m:mr>
                          </m:m>
                        </m:e>
                      </m:d>
                      <m:r>
                        <a:rPr lang="en-US" altLang="zh-CN" i="1">
                          <a:latin typeface="Cambria Math" panose="02040503050406030204" pitchFamily="18" charset="0"/>
                        </a:rPr>
                        <m:t>=</m:t>
                      </m:r>
                      <m:d>
                        <m:dPr>
                          <m:begChr m:val="["/>
                          <m:endChr m:val="]"/>
                          <m:ctrlPr>
                            <a:rPr lang="en-US" altLang="zh-CN" i="1" smtClean="0">
                              <a:latin typeface="Cambria Math" panose="02040503050406030204" pitchFamily="18" charset="0"/>
                            </a:rPr>
                          </m:ctrlPr>
                        </m:dPr>
                        <m:e>
                          <m:m>
                            <m:mPr>
                              <m:mcs>
                                <m:mc>
                                  <m:mcPr>
                                    <m:count m:val="3"/>
                                    <m:mcJc m:val="center"/>
                                  </m:mcPr>
                                </m:mc>
                              </m:mcs>
                              <m:ctrlPr>
                                <a:rPr lang="en-US" altLang="zh-CN" i="1" smtClean="0">
                                  <a:latin typeface="Cambria Math" panose="02040503050406030204" pitchFamily="18" charset="0"/>
                                </a:rPr>
                              </m:ctrlPr>
                            </m:mPr>
                            <m:mr>
                              <m:e>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𝑥</m:t>
                                    </m:r>
                                  </m:sub>
                                </m:sSub>
                              </m:e>
                              <m:e>
                                <m:r>
                                  <a:rPr lang="en-US" altLang="zh-CN" b="0" i="1" smtClean="0">
                                    <a:latin typeface="Cambria Math" panose="02040503050406030204" pitchFamily="18" charset="0"/>
                                  </a:rPr>
                                  <m:t>0</m:t>
                                </m:r>
                              </m:e>
                              <m:e>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𝑐</m:t>
                                    </m:r>
                                  </m:e>
                                  <m:sub>
                                    <m:r>
                                      <a:rPr lang="en-US" altLang="zh-CN" i="1">
                                        <a:latin typeface="Cambria Math" panose="02040503050406030204" pitchFamily="18" charset="0"/>
                                      </a:rPr>
                                      <m:t>𝑥</m:t>
                                    </m:r>
                                  </m:sub>
                                </m:sSub>
                              </m:e>
                            </m:mr>
                            <m:mr>
                              <m:e>
                                <m:r>
                                  <a:rPr lang="en-US" altLang="zh-CN" b="0" i="1" smtClean="0">
                                    <a:latin typeface="Cambria Math" panose="02040503050406030204" pitchFamily="18" charset="0"/>
                                  </a:rPr>
                                  <m:t>0</m:t>
                                </m:r>
                              </m:e>
                              <m:e>
                                <m:sSub>
                                  <m:sSubPr>
                                    <m:ctrlPr>
                                      <a:rPr lang="en-US" altLang="zh-CN" i="1">
                                        <a:latin typeface="Cambria Math" panose="02040503050406030204" pitchFamily="18" charset="0"/>
                                      </a:rPr>
                                    </m:ctrlPr>
                                  </m:sSubPr>
                                  <m:e>
                                    <m:r>
                                      <a:rPr lang="en-US" altLang="zh-CN" i="1">
                                        <a:latin typeface="Cambria Math" panose="02040503050406030204" pitchFamily="18" charset="0"/>
                                      </a:rPr>
                                      <m:t>𝑓</m:t>
                                    </m:r>
                                  </m:e>
                                  <m:sub>
                                    <m:r>
                                      <a:rPr lang="en-US" altLang="zh-CN" b="0" i="1" smtClean="0">
                                        <a:latin typeface="Cambria Math" panose="02040503050406030204" pitchFamily="18" charset="0"/>
                                      </a:rPr>
                                      <m:t>𝑦</m:t>
                                    </m:r>
                                  </m:sub>
                                </m:sSub>
                              </m:e>
                              <m:e>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𝑐</m:t>
                                    </m:r>
                                  </m:e>
                                  <m:sub>
                                    <m:r>
                                      <a:rPr lang="en-US" altLang="zh-CN" b="0" i="1" smtClean="0">
                                        <a:latin typeface="Cambria Math" panose="02040503050406030204" pitchFamily="18" charset="0"/>
                                      </a:rPr>
                                      <m:t>𝑦</m:t>
                                    </m:r>
                                  </m:sub>
                                </m:sSub>
                              </m:e>
                            </m:mr>
                            <m:mr>
                              <m:e>
                                <m:r>
                                  <a:rPr lang="en-US" altLang="zh-CN" b="0" i="1" smtClean="0">
                                    <a:latin typeface="Cambria Math" panose="02040503050406030204" pitchFamily="18" charset="0"/>
                                  </a:rPr>
                                  <m:t>0</m:t>
                                </m:r>
                              </m:e>
                              <m:e>
                                <m:r>
                                  <a:rPr lang="en-US" altLang="zh-CN" b="0" i="1" smtClean="0">
                                    <a:latin typeface="Cambria Math" panose="02040503050406030204" pitchFamily="18" charset="0"/>
                                  </a:rPr>
                                  <m:t>0</m:t>
                                </m:r>
                              </m:e>
                              <m:e>
                                <m:r>
                                  <a:rPr lang="en-US" altLang="zh-CN" b="0" i="1" smtClean="0">
                                    <a:latin typeface="Cambria Math" panose="02040503050406030204" pitchFamily="18" charset="0"/>
                                  </a:rPr>
                                  <m:t>1</m:t>
                                </m:r>
                              </m:e>
                            </m:mr>
                          </m:m>
                        </m:e>
                      </m:d>
                      <m:d>
                        <m:dPr>
                          <m:begChr m:val="["/>
                          <m:endChr m:val="]"/>
                          <m:ctrlPr>
                            <a:rPr lang="en-US" altLang="zh-CN" i="1">
                              <a:latin typeface="Cambria Math" panose="02040503050406030204" pitchFamily="18" charset="0"/>
                            </a:rPr>
                          </m:ctrlPr>
                        </m:dPr>
                        <m:e>
                          <m:m>
                            <m:mPr>
                              <m:mcs>
                                <m:mc>
                                  <m:mcPr>
                                    <m:count m:val="1"/>
                                    <m:mcJc m:val="center"/>
                                  </m:mcPr>
                                </m:mc>
                              </m:mcs>
                              <m:ctrlPr>
                                <a:rPr lang="en-US" altLang="zh-CN" i="1">
                                  <a:latin typeface="Cambria Math" panose="02040503050406030204" pitchFamily="18" charset="0"/>
                                </a:rPr>
                              </m:ctrlPr>
                            </m:mPr>
                            <m:mr>
                              <m:e>
                                <m:r>
                                  <a:rPr lang="en-US" altLang="zh-CN" b="0" i="1" smtClean="0">
                                    <a:latin typeface="Cambria Math" panose="02040503050406030204" pitchFamily="18" charset="0"/>
                                  </a:rPr>
                                  <m:t>𝑋</m:t>
                                </m:r>
                              </m:e>
                            </m:mr>
                            <m:mr>
                              <m:e>
                                <m:r>
                                  <a:rPr lang="en-US" altLang="zh-CN" b="0" i="1" smtClean="0">
                                    <a:latin typeface="Cambria Math" panose="02040503050406030204" pitchFamily="18" charset="0"/>
                                  </a:rPr>
                                  <m:t>𝑌</m:t>
                                </m:r>
                              </m:e>
                            </m:mr>
                            <m:mr>
                              <m:e>
                                <m:r>
                                  <a:rPr lang="en-US" altLang="zh-CN" b="0" i="1" smtClean="0">
                                    <a:latin typeface="Cambria Math" panose="02040503050406030204" pitchFamily="18" charset="0"/>
                                  </a:rPr>
                                  <m:t>𝑍</m:t>
                                </m:r>
                              </m:e>
                            </m:mr>
                          </m:m>
                        </m:e>
                      </m:d>
                    </m:oMath>
                  </m:oMathPara>
                </a14:m>
                <a:endParaRPr lang="en-US" altLang="zh-CN" dirty="0">
                  <a:latin typeface="+mn-lt"/>
                </a:endParaRPr>
              </a:p>
              <a:p>
                <a:pPr lvl="1"/>
                <a:r>
                  <a:rPr lang="zh-CN" altLang="en-US" dirty="0">
                    <a:latin typeface="+mn-lt"/>
                  </a:rPr>
                  <a:t>则有：</a:t>
                </a:r>
                <a:endParaRPr lang="en-US" altLang="zh-CN" dirty="0">
                  <a:latin typeface="+mn-lt"/>
                </a:endParaRPr>
              </a:p>
              <a:p>
                <a:pPr marL="0" lvl="1" indent="0">
                  <a:buNone/>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𝑍</m:t>
                          </m:r>
                        </m:e>
                        <m:sub>
                          <m:r>
                            <a:rPr lang="en-US" altLang="zh-CN" i="1">
                              <a:latin typeface="Cambria Math" panose="02040503050406030204" pitchFamily="18" charset="0"/>
                            </a:rPr>
                            <m:t>1</m:t>
                          </m:r>
                        </m:sub>
                      </m:sSub>
                      <m:r>
                        <a:rPr lang="en-US" altLang="zh-CN" i="1" smtClean="0">
                          <a:latin typeface="Cambria Math" panose="02040503050406030204" pitchFamily="18" charset="0"/>
                          <a:ea typeface="Cambria Math" panose="02040503050406030204" pitchFamily="18" charset="0"/>
                        </a:rPr>
                        <m:t>∙</m:t>
                      </m:r>
                      <m:r>
                        <a:rPr lang="en-US" altLang="zh-CN" b="1" i="1" smtClean="0">
                          <a:latin typeface="Cambria Math" panose="02040503050406030204" pitchFamily="18" charset="0"/>
                          <a:ea typeface="Cambria Math" panose="02040503050406030204" pitchFamily="18" charset="0"/>
                        </a:rPr>
                        <m:t>𝒑</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𝐾</m:t>
                      </m:r>
                      <m:r>
                        <a:rPr lang="en-US" altLang="zh-CN" b="0"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b="1" i="1">
                              <a:latin typeface="Cambria Math" panose="02040503050406030204" pitchFamily="18" charset="0"/>
                            </a:rPr>
                            <m:t>𝑷</m:t>
                          </m:r>
                        </m:e>
                        <m:sub>
                          <m:r>
                            <a:rPr lang="en-US" altLang="zh-CN" i="1">
                              <a:latin typeface="Cambria Math" panose="02040503050406030204" pitchFamily="18" charset="0"/>
                            </a:rPr>
                            <m:t>1</m:t>
                          </m:r>
                        </m:sub>
                      </m:sSub>
                    </m:oMath>
                  </m:oMathPara>
                </a14:m>
                <a:endParaRPr lang="en-US" altLang="zh-CN" dirty="0">
                  <a:latin typeface="+mn-lt"/>
                </a:endParaRPr>
              </a:p>
              <a:p>
                <a:pPr marL="0" lvl="1" indent="0">
                  <a:buNone/>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𝑍</m:t>
                          </m:r>
                        </m:e>
                        <m:sub>
                          <m:r>
                            <a:rPr lang="en-US" altLang="zh-CN" b="0" i="1" smtClean="0">
                              <a:latin typeface="Cambria Math" panose="02040503050406030204" pitchFamily="18" charset="0"/>
                            </a:rPr>
                            <m:t>2</m:t>
                          </m:r>
                        </m:sub>
                      </m:sSub>
                      <m:r>
                        <a:rPr lang="en-US" altLang="zh-CN" i="1" smtClean="0">
                          <a:latin typeface="Cambria Math" panose="02040503050406030204" pitchFamily="18" charset="0"/>
                          <a:ea typeface="Cambria Math" panose="02040503050406030204" pitchFamily="18" charset="0"/>
                        </a:rPr>
                        <m:t>∙</m:t>
                      </m:r>
                      <m:r>
                        <a:rPr lang="en-US" altLang="zh-CN" b="1" i="1" smtClean="0">
                          <a:latin typeface="Cambria Math" panose="02040503050406030204" pitchFamily="18" charset="0"/>
                          <a:ea typeface="Cambria Math" panose="02040503050406030204" pitchFamily="18" charset="0"/>
                        </a:rPr>
                        <m:t>𝒑</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𝐾</m:t>
                      </m:r>
                      <m:r>
                        <a:rPr lang="en-US" altLang="zh-CN" b="0"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b="1" i="1">
                              <a:latin typeface="Cambria Math" panose="02040503050406030204" pitchFamily="18" charset="0"/>
                            </a:rPr>
                            <m:t>𝑷</m:t>
                          </m:r>
                        </m:e>
                        <m:sub>
                          <m:r>
                            <a:rPr lang="en-US" altLang="zh-CN" b="0" i="1" smtClean="0">
                              <a:latin typeface="Cambria Math" panose="02040503050406030204" pitchFamily="18" charset="0"/>
                            </a:rPr>
                            <m:t>2</m:t>
                          </m:r>
                        </m:sub>
                      </m:sSub>
                    </m:oMath>
                  </m:oMathPara>
                </a14:m>
                <a:endParaRPr lang="en-US" altLang="zh-CN" dirty="0">
                  <a:latin typeface="+mn-lt"/>
                </a:endParaRPr>
              </a:p>
              <a:p>
                <a:pPr marL="0" lvl="1" indent="0">
                  <a:buNone/>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𝑍</m:t>
                          </m:r>
                        </m:e>
                        <m:sub>
                          <m:r>
                            <a:rPr lang="en-US" altLang="zh-CN" b="0" i="1" smtClean="0">
                              <a:latin typeface="Cambria Math" panose="02040503050406030204" pitchFamily="18" charset="0"/>
                            </a:rPr>
                            <m:t>3</m:t>
                          </m:r>
                        </m:sub>
                      </m:sSub>
                      <m:r>
                        <a:rPr lang="en-US" altLang="zh-CN" i="1" smtClean="0">
                          <a:latin typeface="Cambria Math" panose="02040503050406030204" pitchFamily="18" charset="0"/>
                          <a:ea typeface="Cambria Math" panose="02040503050406030204" pitchFamily="18" charset="0"/>
                        </a:rPr>
                        <m:t>∙</m:t>
                      </m:r>
                      <m:r>
                        <a:rPr lang="en-US" altLang="zh-CN" b="1" i="1" smtClean="0">
                          <a:latin typeface="Cambria Math" panose="02040503050406030204" pitchFamily="18" charset="0"/>
                          <a:ea typeface="Cambria Math" panose="02040503050406030204" pitchFamily="18" charset="0"/>
                        </a:rPr>
                        <m:t>𝒑</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𝐾</m:t>
                      </m:r>
                      <m:r>
                        <a:rPr lang="en-US" altLang="zh-CN" b="0"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b="1" i="1">
                              <a:latin typeface="Cambria Math" panose="02040503050406030204" pitchFamily="18" charset="0"/>
                            </a:rPr>
                            <m:t>𝑷</m:t>
                          </m:r>
                        </m:e>
                        <m:sub>
                          <m:r>
                            <a:rPr lang="en-US" altLang="zh-CN" b="0" i="1" smtClean="0">
                              <a:latin typeface="Cambria Math" panose="02040503050406030204" pitchFamily="18" charset="0"/>
                            </a:rPr>
                            <m:t>3</m:t>
                          </m:r>
                        </m:sub>
                      </m:sSub>
                    </m:oMath>
                  </m:oMathPara>
                </a14:m>
                <a:endParaRPr lang="en-US" altLang="zh-CN" dirty="0">
                  <a:latin typeface="+mn-lt"/>
                </a:endParaRPr>
              </a:p>
              <a:p>
                <a:pPr lvl="1"/>
                <a:r>
                  <a:rPr lang="zh-CN" altLang="en-US" dirty="0">
                    <a:latin typeface="+mn-lt"/>
                  </a:rPr>
                  <a:t>则</a:t>
                </a:r>
                <a14:m>
                  <m:oMath xmlns:m="http://schemas.openxmlformats.org/officeDocument/2006/math">
                    <m:r>
                      <a:rPr lang="en-US" altLang="zh-CN" b="1" i="1" smtClean="0">
                        <a:latin typeface="Cambria Math" panose="02040503050406030204" pitchFamily="18" charset="0"/>
                        <a:ea typeface="Cambria Math" panose="02040503050406030204" pitchFamily="18" charset="0"/>
                      </a:rPr>
                      <m:t>𝒑</m:t>
                    </m:r>
                    <m:r>
                      <a:rPr lang="en-US" altLang="zh-CN" b="1" i="1" smtClean="0">
                        <a:latin typeface="Cambria Math" panose="02040503050406030204" pitchFamily="18" charset="0"/>
                        <a:ea typeface="Cambria Math" panose="02040503050406030204" pitchFamily="18" charset="0"/>
                      </a:rPr>
                      <m:t>=</m:t>
                    </m:r>
                    <m:f>
                      <m:fPr>
                        <m:type m:val="lin"/>
                        <m:ctrlPr>
                          <a:rPr lang="en-US" altLang="zh-CN" b="1" i="1" smtClean="0">
                            <a:latin typeface="Cambria Math" panose="02040503050406030204" pitchFamily="18" charset="0"/>
                            <a:ea typeface="Cambria Math" panose="02040503050406030204" pitchFamily="18" charset="0"/>
                          </a:rPr>
                        </m:ctrlPr>
                      </m:fPr>
                      <m:num>
                        <m:d>
                          <m:dPr>
                            <m:ctrlPr>
                              <a:rPr lang="en-US" altLang="zh-CN" b="1" i="1" smtClean="0">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𝐾</m:t>
                            </m:r>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b="1" i="1">
                                    <a:latin typeface="Cambria Math" panose="02040503050406030204" pitchFamily="18" charset="0"/>
                                  </a:rPr>
                                  <m:t>𝑷</m:t>
                                </m:r>
                              </m:e>
                              <m:sub>
                                <m:r>
                                  <a:rPr lang="en-US" altLang="zh-CN" i="1">
                                    <a:latin typeface="Cambria Math" panose="02040503050406030204" pitchFamily="18" charset="0"/>
                                  </a:rPr>
                                  <m:t>1</m:t>
                                </m:r>
                              </m:sub>
                            </m:sSub>
                          </m:e>
                        </m:d>
                      </m:num>
                      <m:den>
                        <m:sSub>
                          <m:sSubPr>
                            <m:ctrlPr>
                              <a:rPr lang="en-US" altLang="zh-CN" i="1">
                                <a:latin typeface="Cambria Math" panose="02040503050406030204" pitchFamily="18" charset="0"/>
                              </a:rPr>
                            </m:ctrlPr>
                          </m:sSubPr>
                          <m:e>
                            <m:r>
                              <a:rPr lang="en-US" altLang="zh-CN" i="1">
                                <a:latin typeface="Cambria Math" panose="02040503050406030204" pitchFamily="18" charset="0"/>
                              </a:rPr>
                              <m:t>𝑍</m:t>
                            </m:r>
                          </m:e>
                          <m:sub>
                            <m:r>
                              <a:rPr lang="en-US" altLang="zh-CN" i="1">
                                <a:latin typeface="Cambria Math" panose="02040503050406030204" pitchFamily="18" charset="0"/>
                              </a:rPr>
                              <m:t>1</m:t>
                            </m:r>
                          </m:sub>
                        </m:sSub>
                      </m:den>
                    </m:f>
                    <m:r>
                      <a:rPr lang="en-US" altLang="zh-CN" b="1" i="1" smtClean="0">
                        <a:latin typeface="Cambria Math" panose="02040503050406030204" pitchFamily="18" charset="0"/>
                        <a:ea typeface="Cambria Math" panose="02040503050406030204" pitchFamily="18" charset="0"/>
                      </a:rPr>
                      <m:t>=</m:t>
                    </m:r>
                    <m:f>
                      <m:fPr>
                        <m:type m:val="lin"/>
                        <m:ctrlPr>
                          <a:rPr lang="en-US" altLang="zh-CN" b="1" i="1">
                            <a:latin typeface="Cambria Math" panose="02040503050406030204" pitchFamily="18" charset="0"/>
                            <a:ea typeface="Cambria Math" panose="02040503050406030204" pitchFamily="18" charset="0"/>
                          </a:rPr>
                        </m:ctrlPr>
                      </m:fPr>
                      <m:num>
                        <m:d>
                          <m:dPr>
                            <m:ctrlPr>
                              <a:rPr lang="en-US" altLang="zh-CN" b="1"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𝐾</m:t>
                            </m:r>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b="1" i="1">
                                    <a:latin typeface="Cambria Math" panose="02040503050406030204" pitchFamily="18" charset="0"/>
                                  </a:rPr>
                                  <m:t>𝑷</m:t>
                                </m:r>
                              </m:e>
                              <m:sub>
                                <m:r>
                                  <a:rPr lang="en-US" altLang="zh-CN" b="0" i="1" smtClean="0">
                                    <a:latin typeface="Cambria Math" panose="02040503050406030204" pitchFamily="18" charset="0"/>
                                  </a:rPr>
                                  <m:t>2</m:t>
                                </m:r>
                              </m:sub>
                            </m:sSub>
                          </m:e>
                        </m:d>
                      </m:num>
                      <m:den>
                        <m:sSub>
                          <m:sSubPr>
                            <m:ctrlPr>
                              <a:rPr lang="en-US" altLang="zh-CN" i="1">
                                <a:latin typeface="Cambria Math" panose="02040503050406030204" pitchFamily="18" charset="0"/>
                              </a:rPr>
                            </m:ctrlPr>
                          </m:sSubPr>
                          <m:e>
                            <m:r>
                              <a:rPr lang="en-US" altLang="zh-CN" i="1">
                                <a:latin typeface="Cambria Math" panose="02040503050406030204" pitchFamily="18" charset="0"/>
                              </a:rPr>
                              <m:t>𝑍</m:t>
                            </m:r>
                          </m:e>
                          <m:sub>
                            <m:r>
                              <a:rPr lang="en-US" altLang="zh-CN" b="0" i="1" smtClean="0">
                                <a:latin typeface="Cambria Math" panose="02040503050406030204" pitchFamily="18" charset="0"/>
                              </a:rPr>
                              <m:t>2</m:t>
                            </m:r>
                          </m:sub>
                        </m:sSub>
                      </m:den>
                    </m:f>
                    <m:r>
                      <a:rPr lang="en-US" altLang="zh-CN" b="1" i="1" smtClean="0">
                        <a:latin typeface="Cambria Math" panose="02040503050406030204" pitchFamily="18" charset="0"/>
                      </a:rPr>
                      <m:t>=</m:t>
                    </m:r>
                    <m:f>
                      <m:fPr>
                        <m:type m:val="lin"/>
                        <m:ctrlPr>
                          <a:rPr lang="en-US" altLang="zh-CN" b="1" i="1">
                            <a:latin typeface="Cambria Math" panose="02040503050406030204" pitchFamily="18" charset="0"/>
                            <a:ea typeface="Cambria Math" panose="02040503050406030204" pitchFamily="18" charset="0"/>
                          </a:rPr>
                        </m:ctrlPr>
                      </m:fPr>
                      <m:num>
                        <m:d>
                          <m:dPr>
                            <m:ctrlPr>
                              <a:rPr lang="en-US" altLang="zh-CN" b="1"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𝐾</m:t>
                            </m:r>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b="1" i="1">
                                    <a:latin typeface="Cambria Math" panose="02040503050406030204" pitchFamily="18" charset="0"/>
                                  </a:rPr>
                                  <m:t>𝑷</m:t>
                                </m:r>
                              </m:e>
                              <m:sub>
                                <m:r>
                                  <a:rPr lang="en-US" altLang="zh-CN" b="0" i="1" smtClean="0">
                                    <a:latin typeface="Cambria Math" panose="02040503050406030204" pitchFamily="18" charset="0"/>
                                  </a:rPr>
                                  <m:t>3</m:t>
                                </m:r>
                              </m:sub>
                            </m:sSub>
                          </m:e>
                        </m:d>
                      </m:num>
                      <m:den>
                        <m:sSub>
                          <m:sSubPr>
                            <m:ctrlPr>
                              <a:rPr lang="en-US" altLang="zh-CN" i="1">
                                <a:latin typeface="Cambria Math" panose="02040503050406030204" pitchFamily="18" charset="0"/>
                              </a:rPr>
                            </m:ctrlPr>
                          </m:sSubPr>
                          <m:e>
                            <m:r>
                              <a:rPr lang="en-US" altLang="zh-CN" i="1">
                                <a:latin typeface="Cambria Math" panose="02040503050406030204" pitchFamily="18" charset="0"/>
                              </a:rPr>
                              <m:t>𝑍</m:t>
                            </m:r>
                          </m:e>
                          <m:sub>
                            <m:r>
                              <a:rPr lang="en-US" altLang="zh-CN" b="0" i="1" smtClean="0">
                                <a:latin typeface="Cambria Math" panose="02040503050406030204" pitchFamily="18" charset="0"/>
                              </a:rPr>
                              <m:t>3</m:t>
                            </m:r>
                          </m:sub>
                        </m:sSub>
                      </m:den>
                    </m:f>
                  </m:oMath>
                </a14:m>
                <a:r>
                  <a:rPr lang="zh-CN" altLang="en-US" dirty="0">
                    <a:latin typeface="+mn-lt"/>
                  </a:rPr>
                  <a:t>，显然齐次坐标</a:t>
                </a:r>
                <a14:m>
                  <m:oMath xmlns:m="http://schemas.openxmlformats.org/officeDocument/2006/math">
                    <m:r>
                      <a:rPr lang="en-US" altLang="zh-CN" b="1" i="1">
                        <a:latin typeface="Cambria Math" panose="02040503050406030204" pitchFamily="18" charset="0"/>
                        <a:ea typeface="Cambria Math" panose="02040503050406030204" pitchFamily="18" charset="0"/>
                      </a:rPr>
                      <m:t>𝒑</m:t>
                    </m:r>
                    <m:r>
                      <a:rPr lang="en-US" altLang="zh-CN" b="1" i="1">
                        <a:latin typeface="Cambria Math" panose="02040503050406030204" pitchFamily="18" charset="0"/>
                        <a:ea typeface="Cambria Math" panose="02040503050406030204" pitchFamily="18" charset="0"/>
                      </a:rPr>
                      <m:t>=</m:t>
                    </m:r>
                    <m:sSup>
                      <m:sSupPr>
                        <m:ctrlPr>
                          <a:rPr lang="en-US" altLang="zh-CN" i="1" smtClean="0">
                            <a:latin typeface="Cambria Math" panose="02040503050406030204" pitchFamily="18" charset="0"/>
                            <a:ea typeface="Cambria Math" panose="02040503050406030204" pitchFamily="18" charset="0"/>
                          </a:rPr>
                        </m:ctrlPr>
                      </m:sSupPr>
                      <m:e>
                        <m:d>
                          <m:dPr>
                            <m:ctrlPr>
                              <a:rPr lang="en-US" altLang="zh-CN"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𝑢</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𝑣</m:t>
                            </m:r>
                            <m:r>
                              <a:rPr lang="en-US" altLang="zh-CN" b="0" i="1" smtClean="0">
                                <a:latin typeface="Cambria Math" panose="02040503050406030204" pitchFamily="18" charset="0"/>
                                <a:ea typeface="Cambria Math" panose="02040503050406030204" pitchFamily="18" charset="0"/>
                              </a:rPr>
                              <m:t>,1</m:t>
                            </m:r>
                          </m:e>
                        </m:d>
                      </m:e>
                      <m:sup>
                        <m:r>
                          <a:rPr lang="en-US" altLang="zh-CN" b="0" i="1" smtClean="0">
                            <a:latin typeface="Cambria Math" panose="02040503050406030204" pitchFamily="18" charset="0"/>
                            <a:ea typeface="Cambria Math" panose="02040503050406030204" pitchFamily="18" charset="0"/>
                          </a:rPr>
                          <m:t>𝑇</m:t>
                        </m:r>
                      </m:sup>
                    </m:sSup>
                  </m:oMath>
                </a14:m>
                <a:r>
                  <a:rPr lang="zh-CN" altLang="en-US" dirty="0">
                    <a:latin typeface="+mn-lt"/>
                  </a:rPr>
                  <a:t>乘以非零常数后依然表示同一个投影点，只不过空间点</a:t>
                </a:r>
                <a14:m>
                  <m:oMath xmlns:m="http://schemas.openxmlformats.org/officeDocument/2006/math">
                    <m:r>
                      <a:rPr lang="en-US" altLang="zh-CN" b="1" i="1" smtClean="0">
                        <a:latin typeface="Cambria Math" panose="02040503050406030204" pitchFamily="18" charset="0"/>
                      </a:rPr>
                      <m:t>𝑷</m:t>
                    </m:r>
                  </m:oMath>
                </a14:m>
                <a:r>
                  <a:rPr lang="zh-CN" altLang="en-US" dirty="0">
                    <a:latin typeface="+mn-lt"/>
                  </a:rPr>
                  <a:t>位置变了，但都在</a:t>
                </a:r>
                <a14:m>
                  <m:oMath xmlns:m="http://schemas.openxmlformats.org/officeDocument/2006/math">
                    <m:acc>
                      <m:accPr>
                        <m:chr m:val="⃗"/>
                        <m:ctrlPr>
                          <a:rPr lang="zh-CN" altLang="en-US" i="1" smtClean="0">
                            <a:latin typeface="Cambria Math" panose="02040503050406030204" pitchFamily="18" charset="0"/>
                          </a:rPr>
                        </m:ctrlPr>
                      </m:accPr>
                      <m:e>
                        <m:r>
                          <a:rPr lang="en-US" altLang="zh-CN" b="0" i="1" smtClean="0">
                            <a:latin typeface="Cambria Math" panose="02040503050406030204" pitchFamily="18" charset="0"/>
                          </a:rPr>
                          <m:t>𝑂𝑝</m:t>
                        </m:r>
                      </m:e>
                    </m:acc>
                  </m:oMath>
                </a14:m>
                <a:r>
                  <a:rPr lang="zh-CN" altLang="en-US" dirty="0">
                    <a:latin typeface="+mn-lt"/>
                  </a:rPr>
                  <a:t>这条射线上，齐次坐标</a:t>
                </a:r>
                <a14:m>
                  <m:oMath xmlns:m="http://schemas.openxmlformats.org/officeDocument/2006/math">
                    <m:r>
                      <a:rPr lang="en-US" altLang="zh-CN" b="1" i="1">
                        <a:latin typeface="Cambria Math" panose="02040503050406030204" pitchFamily="18" charset="0"/>
                        <a:ea typeface="Cambria Math" panose="02040503050406030204" pitchFamily="18" charset="0"/>
                      </a:rPr>
                      <m:t>𝒑</m:t>
                    </m:r>
                  </m:oMath>
                </a14:m>
                <a:r>
                  <a:rPr lang="zh-CN" altLang="en-US" dirty="0">
                    <a:latin typeface="+mn-lt"/>
                  </a:rPr>
                  <a:t>乘以不同的非零常数表示不同距离的空间点在像素平面的投影，就是这条射线上的点均投影到</a:t>
                </a:r>
                <a14:m>
                  <m:oMath xmlns:m="http://schemas.openxmlformats.org/officeDocument/2006/math">
                    <m:r>
                      <a:rPr lang="en-US" altLang="zh-CN" b="1" i="1">
                        <a:latin typeface="Cambria Math" panose="02040503050406030204" pitchFamily="18" charset="0"/>
                        <a:ea typeface="Cambria Math" panose="02040503050406030204" pitchFamily="18" charset="0"/>
                      </a:rPr>
                      <m:t>𝒑</m:t>
                    </m:r>
                  </m:oMath>
                </a14:m>
                <a:r>
                  <a:rPr lang="zh-CN" altLang="en-US" dirty="0">
                    <a:latin typeface="+mn-lt"/>
                  </a:rPr>
                  <a:t>点</a:t>
                </a:r>
                <a:endParaRPr lang="en-US" altLang="zh-CN" dirty="0">
                  <a:latin typeface="+mn-lt"/>
                </a:endParaRPr>
              </a:p>
            </p:txBody>
          </p:sp>
        </mc:Choice>
        <mc:Fallback xmlns="">
          <p:sp>
            <p:nvSpPr>
              <p:cNvPr id="22" name="ee4pContent1">
                <a:extLst>
                  <a:ext uri="{FF2B5EF4-FFF2-40B4-BE49-F238E27FC236}">
                    <a16:creationId xmlns:a16="http://schemas.microsoft.com/office/drawing/2014/main" id="{A7A6BCCD-206B-103E-C0E4-2DF0DCDF073B}"/>
                  </a:ext>
                </a:extLst>
              </p:cNvPr>
              <p:cNvSpPr txBox="1">
                <a:spLocks noRot="1" noChangeAspect="1" noMove="1" noResize="1" noEditPoints="1" noAdjustHandles="1" noChangeArrowheads="1" noChangeShapeType="1" noTextEdit="1"/>
              </p:cNvSpPr>
              <p:nvPr>
                <p:custDataLst>
                  <p:tags r:id="rId7"/>
                </p:custDataLst>
              </p:nvPr>
            </p:nvSpPr>
            <p:spPr>
              <a:xfrm>
                <a:off x="4629483" y="2096264"/>
                <a:ext cx="6724315" cy="3367874"/>
              </a:xfrm>
              <a:prstGeom prst="rect">
                <a:avLst/>
              </a:prstGeom>
              <a:blipFill>
                <a:blip r:embed="rId8"/>
                <a:stretch>
                  <a:fillRect l="-271"/>
                </a:stretch>
              </a:blipFill>
              <a:ln w="9525" cmpd="sng">
                <a:solidFill>
                  <a:schemeClr val="accent1">
                    <a:lumMod val="100000"/>
                  </a:schemeClr>
                </a:solidFill>
                <a:prstDash val="solid"/>
              </a:ln>
            </p:spPr>
            <p:txBody>
              <a:bodyPr/>
              <a:lstStyle/>
              <a:p>
                <a:r>
                  <a:rPr lang="en-US">
                    <a:noFill/>
                  </a:rPr>
                  <a:t> </a:t>
                </a:r>
              </a:p>
            </p:txBody>
          </p:sp>
        </mc:Fallback>
      </mc:AlternateContent>
      <p:pic>
        <p:nvPicPr>
          <p:cNvPr id="3074" name="Picture 2">
            <a:extLst>
              <a:ext uri="{FF2B5EF4-FFF2-40B4-BE49-F238E27FC236}">
                <a16:creationId xmlns:a16="http://schemas.microsoft.com/office/drawing/2014/main" id="{321C0A99-F631-4562-AD34-F37510AACA8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38200" y="1690687"/>
            <a:ext cx="3791283" cy="41790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87120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Camera Calibration—</a:t>
            </a:r>
            <a:r>
              <a:rPr lang="zh-CN" altLang="en-US" dirty="0">
                <a:hlinkClick r:id="rId6"/>
              </a:rPr>
              <a:t>对极约束</a:t>
            </a:r>
            <a:endParaRPr lang="en-US" dirty="0"/>
          </a:p>
        </p:txBody>
      </p:sp>
      <mc:AlternateContent xmlns:mc="http://schemas.openxmlformats.org/markup-compatibility/2006" xmlns:a14="http://schemas.microsoft.com/office/drawing/2010/main">
        <mc:Choice Requires="a14">
          <p:sp>
            <p:nvSpPr>
              <p:cNvPr id="22" name="ee4pContent1">
                <a:extLst>
                  <a:ext uri="{FF2B5EF4-FFF2-40B4-BE49-F238E27FC236}">
                    <a16:creationId xmlns:a16="http://schemas.microsoft.com/office/drawing/2014/main" id="{A7A6BCCD-206B-103E-C0E4-2DF0DCDF073B}"/>
                  </a:ext>
                </a:extLst>
              </p:cNvPr>
              <p:cNvSpPr txBox="1">
                <a:spLocks/>
              </p:cNvSpPr>
              <p:nvPr>
                <p:custDataLst>
                  <p:tags r:id="rId2"/>
                </p:custDataLst>
              </p:nvPr>
            </p:nvSpPr>
            <p:spPr>
              <a:xfrm>
                <a:off x="838200" y="1690688"/>
                <a:ext cx="10515600" cy="1958523"/>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总结一下基础矩阵</a:t>
                </a:r>
                <a14:m>
                  <m:oMath xmlns:m="http://schemas.openxmlformats.org/officeDocument/2006/math">
                    <m:r>
                      <a:rPr lang="en-US" altLang="zh-CN" b="1" i="1" smtClean="0">
                        <a:latin typeface="Cambria Math" panose="02040503050406030204" pitchFamily="18" charset="0"/>
                      </a:rPr>
                      <m:t>𝑭</m:t>
                    </m:r>
                  </m:oMath>
                </a14:m>
                <a:r>
                  <a:rPr lang="zh-CN" altLang="en-US" dirty="0">
                    <a:latin typeface="+mn-lt"/>
                  </a:rPr>
                  <a:t>，本质矩阵</a:t>
                </a:r>
                <a14:m>
                  <m:oMath xmlns:m="http://schemas.openxmlformats.org/officeDocument/2006/math">
                    <m:r>
                      <a:rPr lang="en-US" altLang="zh-CN" b="1" i="1" smtClean="0">
                        <a:latin typeface="Cambria Math" panose="02040503050406030204" pitchFamily="18" charset="0"/>
                      </a:rPr>
                      <m:t>𝑬</m:t>
                    </m:r>
                  </m:oMath>
                </a14:m>
                <a:r>
                  <a:rPr lang="zh-CN" altLang="en-US" dirty="0">
                    <a:latin typeface="+mn-lt"/>
                  </a:rPr>
                  <a:t>和单应矩阵</a:t>
                </a:r>
                <a14:m>
                  <m:oMath xmlns:m="http://schemas.openxmlformats.org/officeDocument/2006/math">
                    <m:r>
                      <a:rPr lang="en-US" altLang="zh-CN" b="1" i="1" smtClean="0">
                        <a:latin typeface="Cambria Math" panose="02040503050406030204" pitchFamily="18" charset="0"/>
                      </a:rPr>
                      <m:t>𝑯</m:t>
                    </m:r>
                  </m:oMath>
                </a14:m>
                <a:r>
                  <a:rPr lang="zh-CN" altLang="en-US" dirty="0">
                    <a:latin typeface="+mn-lt"/>
                  </a:rPr>
                  <a:t>之间的关系：</a:t>
                </a:r>
              </a:p>
              <a:p>
                <a:pPr lvl="2"/>
                <a14:m>
                  <m:oMath xmlns:m="http://schemas.openxmlformats.org/officeDocument/2006/math">
                    <m:r>
                      <a:rPr lang="en-US" altLang="zh-CN" b="1" i="1" smtClean="0">
                        <a:latin typeface="Cambria Math" panose="02040503050406030204" pitchFamily="18" charset="0"/>
                      </a:rPr>
                      <m:t>𝑬</m:t>
                    </m:r>
                  </m:oMath>
                </a14:m>
                <a:r>
                  <a:rPr lang="zh-CN" altLang="en-US" dirty="0">
                    <a:latin typeface="+mn-lt"/>
                  </a:rPr>
                  <a:t>矩阵表示空间中的一个三维点在不同相机视角下投影点在相机坐标系下的约束关系</a:t>
                </a:r>
              </a:p>
              <a:p>
                <a:pPr lvl="2"/>
                <a14:m>
                  <m:oMath xmlns:m="http://schemas.openxmlformats.org/officeDocument/2006/math">
                    <m:r>
                      <a:rPr lang="en-US" altLang="zh-CN" b="1" i="1" smtClean="0">
                        <a:latin typeface="Cambria Math" panose="02040503050406030204" pitchFamily="18" charset="0"/>
                      </a:rPr>
                      <m:t>𝑭</m:t>
                    </m:r>
                  </m:oMath>
                </a14:m>
                <a:r>
                  <a:rPr lang="zh-CN" altLang="en-US" dirty="0">
                    <a:latin typeface="+mn-lt"/>
                  </a:rPr>
                  <a:t>矩阵表示空间中的一个三维点在不同相机视角下投影点在图像坐标系下的约束关系</a:t>
                </a:r>
              </a:p>
              <a:p>
                <a:pPr lvl="2"/>
                <a14:m>
                  <m:oMath xmlns:m="http://schemas.openxmlformats.org/officeDocument/2006/math">
                    <m:r>
                      <a:rPr lang="en-US" altLang="zh-CN" b="1" i="1" smtClean="0">
                        <a:latin typeface="Cambria Math" panose="02040503050406030204" pitchFamily="18" charset="0"/>
                      </a:rPr>
                      <m:t>𝑭</m:t>
                    </m:r>
                  </m:oMath>
                </a14:m>
                <a:r>
                  <a:rPr lang="zh-CN" altLang="en-US" dirty="0">
                    <a:latin typeface="+mn-lt"/>
                  </a:rPr>
                  <a:t>矩阵比</a:t>
                </a:r>
                <a14:m>
                  <m:oMath xmlns:m="http://schemas.openxmlformats.org/officeDocument/2006/math">
                    <m:r>
                      <a:rPr lang="en-US" altLang="zh-CN" b="1" i="1">
                        <a:latin typeface="Cambria Math" panose="02040503050406030204" pitchFamily="18" charset="0"/>
                      </a:rPr>
                      <m:t>𝑬</m:t>
                    </m:r>
                  </m:oMath>
                </a14:m>
                <a:r>
                  <a:rPr lang="zh-CN" altLang="en-US" dirty="0">
                    <a:latin typeface="+mn-lt"/>
                  </a:rPr>
                  <a:t>矩阵多了内参矩阵</a:t>
                </a:r>
                <a14:m>
                  <m:oMath xmlns:m="http://schemas.openxmlformats.org/officeDocument/2006/math">
                    <m:r>
                      <a:rPr lang="en-US" altLang="zh-CN" b="1" i="1" smtClean="0">
                        <a:latin typeface="Cambria Math" panose="02040503050406030204" pitchFamily="18" charset="0"/>
                      </a:rPr>
                      <m:t>𝑲</m:t>
                    </m:r>
                  </m:oMath>
                </a14:m>
                <a:r>
                  <a:rPr lang="zh-CN" altLang="en-US" dirty="0">
                    <a:latin typeface="+mn-lt"/>
                  </a:rPr>
                  <a:t>的信息，</a:t>
                </a:r>
                <a14:m>
                  <m:oMath xmlns:m="http://schemas.openxmlformats.org/officeDocument/2006/math">
                    <m:r>
                      <a:rPr lang="en-US" altLang="zh-CN" b="1" i="1">
                        <a:latin typeface="Cambria Math" panose="02040503050406030204" pitchFamily="18" charset="0"/>
                      </a:rPr>
                      <m:t>𝑭</m:t>
                    </m:r>
                  </m:oMath>
                </a14:m>
                <a:r>
                  <a:rPr lang="zh-CN" altLang="en-US" dirty="0">
                    <a:latin typeface="+mn-lt"/>
                  </a:rPr>
                  <a:t>矩阵自由度更高，求解</a:t>
                </a:r>
                <a14:m>
                  <m:oMath xmlns:m="http://schemas.openxmlformats.org/officeDocument/2006/math">
                    <m:r>
                      <a:rPr lang="en-US" altLang="zh-CN" b="1" i="1">
                        <a:latin typeface="Cambria Math" panose="02040503050406030204" pitchFamily="18" charset="0"/>
                      </a:rPr>
                      <m:t>𝑹</m:t>
                    </m:r>
                  </m:oMath>
                </a14:m>
                <a:r>
                  <a:rPr lang="zh-CN" altLang="en-US" dirty="0"/>
                  <a:t>，</a:t>
                </a:r>
                <a14:m>
                  <m:oMath xmlns:m="http://schemas.openxmlformats.org/officeDocument/2006/math">
                    <m:r>
                      <a:rPr lang="en-US" altLang="zh-CN" b="1" i="1">
                        <a:latin typeface="Cambria Math" panose="02040503050406030204" pitchFamily="18" charset="0"/>
                      </a:rPr>
                      <m:t>𝒕</m:t>
                    </m:r>
                  </m:oMath>
                </a14:m>
                <a:r>
                  <a:rPr lang="zh-CN" altLang="en-US" dirty="0">
                    <a:latin typeface="+mn-lt"/>
                  </a:rPr>
                  <a:t>使用更准确</a:t>
                </a:r>
              </a:p>
              <a:p>
                <a:pPr lvl="2"/>
                <a:r>
                  <a:rPr lang="zh-CN" altLang="en-US" dirty="0">
                    <a:latin typeface="+mn-lt"/>
                  </a:rPr>
                  <a:t>若相机只有旋转而没有平移的情况下，此时</a:t>
                </a:r>
                <a14:m>
                  <m:oMath xmlns:m="http://schemas.openxmlformats.org/officeDocument/2006/math">
                    <m:r>
                      <a:rPr lang="en-US" altLang="zh-CN" b="1" i="1" smtClean="0">
                        <a:latin typeface="Cambria Math" panose="02040503050406030204" pitchFamily="18" charset="0"/>
                      </a:rPr>
                      <m:t>𝑬</m:t>
                    </m:r>
                  </m:oMath>
                </a14:m>
                <a:r>
                  <a:rPr lang="zh-CN" altLang="en-US" dirty="0">
                    <a:latin typeface="+mn-lt"/>
                  </a:rPr>
                  <a:t>矩阵和</a:t>
                </a:r>
                <a14:m>
                  <m:oMath xmlns:m="http://schemas.openxmlformats.org/officeDocument/2006/math">
                    <m:r>
                      <a:rPr lang="en-US" altLang="zh-CN" b="1" i="1">
                        <a:latin typeface="Cambria Math" panose="02040503050406030204" pitchFamily="18" charset="0"/>
                      </a:rPr>
                      <m:t>𝑭</m:t>
                    </m:r>
                  </m:oMath>
                </a14:m>
                <a:r>
                  <a:rPr lang="zh-CN" altLang="en-US" dirty="0">
                    <a:latin typeface="+mn-lt"/>
                  </a:rPr>
                  <a:t>矩阵为零矩阵，无法求出</a:t>
                </a:r>
                <a14:m>
                  <m:oMath xmlns:m="http://schemas.openxmlformats.org/officeDocument/2006/math">
                    <m:r>
                      <a:rPr lang="en-US" altLang="zh-CN" b="1" i="1">
                        <a:latin typeface="Cambria Math" panose="02040503050406030204" pitchFamily="18" charset="0"/>
                      </a:rPr>
                      <m:t>𝑹</m:t>
                    </m:r>
                  </m:oMath>
                </a14:m>
                <a:r>
                  <a:rPr lang="zh-CN" altLang="en-US" dirty="0">
                    <a:latin typeface="+mn-lt"/>
                  </a:rPr>
                  <a:t>矩阵，这是可以使用</a:t>
                </a:r>
                <a14:m>
                  <m:oMath xmlns:m="http://schemas.openxmlformats.org/officeDocument/2006/math">
                    <m:r>
                      <a:rPr lang="en-US" altLang="zh-CN" b="1" i="1">
                        <a:latin typeface="Cambria Math" panose="02040503050406030204" pitchFamily="18" charset="0"/>
                      </a:rPr>
                      <m:t>𝑯</m:t>
                    </m:r>
                  </m:oMath>
                </a14:m>
                <a:r>
                  <a:rPr lang="zh-CN" altLang="en-US" dirty="0">
                    <a:latin typeface="+mn-lt"/>
                  </a:rPr>
                  <a:t>矩阵描述两个图像像点的对应关系</a:t>
                </a:r>
                <a:endParaRPr lang="en-US" altLang="zh-CN" dirty="0">
                  <a:latin typeface="+mn-lt"/>
                </a:endParaRPr>
              </a:p>
            </p:txBody>
          </p:sp>
        </mc:Choice>
        <mc:Fallback xmlns="">
          <p:sp>
            <p:nvSpPr>
              <p:cNvPr id="22" name="ee4pContent1">
                <a:extLst>
                  <a:ext uri="{FF2B5EF4-FFF2-40B4-BE49-F238E27FC236}">
                    <a16:creationId xmlns:a16="http://schemas.microsoft.com/office/drawing/2014/main" id="{A7A6BCCD-206B-103E-C0E4-2DF0DCDF073B}"/>
                  </a:ext>
                </a:extLst>
              </p:cNvPr>
              <p:cNvSpPr txBox="1">
                <a:spLocks noRot="1" noChangeAspect="1" noMove="1" noResize="1" noEditPoints="1" noAdjustHandles="1" noChangeArrowheads="1" noChangeShapeType="1" noTextEdit="1"/>
              </p:cNvSpPr>
              <p:nvPr>
                <p:custDataLst>
                  <p:tags r:id="rId7"/>
                </p:custDataLst>
              </p:nvPr>
            </p:nvSpPr>
            <p:spPr>
              <a:xfrm>
                <a:off x="838200" y="1690688"/>
                <a:ext cx="10515600" cy="1958523"/>
              </a:xfrm>
              <a:prstGeom prst="rect">
                <a:avLst/>
              </a:prstGeom>
              <a:blipFill>
                <a:blip r:embed="rId8"/>
                <a:stretch>
                  <a:fillRect l="-232" b="-309"/>
                </a:stretch>
              </a:blipFill>
              <a:ln w="9525" cmpd="sng">
                <a:solidFill>
                  <a:schemeClr val="accent1">
                    <a:lumMod val="100000"/>
                  </a:schemeClr>
                </a:solidFill>
                <a:prstDash val="solid"/>
              </a:ln>
            </p:spPr>
            <p:txBody>
              <a:bodyPr/>
              <a:lstStyle/>
              <a:p>
                <a:r>
                  <a:rPr lang="en-US">
                    <a:noFill/>
                  </a:rPr>
                  <a:t> </a:t>
                </a:r>
              </a:p>
            </p:txBody>
          </p:sp>
        </mc:Fallback>
      </mc:AlternateContent>
    </p:spTree>
    <p:extLst>
      <p:ext uri="{BB962C8B-B14F-4D97-AF65-F5344CB8AC3E}">
        <p14:creationId xmlns:p14="http://schemas.microsoft.com/office/powerpoint/2010/main" val="404443502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矩形 42">
            <a:hlinkClick r:id="rId23" action="ppaction://hlinksldjump"/>
            <a:extLst>
              <a:ext uri="{FF2B5EF4-FFF2-40B4-BE49-F238E27FC236}">
                <a16:creationId xmlns:a16="http://schemas.microsoft.com/office/drawing/2014/main" id="{2C239A25-79DC-0573-C392-37463FD2218C}"/>
              </a:ext>
            </a:extLst>
          </p:cNvPr>
          <p:cNvSpPr/>
          <p:nvPr>
            <p:custDataLst>
              <p:tags r:id="rId2"/>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55</a:t>
            </a:r>
          </a:p>
        </p:txBody>
      </p:sp>
      <p:sp>
        <p:nvSpPr>
          <p:cNvPr id="42" name="矩形 41">
            <a:hlinkClick r:id="rId23" action="ppaction://hlinksldjump"/>
            <a:extLst>
              <a:ext uri="{FF2B5EF4-FFF2-40B4-BE49-F238E27FC236}">
                <a16:creationId xmlns:a16="http://schemas.microsoft.com/office/drawing/2014/main" id="{BB09C3D4-158E-5400-6570-EB0F95D40AB4}"/>
              </a:ext>
            </a:extLst>
          </p:cNvPr>
          <p:cNvSpPr/>
          <p:nvPr>
            <p:custDataLst>
              <p:tags r:id="rId3"/>
            </p:custDataLst>
          </p:nvPr>
        </p:nvSpPr>
        <p:spPr>
          <a:xfrm>
            <a:off x="977959" y="4035725"/>
            <a:ext cx="2463816"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Evaluation Metrics</a:t>
            </a:r>
          </a:p>
        </p:txBody>
      </p:sp>
      <p:sp>
        <p:nvSpPr>
          <p:cNvPr id="41" name="矩形 40">
            <a:hlinkClick r:id="rId23" action="ppaction://hlinksldjump"/>
            <a:extLst>
              <a:ext uri="{FF2B5EF4-FFF2-40B4-BE49-F238E27FC236}">
                <a16:creationId xmlns:a16="http://schemas.microsoft.com/office/drawing/2014/main" id="{4E5CF38E-0CF2-D528-2F49-8D018FF5F598}"/>
              </a:ext>
            </a:extLst>
          </p:cNvPr>
          <p:cNvSpPr/>
          <p:nvPr>
            <p:custDataLst>
              <p:tags r:id="rId4"/>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40" name="矩形 39">
            <a:hlinkClick r:id="rId24" action="ppaction://hlinksldjump"/>
            <a:extLst>
              <a:ext uri="{FF2B5EF4-FFF2-40B4-BE49-F238E27FC236}">
                <a16:creationId xmlns:a16="http://schemas.microsoft.com/office/drawing/2014/main" id="{F4B132AC-0C4E-8797-EE88-96CE17898588}"/>
              </a:ext>
            </a:extLst>
          </p:cNvPr>
          <p:cNvSpPr/>
          <p:nvPr>
            <p:custDataLst>
              <p:tags r:id="rId5"/>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52</a:t>
            </a:r>
          </a:p>
        </p:txBody>
      </p:sp>
      <p:sp>
        <p:nvSpPr>
          <p:cNvPr id="39" name="矩形 38">
            <a:hlinkClick r:id="rId24" action="ppaction://hlinksldjump"/>
            <a:extLst>
              <a:ext uri="{FF2B5EF4-FFF2-40B4-BE49-F238E27FC236}">
                <a16:creationId xmlns:a16="http://schemas.microsoft.com/office/drawing/2014/main" id="{B927B916-F025-A758-9969-2E4FEF1E3BB0}"/>
              </a:ext>
            </a:extLst>
          </p:cNvPr>
          <p:cNvSpPr/>
          <p:nvPr>
            <p:custDataLst>
              <p:tags r:id="rId6"/>
            </p:custDataLst>
          </p:nvPr>
        </p:nvSpPr>
        <p:spPr>
          <a:xfrm>
            <a:off x="977959" y="3572115"/>
            <a:ext cx="2463816"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Datasets and Benchmarks</a:t>
            </a:r>
          </a:p>
        </p:txBody>
      </p:sp>
      <p:sp>
        <p:nvSpPr>
          <p:cNvPr id="38" name="矩形 37">
            <a:hlinkClick r:id="rId24" action="ppaction://hlinksldjump"/>
            <a:extLst>
              <a:ext uri="{FF2B5EF4-FFF2-40B4-BE49-F238E27FC236}">
                <a16:creationId xmlns:a16="http://schemas.microsoft.com/office/drawing/2014/main" id="{4D815FDC-2AAF-90E0-DD9F-64A9C430D2DB}"/>
              </a:ext>
            </a:extLst>
          </p:cNvPr>
          <p:cNvSpPr/>
          <p:nvPr>
            <p:custDataLst>
              <p:tags r:id="rId7"/>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37" name="矩形 36">
            <a:hlinkClick r:id="rId25" action="ppaction://hlinksldjump"/>
            <a:extLst>
              <a:ext uri="{FF2B5EF4-FFF2-40B4-BE49-F238E27FC236}">
                <a16:creationId xmlns:a16="http://schemas.microsoft.com/office/drawing/2014/main" id="{47EF1677-EDAF-0183-9C41-5F5D69E3D249}"/>
              </a:ext>
            </a:extLst>
          </p:cNvPr>
          <p:cNvSpPr/>
          <p:nvPr>
            <p:custDataLst>
              <p:tags r:id="rId8"/>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48</a:t>
            </a:r>
          </a:p>
        </p:txBody>
      </p:sp>
      <p:sp>
        <p:nvSpPr>
          <p:cNvPr id="36" name="矩形 35">
            <a:hlinkClick r:id="rId25" action="ppaction://hlinksldjump"/>
            <a:extLst>
              <a:ext uri="{FF2B5EF4-FFF2-40B4-BE49-F238E27FC236}">
                <a16:creationId xmlns:a16="http://schemas.microsoft.com/office/drawing/2014/main" id="{6EEC8E3D-8234-3299-AF01-E7A594D9A7C4}"/>
              </a:ext>
            </a:extLst>
          </p:cNvPr>
          <p:cNvSpPr/>
          <p:nvPr>
            <p:custDataLst>
              <p:tags r:id="rId9"/>
            </p:custDataLst>
          </p:nvPr>
        </p:nvSpPr>
        <p:spPr>
          <a:xfrm>
            <a:off x="977959" y="3108505"/>
            <a:ext cx="2463816"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Depth Fusion</a:t>
            </a:r>
          </a:p>
        </p:txBody>
      </p:sp>
      <p:sp>
        <p:nvSpPr>
          <p:cNvPr id="35" name="矩形 34">
            <a:hlinkClick r:id="rId25" action="ppaction://hlinksldjump"/>
            <a:extLst>
              <a:ext uri="{FF2B5EF4-FFF2-40B4-BE49-F238E27FC236}">
                <a16:creationId xmlns:a16="http://schemas.microsoft.com/office/drawing/2014/main" id="{B0AB8256-E1D5-3723-84B2-70DD57214703}"/>
              </a:ext>
            </a:extLst>
          </p:cNvPr>
          <p:cNvSpPr/>
          <p:nvPr>
            <p:custDataLst>
              <p:tags r:id="rId10"/>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34" name="矩形 33">
            <a:hlinkClick r:id="rId26" action="ppaction://hlinksldjump"/>
            <a:extLst>
              <a:ext uri="{FF2B5EF4-FFF2-40B4-BE49-F238E27FC236}">
                <a16:creationId xmlns:a16="http://schemas.microsoft.com/office/drawing/2014/main" id="{6070B244-B7D1-D3AD-7774-7B6FDDE3B582}"/>
              </a:ext>
            </a:extLst>
          </p:cNvPr>
          <p:cNvSpPr/>
          <p:nvPr>
            <p:custDataLst>
              <p:tags r:id="rId11"/>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37</a:t>
            </a:r>
          </a:p>
        </p:txBody>
      </p:sp>
      <p:sp>
        <p:nvSpPr>
          <p:cNvPr id="33" name="矩形 32">
            <a:hlinkClick r:id="rId26" action="ppaction://hlinksldjump"/>
            <a:extLst>
              <a:ext uri="{FF2B5EF4-FFF2-40B4-BE49-F238E27FC236}">
                <a16:creationId xmlns:a16="http://schemas.microsoft.com/office/drawing/2014/main" id="{2EFF7AC4-EAEE-CB58-AB68-E32B92B383B9}"/>
              </a:ext>
            </a:extLst>
          </p:cNvPr>
          <p:cNvSpPr/>
          <p:nvPr>
            <p:custDataLst>
              <p:tags r:id="rId12"/>
            </p:custDataLst>
          </p:nvPr>
        </p:nvSpPr>
        <p:spPr>
          <a:xfrm>
            <a:off x="977959" y="2644895"/>
            <a:ext cx="2463816"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Plane Sweep</a:t>
            </a:r>
          </a:p>
        </p:txBody>
      </p:sp>
      <p:sp>
        <p:nvSpPr>
          <p:cNvPr id="32" name="矩形 31">
            <a:hlinkClick r:id="rId26" action="ppaction://hlinksldjump"/>
            <a:extLst>
              <a:ext uri="{FF2B5EF4-FFF2-40B4-BE49-F238E27FC236}">
                <a16:creationId xmlns:a16="http://schemas.microsoft.com/office/drawing/2014/main" id="{A9D0B29A-6508-7875-75BB-807E6C8C067D}"/>
              </a:ext>
            </a:extLst>
          </p:cNvPr>
          <p:cNvSpPr/>
          <p:nvPr>
            <p:custDataLst>
              <p:tags r:id="rId13"/>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31" name="矩形 30">
            <a:extLst>
              <a:ext uri="{FF2B5EF4-FFF2-40B4-BE49-F238E27FC236}">
                <a16:creationId xmlns:a16="http://schemas.microsoft.com/office/drawing/2014/main" id="{E5BA07FA-44C1-C5A9-63DE-71AC2F55278E}"/>
              </a:ext>
            </a:extLst>
          </p:cNvPr>
          <p:cNvSpPr/>
          <p:nvPr>
            <p:custDataLst>
              <p:tags r:id="rId14"/>
            </p:custDataLst>
          </p:nvPr>
        </p:nvSpPr>
        <p:spPr>
          <a:xfrm>
            <a:off x="977959" y="218128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30" name="矩形 29">
            <a:hlinkClick r:id="rId27" action="ppaction://hlinksldjump"/>
            <a:extLst>
              <a:ext uri="{FF2B5EF4-FFF2-40B4-BE49-F238E27FC236}">
                <a16:creationId xmlns:a16="http://schemas.microsoft.com/office/drawing/2014/main" id="{424F751F-CB05-ED20-7180-1308963FE417}"/>
              </a:ext>
            </a:extLst>
          </p:cNvPr>
          <p:cNvSpPr/>
          <p:nvPr>
            <p:custDataLst>
              <p:tags r:id="rId15"/>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34</a:t>
            </a:r>
          </a:p>
        </p:txBody>
      </p:sp>
      <p:sp>
        <p:nvSpPr>
          <p:cNvPr id="29" name="矩形 28">
            <a:hlinkClick r:id="rId27" action="ppaction://hlinksldjump"/>
            <a:extLst>
              <a:ext uri="{FF2B5EF4-FFF2-40B4-BE49-F238E27FC236}">
                <a16:creationId xmlns:a16="http://schemas.microsoft.com/office/drawing/2014/main" id="{7C2D8B48-7AC8-5B1F-9CD1-33E292F5AF81}"/>
              </a:ext>
            </a:extLst>
          </p:cNvPr>
          <p:cNvSpPr/>
          <p:nvPr>
            <p:custDataLst>
              <p:tags r:id="rId16"/>
            </p:custDataLst>
          </p:nvPr>
        </p:nvSpPr>
        <p:spPr>
          <a:xfrm>
            <a:off x="977959" y="2181285"/>
            <a:ext cx="2463816"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View Selection</a:t>
            </a:r>
          </a:p>
        </p:txBody>
      </p:sp>
      <p:sp>
        <p:nvSpPr>
          <p:cNvPr id="28" name="矩形 27">
            <a:hlinkClick r:id="rId27" action="ppaction://hlinksldjump"/>
            <a:extLst>
              <a:ext uri="{FF2B5EF4-FFF2-40B4-BE49-F238E27FC236}">
                <a16:creationId xmlns:a16="http://schemas.microsoft.com/office/drawing/2014/main" id="{67CBC3AA-DCB0-CFD9-3354-DB3E4FE2A7D7}"/>
              </a:ext>
            </a:extLst>
          </p:cNvPr>
          <p:cNvSpPr/>
          <p:nvPr>
            <p:custDataLst>
              <p:tags r:id="rId17"/>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27" name="矩形 26">
            <a:hlinkClick r:id="rId28" action="ppaction://hlinksldjump"/>
            <a:extLst>
              <a:ext uri="{FF2B5EF4-FFF2-40B4-BE49-F238E27FC236}">
                <a16:creationId xmlns:a16="http://schemas.microsoft.com/office/drawing/2014/main" id="{DD627E3F-CB3F-C796-AB93-712C5C58997E}"/>
              </a:ext>
            </a:extLst>
          </p:cNvPr>
          <p:cNvSpPr/>
          <p:nvPr>
            <p:custDataLst>
              <p:tags r:id="rId18"/>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15</a:t>
            </a:r>
          </a:p>
        </p:txBody>
      </p:sp>
      <p:sp>
        <p:nvSpPr>
          <p:cNvPr id="26" name="矩形 25">
            <a:hlinkClick r:id="rId28" action="ppaction://hlinksldjump"/>
            <a:extLst>
              <a:ext uri="{FF2B5EF4-FFF2-40B4-BE49-F238E27FC236}">
                <a16:creationId xmlns:a16="http://schemas.microsoft.com/office/drawing/2014/main" id="{50B0F20C-89C4-F5B1-A913-1BA47A9808FE}"/>
              </a:ext>
            </a:extLst>
          </p:cNvPr>
          <p:cNvSpPr/>
          <p:nvPr>
            <p:custDataLst>
              <p:tags r:id="rId19"/>
            </p:custDataLst>
          </p:nvPr>
        </p:nvSpPr>
        <p:spPr>
          <a:xfrm>
            <a:off x="977959" y="1717675"/>
            <a:ext cx="2463816"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Camera Calibration</a:t>
            </a:r>
          </a:p>
        </p:txBody>
      </p:sp>
      <p:sp>
        <p:nvSpPr>
          <p:cNvPr id="25" name="矩形 24">
            <a:hlinkClick r:id="rId28" action="ppaction://hlinksldjump"/>
            <a:extLst>
              <a:ext uri="{FF2B5EF4-FFF2-40B4-BE49-F238E27FC236}">
                <a16:creationId xmlns:a16="http://schemas.microsoft.com/office/drawing/2014/main" id="{900E2089-3EAE-7C90-FA3E-3E86131F20D3}"/>
              </a:ext>
            </a:extLst>
          </p:cNvPr>
          <p:cNvSpPr/>
          <p:nvPr>
            <p:custDataLst>
              <p:tags r:id="rId20"/>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24" name="标题 23">
            <a:extLst>
              <a:ext uri="{FF2B5EF4-FFF2-40B4-BE49-F238E27FC236}">
                <a16:creationId xmlns:a16="http://schemas.microsoft.com/office/drawing/2014/main" id="{FF37A517-C7C3-BB1F-C44D-9D3D1819B022}"/>
              </a:ext>
            </a:extLst>
          </p:cNvPr>
          <p:cNvSpPr>
            <a:spLocks noGrp="1"/>
          </p:cNvSpPr>
          <p:nvPr>
            <p:ph type="title"/>
            <p:custDataLst>
              <p:tags r:id="rId21"/>
            </p:custDataLst>
          </p:nvPr>
        </p:nvSpPr>
        <p:spPr/>
        <p:txBody>
          <a:bodyPr/>
          <a:lstStyle/>
          <a:p>
            <a:r>
              <a:rPr lang="en-US"/>
              <a:t>Preliminaries</a:t>
            </a:r>
          </a:p>
        </p:txBody>
      </p:sp>
    </p:spTree>
    <p:custDataLst>
      <p:tags r:id="rId1"/>
    </p:custDataLst>
    <p:extLst>
      <p:ext uri="{BB962C8B-B14F-4D97-AF65-F5344CB8AC3E}">
        <p14:creationId xmlns:p14="http://schemas.microsoft.com/office/powerpoint/2010/main" val="403235785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View Selection</a:t>
            </a:r>
            <a:endParaRPr lang="en-US" dirty="0"/>
          </a:p>
        </p:txBody>
      </p:sp>
      <mc:AlternateContent xmlns:mc="http://schemas.openxmlformats.org/markup-compatibility/2006" xmlns:a14="http://schemas.microsoft.com/office/drawing/2010/main">
        <mc:Choice Requires="a14">
          <p:sp>
            <p:nvSpPr>
              <p:cNvPr id="3" name="ee4pContent1">
                <a:extLst>
                  <a:ext uri="{FF2B5EF4-FFF2-40B4-BE49-F238E27FC236}">
                    <a16:creationId xmlns:a16="http://schemas.microsoft.com/office/drawing/2014/main" id="{CFC1B191-38E4-7C05-15B1-0245B6C20022}"/>
                  </a:ext>
                </a:extLst>
              </p:cNvPr>
              <p:cNvSpPr txBox="1">
                <a:spLocks/>
              </p:cNvSpPr>
              <p:nvPr>
                <p:custDataLst>
                  <p:tags r:id="rId2"/>
                </p:custDataLst>
              </p:nvPr>
            </p:nvSpPr>
            <p:spPr>
              <a:xfrm>
                <a:off x="838200" y="1690687"/>
                <a:ext cx="10515600" cy="5037917"/>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14:m>
                  <m:oMath xmlns:m="http://schemas.openxmlformats.org/officeDocument/2006/math">
                    <m:r>
                      <a:rPr lang="zh-CN" altLang="en-US" dirty="0" smtClean="0">
                        <a:latin typeface="Cambria Math" panose="02040503050406030204" pitchFamily="18" charset="0"/>
                      </a:rPr>
                      <m:t>视角的选择是重建中的一个重要步骤</m:t>
                    </m:r>
                    <m:r>
                      <a:rPr lang="zh-CN" altLang="en-US" dirty="0">
                        <a:latin typeface="Cambria Math" panose="02040503050406030204" pitchFamily="18" charset="0"/>
                      </a:rPr>
                      <m:t>。重要的是要</m:t>
                    </m:r>
                    <m:r>
                      <a:rPr lang="zh-CN" altLang="en-US" dirty="0" smtClean="0">
                        <a:solidFill>
                          <a:schemeClr val="tx1"/>
                        </a:solidFill>
                        <a:latin typeface="Cambria Math" panose="02040503050406030204" pitchFamily="18" charset="0"/>
                      </a:rPr>
                      <m:t>平衡</m:t>
                    </m:r>
                    <m:r>
                      <a:rPr lang="zh-CN" altLang="en-US" dirty="0" smtClean="0">
                        <a:solidFill>
                          <a:srgbClr val="FF0000"/>
                        </a:solidFill>
                        <a:latin typeface="Cambria Math" panose="02040503050406030204" pitchFamily="18" charset="0"/>
                      </a:rPr>
                      <m:t>三角测量质量</m:t>
                    </m:r>
                    <m:r>
                      <a:rPr lang="zh-CN" altLang="en-US" dirty="0">
                        <a:latin typeface="Cambria Math" panose="02040503050406030204" pitchFamily="18" charset="0"/>
                      </a:rPr>
                      <m:t>、</m:t>
                    </m:r>
                    <m:r>
                      <a:rPr lang="zh-CN" altLang="en-US" dirty="0" smtClean="0">
                        <a:solidFill>
                          <a:srgbClr val="FF0000"/>
                        </a:solidFill>
                        <a:latin typeface="Cambria Math" panose="02040503050406030204" pitchFamily="18" charset="0"/>
                      </a:rPr>
                      <m:t>匹配精度</m:t>
                    </m:r>
                    <m:r>
                      <a:rPr lang="zh-CN" altLang="en-US" dirty="0">
                        <a:latin typeface="Cambria Math" panose="02040503050406030204" pitchFamily="18" charset="0"/>
                      </a:rPr>
                      <m:t>和</m:t>
                    </m:r>
                    <m:r>
                      <a:rPr lang="zh-CN" altLang="en-US" dirty="0" smtClean="0">
                        <a:solidFill>
                          <a:srgbClr val="FF0000"/>
                        </a:solidFill>
                        <a:latin typeface="Cambria Math" panose="02040503050406030204" pitchFamily="18" charset="0"/>
                      </a:rPr>
                      <m:t>视锥体重叠</m:t>
                    </m:r>
                    <m:r>
                      <a:rPr lang="zh-CN" altLang="en-US" i="1" dirty="0">
                        <a:solidFill>
                          <a:srgbClr val="FF0000"/>
                        </a:solidFill>
                        <a:latin typeface="Cambria Math" panose="02040503050406030204" pitchFamily="18" charset="0"/>
                      </a:rPr>
                      <m:t>度</m:t>
                    </m:r>
                  </m:oMath>
                </a14:m>
                <a:endParaRPr lang="en-US" altLang="zh-CN" dirty="0">
                  <a:latin typeface="+mn-lt"/>
                </a:endParaRPr>
              </a:p>
              <a:p>
                <a:pPr lvl="1"/>
                <a14:m>
                  <m:oMath xmlns:m="http://schemas.openxmlformats.org/officeDocument/2006/math">
                    <m:r>
                      <a:rPr lang="zh-CN" altLang="en-US" dirty="0">
                        <a:latin typeface="Cambria Math" panose="02040503050406030204" pitchFamily="18" charset="0"/>
                      </a:rPr>
                      <m:t>目前，视角选择主要有两种策略：</m:t>
                    </m:r>
                  </m:oMath>
                </a14:m>
                <a:endParaRPr lang="zh-CN" altLang="en-US" dirty="0">
                  <a:latin typeface="+mn-lt"/>
                </a:endParaRPr>
              </a:p>
              <a:p>
                <a:pPr lvl="1"/>
                <a14:m>
                  <m:oMath xmlns:m="http://schemas.openxmlformats.org/officeDocument/2006/math">
                    <m:r>
                      <a:rPr lang="zh-CN" altLang="en-US" dirty="0">
                        <a:latin typeface="Cambria Math" panose="02040503050406030204" pitchFamily="18" charset="0"/>
                      </a:rPr>
                      <m:t>首先，对于</m:t>
                    </m:r>
                    <m:r>
                      <a:rPr lang="zh-CN" altLang="en-US" dirty="0" smtClean="0">
                        <a:solidFill>
                          <a:srgbClr val="FF0000"/>
                        </a:solidFill>
                        <a:latin typeface="Cambria Math" panose="02040503050406030204" pitchFamily="18" charset="0"/>
                      </a:rPr>
                      <m:t>多数在线</m:t>
                    </m:r>
                  </m:oMath>
                </a14:m>
                <a:r>
                  <a:rPr lang="en-US" altLang="zh-CN" dirty="0">
                    <a:solidFill>
                      <a:srgbClr val="FF0000"/>
                    </a:solidFill>
                    <a:latin typeface="+mn-lt"/>
                  </a:rPr>
                  <a:t> MVS </a:t>
                </a:r>
                <a14:m>
                  <m:oMath xmlns:m="http://schemas.openxmlformats.org/officeDocument/2006/math">
                    <m:r>
                      <a:rPr lang="zh-CN" altLang="en-US" dirty="0">
                        <a:solidFill>
                          <a:srgbClr val="FF0000"/>
                        </a:solidFill>
                        <a:latin typeface="Cambria Math" panose="02040503050406030204" pitchFamily="18" charset="0"/>
                      </a:rPr>
                      <m:t>深度估计方法</m:t>
                    </m:r>
                    <m:r>
                      <a:rPr lang="zh-CN" altLang="en-US" dirty="0">
                        <a:latin typeface="Cambria Math" panose="02040503050406030204" pitchFamily="18" charset="0"/>
                      </a:rPr>
                      <m:t>，当某帧的位姿与前一关键帧相比具有足够的差异时，该帧被选为关键帧</m:t>
                    </m:r>
                  </m:oMath>
                </a14:m>
                <a:endParaRPr lang="en-US" altLang="zh-CN" dirty="0">
                  <a:latin typeface="+mn-lt"/>
                </a:endParaRPr>
              </a:p>
              <a:p>
                <a:pPr lvl="1"/>
                <a14:m>
                  <m:oMath xmlns:m="http://schemas.openxmlformats.org/officeDocument/2006/math">
                    <m:r>
                      <a:rPr lang="zh-CN" altLang="en-US" dirty="0">
                        <a:latin typeface="Cambria Math" panose="02040503050406030204" pitchFamily="18" charset="0"/>
                      </a:rPr>
                      <m:t>然后，每个关键帧采用几个之前的关键帧来估计深度。</m:t>
                    </m:r>
                  </m:oMath>
                </a14:m>
                <a:r>
                  <a:rPr lang="en-US" altLang="zh-CN" dirty="0">
                    <a:latin typeface="+mn-lt"/>
                  </a:rPr>
                  <a:t>GP-MVS </a:t>
                </a:r>
                <a14:m>
                  <m:oMath xmlns:m="http://schemas.openxmlformats.org/officeDocument/2006/math">
                    <m:r>
                      <a:rPr lang="zh-CN" altLang="en-US" dirty="0">
                        <a:latin typeface="Cambria Math" panose="02040503050406030204" pitchFamily="18" charset="0"/>
                      </a:rPr>
                      <m:t>提出了一种启发式的位姿距离度：</m:t>
                    </m:r>
                  </m:oMath>
                </a14:m>
                <a:endParaRPr lang="en-US" altLang="zh-CN" dirty="0">
                  <a:latin typeface="+mn-lt"/>
                </a:endParaRPr>
              </a:p>
              <a:p>
                <a:pPr marL="0" lvl="1" indent="0">
                  <a:buNone/>
                </a:pPr>
                <a14:m>
                  <m:oMathPara xmlns:m="http://schemas.openxmlformats.org/officeDocument/2006/math">
                    <m:oMathParaPr>
                      <m:jc m:val="centerGroup"/>
                    </m:oMathParaPr>
                    <m:oMath xmlns:m="http://schemas.openxmlformats.org/officeDocument/2006/math">
                      <m:r>
                        <m:rPr>
                          <m:sty m:val="p"/>
                        </m:rPr>
                        <a:rPr lang="en-US" altLang="zh-CN" sz="1400" b="0" i="0" smtClean="0">
                          <a:latin typeface="Cambria Math" panose="02040503050406030204" pitchFamily="18" charset="0"/>
                        </a:rPr>
                        <m:t>disc</m:t>
                      </m:r>
                      <m:d>
                        <m:dPr>
                          <m:ctrlPr>
                            <a:rPr lang="en-US" altLang="zh-CN" sz="1400" b="0" i="1" smtClean="0">
                              <a:latin typeface="Cambria Math" panose="02040503050406030204" pitchFamily="18" charset="0"/>
                            </a:rPr>
                          </m:ctrlPr>
                        </m:dPr>
                        <m:e>
                          <m:sSub>
                            <m:sSubPr>
                              <m:ctrlPr>
                                <a:rPr lang="en-US" altLang="zh-CN" sz="1400" b="0" i="1" smtClean="0">
                                  <a:latin typeface="Cambria Math" panose="02040503050406030204" pitchFamily="18" charset="0"/>
                                </a:rPr>
                              </m:ctrlPr>
                            </m:sSubPr>
                            <m:e>
                              <m:r>
                                <a:rPr lang="en-US" altLang="zh-CN" sz="1400" b="1" i="1" smtClean="0">
                                  <a:latin typeface="Cambria Math" panose="02040503050406030204" pitchFamily="18" charset="0"/>
                                </a:rPr>
                                <m:t>𝑻</m:t>
                              </m:r>
                            </m:e>
                            <m:sub>
                              <m:r>
                                <a:rPr lang="en-US" altLang="zh-CN" sz="1400" b="0" i="1" smtClean="0">
                                  <a:latin typeface="Cambria Math" panose="02040503050406030204" pitchFamily="18" charset="0"/>
                                </a:rPr>
                                <m:t>𝑖𝑗</m:t>
                              </m:r>
                            </m:sub>
                          </m:sSub>
                        </m:e>
                      </m:d>
                      <m:r>
                        <a:rPr lang="en-US" altLang="zh-CN" sz="1400" b="0" i="1" smtClean="0">
                          <a:latin typeface="Cambria Math" panose="02040503050406030204" pitchFamily="18" charset="0"/>
                        </a:rPr>
                        <m:t>=</m:t>
                      </m:r>
                      <m:rad>
                        <m:radPr>
                          <m:degHide m:val="on"/>
                          <m:ctrlPr>
                            <a:rPr lang="en-US" altLang="zh-CN" sz="1400" b="0" i="1" smtClean="0">
                              <a:latin typeface="Cambria Math" panose="02040503050406030204" pitchFamily="18" charset="0"/>
                            </a:rPr>
                          </m:ctrlPr>
                        </m:radPr>
                        <m:deg/>
                        <m:e>
                          <m:sSup>
                            <m:sSupPr>
                              <m:ctrlPr>
                                <a:rPr lang="en-US" altLang="zh-CN" sz="1400" b="0" i="1" smtClean="0">
                                  <a:latin typeface="Cambria Math" panose="02040503050406030204" pitchFamily="18" charset="0"/>
                                </a:rPr>
                              </m:ctrlPr>
                            </m:sSupPr>
                            <m:e>
                              <m:d>
                                <m:dPr>
                                  <m:begChr m:val="‖"/>
                                  <m:endChr m:val="‖"/>
                                  <m:ctrlPr>
                                    <a:rPr lang="en-US" altLang="zh-CN" sz="1400" b="0" i="1" smtClean="0">
                                      <a:latin typeface="Cambria Math" panose="02040503050406030204" pitchFamily="18" charset="0"/>
                                    </a:rPr>
                                  </m:ctrlPr>
                                </m:dPr>
                                <m:e>
                                  <m:sSub>
                                    <m:sSubPr>
                                      <m:ctrlPr>
                                        <a:rPr lang="en-US" altLang="zh-CN" sz="1400" b="0" i="1" smtClean="0">
                                          <a:latin typeface="Cambria Math" panose="02040503050406030204" pitchFamily="18" charset="0"/>
                                        </a:rPr>
                                      </m:ctrlPr>
                                    </m:sSubPr>
                                    <m:e>
                                      <m:r>
                                        <a:rPr lang="en-US" altLang="zh-CN" sz="1400" b="1" i="1" smtClean="0">
                                          <a:latin typeface="Cambria Math" panose="02040503050406030204" pitchFamily="18" charset="0"/>
                                        </a:rPr>
                                        <m:t>𝒕</m:t>
                                      </m:r>
                                    </m:e>
                                    <m:sub>
                                      <m:r>
                                        <a:rPr lang="en-US" altLang="zh-CN" sz="1400" b="0" i="1" smtClean="0">
                                          <a:latin typeface="Cambria Math" panose="02040503050406030204" pitchFamily="18" charset="0"/>
                                        </a:rPr>
                                        <m:t>𝑖𝑗</m:t>
                                      </m:r>
                                    </m:sub>
                                  </m:sSub>
                                </m:e>
                              </m:d>
                            </m:e>
                            <m:sup>
                              <m:r>
                                <a:rPr lang="en-US" altLang="zh-CN" sz="1400" b="0" i="1" smtClean="0">
                                  <a:latin typeface="Cambria Math" panose="02040503050406030204" pitchFamily="18" charset="0"/>
                                </a:rPr>
                                <m:t>2</m:t>
                              </m:r>
                            </m:sup>
                          </m:sSup>
                          <m:r>
                            <a:rPr lang="en-US" altLang="zh-CN" sz="1400" b="0" i="1" smtClean="0">
                              <a:latin typeface="Cambria Math" panose="02040503050406030204" pitchFamily="18" charset="0"/>
                            </a:rPr>
                            <m:t>+</m:t>
                          </m:r>
                          <m:f>
                            <m:fPr>
                              <m:type m:val="skw"/>
                              <m:ctrlPr>
                                <a:rPr lang="en-US" altLang="zh-CN" sz="1400" b="0" i="1" smtClean="0">
                                  <a:latin typeface="Cambria Math" panose="02040503050406030204" pitchFamily="18" charset="0"/>
                                </a:rPr>
                              </m:ctrlPr>
                            </m:fPr>
                            <m:num>
                              <m:r>
                                <a:rPr lang="en-US" altLang="zh-CN" sz="1400" b="0" i="1" smtClean="0">
                                  <a:latin typeface="Cambria Math" panose="02040503050406030204" pitchFamily="18" charset="0"/>
                                </a:rPr>
                                <m:t>2</m:t>
                              </m:r>
                            </m:num>
                            <m:den>
                              <m:r>
                                <a:rPr lang="en-US" altLang="zh-CN" sz="1400" b="0" i="1" smtClean="0">
                                  <a:latin typeface="Cambria Math" panose="02040503050406030204" pitchFamily="18" charset="0"/>
                                </a:rPr>
                                <m:t>3</m:t>
                              </m:r>
                            </m:den>
                          </m:f>
                          <m:r>
                            <m:rPr>
                              <m:sty m:val="p"/>
                            </m:rPr>
                            <a:rPr lang="en-US" altLang="zh-CN" sz="1400" b="0" i="0" smtClean="0">
                              <a:latin typeface="Cambria Math" panose="02040503050406030204" pitchFamily="18" charset="0"/>
                            </a:rPr>
                            <m:t>tr</m:t>
                          </m:r>
                          <m:d>
                            <m:dPr>
                              <m:ctrlPr>
                                <a:rPr lang="en-US" altLang="zh-CN" sz="1400" b="0" i="1" smtClean="0">
                                  <a:latin typeface="Cambria Math" panose="02040503050406030204" pitchFamily="18" charset="0"/>
                                </a:rPr>
                              </m:ctrlPr>
                            </m:dPr>
                            <m:e>
                              <m:r>
                                <a:rPr lang="zh-CN" altLang="en-US" sz="1400" b="1" i="1" smtClean="0">
                                  <a:latin typeface="Cambria Math" panose="02040503050406030204" pitchFamily="18" charset="0"/>
                                </a:rPr>
                                <m:t>𝕀</m:t>
                              </m:r>
                              <m:r>
                                <a:rPr lang="en-US" altLang="zh-CN" sz="1400" b="0" i="1" smtClean="0">
                                  <a:latin typeface="Cambria Math" panose="02040503050406030204" pitchFamily="18" charset="0"/>
                                </a:rPr>
                                <m:t>−</m:t>
                              </m:r>
                              <m:sSub>
                                <m:sSubPr>
                                  <m:ctrlPr>
                                    <a:rPr lang="en-US" altLang="zh-CN" sz="1400" b="0" i="1" smtClean="0">
                                      <a:latin typeface="Cambria Math" panose="02040503050406030204" pitchFamily="18" charset="0"/>
                                    </a:rPr>
                                  </m:ctrlPr>
                                </m:sSubPr>
                                <m:e>
                                  <m:r>
                                    <a:rPr lang="en-US" altLang="zh-CN" sz="1400" b="1" i="1" smtClean="0">
                                      <a:latin typeface="Cambria Math" panose="02040503050406030204" pitchFamily="18" charset="0"/>
                                    </a:rPr>
                                    <m:t>𝑹</m:t>
                                  </m:r>
                                </m:e>
                                <m:sub>
                                  <m:r>
                                    <a:rPr lang="en-US" altLang="zh-CN" sz="1400" b="0" i="1" smtClean="0">
                                      <a:latin typeface="Cambria Math" panose="02040503050406030204" pitchFamily="18" charset="0"/>
                                    </a:rPr>
                                    <m:t>𝑖𝑗</m:t>
                                  </m:r>
                                </m:sub>
                              </m:sSub>
                            </m:e>
                          </m:d>
                        </m:e>
                      </m:rad>
                    </m:oMath>
                  </m:oMathPara>
                </a14:m>
                <a:endParaRPr lang="en-US" altLang="zh-CN" sz="1400" b="0" dirty="0">
                  <a:latin typeface="+mn-lt"/>
                </a:endParaRPr>
              </a:p>
              <a:p>
                <a:pPr marL="0" lvl="1" indent="0">
                  <a:buNone/>
                </a:pPr>
                <a:r>
                  <a:rPr lang="zh-CN" altLang="en-US" dirty="0">
                    <a:latin typeface="+mn-lt"/>
                  </a:rPr>
                  <a:t>其中</a:t>
                </a:r>
                <a:r>
                  <a:rPr lang="zh-CN" altLang="en-US" b="0" dirty="0">
                    <a:latin typeface="+mn-lt"/>
                  </a:rPr>
                  <a:t>，</a:t>
                </a:r>
                <a:r>
                  <a:rPr lang="en-US" altLang="zh-CN" dirty="0"/>
                  <a:t> </a:t>
                </a:r>
                <a14:m>
                  <m:oMath xmlns:m="http://schemas.openxmlformats.org/officeDocument/2006/math">
                    <m:sSub>
                      <m:sSubPr>
                        <m:ctrlPr>
                          <a:rPr lang="en-US" altLang="zh-CN" sz="1400" i="1">
                            <a:latin typeface="Cambria Math" panose="02040503050406030204" pitchFamily="18" charset="0"/>
                          </a:rPr>
                        </m:ctrlPr>
                      </m:sSubPr>
                      <m:e>
                        <m:r>
                          <a:rPr lang="en-US" altLang="zh-CN" sz="1400" b="1" i="1">
                            <a:latin typeface="Cambria Math" panose="02040503050406030204" pitchFamily="18" charset="0"/>
                          </a:rPr>
                          <m:t>𝑻</m:t>
                        </m:r>
                      </m:e>
                      <m:sub>
                        <m:r>
                          <a:rPr lang="en-US" altLang="zh-CN" sz="1400" i="1">
                            <a:latin typeface="Cambria Math" panose="02040503050406030204" pitchFamily="18" charset="0"/>
                          </a:rPr>
                          <m:t>𝑖𝑗</m:t>
                        </m:r>
                      </m:sub>
                    </m:sSub>
                    <m:r>
                      <a:rPr lang="en-US" altLang="zh-CN" sz="1400" b="0" i="1" smtClean="0">
                        <a:latin typeface="Cambria Math" panose="02040503050406030204" pitchFamily="18" charset="0"/>
                      </a:rPr>
                      <m:t>=</m:t>
                    </m:r>
                    <m:d>
                      <m:dPr>
                        <m:begChr m:val="["/>
                        <m:endChr m:val="]"/>
                        <m:ctrlPr>
                          <a:rPr lang="en-US" altLang="zh-CN" sz="1400" b="0" i="1" smtClean="0">
                            <a:latin typeface="Cambria Math" panose="02040503050406030204" pitchFamily="18" charset="0"/>
                          </a:rPr>
                        </m:ctrlPr>
                      </m:dPr>
                      <m:e>
                        <m:sSub>
                          <m:sSubPr>
                            <m:ctrlPr>
                              <a:rPr lang="en-US" altLang="zh-CN" sz="1400" i="1">
                                <a:latin typeface="Cambria Math" panose="02040503050406030204" pitchFamily="18" charset="0"/>
                              </a:rPr>
                            </m:ctrlPr>
                          </m:sSubPr>
                          <m:e>
                            <m:r>
                              <a:rPr lang="en-US" altLang="zh-CN" sz="1400" b="1" i="1">
                                <a:latin typeface="Cambria Math" panose="02040503050406030204" pitchFamily="18" charset="0"/>
                              </a:rPr>
                              <m:t>𝑹</m:t>
                            </m:r>
                          </m:e>
                          <m:sub>
                            <m:r>
                              <a:rPr lang="en-US" altLang="zh-CN" sz="1400" i="1">
                                <a:latin typeface="Cambria Math" panose="02040503050406030204" pitchFamily="18" charset="0"/>
                              </a:rPr>
                              <m:t>𝑖𝑗</m:t>
                            </m:r>
                          </m:sub>
                        </m:sSub>
                        <m:r>
                          <a:rPr lang="en-US" altLang="zh-CN" sz="1400" b="0" i="1" smtClean="0">
                            <a:latin typeface="Cambria Math" panose="02040503050406030204" pitchFamily="18" charset="0"/>
                          </a:rPr>
                          <m:t>|</m:t>
                        </m:r>
                        <m:sSub>
                          <m:sSubPr>
                            <m:ctrlPr>
                              <a:rPr lang="en-US" altLang="zh-CN" sz="1400" i="1">
                                <a:latin typeface="Cambria Math" panose="02040503050406030204" pitchFamily="18" charset="0"/>
                              </a:rPr>
                            </m:ctrlPr>
                          </m:sSubPr>
                          <m:e>
                            <m:r>
                              <a:rPr lang="en-US" altLang="zh-CN" sz="1400" b="1" i="1">
                                <a:latin typeface="Cambria Math" panose="02040503050406030204" pitchFamily="18" charset="0"/>
                              </a:rPr>
                              <m:t>𝒕</m:t>
                            </m:r>
                          </m:e>
                          <m:sub>
                            <m:r>
                              <a:rPr lang="en-US" altLang="zh-CN" sz="1400" i="1">
                                <a:latin typeface="Cambria Math" panose="02040503050406030204" pitchFamily="18" charset="0"/>
                              </a:rPr>
                              <m:t>𝑖𝑗</m:t>
                            </m:r>
                          </m:sub>
                        </m:sSub>
                      </m:e>
                    </m:d>
                  </m:oMath>
                </a14:m>
                <a:r>
                  <a:rPr lang="zh-CN" altLang="en-US" dirty="0">
                    <a:latin typeface="+mn-lt"/>
                  </a:rPr>
                  <a:t>是视角</a:t>
                </a:r>
                <a14:m>
                  <m:oMath xmlns:m="http://schemas.openxmlformats.org/officeDocument/2006/math">
                    <m:r>
                      <a:rPr lang="en-US" altLang="zh-CN" i="1" dirty="0" smtClean="0">
                        <a:latin typeface="Cambria Math" panose="02040503050406030204" pitchFamily="18" charset="0"/>
                      </a:rPr>
                      <m:t>𝑖</m:t>
                    </m:r>
                  </m:oMath>
                </a14:m>
                <a:r>
                  <a:rPr lang="zh-CN" altLang="en-US" dirty="0">
                    <a:latin typeface="+mn-lt"/>
                  </a:rPr>
                  <a:t>和</a:t>
                </a:r>
                <a14:m>
                  <m:oMath xmlns:m="http://schemas.openxmlformats.org/officeDocument/2006/math">
                    <m:r>
                      <a:rPr lang="en-US" altLang="zh-CN" i="1" dirty="0" smtClean="0">
                        <a:latin typeface="Cambria Math" panose="02040503050406030204" pitchFamily="18" charset="0"/>
                      </a:rPr>
                      <m:t>𝑗</m:t>
                    </m:r>
                  </m:oMath>
                </a14:m>
                <a:r>
                  <a:rPr lang="zh-CN" altLang="en-US" dirty="0">
                    <a:latin typeface="+mn-lt"/>
                  </a:rPr>
                  <a:t>之间的相对变换。许多后续方法都使用了这种策略</a:t>
                </a:r>
                <a:endParaRPr lang="en-US" altLang="zh-CN" dirty="0">
                  <a:latin typeface="+mn-lt"/>
                </a:endParaRPr>
              </a:p>
              <a:p>
                <a:pPr lvl="1"/>
                <a:r>
                  <a:rPr lang="zh-CN" altLang="en-US" b="0" dirty="0">
                    <a:latin typeface="+mn-lt"/>
                  </a:rPr>
                  <a:t>其次，对于</a:t>
                </a:r>
                <a:r>
                  <a:rPr lang="zh-CN" altLang="en-US" b="0" dirty="0">
                    <a:solidFill>
                      <a:srgbClr val="FF0000"/>
                    </a:solidFill>
                    <a:latin typeface="+mn-lt"/>
                  </a:rPr>
                  <a:t>大多数离线 </a:t>
                </a:r>
                <a:r>
                  <a:rPr lang="en-US" altLang="zh-CN" b="0" dirty="0">
                    <a:solidFill>
                      <a:srgbClr val="FF0000"/>
                    </a:solidFill>
                    <a:latin typeface="+mn-lt"/>
                  </a:rPr>
                  <a:t>MVS </a:t>
                </a:r>
                <a:r>
                  <a:rPr lang="zh-CN" altLang="en-US" b="0" dirty="0">
                    <a:solidFill>
                      <a:srgbClr val="FF0000"/>
                    </a:solidFill>
                    <a:latin typeface="+mn-lt"/>
                  </a:rPr>
                  <a:t>方法</a:t>
                </a:r>
                <a:r>
                  <a:rPr lang="zh-CN" altLang="en-US" b="0" dirty="0">
                    <a:latin typeface="+mn-lt"/>
                  </a:rPr>
                  <a:t>，视角选择是利用通过 </a:t>
                </a:r>
                <a:r>
                  <a:rPr lang="en-US" altLang="zh-CN" b="0" dirty="0">
                    <a:latin typeface="+mn-lt"/>
                  </a:rPr>
                  <a:t>Structure-from-Motion </a:t>
                </a:r>
                <a:r>
                  <a:rPr lang="zh-CN" altLang="en-US" b="0" dirty="0">
                    <a:latin typeface="+mn-lt"/>
                  </a:rPr>
                  <a:t>获得的稀疏点云完成的</a:t>
                </a:r>
                <a:endParaRPr lang="en-US" altLang="zh-CN" b="0" dirty="0">
                  <a:latin typeface="+mn-lt"/>
                </a:endParaRPr>
              </a:p>
              <a:p>
                <a:pPr lvl="1"/>
                <a:r>
                  <a:rPr lang="zh-CN" altLang="en-US" b="0" dirty="0">
                    <a:latin typeface="+mn-lt"/>
                  </a:rPr>
                  <a:t>对于参考视角</a:t>
                </a:r>
                <a14:m>
                  <m:oMath xmlns:m="http://schemas.openxmlformats.org/officeDocument/2006/math">
                    <m:r>
                      <a:rPr lang="en-US" altLang="zh-CN" i="1" dirty="0" smtClean="0">
                        <a:latin typeface="Cambria Math" panose="02040503050406030204" pitchFamily="18" charset="0"/>
                      </a:rPr>
                      <m:t>𝑖</m:t>
                    </m:r>
                    <m:r>
                      <a:rPr lang="en-US" altLang="zh-CN" i="1" dirty="0" smtClean="0">
                        <a:latin typeface="Cambria Math" panose="02040503050406030204" pitchFamily="18" charset="0"/>
                      </a:rPr>
                      <m:t> </m:t>
                    </m:r>
                  </m:oMath>
                </a14:m>
                <a:r>
                  <a:rPr lang="zh-CN" altLang="en-US" b="0" dirty="0">
                    <a:latin typeface="+mn-lt"/>
                  </a:rPr>
                  <a:t>，</a:t>
                </a:r>
                <a:r>
                  <a:rPr lang="en-US" altLang="zh-CN" b="0" dirty="0">
                    <a:latin typeface="+mn-lt"/>
                  </a:rPr>
                  <a:t>MVSNet</a:t>
                </a:r>
                <a:r>
                  <a:rPr lang="zh-CN" altLang="en-US" b="0" dirty="0">
                    <a:latin typeface="+mn-lt"/>
                  </a:rPr>
                  <a:t>计算相邻视角</a:t>
                </a:r>
                <a14:m>
                  <m:oMath xmlns:m="http://schemas.openxmlformats.org/officeDocument/2006/math">
                    <m:r>
                      <a:rPr lang="en-US" altLang="zh-CN" i="1" dirty="0" smtClean="0">
                        <a:latin typeface="Cambria Math" panose="02040503050406030204" pitchFamily="18" charset="0"/>
                      </a:rPr>
                      <m:t>𝑗</m:t>
                    </m:r>
                  </m:oMath>
                </a14:m>
                <a:r>
                  <a:rPr lang="zh-CN" altLang="en-US" b="0" dirty="0">
                    <a:latin typeface="+mn-lt"/>
                  </a:rPr>
                  <a:t>的分数</a:t>
                </a:r>
                <a14:m>
                  <m:oMath xmlns:m="http://schemas.openxmlformats.org/officeDocument/2006/math">
                    <m:r>
                      <a:rPr lang="en-US" altLang="zh-CN" sz="1400" b="0" i="1" smtClean="0">
                        <a:latin typeface="Cambria Math" panose="02040503050406030204" pitchFamily="18" charset="0"/>
                      </a:rPr>
                      <m:t>𝑠</m:t>
                    </m:r>
                    <m:d>
                      <m:dPr>
                        <m:ctrlPr>
                          <a:rPr lang="en-US" altLang="zh-CN" sz="1400" b="0" i="1" smtClean="0">
                            <a:latin typeface="Cambria Math" panose="02040503050406030204" pitchFamily="18" charset="0"/>
                          </a:rPr>
                        </m:ctrlPr>
                      </m:dPr>
                      <m:e>
                        <m:r>
                          <a:rPr lang="en-US" altLang="zh-CN" sz="1400" b="0" i="1" smtClean="0">
                            <a:latin typeface="Cambria Math" panose="02040503050406030204" pitchFamily="18" charset="0"/>
                          </a:rPr>
                          <m:t>𝑖</m:t>
                        </m:r>
                        <m:r>
                          <a:rPr lang="en-US" altLang="zh-CN" sz="1400" b="0" i="1" smtClean="0">
                            <a:latin typeface="Cambria Math" panose="02040503050406030204" pitchFamily="18" charset="0"/>
                          </a:rPr>
                          <m:t>,</m:t>
                        </m:r>
                        <m:r>
                          <a:rPr lang="en-US" altLang="zh-CN" sz="1400" b="0" i="1" smtClean="0">
                            <a:latin typeface="Cambria Math" panose="02040503050406030204" pitchFamily="18" charset="0"/>
                          </a:rPr>
                          <m:t>𝑗</m:t>
                        </m:r>
                      </m:e>
                    </m:d>
                    <m:r>
                      <a:rPr lang="en-US" altLang="zh-CN" sz="1400" b="0" i="1" smtClean="0">
                        <a:latin typeface="Cambria Math" panose="02040503050406030204" pitchFamily="18" charset="0"/>
                      </a:rPr>
                      <m:t>=</m:t>
                    </m:r>
                    <m:nary>
                      <m:naryPr>
                        <m:chr m:val="∑"/>
                        <m:limLoc m:val="subSup"/>
                        <m:supHide m:val="on"/>
                        <m:ctrlPr>
                          <a:rPr lang="en-US" altLang="zh-CN" sz="1400" b="0" i="1" smtClean="0">
                            <a:latin typeface="Cambria Math" panose="02040503050406030204" pitchFamily="18" charset="0"/>
                          </a:rPr>
                        </m:ctrlPr>
                      </m:naryPr>
                      <m:sub>
                        <m:r>
                          <m:rPr>
                            <m:brk m:alnAt="9"/>
                          </m:rPr>
                          <a:rPr lang="en-US" altLang="zh-CN" sz="1400" b="1" i="1" smtClean="0">
                            <a:latin typeface="Cambria Math" panose="02040503050406030204" pitchFamily="18" charset="0"/>
                          </a:rPr>
                          <m:t>𝑷</m:t>
                        </m:r>
                      </m:sub>
                      <m:sup/>
                      <m:e>
                        <m:r>
                          <a:rPr lang="zh-CN" altLang="en-US" sz="1400" b="0" i="1" smtClean="0">
                            <a:latin typeface="Cambria Math" panose="02040503050406030204" pitchFamily="18" charset="0"/>
                          </a:rPr>
                          <m:t>𝜂</m:t>
                        </m:r>
                        <m:d>
                          <m:dPr>
                            <m:ctrlPr>
                              <a:rPr lang="en-US" altLang="zh-CN" sz="1400" b="0" i="1" smtClean="0">
                                <a:latin typeface="Cambria Math" panose="02040503050406030204" pitchFamily="18" charset="0"/>
                              </a:rPr>
                            </m:ctrlPr>
                          </m:dPr>
                          <m:e>
                            <m:sSub>
                              <m:sSubPr>
                                <m:ctrlPr>
                                  <a:rPr lang="en-US" altLang="zh-CN" sz="1400" b="0" i="1" smtClean="0">
                                    <a:latin typeface="Cambria Math" panose="02040503050406030204" pitchFamily="18" charset="0"/>
                                  </a:rPr>
                                </m:ctrlPr>
                              </m:sSubPr>
                              <m:e>
                                <m:r>
                                  <a:rPr lang="zh-CN" altLang="en-US" sz="1400" b="0" i="1" smtClean="0">
                                    <a:latin typeface="Cambria Math" panose="02040503050406030204" pitchFamily="18" charset="0"/>
                                  </a:rPr>
                                  <m:t>𝜃</m:t>
                                </m:r>
                              </m:e>
                              <m:sub>
                                <m:r>
                                  <a:rPr lang="en-US" altLang="zh-CN" sz="1400" b="0" i="1" smtClean="0">
                                    <a:latin typeface="Cambria Math" panose="02040503050406030204" pitchFamily="18" charset="0"/>
                                  </a:rPr>
                                  <m:t>𝑖𝑗</m:t>
                                </m:r>
                              </m:sub>
                            </m:sSub>
                            <m:d>
                              <m:dPr>
                                <m:ctrlPr>
                                  <a:rPr lang="en-US" altLang="zh-CN" sz="1400" b="1" i="1" smtClean="0">
                                    <a:latin typeface="Cambria Math" panose="02040503050406030204" pitchFamily="18" charset="0"/>
                                  </a:rPr>
                                </m:ctrlPr>
                              </m:dPr>
                              <m:e>
                                <m:r>
                                  <a:rPr lang="en-US" altLang="zh-CN" sz="1400" b="1" i="1" smtClean="0">
                                    <a:latin typeface="Cambria Math" panose="02040503050406030204" pitchFamily="18" charset="0"/>
                                  </a:rPr>
                                  <m:t>𝑷</m:t>
                                </m:r>
                              </m:e>
                            </m:d>
                          </m:e>
                        </m:d>
                      </m:e>
                    </m:nary>
                  </m:oMath>
                </a14:m>
                <a:r>
                  <a:rPr lang="zh-CN" altLang="en-US" dirty="0">
                    <a:latin typeface="+mn-lt"/>
                  </a:rPr>
                  <a:t>，其中</a:t>
                </a:r>
                <a14:m>
                  <m:oMath xmlns:m="http://schemas.openxmlformats.org/officeDocument/2006/math">
                    <m:r>
                      <a:rPr lang="en-US" altLang="zh-CN" b="1" i="1" smtClean="0">
                        <a:latin typeface="Cambria Math" panose="02040503050406030204" pitchFamily="18" charset="0"/>
                      </a:rPr>
                      <m:t>𝑷</m:t>
                    </m:r>
                  </m:oMath>
                </a14:m>
                <a:r>
                  <a:rPr lang="zh-CN" altLang="en-US" dirty="0">
                    <a:latin typeface="+mn-lt"/>
                  </a:rPr>
                  <a:t>是视角</a:t>
                </a:r>
                <a14:m>
                  <m:oMath xmlns:m="http://schemas.openxmlformats.org/officeDocument/2006/math">
                    <m:r>
                      <a:rPr lang="en-US" altLang="zh-CN" i="1" dirty="0" smtClean="0">
                        <a:latin typeface="Cambria Math" panose="02040503050406030204" pitchFamily="18" charset="0"/>
                      </a:rPr>
                      <m:t>𝑖</m:t>
                    </m:r>
                  </m:oMath>
                </a14:m>
                <a:r>
                  <a:rPr lang="zh-CN" altLang="en-US" dirty="0">
                    <a:latin typeface="+mn-lt"/>
                  </a:rPr>
                  <a:t>和</a:t>
                </a:r>
                <a14:m>
                  <m:oMath xmlns:m="http://schemas.openxmlformats.org/officeDocument/2006/math">
                    <m:r>
                      <a:rPr lang="en-US" altLang="zh-CN" i="1" dirty="0" smtClean="0">
                        <a:latin typeface="Cambria Math" panose="02040503050406030204" pitchFamily="18" charset="0"/>
                      </a:rPr>
                      <m:t>𝑗</m:t>
                    </m:r>
                  </m:oMath>
                </a14:m>
                <a:r>
                  <a:rPr lang="zh-CN" altLang="en-US" dirty="0">
                    <a:latin typeface="+mn-lt"/>
                  </a:rPr>
                  <a:t>都观察到的一个</a:t>
                </a:r>
                <a:r>
                  <a:rPr lang="en-US" altLang="zh-CN" dirty="0">
                    <a:latin typeface="+mn-lt"/>
                  </a:rPr>
                  <a:t>3D</a:t>
                </a:r>
                <a:r>
                  <a:rPr lang="zh-CN" altLang="en-US" dirty="0">
                    <a:latin typeface="+mn-lt"/>
                  </a:rPr>
                  <a:t>点。</a:t>
                </a:r>
                <a:r>
                  <a:rPr lang="en-US" altLang="zh-CN" dirty="0"/>
                  <a:t> </a:t>
                </a:r>
                <a14:m>
                  <m:oMath xmlns:m="http://schemas.openxmlformats.org/officeDocument/2006/math">
                    <m:sSub>
                      <m:sSubPr>
                        <m:ctrlPr>
                          <a:rPr lang="en-US" altLang="zh-CN" sz="1400" i="1" dirty="0">
                            <a:latin typeface="Cambria Math" panose="02040503050406030204" pitchFamily="18" charset="0"/>
                          </a:rPr>
                        </m:ctrlPr>
                      </m:sSubPr>
                      <m:e>
                        <m:r>
                          <a:rPr lang="en-US" altLang="zh-CN" sz="1400" i="1" dirty="0">
                            <a:latin typeface="Cambria Math" panose="02040503050406030204" pitchFamily="18" charset="0"/>
                          </a:rPr>
                          <m:t>𝜃</m:t>
                        </m:r>
                      </m:e>
                      <m:sub>
                        <m:r>
                          <a:rPr lang="en-US" altLang="zh-CN" sz="1400" b="0" i="1" dirty="0" smtClean="0">
                            <a:latin typeface="Cambria Math" panose="02040503050406030204" pitchFamily="18" charset="0"/>
                          </a:rPr>
                          <m:t>𝑖𝑗</m:t>
                        </m:r>
                      </m:sub>
                    </m:sSub>
                    <m:r>
                      <a:rPr lang="en-US" altLang="zh-CN" sz="1400" i="1" dirty="0">
                        <a:latin typeface="Cambria Math" panose="02040503050406030204" pitchFamily="18" charset="0"/>
                      </a:rPr>
                      <m:t>(</m:t>
                    </m:r>
                    <m:r>
                      <a:rPr lang="en-US" altLang="zh-CN" sz="1400" b="1" i="1">
                        <a:latin typeface="Cambria Math" panose="02040503050406030204" pitchFamily="18" charset="0"/>
                      </a:rPr>
                      <m:t>𝑷</m:t>
                    </m:r>
                    <m:r>
                      <a:rPr lang="en-US" altLang="zh-CN" sz="1400" i="1" dirty="0">
                        <a:latin typeface="Cambria Math" panose="02040503050406030204" pitchFamily="18" charset="0"/>
                      </a:rPr>
                      <m:t>)=(180</m:t>
                    </m:r>
                    <m:r>
                      <m:rPr>
                        <m:lit/>
                      </m:rPr>
                      <a:rPr lang="en-US" altLang="zh-CN" sz="1400" i="1" dirty="0">
                        <a:latin typeface="Cambria Math" panose="02040503050406030204" pitchFamily="18" charset="0"/>
                      </a:rPr>
                      <m:t>/</m:t>
                    </m:r>
                    <m:r>
                      <a:rPr lang="en-US" altLang="zh-CN" sz="1400" i="1" dirty="0">
                        <a:latin typeface="Cambria Math" panose="02040503050406030204" pitchFamily="18" charset="0"/>
                      </a:rPr>
                      <m:t>𝜋</m:t>
                    </m:r>
                    <m:r>
                      <a:rPr lang="en-US" altLang="zh-CN" sz="1400" i="1" dirty="0">
                        <a:latin typeface="Cambria Math" panose="02040503050406030204" pitchFamily="18" charset="0"/>
                      </a:rPr>
                      <m:t>)</m:t>
                    </m:r>
                    <m:func>
                      <m:funcPr>
                        <m:ctrlPr>
                          <a:rPr lang="en-US" altLang="zh-CN" sz="1400" i="1" dirty="0" smtClean="0">
                            <a:latin typeface="Cambria Math" panose="02040503050406030204" pitchFamily="18" charset="0"/>
                          </a:rPr>
                        </m:ctrlPr>
                      </m:funcPr>
                      <m:fName>
                        <m:r>
                          <m:rPr>
                            <m:sty m:val="p"/>
                          </m:rPr>
                          <a:rPr lang="en-US" altLang="zh-CN" sz="1400" b="0" i="0" dirty="0" smtClean="0">
                            <a:latin typeface="Cambria Math" panose="02040503050406030204" pitchFamily="18" charset="0"/>
                          </a:rPr>
                          <m:t>arc</m:t>
                        </m:r>
                        <m:r>
                          <m:rPr>
                            <m:sty m:val="p"/>
                          </m:rPr>
                          <a:rPr lang="en-US" altLang="zh-CN" sz="1400" i="0" dirty="0" smtClean="0">
                            <a:latin typeface="Cambria Math" panose="02040503050406030204" pitchFamily="18" charset="0"/>
                          </a:rPr>
                          <m:t>cos</m:t>
                        </m:r>
                      </m:fName>
                      <m:e>
                        <m:r>
                          <a:rPr lang="en-US" altLang="zh-CN" sz="1400" i="1" dirty="0">
                            <a:latin typeface="Cambria Math" panose="02040503050406030204" pitchFamily="18" charset="0"/>
                          </a:rPr>
                          <m:t>(⁡((</m:t>
                        </m:r>
                        <m:sSub>
                          <m:sSubPr>
                            <m:ctrlPr>
                              <a:rPr lang="en-US" altLang="zh-CN" sz="1400" i="1">
                                <a:latin typeface="Cambria Math" panose="02040503050406030204" pitchFamily="18" charset="0"/>
                              </a:rPr>
                            </m:ctrlPr>
                          </m:sSubPr>
                          <m:e>
                            <m:r>
                              <a:rPr lang="en-US" altLang="zh-CN" sz="1400" b="1" i="1" smtClean="0">
                                <a:latin typeface="Cambria Math" panose="02040503050406030204" pitchFamily="18" charset="0"/>
                              </a:rPr>
                              <m:t>𝒄</m:t>
                            </m:r>
                          </m:e>
                          <m:sub>
                            <m:r>
                              <a:rPr lang="en-US" altLang="zh-CN" sz="1400" i="1">
                                <a:latin typeface="Cambria Math" panose="02040503050406030204" pitchFamily="18" charset="0"/>
                              </a:rPr>
                              <m:t>𝑖</m:t>
                            </m:r>
                          </m:sub>
                        </m:sSub>
                        <m:r>
                          <a:rPr lang="en-US" altLang="zh-CN" sz="1400" i="1" dirty="0">
                            <a:latin typeface="Cambria Math" panose="02040503050406030204" pitchFamily="18" charset="0"/>
                          </a:rPr>
                          <m:t>)−</m:t>
                        </m:r>
                        <m:r>
                          <a:rPr lang="en-US" altLang="zh-CN" sz="1400" b="1" i="1">
                            <a:latin typeface="Cambria Math" panose="02040503050406030204" pitchFamily="18" charset="0"/>
                          </a:rPr>
                          <m:t>𝑷</m:t>
                        </m:r>
                        <m:r>
                          <a:rPr lang="en-US" altLang="zh-CN" sz="1400" i="1" dirty="0">
                            <a:latin typeface="Cambria Math" panose="02040503050406030204" pitchFamily="18" charset="0"/>
                          </a:rPr>
                          <m:t>)⋅((</m:t>
                        </m:r>
                        <m:sSub>
                          <m:sSubPr>
                            <m:ctrlPr>
                              <a:rPr lang="en-US" altLang="zh-CN" sz="1400" i="1">
                                <a:latin typeface="Cambria Math" panose="02040503050406030204" pitchFamily="18" charset="0"/>
                              </a:rPr>
                            </m:ctrlPr>
                          </m:sSubPr>
                          <m:e>
                            <m:r>
                              <a:rPr lang="en-US" altLang="zh-CN" sz="1400" b="1" i="1">
                                <a:latin typeface="Cambria Math" panose="02040503050406030204" pitchFamily="18" charset="0"/>
                              </a:rPr>
                              <m:t>𝒄</m:t>
                            </m:r>
                          </m:e>
                          <m:sub>
                            <m:r>
                              <a:rPr lang="en-US" altLang="zh-CN" sz="1400" i="1" dirty="0">
                                <a:latin typeface="Cambria Math" panose="02040503050406030204" pitchFamily="18" charset="0"/>
                              </a:rPr>
                              <m:t>𝑗</m:t>
                            </m:r>
                          </m:sub>
                        </m:sSub>
                        <m:r>
                          <a:rPr lang="en-US" altLang="zh-CN" sz="1400" i="1" dirty="0">
                            <a:latin typeface="Cambria Math" panose="02040503050406030204" pitchFamily="18" charset="0"/>
                          </a:rPr>
                          <m:t>)−</m:t>
                        </m:r>
                        <m:r>
                          <a:rPr lang="en-US" altLang="zh-CN" sz="1400" b="1" i="1">
                            <a:latin typeface="Cambria Math" panose="02040503050406030204" pitchFamily="18" charset="0"/>
                          </a:rPr>
                          <m:t>𝑷</m:t>
                        </m:r>
                        <m:r>
                          <a:rPr lang="en-US" altLang="zh-CN" sz="1400" i="1" dirty="0">
                            <a:latin typeface="Cambria Math" panose="02040503050406030204" pitchFamily="18" charset="0"/>
                          </a:rPr>
                          <m:t>))</m:t>
                        </m:r>
                      </m:e>
                    </m:func>
                  </m:oMath>
                </a14:m>
                <a:r>
                  <a:rPr lang="zh-CN" altLang="en-US" sz="1400" dirty="0"/>
                  <a:t> </a:t>
                </a:r>
                <a:r>
                  <a:rPr lang="zh-CN" altLang="en-US" dirty="0"/>
                  <a:t>表示</a:t>
                </a:r>
                <a14:m>
                  <m:oMath xmlns:m="http://schemas.openxmlformats.org/officeDocument/2006/math">
                    <m:r>
                      <a:rPr lang="en-US" altLang="zh-CN" b="1" i="1">
                        <a:latin typeface="Cambria Math" panose="02040503050406030204" pitchFamily="18" charset="0"/>
                      </a:rPr>
                      <m:t>𝑷</m:t>
                    </m:r>
                  </m:oMath>
                </a14:m>
                <a:r>
                  <a:rPr lang="zh-CN" altLang="en-US" dirty="0"/>
                  <a:t>的基线角度，</a:t>
                </a:r>
                <a14:m>
                  <m:oMath xmlns:m="http://schemas.openxmlformats.org/officeDocument/2006/math">
                    <m:sSub>
                      <m:sSubPr>
                        <m:ctrlPr>
                          <a:rPr lang="en-US" altLang="zh-CN" i="1" smtClean="0">
                            <a:latin typeface="Cambria Math" panose="02040503050406030204" pitchFamily="18" charset="0"/>
                          </a:rPr>
                        </m:ctrlPr>
                      </m:sSubPr>
                      <m:e>
                        <m:r>
                          <a:rPr lang="en-US" altLang="zh-CN" b="1" i="1">
                            <a:latin typeface="Cambria Math" panose="02040503050406030204" pitchFamily="18" charset="0"/>
                          </a:rPr>
                          <m:t>𝒄</m:t>
                        </m:r>
                      </m:e>
                      <m:sub>
                        <m:r>
                          <a:rPr lang="en-US" altLang="zh-CN" b="0" i="1" smtClean="0">
                            <a:latin typeface="Cambria Math" panose="02040503050406030204" pitchFamily="18" charset="0"/>
                          </a:rPr>
                          <m:t>𝑖</m:t>
                        </m:r>
                      </m:sub>
                    </m:sSub>
                  </m:oMath>
                </a14:m>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b="1" i="1">
                            <a:latin typeface="Cambria Math" panose="02040503050406030204" pitchFamily="18" charset="0"/>
                          </a:rPr>
                          <m:t>𝒄</m:t>
                        </m:r>
                      </m:e>
                      <m:sub>
                        <m:r>
                          <a:rPr lang="en-US" altLang="zh-CN" b="0" i="1" dirty="0" smtClean="0">
                            <a:latin typeface="Cambria Math" panose="02040503050406030204" pitchFamily="18" charset="0"/>
                          </a:rPr>
                          <m:t>𝑗</m:t>
                        </m:r>
                      </m:sub>
                    </m:sSub>
                  </m:oMath>
                </a14:m>
                <a:r>
                  <a:rPr lang="zh-CN" altLang="en-US" dirty="0"/>
                  <a:t>是相机中心。</a:t>
                </a:r>
                <a:r>
                  <a:rPr lang="en-US" altLang="zh-CN" dirty="0"/>
                  <a:t> </a:t>
                </a:r>
                <a14:m>
                  <m:oMath xmlns:m="http://schemas.openxmlformats.org/officeDocument/2006/math">
                    <m:r>
                      <a:rPr lang="en-US" altLang="zh-CN" i="1">
                        <a:latin typeface="Cambria Math" panose="02040503050406030204" pitchFamily="18" charset="0"/>
                      </a:rPr>
                      <m:t>𝜂</m:t>
                    </m:r>
                    <m:d>
                      <m:dPr>
                        <m:ctrlPr>
                          <a:rPr lang="en-US" altLang="zh-CN" i="1">
                            <a:latin typeface="Cambria Math" panose="02040503050406030204" pitchFamily="18" charset="0"/>
                          </a:rPr>
                        </m:ctrlPr>
                      </m:dPr>
                      <m:e>
                        <m:r>
                          <a:rPr lang="en-US" altLang="zh-CN" i="1">
                            <a:latin typeface="Cambria Math" panose="02040503050406030204" pitchFamily="18" charset="0"/>
                          </a:rPr>
                          <m:t>⋅</m:t>
                        </m:r>
                      </m:e>
                    </m:d>
                  </m:oMath>
                </a14:m>
                <a:r>
                  <a:rPr lang="zh-CN" altLang="en-US" dirty="0"/>
                  <a:t>是一个分段高斯函数，用于偏向某个基线角</a:t>
                </a:r>
                <a14:m>
                  <m:oMath xmlns:m="http://schemas.openxmlformats.org/officeDocument/2006/math">
                    <m:sSub>
                      <m:sSubPr>
                        <m:ctrlPr>
                          <a:rPr lang="en-US" altLang="zh-CN" i="1" smtClean="0">
                            <a:latin typeface="Cambria Math" panose="02040503050406030204" pitchFamily="18" charset="0"/>
                          </a:rPr>
                        </m:ctrlPr>
                      </m:sSubPr>
                      <m:e>
                        <m:r>
                          <a:rPr lang="en-US" altLang="zh-CN" i="1" smtClean="0">
                            <a:latin typeface="Cambria Math" panose="02040503050406030204" pitchFamily="18" charset="0"/>
                          </a:rPr>
                          <m:t>𝜃</m:t>
                        </m:r>
                      </m:e>
                      <m:sub>
                        <m:r>
                          <a:rPr lang="en-US" altLang="zh-CN" i="1" smtClean="0">
                            <a:latin typeface="Cambria Math" panose="02040503050406030204" pitchFamily="18" charset="0"/>
                          </a:rPr>
                          <m:t>0</m:t>
                        </m:r>
                      </m:sub>
                    </m:sSub>
                    <m:r>
                      <a:rPr lang="zh-CN" altLang="en-US" i="1">
                        <a:latin typeface="Cambria Math" panose="02040503050406030204" pitchFamily="18" charset="0"/>
                      </a:rPr>
                      <m:t>：</m:t>
                    </m:r>
                  </m:oMath>
                </a14:m>
                <a:endParaRPr lang="en-US" altLang="zh-CN" dirty="0"/>
              </a:p>
              <a:p>
                <a:pPr marL="0" lvl="1" indent="0">
                  <a:buNone/>
                </a:pPr>
                <a14:m>
                  <m:oMathPara xmlns:m="http://schemas.openxmlformats.org/officeDocument/2006/math">
                    <m:oMathParaPr>
                      <m:jc m:val="centerGroup"/>
                    </m:oMathParaPr>
                    <m:oMath xmlns:m="http://schemas.openxmlformats.org/officeDocument/2006/math">
                      <m:r>
                        <a:rPr lang="zh-CN" altLang="en-US" sz="1400" i="1" smtClean="0">
                          <a:latin typeface="Cambria Math" panose="02040503050406030204" pitchFamily="18" charset="0"/>
                        </a:rPr>
                        <m:t>𝜂</m:t>
                      </m:r>
                      <m:d>
                        <m:dPr>
                          <m:ctrlPr>
                            <a:rPr lang="en-US" altLang="zh-CN" sz="1400" b="0" i="1" smtClean="0">
                              <a:latin typeface="Cambria Math" panose="02040503050406030204" pitchFamily="18" charset="0"/>
                            </a:rPr>
                          </m:ctrlPr>
                        </m:dPr>
                        <m:e>
                          <m:r>
                            <a:rPr lang="zh-CN" altLang="en-US" sz="1400" b="0" i="1" smtClean="0">
                              <a:latin typeface="Cambria Math" panose="02040503050406030204" pitchFamily="18" charset="0"/>
                            </a:rPr>
                            <m:t>𝜃</m:t>
                          </m:r>
                        </m:e>
                      </m:d>
                      <m:r>
                        <a:rPr lang="en-US" altLang="zh-CN" sz="1400" b="0" i="1" smtClean="0">
                          <a:latin typeface="Cambria Math" panose="02040503050406030204" pitchFamily="18" charset="0"/>
                        </a:rPr>
                        <m:t>=</m:t>
                      </m:r>
                      <m:d>
                        <m:dPr>
                          <m:begChr m:val="{"/>
                          <m:endChr m:val=""/>
                          <m:ctrlPr>
                            <a:rPr lang="en-US" altLang="zh-CN" sz="1400" b="0" i="1" smtClean="0">
                              <a:latin typeface="Cambria Math" panose="02040503050406030204" pitchFamily="18" charset="0"/>
                            </a:rPr>
                          </m:ctrlPr>
                        </m:dPr>
                        <m:e>
                          <m:eqArr>
                            <m:eqArrPr>
                              <m:ctrlPr>
                                <a:rPr lang="en-US" altLang="zh-CN" sz="1400" b="0" i="1" smtClean="0">
                                  <a:latin typeface="Cambria Math" panose="02040503050406030204" pitchFamily="18" charset="0"/>
                                </a:rPr>
                              </m:ctrlPr>
                            </m:eqArrPr>
                            <m:e>
                              <m:r>
                                <a:rPr lang="en-US" altLang="zh-CN" sz="1400" b="0" i="1" smtClean="0">
                                  <a:latin typeface="Cambria Math" panose="02040503050406030204" pitchFamily="18" charset="0"/>
                                </a:rPr>
                                <m:t>𝑒𝑥𝑝</m:t>
                              </m:r>
                              <m:d>
                                <m:dPr>
                                  <m:ctrlPr>
                                    <a:rPr lang="en-US" altLang="zh-CN" sz="1400" b="0" i="1" smtClean="0">
                                      <a:latin typeface="Cambria Math" panose="02040503050406030204" pitchFamily="18" charset="0"/>
                                    </a:rPr>
                                  </m:ctrlPr>
                                </m:dPr>
                                <m:e>
                                  <m:r>
                                    <a:rPr lang="en-US" altLang="zh-CN" sz="1400" b="0" i="1" smtClean="0">
                                      <a:latin typeface="Cambria Math" panose="02040503050406030204" pitchFamily="18" charset="0"/>
                                    </a:rPr>
                                    <m:t>−</m:t>
                                  </m:r>
                                  <m:f>
                                    <m:fPr>
                                      <m:ctrlPr>
                                        <a:rPr lang="en-US" altLang="zh-CN" sz="1400" b="0" i="1" smtClean="0">
                                          <a:latin typeface="Cambria Math" panose="02040503050406030204" pitchFamily="18" charset="0"/>
                                        </a:rPr>
                                      </m:ctrlPr>
                                    </m:fPr>
                                    <m:num>
                                      <m:sSup>
                                        <m:sSupPr>
                                          <m:ctrlPr>
                                            <a:rPr lang="en-US" altLang="zh-CN" sz="1400" b="0" i="1" smtClean="0">
                                              <a:latin typeface="Cambria Math" panose="02040503050406030204" pitchFamily="18" charset="0"/>
                                            </a:rPr>
                                          </m:ctrlPr>
                                        </m:sSupPr>
                                        <m:e>
                                          <m:d>
                                            <m:dPr>
                                              <m:ctrlPr>
                                                <a:rPr lang="en-US" altLang="zh-CN" sz="1400" i="1">
                                                  <a:latin typeface="Cambria Math" panose="02040503050406030204" pitchFamily="18" charset="0"/>
                                                </a:rPr>
                                              </m:ctrlPr>
                                            </m:dPr>
                                            <m:e>
                                              <m:r>
                                                <a:rPr lang="zh-CN" altLang="en-US" sz="1400" i="1">
                                                  <a:latin typeface="Cambria Math" panose="02040503050406030204" pitchFamily="18" charset="0"/>
                                                </a:rPr>
                                                <m:t>𝜃</m:t>
                                              </m:r>
                                              <m:r>
                                                <a:rPr lang="en-US" altLang="zh-CN" sz="1400" i="1">
                                                  <a:latin typeface="Cambria Math" panose="02040503050406030204" pitchFamily="18" charset="0"/>
                                                </a:rPr>
                                                <m:t>−</m:t>
                                              </m:r>
                                              <m:sSub>
                                                <m:sSubPr>
                                                  <m:ctrlPr>
                                                    <a:rPr lang="en-US" altLang="zh-CN" sz="1400" i="1">
                                                      <a:latin typeface="Cambria Math" panose="02040503050406030204" pitchFamily="18" charset="0"/>
                                                    </a:rPr>
                                                  </m:ctrlPr>
                                                </m:sSubPr>
                                                <m:e>
                                                  <m:r>
                                                    <a:rPr lang="zh-CN" altLang="en-US" sz="1400" i="1">
                                                      <a:latin typeface="Cambria Math" panose="02040503050406030204" pitchFamily="18" charset="0"/>
                                                    </a:rPr>
                                                    <m:t>𝜃</m:t>
                                                  </m:r>
                                                </m:e>
                                                <m:sub>
                                                  <m:r>
                                                    <a:rPr lang="en-US" altLang="zh-CN" sz="1400" i="1">
                                                      <a:latin typeface="Cambria Math" panose="02040503050406030204" pitchFamily="18" charset="0"/>
                                                    </a:rPr>
                                                    <m:t>0</m:t>
                                                  </m:r>
                                                </m:sub>
                                              </m:sSub>
                                            </m:e>
                                          </m:d>
                                        </m:e>
                                        <m:sup>
                                          <m:r>
                                            <a:rPr lang="en-US" altLang="zh-CN" sz="1400" b="0" i="1" smtClean="0">
                                              <a:latin typeface="Cambria Math" panose="02040503050406030204" pitchFamily="18" charset="0"/>
                                            </a:rPr>
                                            <m:t>2</m:t>
                                          </m:r>
                                        </m:sup>
                                      </m:sSup>
                                    </m:num>
                                    <m:den>
                                      <m:r>
                                        <a:rPr lang="en-US" altLang="zh-CN" sz="1400" b="0" i="1" smtClean="0">
                                          <a:latin typeface="Cambria Math" panose="02040503050406030204" pitchFamily="18" charset="0"/>
                                        </a:rPr>
                                        <m:t>2</m:t>
                                      </m:r>
                                      <m:sSubSup>
                                        <m:sSubSupPr>
                                          <m:ctrlPr>
                                            <a:rPr lang="en-US" altLang="zh-CN" sz="1400" b="0" i="1" smtClean="0">
                                              <a:latin typeface="Cambria Math" panose="02040503050406030204" pitchFamily="18" charset="0"/>
                                            </a:rPr>
                                          </m:ctrlPr>
                                        </m:sSubSupPr>
                                        <m:e>
                                          <m:r>
                                            <a:rPr lang="zh-CN" altLang="en-US" sz="1400" b="0" i="1" smtClean="0">
                                              <a:latin typeface="Cambria Math" panose="02040503050406030204" pitchFamily="18" charset="0"/>
                                            </a:rPr>
                                            <m:t>𝜎</m:t>
                                          </m:r>
                                        </m:e>
                                        <m:sub>
                                          <m:r>
                                            <a:rPr lang="en-US" altLang="zh-CN" sz="1400" b="0" i="1" smtClean="0">
                                              <a:latin typeface="Cambria Math" panose="02040503050406030204" pitchFamily="18" charset="0"/>
                                            </a:rPr>
                                            <m:t>1</m:t>
                                          </m:r>
                                        </m:sub>
                                        <m:sup>
                                          <m:r>
                                            <a:rPr lang="en-US" altLang="zh-CN" sz="1400" b="0" i="1" smtClean="0">
                                              <a:latin typeface="Cambria Math" panose="02040503050406030204" pitchFamily="18" charset="0"/>
                                            </a:rPr>
                                            <m:t>2</m:t>
                                          </m:r>
                                        </m:sup>
                                      </m:sSubSup>
                                    </m:den>
                                  </m:f>
                                </m:e>
                              </m:d>
                              <m:r>
                                <a:rPr lang="en-US" altLang="zh-CN" sz="1400" b="0" i="1" smtClean="0">
                                  <a:latin typeface="Cambria Math" panose="02040503050406030204" pitchFamily="18" charset="0"/>
                                </a:rPr>
                                <m:t>, </m:t>
                              </m:r>
                              <m:r>
                                <a:rPr lang="zh-CN" altLang="en-US" sz="1400" b="0" i="1" smtClean="0">
                                  <a:latin typeface="Cambria Math" panose="02040503050406030204" pitchFamily="18" charset="0"/>
                                </a:rPr>
                                <m:t>𝜃</m:t>
                              </m:r>
                              <m:r>
                                <a:rPr lang="zh-CN" altLang="en-US" sz="1400" b="0" i="1" smtClean="0">
                                  <a:latin typeface="Cambria Math" panose="02040503050406030204" pitchFamily="18" charset="0"/>
                                </a:rPr>
                                <m:t>≤</m:t>
                              </m:r>
                              <m:sSub>
                                <m:sSubPr>
                                  <m:ctrlPr>
                                    <a:rPr lang="en-US" altLang="zh-CN" sz="1400" i="1">
                                      <a:latin typeface="Cambria Math" panose="02040503050406030204" pitchFamily="18" charset="0"/>
                                    </a:rPr>
                                  </m:ctrlPr>
                                </m:sSubPr>
                                <m:e>
                                  <m:r>
                                    <a:rPr lang="zh-CN" altLang="en-US" sz="1400" i="1">
                                      <a:latin typeface="Cambria Math" panose="02040503050406030204" pitchFamily="18" charset="0"/>
                                    </a:rPr>
                                    <m:t>𝜃</m:t>
                                  </m:r>
                                </m:e>
                                <m:sub>
                                  <m:r>
                                    <a:rPr lang="en-US" altLang="zh-CN" sz="1400" i="1">
                                      <a:latin typeface="Cambria Math" panose="02040503050406030204" pitchFamily="18" charset="0"/>
                                    </a:rPr>
                                    <m:t>0</m:t>
                                  </m:r>
                                </m:sub>
                              </m:sSub>
                            </m:e>
                            <m:e>
                              <m:r>
                                <a:rPr lang="en-US" altLang="zh-CN" sz="1400" i="1">
                                  <a:latin typeface="Cambria Math" panose="02040503050406030204" pitchFamily="18" charset="0"/>
                                </a:rPr>
                                <m:t>𝑒𝑥𝑝</m:t>
                              </m:r>
                              <m:d>
                                <m:dPr>
                                  <m:ctrlPr>
                                    <a:rPr lang="en-US" altLang="zh-CN" sz="1400" i="1">
                                      <a:latin typeface="Cambria Math" panose="02040503050406030204" pitchFamily="18" charset="0"/>
                                    </a:rPr>
                                  </m:ctrlPr>
                                </m:dPr>
                                <m:e>
                                  <m:r>
                                    <a:rPr lang="en-US" altLang="zh-CN" sz="1400" i="1">
                                      <a:latin typeface="Cambria Math" panose="02040503050406030204" pitchFamily="18" charset="0"/>
                                    </a:rPr>
                                    <m:t>−</m:t>
                                  </m:r>
                                  <m:f>
                                    <m:fPr>
                                      <m:ctrlPr>
                                        <a:rPr lang="en-US" altLang="zh-CN" sz="1400" i="1">
                                          <a:latin typeface="Cambria Math" panose="02040503050406030204" pitchFamily="18" charset="0"/>
                                        </a:rPr>
                                      </m:ctrlPr>
                                    </m:fPr>
                                    <m:num>
                                      <m:sSup>
                                        <m:sSupPr>
                                          <m:ctrlPr>
                                            <a:rPr lang="en-US" altLang="zh-CN" sz="1400" i="1">
                                              <a:latin typeface="Cambria Math" panose="02040503050406030204" pitchFamily="18" charset="0"/>
                                            </a:rPr>
                                          </m:ctrlPr>
                                        </m:sSupPr>
                                        <m:e>
                                          <m:d>
                                            <m:dPr>
                                              <m:ctrlPr>
                                                <a:rPr lang="en-US" altLang="zh-CN" sz="1400" i="1">
                                                  <a:latin typeface="Cambria Math" panose="02040503050406030204" pitchFamily="18" charset="0"/>
                                                </a:rPr>
                                              </m:ctrlPr>
                                            </m:dPr>
                                            <m:e>
                                              <m:r>
                                                <a:rPr lang="zh-CN" altLang="en-US" sz="1400" i="1">
                                                  <a:latin typeface="Cambria Math" panose="02040503050406030204" pitchFamily="18" charset="0"/>
                                                </a:rPr>
                                                <m:t>𝜃</m:t>
                                              </m:r>
                                              <m:r>
                                                <a:rPr lang="en-US" altLang="zh-CN" sz="1400" i="1">
                                                  <a:latin typeface="Cambria Math" panose="02040503050406030204" pitchFamily="18" charset="0"/>
                                                </a:rPr>
                                                <m:t>−</m:t>
                                              </m:r>
                                              <m:sSub>
                                                <m:sSubPr>
                                                  <m:ctrlPr>
                                                    <a:rPr lang="en-US" altLang="zh-CN" sz="1400" i="1">
                                                      <a:latin typeface="Cambria Math" panose="02040503050406030204" pitchFamily="18" charset="0"/>
                                                    </a:rPr>
                                                  </m:ctrlPr>
                                                </m:sSubPr>
                                                <m:e>
                                                  <m:r>
                                                    <a:rPr lang="zh-CN" altLang="en-US" sz="1400" i="1">
                                                      <a:latin typeface="Cambria Math" panose="02040503050406030204" pitchFamily="18" charset="0"/>
                                                    </a:rPr>
                                                    <m:t>𝜃</m:t>
                                                  </m:r>
                                                </m:e>
                                                <m:sub>
                                                  <m:r>
                                                    <a:rPr lang="en-US" altLang="zh-CN" sz="1400" i="1">
                                                      <a:latin typeface="Cambria Math" panose="02040503050406030204" pitchFamily="18" charset="0"/>
                                                    </a:rPr>
                                                    <m:t>0</m:t>
                                                  </m:r>
                                                </m:sub>
                                              </m:sSub>
                                            </m:e>
                                          </m:d>
                                        </m:e>
                                        <m:sup>
                                          <m:r>
                                            <a:rPr lang="en-US" altLang="zh-CN" sz="1400" i="1">
                                              <a:latin typeface="Cambria Math" panose="02040503050406030204" pitchFamily="18" charset="0"/>
                                            </a:rPr>
                                            <m:t>2</m:t>
                                          </m:r>
                                        </m:sup>
                                      </m:sSup>
                                    </m:num>
                                    <m:den>
                                      <m:r>
                                        <a:rPr lang="en-US" altLang="zh-CN" sz="1400" i="1">
                                          <a:latin typeface="Cambria Math" panose="02040503050406030204" pitchFamily="18" charset="0"/>
                                        </a:rPr>
                                        <m:t>2</m:t>
                                      </m:r>
                                      <m:sSubSup>
                                        <m:sSubSupPr>
                                          <m:ctrlPr>
                                            <a:rPr lang="en-US" altLang="zh-CN" sz="1400" i="1">
                                              <a:latin typeface="Cambria Math" panose="02040503050406030204" pitchFamily="18" charset="0"/>
                                            </a:rPr>
                                          </m:ctrlPr>
                                        </m:sSubSupPr>
                                        <m:e>
                                          <m:r>
                                            <a:rPr lang="zh-CN" altLang="en-US" sz="1400" i="1">
                                              <a:latin typeface="Cambria Math" panose="02040503050406030204" pitchFamily="18" charset="0"/>
                                            </a:rPr>
                                            <m:t>𝜎</m:t>
                                          </m:r>
                                        </m:e>
                                        <m:sub>
                                          <m:r>
                                            <a:rPr lang="en-US" altLang="zh-CN" sz="1400" b="0" i="1" smtClean="0">
                                              <a:latin typeface="Cambria Math" panose="02040503050406030204" pitchFamily="18" charset="0"/>
                                            </a:rPr>
                                            <m:t>2</m:t>
                                          </m:r>
                                        </m:sub>
                                        <m:sup>
                                          <m:r>
                                            <a:rPr lang="en-US" altLang="zh-CN" sz="1400" i="1">
                                              <a:latin typeface="Cambria Math" panose="02040503050406030204" pitchFamily="18" charset="0"/>
                                            </a:rPr>
                                            <m:t>2</m:t>
                                          </m:r>
                                        </m:sup>
                                      </m:sSubSup>
                                    </m:den>
                                  </m:f>
                                </m:e>
                              </m:d>
                              <m:r>
                                <a:rPr lang="en-US" altLang="zh-CN" sz="1400" i="1">
                                  <a:latin typeface="Cambria Math" panose="02040503050406030204" pitchFamily="18" charset="0"/>
                                </a:rPr>
                                <m:t>, </m:t>
                              </m:r>
                              <m:r>
                                <a:rPr lang="zh-CN" altLang="en-US" sz="1400" i="1">
                                  <a:latin typeface="Cambria Math" panose="02040503050406030204" pitchFamily="18" charset="0"/>
                                </a:rPr>
                                <m:t>𝜃</m:t>
                              </m:r>
                              <m:sSub>
                                <m:sSubPr>
                                  <m:ctrlPr>
                                    <a:rPr lang="en-US" altLang="zh-CN" sz="1400" i="1" smtClean="0">
                                      <a:latin typeface="Cambria Math" panose="02040503050406030204" pitchFamily="18" charset="0"/>
                                    </a:rPr>
                                  </m:ctrlPr>
                                </m:sSubPr>
                                <m:e>
                                  <m:r>
                                    <a:rPr lang="en-US" altLang="zh-CN" sz="1400" i="1" smtClean="0">
                                      <a:latin typeface="Cambria Math" panose="02040503050406030204" pitchFamily="18" charset="0"/>
                                      <a:ea typeface="Cambria Math" panose="02040503050406030204" pitchFamily="18" charset="0"/>
                                    </a:rPr>
                                    <m:t>&gt;</m:t>
                                  </m:r>
                                  <m:r>
                                    <a:rPr lang="zh-CN" altLang="en-US" sz="1400" i="1">
                                      <a:latin typeface="Cambria Math" panose="02040503050406030204" pitchFamily="18" charset="0"/>
                                    </a:rPr>
                                    <m:t>𝜃</m:t>
                                  </m:r>
                                </m:e>
                                <m:sub>
                                  <m:r>
                                    <a:rPr lang="en-US" altLang="zh-CN" sz="1400" i="1">
                                      <a:latin typeface="Cambria Math" panose="02040503050406030204" pitchFamily="18" charset="0"/>
                                    </a:rPr>
                                    <m:t>0</m:t>
                                  </m:r>
                                </m:sub>
                              </m:sSub>
                            </m:e>
                          </m:eqArr>
                        </m:e>
                      </m:d>
                    </m:oMath>
                  </m:oMathPara>
                </a14:m>
                <a:br>
                  <a:rPr lang="zh-CN" altLang="en-US" dirty="0"/>
                </a:br>
                <a:endParaRPr lang="en-US" altLang="zh-CN" dirty="0"/>
              </a:p>
              <a:p>
                <a:pPr marL="0" lvl="1" indent="0">
                  <a:buNone/>
                </a:pPr>
                <a:r>
                  <a:rPr lang="zh-CN" altLang="en-US" dirty="0">
                    <a:latin typeface="+mn-lt"/>
                  </a:rPr>
                  <a:t>其中</a:t>
                </a:r>
                <a14:m>
                  <m:oMath xmlns:m="http://schemas.openxmlformats.org/officeDocument/2006/math">
                    <m:sSub>
                      <m:sSubPr>
                        <m:ctrlPr>
                          <a:rPr lang="en-US" altLang="zh-CN" i="1" smtClean="0">
                            <a:latin typeface="Cambria Math" panose="02040503050406030204" pitchFamily="18" charset="0"/>
                          </a:rPr>
                        </m:ctrlPr>
                      </m:sSubPr>
                      <m:e>
                        <m:r>
                          <a:rPr lang="en-US" altLang="zh-CN" i="1" smtClean="0">
                            <a:latin typeface="Cambria Math" panose="02040503050406030204" pitchFamily="18" charset="0"/>
                          </a:rPr>
                          <m:t>𝜃</m:t>
                        </m:r>
                      </m:e>
                      <m:sub>
                        <m:r>
                          <a:rPr lang="en-US" altLang="zh-CN" i="1" smtClean="0">
                            <a:latin typeface="Cambria Math" panose="02040503050406030204" pitchFamily="18" charset="0"/>
                          </a:rPr>
                          <m:t>0</m:t>
                        </m:r>
                      </m:sub>
                    </m:sSub>
                    <m:r>
                      <a:rPr lang="zh-CN" altLang="en-US"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𝜎</m:t>
                        </m:r>
                      </m:e>
                      <m:sub>
                        <m:r>
                          <a:rPr lang="en-US" altLang="zh-CN" i="1">
                            <a:latin typeface="Cambria Math" panose="02040503050406030204" pitchFamily="18" charset="0"/>
                          </a:rPr>
                          <m:t>0</m:t>
                        </m:r>
                      </m:sub>
                    </m:sSub>
                  </m:oMath>
                </a14:m>
                <a:r>
                  <a:rPr lang="zh-CN" altLang="en-US" dirty="0">
                    <a:latin typeface="+mn-lt"/>
                  </a:rPr>
                  <a:t>、</a:t>
                </a:r>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𝜎</m:t>
                        </m:r>
                      </m:e>
                      <m:sub>
                        <m:r>
                          <a:rPr lang="en-US" altLang="zh-CN" i="1">
                            <a:latin typeface="Cambria Math" panose="02040503050406030204" pitchFamily="18" charset="0"/>
                          </a:rPr>
                          <m:t>1</m:t>
                        </m:r>
                      </m:sub>
                    </m:sSub>
                  </m:oMath>
                </a14:m>
                <a:r>
                  <a:rPr lang="zh-CN" altLang="en-US" dirty="0">
                    <a:latin typeface="+mn-lt"/>
                  </a:rPr>
                  <a:t>是超参数。 然后通过选择得分最高的相邻视角来完成视角选择</a:t>
                </a:r>
                <a:endParaRPr lang="en-US" altLang="zh-CN" dirty="0">
                  <a:latin typeface="+mn-lt"/>
                </a:endParaRPr>
              </a:p>
              <a:p>
                <a:pPr lvl="1"/>
                <a:r>
                  <a:rPr lang="zh-CN" altLang="en-US" dirty="0">
                    <a:latin typeface="+mn-lt"/>
                  </a:rPr>
                  <a:t>几乎所有后续的离线</a:t>
                </a:r>
                <a:r>
                  <a:rPr lang="en-US" altLang="zh-CN" dirty="0">
                    <a:latin typeface="+mn-lt"/>
                  </a:rPr>
                  <a:t>MVS</a:t>
                </a:r>
                <a:r>
                  <a:rPr lang="zh-CN" altLang="en-US" dirty="0">
                    <a:latin typeface="+mn-lt"/>
                  </a:rPr>
                  <a:t>方法都使用相同的策略</a:t>
                </a:r>
                <a:endParaRPr lang="en-US" altLang="zh-CN" dirty="0">
                  <a:latin typeface="+mn-lt"/>
                </a:endParaRPr>
              </a:p>
            </p:txBody>
          </p:sp>
        </mc:Choice>
        <mc:Fallback xmlns="">
          <p:sp>
            <p:nvSpPr>
              <p:cNvPr id="3" name="ee4pContent1">
                <a:extLst>
                  <a:ext uri="{FF2B5EF4-FFF2-40B4-BE49-F238E27FC236}">
                    <a16:creationId xmlns:a16="http://schemas.microsoft.com/office/drawing/2014/main" id="{CFC1B191-38E4-7C05-15B1-0245B6C20022}"/>
                  </a:ext>
                </a:extLst>
              </p:cNvPr>
              <p:cNvSpPr txBox="1">
                <a:spLocks noRot="1" noChangeAspect="1" noMove="1" noResize="1" noEditPoints="1" noAdjustHandles="1" noChangeArrowheads="1" noChangeShapeType="1" noTextEdit="1"/>
              </p:cNvSpPr>
              <p:nvPr>
                <p:custDataLst>
                  <p:tags r:id="rId6"/>
                </p:custDataLst>
              </p:nvPr>
            </p:nvSpPr>
            <p:spPr>
              <a:xfrm>
                <a:off x="838200" y="1690687"/>
                <a:ext cx="10515600" cy="5037917"/>
              </a:xfrm>
              <a:prstGeom prst="rect">
                <a:avLst/>
              </a:prstGeom>
              <a:blipFill>
                <a:blip r:embed="rId7"/>
                <a:stretch>
                  <a:fillRect l="-290" b="-724"/>
                </a:stretch>
              </a:blipFill>
              <a:ln w="9525" cmpd="sng">
                <a:solidFill>
                  <a:schemeClr val="accent1">
                    <a:lumMod val="100000"/>
                  </a:schemeClr>
                </a:solidFill>
                <a:prstDash val="solid"/>
              </a:ln>
            </p:spPr>
            <p:txBody>
              <a:bodyPr/>
              <a:lstStyle/>
              <a:p>
                <a:r>
                  <a:rPr lang="en-US">
                    <a:noFill/>
                  </a:rPr>
                  <a:t> </a:t>
                </a:r>
              </a:p>
            </p:txBody>
          </p:sp>
        </mc:Fallback>
      </mc:AlternateContent>
    </p:spTree>
    <p:extLst>
      <p:ext uri="{BB962C8B-B14F-4D97-AF65-F5344CB8AC3E}">
        <p14:creationId xmlns:p14="http://schemas.microsoft.com/office/powerpoint/2010/main" val="357317251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extLst>
              <p:ext uri="{D42A27DB-BD31-4B8C-83A1-F6EECF244321}">
                <p14:modId xmlns:p14="http://schemas.microsoft.com/office/powerpoint/2010/main" val="354268647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9" imgW="473" imgH="476" progId="TCLayout.ActiveDocument.1">
                  <p:embed/>
                </p:oleObj>
              </mc:Choice>
              <mc:Fallback>
                <p:oleObj name="think-cell 幻灯片" r:id="rId9"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10"/>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View Selection</a:t>
            </a:r>
            <a:endParaRPr lang="en-US" dirty="0"/>
          </a:p>
        </p:txBody>
      </p:sp>
      <mc:AlternateContent xmlns:mc="http://schemas.openxmlformats.org/markup-compatibility/2006" xmlns:a14="http://schemas.microsoft.com/office/drawing/2010/main">
        <mc:Choice Requires="a14">
          <p:sp>
            <p:nvSpPr>
              <p:cNvPr id="5" name="ee4pContent1">
                <a:extLst>
                  <a:ext uri="{FF2B5EF4-FFF2-40B4-BE49-F238E27FC236}">
                    <a16:creationId xmlns:a16="http://schemas.microsoft.com/office/drawing/2014/main" id="{993C0B60-D3F4-CB6C-1504-D2FACBDDE825}"/>
                  </a:ext>
                </a:extLst>
              </p:cNvPr>
              <p:cNvSpPr txBox="1">
                <a:spLocks/>
              </p:cNvSpPr>
              <p:nvPr>
                <p:custDataLst>
                  <p:tags r:id="rId2"/>
                </p:custDataLst>
              </p:nvPr>
            </p:nvSpPr>
            <p:spPr>
              <a:xfrm>
                <a:off x="838199" y="2179415"/>
                <a:ext cx="3273435" cy="4179440"/>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通过不同位置对同一个路标点进行观察，从观察到的位置推断路标点的距离</a:t>
                </a:r>
                <a:endParaRPr lang="en-US" altLang="zh-CN" dirty="0">
                  <a:latin typeface="+mn-lt"/>
                </a:endParaRPr>
              </a:p>
              <a:p>
                <a:pPr lvl="1"/>
                <a:r>
                  <a:rPr lang="zh-CN" altLang="en-US" dirty="0">
                    <a:latin typeface="+mn-lt"/>
                  </a:rPr>
                  <a:t>在最理想情况下，</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𝑂</m:t>
                        </m:r>
                      </m:e>
                      <m:sub>
                        <m:r>
                          <a:rPr lang="en-US" altLang="zh-CN" b="0" i="1" smtClean="0">
                            <a:latin typeface="Cambria Math" panose="02040503050406030204" pitchFamily="18" charset="0"/>
                          </a:rPr>
                          <m:t>1</m:t>
                        </m:r>
                      </m:sub>
                    </m:sSub>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𝑃</m:t>
                        </m:r>
                      </m:e>
                      <m:sub>
                        <m:r>
                          <a:rPr lang="en-US" altLang="zh-CN" i="1">
                            <a:latin typeface="Cambria Math" panose="02040503050406030204" pitchFamily="18" charset="0"/>
                          </a:rPr>
                          <m:t>1</m:t>
                        </m:r>
                      </m:sub>
                    </m:sSub>
                  </m:oMath>
                </a14:m>
                <a:r>
                  <a:rPr lang="zh-CN" altLang="en-US" dirty="0">
                    <a:latin typeface="+mn-lt"/>
                  </a:rPr>
                  <a:t>与</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𝑂</m:t>
                        </m:r>
                      </m:e>
                      <m:sub>
                        <m:r>
                          <a:rPr lang="en-US" altLang="zh-CN" b="0" i="1" smtClean="0">
                            <a:latin typeface="Cambria Math" panose="02040503050406030204" pitchFamily="18" charset="0"/>
                          </a:rPr>
                          <m:t>2</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𝑃</m:t>
                        </m:r>
                      </m:e>
                      <m:sub>
                        <m:r>
                          <a:rPr lang="en-US" altLang="zh-CN" b="0" i="1" smtClean="0">
                            <a:latin typeface="Cambria Math" panose="02040503050406030204" pitchFamily="18" charset="0"/>
                          </a:rPr>
                          <m:t>2</m:t>
                        </m:r>
                      </m:sub>
                    </m:sSub>
                  </m:oMath>
                </a14:m>
                <a:r>
                  <a:rPr lang="zh-CN" altLang="en-US" dirty="0">
                    <a:latin typeface="+mn-lt"/>
                  </a:rPr>
                  <a:t>相交于</a:t>
                </a:r>
                <a14:m>
                  <m:oMath xmlns:m="http://schemas.openxmlformats.org/officeDocument/2006/math">
                    <m:r>
                      <a:rPr lang="en-US" altLang="zh-CN" b="0" i="1" smtClean="0">
                        <a:latin typeface="Cambria Math" panose="02040503050406030204" pitchFamily="18" charset="0"/>
                      </a:rPr>
                      <m:t>𝑃</m:t>
                    </m:r>
                  </m:oMath>
                </a14:m>
                <a:r>
                  <a:rPr lang="zh-CN" altLang="en-US" dirty="0">
                    <a:latin typeface="+mn-lt"/>
                  </a:rPr>
                  <a:t>，但是由于噪声的存在，这两直线往往无法进行相交</a:t>
                </a:r>
                <a:endParaRPr lang="en-US" altLang="zh-CN" dirty="0">
                  <a:latin typeface="+mn-lt"/>
                </a:endParaRPr>
              </a:p>
              <a:p>
                <a:pPr lvl="1"/>
                <a:r>
                  <a:rPr lang="zh-CN" altLang="en-US" dirty="0">
                    <a:latin typeface="+mn-lt"/>
                  </a:rPr>
                  <a:t>通过最小二乘的方法进行求解，由对极几何中的定义，设</a:t>
                </a:r>
                <a14:m>
                  <m:oMath xmlns:m="http://schemas.openxmlformats.org/officeDocument/2006/math">
                    <m:sSub>
                      <m:sSubPr>
                        <m:ctrlPr>
                          <a:rPr lang="en-US" altLang="zh-CN" i="1" smtClean="0">
                            <a:latin typeface="Cambria Math" panose="02040503050406030204" pitchFamily="18" charset="0"/>
                          </a:rPr>
                        </m:ctrlPr>
                      </m:sSubPr>
                      <m:e>
                        <m:r>
                          <a:rPr lang="en-US" altLang="zh-CN" b="1" i="1">
                            <a:latin typeface="Cambria Math" panose="02040503050406030204" pitchFamily="18" charset="0"/>
                          </a:rPr>
                          <m:t>𝒙</m:t>
                        </m:r>
                      </m:e>
                      <m:sub>
                        <m:r>
                          <a:rPr lang="en-US" altLang="zh-CN" i="1">
                            <a:latin typeface="Cambria Math" panose="02040503050406030204" pitchFamily="18" charset="0"/>
                          </a:rPr>
                          <m:t>1</m:t>
                        </m:r>
                      </m:sub>
                    </m:sSub>
                  </m:oMath>
                </a14:m>
                <a:r>
                  <a:rPr lang="zh-CN" altLang="en-US" dirty="0">
                    <a:latin typeface="+mn-lt"/>
                  </a:rPr>
                  <a:t>，</a:t>
                </a:r>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b="1" i="1">
                            <a:latin typeface="Cambria Math" panose="02040503050406030204" pitchFamily="18" charset="0"/>
                          </a:rPr>
                          <m:t>𝒙</m:t>
                        </m:r>
                      </m:e>
                      <m:sub>
                        <m:r>
                          <a:rPr lang="en-US" altLang="zh-CN" b="0" i="1" smtClean="0">
                            <a:latin typeface="Cambria Math" panose="02040503050406030204" pitchFamily="18" charset="0"/>
                          </a:rPr>
                          <m:t>2</m:t>
                        </m:r>
                      </m:sub>
                    </m:sSub>
                  </m:oMath>
                </a14:m>
                <a:r>
                  <a:rPr lang="zh-CN" altLang="en-US" dirty="0">
                    <a:latin typeface="+mn-lt"/>
                  </a:rPr>
                  <a:t>为两个特征点的归一化坐标，则有：</a:t>
                </a:r>
                <a:endParaRPr lang="en-US" altLang="zh-CN" dirty="0">
                  <a:latin typeface="+mn-lt"/>
                </a:endParaRPr>
              </a:p>
              <a:p>
                <a:pPr marL="0" lvl="1" indent="0">
                  <a:buNone/>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𝑠</m:t>
                          </m:r>
                        </m:e>
                        <m:sub>
                          <m:r>
                            <a:rPr lang="en-US" altLang="zh-CN" b="0" i="1" smtClean="0">
                              <a:latin typeface="Cambria Math" panose="02040503050406030204" pitchFamily="18" charset="0"/>
                            </a:rPr>
                            <m:t>1</m:t>
                          </m:r>
                        </m:sub>
                      </m:sSub>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𝑠</m:t>
                          </m:r>
                        </m:e>
                        <m:sub>
                          <m:r>
                            <a:rPr lang="en-US" altLang="zh-CN" b="0" i="1" smtClean="0">
                              <a:latin typeface="Cambria Math" panose="02040503050406030204" pitchFamily="18" charset="0"/>
                            </a:rPr>
                            <m:t>2</m:t>
                          </m:r>
                        </m:sub>
                      </m:sSub>
                      <m:r>
                        <a:rPr lang="en-US" altLang="zh-CN" b="1" i="1" smtClean="0">
                          <a:latin typeface="Cambria Math" panose="02040503050406030204" pitchFamily="18" charset="0"/>
                        </a:rPr>
                        <m:t>𝑹</m:t>
                      </m:r>
                      <m:sSub>
                        <m:sSubPr>
                          <m:ctrlPr>
                            <a:rPr lang="en-US" altLang="zh-CN" i="1">
                              <a:latin typeface="Cambria Math" panose="02040503050406030204" pitchFamily="18" charset="0"/>
                            </a:rPr>
                          </m:ctrlPr>
                        </m:sSubPr>
                        <m:e>
                          <m:r>
                            <a:rPr lang="en-US" altLang="zh-CN" b="1" i="1">
                              <a:latin typeface="Cambria Math" panose="02040503050406030204" pitchFamily="18" charset="0"/>
                            </a:rPr>
                            <m:t>𝒙</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r>
                        <a:rPr lang="en-US" altLang="zh-CN" b="1" i="1" smtClean="0">
                          <a:latin typeface="Cambria Math" panose="02040503050406030204" pitchFamily="18" charset="0"/>
                        </a:rPr>
                        <m:t>𝒕</m:t>
                      </m:r>
                    </m:oMath>
                  </m:oMathPara>
                </a14:m>
                <a:endParaRPr lang="en-US" altLang="zh-CN" b="1" dirty="0">
                  <a:latin typeface="+mn-lt"/>
                </a:endParaRPr>
              </a:p>
              <a:p>
                <a:pPr lvl="1"/>
                <a:r>
                  <a:rPr lang="zh-CN" altLang="en-US" dirty="0">
                    <a:latin typeface="+mn-lt"/>
                  </a:rPr>
                  <a:t>已知</a:t>
                </a:r>
                <a14:m>
                  <m:oMath xmlns:m="http://schemas.openxmlformats.org/officeDocument/2006/math">
                    <m:r>
                      <a:rPr lang="en-US" altLang="zh-CN" b="1" i="1" smtClean="0">
                        <a:latin typeface="Cambria Math" panose="02040503050406030204" pitchFamily="18" charset="0"/>
                      </a:rPr>
                      <m:t>𝑹</m:t>
                    </m:r>
                  </m:oMath>
                </a14:m>
                <a:r>
                  <a:rPr lang="zh-CN" altLang="en-US" dirty="0">
                    <a:latin typeface="+mn-lt"/>
                  </a:rPr>
                  <a:t>、</a:t>
                </a:r>
                <a14:m>
                  <m:oMath xmlns:m="http://schemas.openxmlformats.org/officeDocument/2006/math">
                    <m:r>
                      <a:rPr lang="en-US" altLang="zh-CN" b="1" i="1">
                        <a:latin typeface="Cambria Math" panose="02040503050406030204" pitchFamily="18" charset="0"/>
                      </a:rPr>
                      <m:t>𝒕</m:t>
                    </m:r>
                  </m:oMath>
                </a14:m>
                <a:r>
                  <a:rPr lang="zh-CN" altLang="en-US" dirty="0">
                    <a:latin typeface="+mn-lt"/>
                  </a:rPr>
                  <a:t>、</a:t>
                </a:r>
                <a14:m>
                  <m:oMath xmlns:m="http://schemas.openxmlformats.org/officeDocument/2006/math">
                    <m:sSub>
                      <m:sSubPr>
                        <m:ctrlPr>
                          <a:rPr lang="en-US" altLang="zh-CN" i="1">
                            <a:latin typeface="Cambria Math" panose="02040503050406030204" pitchFamily="18" charset="0"/>
                          </a:rPr>
                        </m:ctrlPr>
                      </m:sSubPr>
                      <m:e>
                        <m:r>
                          <a:rPr lang="en-US" altLang="zh-CN" b="1" i="1">
                            <a:latin typeface="Cambria Math" panose="02040503050406030204" pitchFamily="18" charset="0"/>
                          </a:rPr>
                          <m:t>𝒙</m:t>
                        </m:r>
                      </m:e>
                      <m:sub>
                        <m:r>
                          <a:rPr lang="en-US" altLang="zh-CN" i="1">
                            <a:latin typeface="Cambria Math" panose="02040503050406030204" pitchFamily="18" charset="0"/>
                          </a:rPr>
                          <m:t>1</m:t>
                        </m:r>
                      </m:sub>
                    </m:sSub>
                  </m:oMath>
                </a14:m>
                <a:r>
                  <a:rPr lang="zh-CN" altLang="en-US" dirty="0">
                    <a:latin typeface="+mn-lt"/>
                  </a:rPr>
                  <a:t>、</a:t>
                </a:r>
                <a14:m>
                  <m:oMath xmlns:m="http://schemas.openxmlformats.org/officeDocument/2006/math">
                    <m:sSub>
                      <m:sSubPr>
                        <m:ctrlPr>
                          <a:rPr lang="en-US" altLang="zh-CN" i="1">
                            <a:latin typeface="Cambria Math" panose="02040503050406030204" pitchFamily="18" charset="0"/>
                          </a:rPr>
                        </m:ctrlPr>
                      </m:sSubPr>
                      <m:e>
                        <m:r>
                          <a:rPr lang="en-US" altLang="zh-CN" b="1" i="1">
                            <a:latin typeface="Cambria Math" panose="02040503050406030204" pitchFamily="18" charset="0"/>
                          </a:rPr>
                          <m:t>𝒙</m:t>
                        </m:r>
                      </m:e>
                      <m:sub>
                        <m:r>
                          <a:rPr lang="en-US" altLang="zh-CN" b="0" i="1" smtClean="0">
                            <a:latin typeface="Cambria Math" panose="02040503050406030204" pitchFamily="18" charset="0"/>
                          </a:rPr>
                          <m:t>2</m:t>
                        </m:r>
                      </m:sub>
                    </m:sSub>
                  </m:oMath>
                </a14:m>
                <a:r>
                  <a:rPr lang="zh-CN" altLang="en-US" dirty="0">
                    <a:latin typeface="+mn-lt"/>
                  </a:rPr>
                  <a:t>，求解</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𝑠</m:t>
                        </m:r>
                      </m:e>
                      <m:sub>
                        <m:r>
                          <a:rPr lang="en-US" altLang="zh-CN" i="1">
                            <a:latin typeface="Cambria Math" panose="02040503050406030204" pitchFamily="18" charset="0"/>
                          </a:rPr>
                          <m:t>1</m:t>
                        </m:r>
                      </m:sub>
                    </m:sSub>
                  </m:oMath>
                </a14:m>
                <a:r>
                  <a:rPr lang="zh-CN" altLang="en-US" dirty="0">
                    <a:latin typeface="+mn-lt"/>
                  </a:rPr>
                  <a:t>，则等式两边同时右乘</a:t>
                </a:r>
                <a14:m>
                  <m:oMath xmlns:m="http://schemas.openxmlformats.org/officeDocument/2006/math">
                    <m:sSubSup>
                      <m:sSubSupPr>
                        <m:ctrlPr>
                          <a:rPr lang="en-US" altLang="zh-CN" i="1">
                            <a:latin typeface="Cambria Math" panose="02040503050406030204" pitchFamily="18" charset="0"/>
                          </a:rPr>
                        </m:ctrlPr>
                      </m:sSubSupPr>
                      <m:e>
                        <m:r>
                          <a:rPr lang="en-US" altLang="zh-CN" b="1" i="1">
                            <a:latin typeface="Cambria Math" panose="02040503050406030204" pitchFamily="18" charset="0"/>
                          </a:rPr>
                          <m:t>𝒙</m:t>
                        </m:r>
                      </m:e>
                      <m:sub>
                        <m:r>
                          <a:rPr lang="en-US" altLang="zh-CN" b="0" i="1" smtClean="0">
                            <a:latin typeface="Cambria Math" panose="02040503050406030204" pitchFamily="18" charset="0"/>
                          </a:rPr>
                          <m:t>2</m:t>
                        </m:r>
                      </m:sub>
                      <m:sup>
                        <m:r>
                          <a:rPr lang="en-US" altLang="zh-CN" i="1">
                            <a:latin typeface="Cambria Math" panose="02040503050406030204" pitchFamily="18" charset="0"/>
                            <a:ea typeface="Cambria Math" panose="02040503050406030204" pitchFamily="18" charset="0"/>
                          </a:rPr>
                          <m:t>∧</m:t>
                        </m:r>
                      </m:sup>
                    </m:sSubSup>
                  </m:oMath>
                </a14:m>
                <a:r>
                  <a:rPr lang="zh-CN" altLang="en-US" dirty="0">
                    <a:latin typeface="+mn-lt"/>
                  </a:rPr>
                  <a:t>：</a:t>
                </a:r>
                <a:endParaRPr lang="en-US" altLang="zh-CN" dirty="0">
                  <a:latin typeface="+mn-lt"/>
                </a:endParaRPr>
              </a:p>
              <a:p>
                <a:pPr marL="0" lvl="1" indent="0">
                  <a:buNone/>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𝑠</m:t>
                          </m:r>
                        </m:e>
                        <m:sub>
                          <m:r>
                            <a:rPr lang="en-US" altLang="zh-CN" b="0" i="1" smtClean="0">
                              <a:latin typeface="Cambria Math" panose="02040503050406030204" pitchFamily="18" charset="0"/>
                            </a:rPr>
                            <m:t>1</m:t>
                          </m:r>
                        </m:sub>
                      </m:sSub>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0" i="1" smtClean="0">
                              <a:latin typeface="Cambria Math" panose="02040503050406030204" pitchFamily="18" charset="0"/>
                            </a:rPr>
                            <m:t>1</m:t>
                          </m:r>
                        </m:sub>
                      </m:sSub>
                      <m:sSubSup>
                        <m:sSubSupPr>
                          <m:ctrlPr>
                            <a:rPr lang="en-US" altLang="zh-CN" i="1">
                              <a:latin typeface="Cambria Math" panose="02040503050406030204" pitchFamily="18" charset="0"/>
                            </a:rPr>
                          </m:ctrlPr>
                        </m:sSubSupPr>
                        <m:e>
                          <m:r>
                            <a:rPr lang="en-US" altLang="zh-CN" b="1" i="1">
                              <a:latin typeface="Cambria Math" panose="02040503050406030204" pitchFamily="18" charset="0"/>
                            </a:rPr>
                            <m:t>𝒙</m:t>
                          </m:r>
                        </m:e>
                        <m:sub>
                          <m:r>
                            <a:rPr lang="en-US" altLang="zh-CN" i="1">
                              <a:latin typeface="Cambria Math" panose="02040503050406030204" pitchFamily="18" charset="0"/>
                            </a:rPr>
                            <m:t>2</m:t>
                          </m:r>
                        </m:sub>
                        <m:sup>
                          <m:r>
                            <a:rPr lang="en-US" altLang="zh-CN" i="1">
                              <a:latin typeface="Cambria Math" panose="02040503050406030204" pitchFamily="18" charset="0"/>
                              <a:ea typeface="Cambria Math" panose="02040503050406030204" pitchFamily="18" charset="0"/>
                            </a:rPr>
                            <m:t>∧</m:t>
                          </m:r>
                        </m:sup>
                      </m:sSubSup>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𝑠</m:t>
                          </m:r>
                        </m:e>
                        <m:sub>
                          <m:r>
                            <a:rPr lang="en-US" altLang="zh-CN" b="0" i="1" smtClean="0">
                              <a:latin typeface="Cambria Math" panose="02040503050406030204" pitchFamily="18" charset="0"/>
                            </a:rPr>
                            <m:t>2</m:t>
                          </m:r>
                        </m:sub>
                      </m:sSub>
                      <m:r>
                        <a:rPr lang="en-US" altLang="zh-CN" b="1" i="1" smtClean="0">
                          <a:latin typeface="Cambria Math" panose="02040503050406030204" pitchFamily="18" charset="0"/>
                        </a:rPr>
                        <m:t>𝑹</m:t>
                      </m:r>
                      <m:sSub>
                        <m:sSubPr>
                          <m:ctrlPr>
                            <a:rPr lang="en-US" altLang="zh-CN" i="1">
                              <a:latin typeface="Cambria Math" panose="02040503050406030204" pitchFamily="18" charset="0"/>
                            </a:rPr>
                          </m:ctrlPr>
                        </m:sSubPr>
                        <m:e>
                          <m:r>
                            <a:rPr lang="en-US" altLang="zh-CN" b="1" i="1">
                              <a:latin typeface="Cambria Math" panose="02040503050406030204" pitchFamily="18" charset="0"/>
                            </a:rPr>
                            <m:t>𝒙</m:t>
                          </m:r>
                        </m:e>
                        <m:sub>
                          <m:r>
                            <a:rPr lang="en-US" altLang="zh-CN" b="0" i="1" smtClean="0">
                              <a:latin typeface="Cambria Math" panose="02040503050406030204" pitchFamily="18" charset="0"/>
                            </a:rPr>
                            <m:t>2</m:t>
                          </m:r>
                        </m:sub>
                      </m:sSub>
                      <m:sSubSup>
                        <m:sSubSupPr>
                          <m:ctrlPr>
                            <a:rPr lang="en-US" altLang="zh-CN" i="1">
                              <a:latin typeface="Cambria Math" panose="02040503050406030204" pitchFamily="18" charset="0"/>
                            </a:rPr>
                          </m:ctrlPr>
                        </m:sSubSupPr>
                        <m:e>
                          <m:r>
                            <a:rPr lang="en-US" altLang="zh-CN" b="1" i="1">
                              <a:latin typeface="Cambria Math" panose="02040503050406030204" pitchFamily="18" charset="0"/>
                            </a:rPr>
                            <m:t>𝒙</m:t>
                          </m:r>
                        </m:e>
                        <m:sub>
                          <m:r>
                            <a:rPr lang="en-US" altLang="zh-CN" i="1">
                              <a:latin typeface="Cambria Math" panose="02040503050406030204" pitchFamily="18" charset="0"/>
                            </a:rPr>
                            <m:t>2</m:t>
                          </m:r>
                        </m:sub>
                        <m:sup>
                          <m:r>
                            <a:rPr lang="en-US" altLang="zh-CN" i="1">
                              <a:latin typeface="Cambria Math" panose="02040503050406030204" pitchFamily="18" charset="0"/>
                              <a:ea typeface="Cambria Math" panose="02040503050406030204" pitchFamily="18" charset="0"/>
                            </a:rPr>
                            <m:t>∧</m:t>
                          </m:r>
                        </m:sup>
                      </m:sSubSup>
                      <m:r>
                        <a:rPr lang="en-US" altLang="zh-CN" b="0" i="1" smtClean="0">
                          <a:latin typeface="Cambria Math" panose="02040503050406030204" pitchFamily="18" charset="0"/>
                        </a:rPr>
                        <m:t>+</m:t>
                      </m:r>
                      <m:r>
                        <a:rPr lang="en-US" altLang="zh-CN" b="1" i="1" smtClean="0">
                          <a:latin typeface="Cambria Math" panose="02040503050406030204" pitchFamily="18" charset="0"/>
                        </a:rPr>
                        <m:t>𝒕</m:t>
                      </m:r>
                      <m:sSubSup>
                        <m:sSubSupPr>
                          <m:ctrlPr>
                            <a:rPr lang="en-US" altLang="zh-CN" i="1">
                              <a:latin typeface="Cambria Math" panose="02040503050406030204" pitchFamily="18" charset="0"/>
                            </a:rPr>
                          </m:ctrlPr>
                        </m:sSubSupPr>
                        <m:e>
                          <m:r>
                            <a:rPr lang="en-US" altLang="zh-CN" b="1" i="1">
                              <a:latin typeface="Cambria Math" panose="02040503050406030204" pitchFamily="18" charset="0"/>
                            </a:rPr>
                            <m:t>𝒙</m:t>
                          </m:r>
                        </m:e>
                        <m:sub>
                          <m:r>
                            <a:rPr lang="en-US" altLang="zh-CN" i="1">
                              <a:latin typeface="Cambria Math" panose="02040503050406030204" pitchFamily="18" charset="0"/>
                            </a:rPr>
                            <m:t>2</m:t>
                          </m:r>
                        </m:sub>
                        <m:sup>
                          <m:r>
                            <a:rPr lang="en-US" altLang="zh-CN" i="1">
                              <a:latin typeface="Cambria Math" panose="02040503050406030204" pitchFamily="18" charset="0"/>
                              <a:ea typeface="Cambria Math" panose="02040503050406030204" pitchFamily="18" charset="0"/>
                            </a:rPr>
                            <m:t>∧</m:t>
                          </m:r>
                        </m:sup>
                      </m:sSubSup>
                    </m:oMath>
                  </m:oMathPara>
                </a14:m>
                <a:endParaRPr lang="en-US" altLang="zh-CN" dirty="0">
                  <a:latin typeface="+mn-lt"/>
                </a:endParaRPr>
              </a:p>
              <a:p>
                <a:pPr marL="0" lvl="1" indent="0">
                  <a:buNone/>
                </a:pPr>
                <a:r>
                  <a:rPr lang="zh-CN" altLang="en-US" dirty="0">
                    <a:latin typeface="+mn-lt"/>
                  </a:rPr>
                  <a:t>其中只有</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𝑠</m:t>
                        </m:r>
                      </m:e>
                      <m:sub>
                        <m:r>
                          <a:rPr lang="en-US" altLang="zh-CN" b="0" i="1" smtClean="0">
                            <a:latin typeface="Cambria Math" panose="02040503050406030204" pitchFamily="18" charset="0"/>
                          </a:rPr>
                          <m:t>1</m:t>
                        </m:r>
                      </m:sub>
                    </m:sSub>
                  </m:oMath>
                </a14:m>
                <a:r>
                  <a:rPr lang="zh-CN" altLang="en-US" dirty="0">
                    <a:latin typeface="+mn-lt"/>
                  </a:rPr>
                  <a:t>是未知数</a:t>
                </a:r>
                <a:endParaRPr lang="en-US" altLang="zh-CN" dirty="0">
                  <a:latin typeface="+mn-lt"/>
                </a:endParaRPr>
              </a:p>
              <a:p>
                <a:pPr marL="0" lvl="1" indent="0">
                  <a:buNone/>
                </a:pPr>
                <a:endParaRPr lang="en-US" dirty="0">
                  <a:latin typeface="+mn-lt"/>
                </a:endParaRPr>
              </a:p>
            </p:txBody>
          </p:sp>
        </mc:Choice>
        <mc:Fallback xmlns="">
          <p:sp>
            <p:nvSpPr>
              <p:cNvPr id="5" name="ee4pContent1">
                <a:extLst>
                  <a:ext uri="{FF2B5EF4-FFF2-40B4-BE49-F238E27FC236}">
                    <a16:creationId xmlns:a16="http://schemas.microsoft.com/office/drawing/2014/main" id="{993C0B60-D3F4-CB6C-1504-D2FACBDDE825}"/>
                  </a:ext>
                </a:extLst>
              </p:cNvPr>
              <p:cNvSpPr txBox="1">
                <a:spLocks noRot="1" noChangeAspect="1" noMove="1" noResize="1" noEditPoints="1" noAdjustHandles="1" noChangeArrowheads="1" noChangeShapeType="1" noTextEdit="1"/>
              </p:cNvSpPr>
              <p:nvPr>
                <p:custDataLst>
                  <p:tags r:id="rId11"/>
                </p:custDataLst>
              </p:nvPr>
            </p:nvSpPr>
            <p:spPr>
              <a:xfrm>
                <a:off x="838199" y="2179415"/>
                <a:ext cx="3273435" cy="4179440"/>
              </a:xfrm>
              <a:prstGeom prst="rect">
                <a:avLst/>
              </a:prstGeom>
              <a:blipFill>
                <a:blip r:embed="rId12"/>
                <a:stretch>
                  <a:fillRect l="-742"/>
                </a:stretch>
              </a:blipFill>
              <a:ln w="9525" cmpd="sng">
                <a:solidFill>
                  <a:schemeClr val="accent1">
                    <a:lumMod val="100000"/>
                  </a:schemeClr>
                </a:solidFill>
                <a:prstDash val="solid"/>
              </a:ln>
            </p:spPr>
            <p:txBody>
              <a:bodyPr/>
              <a:lstStyle/>
              <a:p>
                <a:r>
                  <a:rPr lang="en-US">
                    <a:noFill/>
                  </a:rPr>
                  <a:t> </a:t>
                </a:r>
              </a:p>
            </p:txBody>
          </p:sp>
        </mc:Fallback>
      </mc:AlternateContent>
      <p:sp>
        <p:nvSpPr>
          <p:cNvPr id="6" name="ee4pContent1">
            <a:extLst>
              <a:ext uri="{FF2B5EF4-FFF2-40B4-BE49-F238E27FC236}">
                <a16:creationId xmlns:a16="http://schemas.microsoft.com/office/drawing/2014/main" id="{AD4C606D-72A5-4F74-3FB4-C71A94BB29EF}"/>
              </a:ext>
            </a:extLst>
          </p:cNvPr>
          <p:cNvSpPr txBox="1">
            <a:spLocks/>
          </p:cNvSpPr>
          <p:nvPr>
            <p:custDataLst>
              <p:tags r:id="rId3"/>
            </p:custDataLst>
          </p:nvPr>
        </p:nvSpPr>
        <p:spPr>
          <a:xfrm>
            <a:off x="4459282" y="2179415"/>
            <a:ext cx="3273435" cy="4179440"/>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特征点检测评价：重复率</a:t>
            </a:r>
            <a:endParaRPr lang="en-US" altLang="zh-CN" dirty="0">
              <a:latin typeface="+mn-lt"/>
            </a:endParaRPr>
          </a:p>
          <a:p>
            <a:pPr lvl="1"/>
            <a:r>
              <a:rPr lang="zh-CN" altLang="en-US" dirty="0">
                <a:latin typeface="+mn-lt"/>
              </a:rPr>
              <a:t>特征点匹配评价：召回率和精确率，以及</a:t>
            </a:r>
            <a:r>
              <a:rPr lang="en-US" altLang="zh-CN" dirty="0">
                <a:latin typeface="+mn-lt"/>
              </a:rPr>
              <a:t>F</a:t>
            </a:r>
            <a:r>
              <a:rPr lang="zh-CN" altLang="en-US" dirty="0">
                <a:latin typeface="+mn-lt"/>
              </a:rPr>
              <a:t>分数</a:t>
            </a:r>
            <a:endParaRPr lang="en-US" dirty="0">
              <a:latin typeface="+mn-lt"/>
            </a:endParaRPr>
          </a:p>
        </p:txBody>
      </p:sp>
      <p:sp>
        <p:nvSpPr>
          <p:cNvPr id="7" name="ee4pContent1">
            <a:extLst>
              <a:ext uri="{FF2B5EF4-FFF2-40B4-BE49-F238E27FC236}">
                <a16:creationId xmlns:a16="http://schemas.microsoft.com/office/drawing/2014/main" id="{5C29D08E-7267-D8A7-3D61-428CE9F77B7A}"/>
              </a:ext>
            </a:extLst>
          </p:cNvPr>
          <p:cNvSpPr txBox="1">
            <a:spLocks/>
          </p:cNvSpPr>
          <p:nvPr>
            <p:custDataLst>
              <p:tags r:id="rId4"/>
            </p:custDataLst>
          </p:nvPr>
        </p:nvSpPr>
        <p:spPr>
          <a:xfrm>
            <a:off x="8080365" y="2179415"/>
            <a:ext cx="3273435" cy="4179440"/>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两个视角所得图像的重叠度</a:t>
            </a:r>
            <a:endParaRPr lang="en-US" dirty="0">
              <a:latin typeface="+mn-lt"/>
            </a:endParaRPr>
          </a:p>
        </p:txBody>
      </p:sp>
      <p:sp>
        <p:nvSpPr>
          <p:cNvPr id="8" name="ee4pHeader1">
            <a:extLst>
              <a:ext uri="{FF2B5EF4-FFF2-40B4-BE49-F238E27FC236}">
                <a16:creationId xmlns:a16="http://schemas.microsoft.com/office/drawing/2014/main" id="{7B131307-6589-F24E-72C7-92EA1640DFAA}"/>
              </a:ext>
            </a:extLst>
          </p:cNvPr>
          <p:cNvSpPr/>
          <p:nvPr>
            <p:custDataLst>
              <p:tags r:id="rId5"/>
            </p:custDataLst>
          </p:nvPr>
        </p:nvSpPr>
        <p:spPr bwMode="auto">
          <a:xfrm>
            <a:off x="838199" y="1717677"/>
            <a:ext cx="3273435"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zh-CN" altLang="en-US" sz="1600" dirty="0">
                <a:solidFill>
                  <a:schemeClr val="bg1"/>
                </a:solidFill>
              </a:rPr>
              <a:t>三角测量</a:t>
            </a:r>
            <a:endParaRPr lang="en-US" sz="1600" dirty="0">
              <a:solidFill>
                <a:schemeClr val="bg1"/>
              </a:solidFill>
            </a:endParaRPr>
          </a:p>
        </p:txBody>
      </p:sp>
      <p:sp>
        <p:nvSpPr>
          <p:cNvPr id="9" name="ee4pHeader1">
            <a:extLst>
              <a:ext uri="{FF2B5EF4-FFF2-40B4-BE49-F238E27FC236}">
                <a16:creationId xmlns:a16="http://schemas.microsoft.com/office/drawing/2014/main" id="{A6B3A05E-9105-FFFB-5206-21DC1749E1BE}"/>
              </a:ext>
            </a:extLst>
          </p:cNvPr>
          <p:cNvSpPr/>
          <p:nvPr>
            <p:custDataLst>
              <p:tags r:id="rId6"/>
            </p:custDataLst>
          </p:nvPr>
        </p:nvSpPr>
        <p:spPr bwMode="auto">
          <a:xfrm>
            <a:off x="4459282" y="1717677"/>
            <a:ext cx="3273435"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zh-CN" altLang="en-US" sz="1600" dirty="0">
                <a:solidFill>
                  <a:schemeClr val="bg1"/>
                </a:solidFill>
              </a:rPr>
              <a:t>匹配精度</a:t>
            </a:r>
            <a:endParaRPr lang="en-US" sz="1600" dirty="0">
              <a:solidFill>
                <a:schemeClr val="bg1"/>
              </a:solidFill>
            </a:endParaRPr>
          </a:p>
        </p:txBody>
      </p:sp>
      <p:sp>
        <p:nvSpPr>
          <p:cNvPr id="10" name="ee4pHeader1">
            <a:extLst>
              <a:ext uri="{FF2B5EF4-FFF2-40B4-BE49-F238E27FC236}">
                <a16:creationId xmlns:a16="http://schemas.microsoft.com/office/drawing/2014/main" id="{FB36926A-E55B-BC2E-3138-FBF0FF276A07}"/>
              </a:ext>
            </a:extLst>
          </p:cNvPr>
          <p:cNvSpPr/>
          <p:nvPr>
            <p:custDataLst>
              <p:tags r:id="rId7"/>
            </p:custDataLst>
          </p:nvPr>
        </p:nvSpPr>
        <p:spPr bwMode="auto">
          <a:xfrm>
            <a:off x="8080365" y="1717677"/>
            <a:ext cx="3273435"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zh-CN" altLang="en-US" sz="1600" dirty="0">
                <a:solidFill>
                  <a:schemeClr val="bg1"/>
                </a:solidFill>
              </a:rPr>
              <a:t>视锥体重叠度</a:t>
            </a:r>
            <a:endParaRPr lang="en-US" altLang="zh-CN" sz="1600" dirty="0">
              <a:solidFill>
                <a:schemeClr val="bg1"/>
              </a:solidFill>
            </a:endParaRPr>
          </a:p>
        </p:txBody>
      </p:sp>
      <p:pic>
        <p:nvPicPr>
          <p:cNvPr id="32" name="图片 31" descr="图表&#10;&#10;描述已自动生成">
            <a:extLst>
              <a:ext uri="{FF2B5EF4-FFF2-40B4-BE49-F238E27FC236}">
                <a16:creationId xmlns:a16="http://schemas.microsoft.com/office/drawing/2014/main" id="{9CCAE36B-DF4E-12BA-FACF-CBC1A1DCB612}"/>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547616" y="3690817"/>
            <a:ext cx="3096766" cy="1766675"/>
          </a:xfrm>
          <a:prstGeom prst="rect">
            <a:avLst/>
          </a:prstGeom>
        </p:spPr>
      </p:pic>
      <p:grpSp>
        <p:nvGrpSpPr>
          <p:cNvPr id="38" name="组合 37">
            <a:extLst>
              <a:ext uri="{FF2B5EF4-FFF2-40B4-BE49-F238E27FC236}">
                <a16:creationId xmlns:a16="http://schemas.microsoft.com/office/drawing/2014/main" id="{5AD2C38E-E9A7-47EC-DE42-43D21E3896A8}"/>
              </a:ext>
            </a:extLst>
          </p:cNvPr>
          <p:cNvGrpSpPr/>
          <p:nvPr/>
        </p:nvGrpSpPr>
        <p:grpSpPr>
          <a:xfrm>
            <a:off x="8143971" y="3313201"/>
            <a:ext cx="3146222" cy="2521906"/>
            <a:chOff x="8184492" y="3560009"/>
            <a:chExt cx="3146222" cy="2521906"/>
          </a:xfrm>
        </p:grpSpPr>
        <p:pic>
          <p:nvPicPr>
            <p:cNvPr id="36" name="图片 35" descr="图表, 折线图&#10;&#10;描述已自动生成">
              <a:extLst>
                <a:ext uri="{FF2B5EF4-FFF2-40B4-BE49-F238E27FC236}">
                  <a16:creationId xmlns:a16="http://schemas.microsoft.com/office/drawing/2014/main" id="{C5F40676-4B35-564D-BBAD-F4E7384E4493}"/>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8184492" y="3560009"/>
              <a:ext cx="3146222" cy="2521906"/>
            </a:xfrm>
            <a:prstGeom prst="rect">
              <a:avLst/>
            </a:prstGeom>
          </p:spPr>
        </p:pic>
        <p:sp>
          <p:nvSpPr>
            <p:cNvPr id="37" name="矩形 36">
              <a:extLst>
                <a:ext uri="{FF2B5EF4-FFF2-40B4-BE49-F238E27FC236}">
                  <a16:creationId xmlns:a16="http://schemas.microsoft.com/office/drawing/2014/main" id="{F6873640-E660-0F00-09E8-9EC388B20E60}"/>
                </a:ext>
              </a:extLst>
            </p:cNvPr>
            <p:cNvSpPr/>
            <p:nvPr/>
          </p:nvSpPr>
          <p:spPr>
            <a:xfrm>
              <a:off x="10196423" y="5822830"/>
              <a:ext cx="1069675" cy="18115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Tree>
    <p:extLst>
      <p:ext uri="{BB962C8B-B14F-4D97-AF65-F5344CB8AC3E}">
        <p14:creationId xmlns:p14="http://schemas.microsoft.com/office/powerpoint/2010/main" val="92882193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矩形 42">
            <a:hlinkClick r:id="rId23" action="ppaction://hlinksldjump"/>
            <a:extLst>
              <a:ext uri="{FF2B5EF4-FFF2-40B4-BE49-F238E27FC236}">
                <a16:creationId xmlns:a16="http://schemas.microsoft.com/office/drawing/2014/main" id="{CAC421F2-06B0-6E72-545A-D88499BB3F0A}"/>
              </a:ext>
            </a:extLst>
          </p:cNvPr>
          <p:cNvSpPr/>
          <p:nvPr>
            <p:custDataLst>
              <p:tags r:id="rId2"/>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55</a:t>
            </a:r>
          </a:p>
        </p:txBody>
      </p:sp>
      <p:sp>
        <p:nvSpPr>
          <p:cNvPr id="42" name="矩形 41">
            <a:hlinkClick r:id="rId23" action="ppaction://hlinksldjump"/>
            <a:extLst>
              <a:ext uri="{FF2B5EF4-FFF2-40B4-BE49-F238E27FC236}">
                <a16:creationId xmlns:a16="http://schemas.microsoft.com/office/drawing/2014/main" id="{E1B6D48D-AF13-80F5-6D6B-0CE45DD2C2E6}"/>
              </a:ext>
            </a:extLst>
          </p:cNvPr>
          <p:cNvSpPr/>
          <p:nvPr>
            <p:custDataLst>
              <p:tags r:id="rId3"/>
            </p:custDataLst>
          </p:nvPr>
        </p:nvSpPr>
        <p:spPr>
          <a:xfrm>
            <a:off x="977959" y="4035725"/>
            <a:ext cx="2463816"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Evaluation Metrics</a:t>
            </a:r>
          </a:p>
        </p:txBody>
      </p:sp>
      <p:sp>
        <p:nvSpPr>
          <p:cNvPr id="41" name="矩形 40">
            <a:hlinkClick r:id="rId23" action="ppaction://hlinksldjump"/>
            <a:extLst>
              <a:ext uri="{FF2B5EF4-FFF2-40B4-BE49-F238E27FC236}">
                <a16:creationId xmlns:a16="http://schemas.microsoft.com/office/drawing/2014/main" id="{18BBC9C8-41DA-BC57-EE1D-43214C9CA700}"/>
              </a:ext>
            </a:extLst>
          </p:cNvPr>
          <p:cNvSpPr/>
          <p:nvPr>
            <p:custDataLst>
              <p:tags r:id="rId4"/>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40" name="矩形 39">
            <a:hlinkClick r:id="rId24" action="ppaction://hlinksldjump"/>
            <a:extLst>
              <a:ext uri="{FF2B5EF4-FFF2-40B4-BE49-F238E27FC236}">
                <a16:creationId xmlns:a16="http://schemas.microsoft.com/office/drawing/2014/main" id="{0CF242C0-CA72-DF92-86F5-4D36746850B2}"/>
              </a:ext>
            </a:extLst>
          </p:cNvPr>
          <p:cNvSpPr/>
          <p:nvPr>
            <p:custDataLst>
              <p:tags r:id="rId5"/>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52</a:t>
            </a:r>
          </a:p>
        </p:txBody>
      </p:sp>
      <p:sp>
        <p:nvSpPr>
          <p:cNvPr id="39" name="矩形 38">
            <a:hlinkClick r:id="rId24" action="ppaction://hlinksldjump"/>
            <a:extLst>
              <a:ext uri="{FF2B5EF4-FFF2-40B4-BE49-F238E27FC236}">
                <a16:creationId xmlns:a16="http://schemas.microsoft.com/office/drawing/2014/main" id="{0A4831BA-81F3-BA25-7FD6-FA884FD81D9F}"/>
              </a:ext>
            </a:extLst>
          </p:cNvPr>
          <p:cNvSpPr/>
          <p:nvPr>
            <p:custDataLst>
              <p:tags r:id="rId6"/>
            </p:custDataLst>
          </p:nvPr>
        </p:nvSpPr>
        <p:spPr>
          <a:xfrm>
            <a:off x="977959" y="3572115"/>
            <a:ext cx="2463816"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Datasets and Benchmarks</a:t>
            </a:r>
          </a:p>
        </p:txBody>
      </p:sp>
      <p:sp>
        <p:nvSpPr>
          <p:cNvPr id="38" name="矩形 37">
            <a:hlinkClick r:id="rId24" action="ppaction://hlinksldjump"/>
            <a:extLst>
              <a:ext uri="{FF2B5EF4-FFF2-40B4-BE49-F238E27FC236}">
                <a16:creationId xmlns:a16="http://schemas.microsoft.com/office/drawing/2014/main" id="{4C9467B2-3A0A-3E96-092D-B802EDE90A5F}"/>
              </a:ext>
            </a:extLst>
          </p:cNvPr>
          <p:cNvSpPr/>
          <p:nvPr>
            <p:custDataLst>
              <p:tags r:id="rId7"/>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37" name="矩形 36">
            <a:hlinkClick r:id="rId25" action="ppaction://hlinksldjump"/>
            <a:extLst>
              <a:ext uri="{FF2B5EF4-FFF2-40B4-BE49-F238E27FC236}">
                <a16:creationId xmlns:a16="http://schemas.microsoft.com/office/drawing/2014/main" id="{72E8EBD1-AA59-3D27-F9DC-F0A5D09D7F7B}"/>
              </a:ext>
            </a:extLst>
          </p:cNvPr>
          <p:cNvSpPr/>
          <p:nvPr>
            <p:custDataLst>
              <p:tags r:id="rId8"/>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48</a:t>
            </a:r>
          </a:p>
        </p:txBody>
      </p:sp>
      <p:sp>
        <p:nvSpPr>
          <p:cNvPr id="36" name="矩形 35">
            <a:hlinkClick r:id="rId25" action="ppaction://hlinksldjump"/>
            <a:extLst>
              <a:ext uri="{FF2B5EF4-FFF2-40B4-BE49-F238E27FC236}">
                <a16:creationId xmlns:a16="http://schemas.microsoft.com/office/drawing/2014/main" id="{A03F54A0-607A-EA52-013D-3FC5023C0727}"/>
              </a:ext>
            </a:extLst>
          </p:cNvPr>
          <p:cNvSpPr/>
          <p:nvPr>
            <p:custDataLst>
              <p:tags r:id="rId9"/>
            </p:custDataLst>
          </p:nvPr>
        </p:nvSpPr>
        <p:spPr>
          <a:xfrm>
            <a:off x="977959" y="3108505"/>
            <a:ext cx="2463816"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Depth Fusion</a:t>
            </a:r>
          </a:p>
        </p:txBody>
      </p:sp>
      <p:sp>
        <p:nvSpPr>
          <p:cNvPr id="35" name="矩形 34">
            <a:hlinkClick r:id="rId25" action="ppaction://hlinksldjump"/>
            <a:extLst>
              <a:ext uri="{FF2B5EF4-FFF2-40B4-BE49-F238E27FC236}">
                <a16:creationId xmlns:a16="http://schemas.microsoft.com/office/drawing/2014/main" id="{46356242-A387-54AA-3EC6-7485A4ADCB86}"/>
              </a:ext>
            </a:extLst>
          </p:cNvPr>
          <p:cNvSpPr/>
          <p:nvPr>
            <p:custDataLst>
              <p:tags r:id="rId10"/>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34" name="矩形 33">
            <a:extLst>
              <a:ext uri="{FF2B5EF4-FFF2-40B4-BE49-F238E27FC236}">
                <a16:creationId xmlns:a16="http://schemas.microsoft.com/office/drawing/2014/main" id="{0DA23C6F-B6B8-05CA-E00F-A45B9FCEC757}"/>
              </a:ext>
            </a:extLst>
          </p:cNvPr>
          <p:cNvSpPr/>
          <p:nvPr>
            <p:custDataLst>
              <p:tags r:id="rId11"/>
            </p:custDataLst>
          </p:nvPr>
        </p:nvSpPr>
        <p:spPr>
          <a:xfrm>
            <a:off x="977959" y="264489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33" name="矩形 32">
            <a:hlinkClick r:id="rId26" action="ppaction://hlinksldjump"/>
            <a:extLst>
              <a:ext uri="{FF2B5EF4-FFF2-40B4-BE49-F238E27FC236}">
                <a16:creationId xmlns:a16="http://schemas.microsoft.com/office/drawing/2014/main" id="{55CF2924-683C-97FF-819A-421AA08C19DC}"/>
              </a:ext>
            </a:extLst>
          </p:cNvPr>
          <p:cNvSpPr/>
          <p:nvPr>
            <p:custDataLst>
              <p:tags r:id="rId12"/>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37</a:t>
            </a:r>
          </a:p>
        </p:txBody>
      </p:sp>
      <p:sp>
        <p:nvSpPr>
          <p:cNvPr id="32" name="矩形 31">
            <a:hlinkClick r:id="rId26" action="ppaction://hlinksldjump"/>
            <a:extLst>
              <a:ext uri="{FF2B5EF4-FFF2-40B4-BE49-F238E27FC236}">
                <a16:creationId xmlns:a16="http://schemas.microsoft.com/office/drawing/2014/main" id="{31E01879-AFF5-34C6-73FE-2DFE3377A8DC}"/>
              </a:ext>
            </a:extLst>
          </p:cNvPr>
          <p:cNvSpPr/>
          <p:nvPr>
            <p:custDataLst>
              <p:tags r:id="rId13"/>
            </p:custDataLst>
          </p:nvPr>
        </p:nvSpPr>
        <p:spPr>
          <a:xfrm>
            <a:off x="977959" y="2644895"/>
            <a:ext cx="2463816"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Plane Sweep</a:t>
            </a:r>
          </a:p>
        </p:txBody>
      </p:sp>
      <p:sp>
        <p:nvSpPr>
          <p:cNvPr id="31" name="矩形 30">
            <a:hlinkClick r:id="rId26" action="ppaction://hlinksldjump"/>
            <a:extLst>
              <a:ext uri="{FF2B5EF4-FFF2-40B4-BE49-F238E27FC236}">
                <a16:creationId xmlns:a16="http://schemas.microsoft.com/office/drawing/2014/main" id="{01190C78-9550-A26E-C32E-01CCA15465DB}"/>
              </a:ext>
            </a:extLst>
          </p:cNvPr>
          <p:cNvSpPr/>
          <p:nvPr>
            <p:custDataLst>
              <p:tags r:id="rId14"/>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30" name="矩形 29">
            <a:hlinkClick r:id="rId27" action="ppaction://hlinksldjump"/>
            <a:extLst>
              <a:ext uri="{FF2B5EF4-FFF2-40B4-BE49-F238E27FC236}">
                <a16:creationId xmlns:a16="http://schemas.microsoft.com/office/drawing/2014/main" id="{415C93A1-4ECF-A138-2C9F-A055EBF1B76E}"/>
              </a:ext>
            </a:extLst>
          </p:cNvPr>
          <p:cNvSpPr/>
          <p:nvPr>
            <p:custDataLst>
              <p:tags r:id="rId15"/>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34</a:t>
            </a:r>
          </a:p>
        </p:txBody>
      </p:sp>
      <p:sp>
        <p:nvSpPr>
          <p:cNvPr id="29" name="矩形 28">
            <a:hlinkClick r:id="rId27" action="ppaction://hlinksldjump"/>
            <a:extLst>
              <a:ext uri="{FF2B5EF4-FFF2-40B4-BE49-F238E27FC236}">
                <a16:creationId xmlns:a16="http://schemas.microsoft.com/office/drawing/2014/main" id="{80000866-BE8D-E6E6-63E0-3A01AA515B16}"/>
              </a:ext>
            </a:extLst>
          </p:cNvPr>
          <p:cNvSpPr/>
          <p:nvPr>
            <p:custDataLst>
              <p:tags r:id="rId16"/>
            </p:custDataLst>
          </p:nvPr>
        </p:nvSpPr>
        <p:spPr>
          <a:xfrm>
            <a:off x="977959" y="2181285"/>
            <a:ext cx="2463816"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View Selection</a:t>
            </a:r>
          </a:p>
        </p:txBody>
      </p:sp>
      <p:sp>
        <p:nvSpPr>
          <p:cNvPr id="28" name="矩形 27">
            <a:hlinkClick r:id="rId27" action="ppaction://hlinksldjump"/>
            <a:extLst>
              <a:ext uri="{FF2B5EF4-FFF2-40B4-BE49-F238E27FC236}">
                <a16:creationId xmlns:a16="http://schemas.microsoft.com/office/drawing/2014/main" id="{52966495-0A79-0B1C-F7F2-CF533B688637}"/>
              </a:ext>
            </a:extLst>
          </p:cNvPr>
          <p:cNvSpPr/>
          <p:nvPr>
            <p:custDataLst>
              <p:tags r:id="rId17"/>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27" name="矩形 26">
            <a:hlinkClick r:id="rId28" action="ppaction://hlinksldjump"/>
            <a:extLst>
              <a:ext uri="{FF2B5EF4-FFF2-40B4-BE49-F238E27FC236}">
                <a16:creationId xmlns:a16="http://schemas.microsoft.com/office/drawing/2014/main" id="{1D2B72EF-520A-43CC-A6C5-A934574ADE2E}"/>
              </a:ext>
            </a:extLst>
          </p:cNvPr>
          <p:cNvSpPr/>
          <p:nvPr>
            <p:custDataLst>
              <p:tags r:id="rId18"/>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15</a:t>
            </a:r>
          </a:p>
        </p:txBody>
      </p:sp>
      <p:sp>
        <p:nvSpPr>
          <p:cNvPr id="26" name="矩形 25">
            <a:hlinkClick r:id="rId28" action="ppaction://hlinksldjump"/>
            <a:extLst>
              <a:ext uri="{FF2B5EF4-FFF2-40B4-BE49-F238E27FC236}">
                <a16:creationId xmlns:a16="http://schemas.microsoft.com/office/drawing/2014/main" id="{F4305727-1EB3-CB0E-299A-B8A8B3B68610}"/>
              </a:ext>
            </a:extLst>
          </p:cNvPr>
          <p:cNvSpPr/>
          <p:nvPr>
            <p:custDataLst>
              <p:tags r:id="rId19"/>
            </p:custDataLst>
          </p:nvPr>
        </p:nvSpPr>
        <p:spPr>
          <a:xfrm>
            <a:off x="977959" y="1717675"/>
            <a:ext cx="2463816"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Camera Calibration</a:t>
            </a:r>
          </a:p>
        </p:txBody>
      </p:sp>
      <p:sp>
        <p:nvSpPr>
          <p:cNvPr id="25" name="矩形 24">
            <a:hlinkClick r:id="rId28" action="ppaction://hlinksldjump"/>
            <a:extLst>
              <a:ext uri="{FF2B5EF4-FFF2-40B4-BE49-F238E27FC236}">
                <a16:creationId xmlns:a16="http://schemas.microsoft.com/office/drawing/2014/main" id="{171A2C3F-8762-B113-266F-AF7B6C86084D}"/>
              </a:ext>
            </a:extLst>
          </p:cNvPr>
          <p:cNvSpPr/>
          <p:nvPr>
            <p:custDataLst>
              <p:tags r:id="rId20"/>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24" name="标题 23">
            <a:extLst>
              <a:ext uri="{FF2B5EF4-FFF2-40B4-BE49-F238E27FC236}">
                <a16:creationId xmlns:a16="http://schemas.microsoft.com/office/drawing/2014/main" id="{B4E82EF2-6BA5-4BAB-0B13-871BC00482DE}"/>
              </a:ext>
            </a:extLst>
          </p:cNvPr>
          <p:cNvSpPr>
            <a:spLocks noGrp="1"/>
          </p:cNvSpPr>
          <p:nvPr>
            <p:ph type="title"/>
            <p:custDataLst>
              <p:tags r:id="rId21"/>
            </p:custDataLst>
          </p:nvPr>
        </p:nvSpPr>
        <p:spPr/>
        <p:txBody>
          <a:bodyPr/>
          <a:lstStyle/>
          <a:p>
            <a:r>
              <a:rPr lang="en-US"/>
              <a:t>Preliminaries</a:t>
            </a:r>
          </a:p>
        </p:txBody>
      </p:sp>
    </p:spTree>
    <p:custDataLst>
      <p:tags r:id="rId1"/>
    </p:custDataLst>
    <p:extLst>
      <p:ext uri="{BB962C8B-B14F-4D97-AF65-F5344CB8AC3E}">
        <p14:creationId xmlns:p14="http://schemas.microsoft.com/office/powerpoint/2010/main" val="386306635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extLst>
              <p:ext uri="{D42A27DB-BD31-4B8C-83A1-F6EECF244321}">
                <p14:modId xmlns:p14="http://schemas.microsoft.com/office/powerpoint/2010/main" val="75259077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a:bodyPr>
          <a:lstStyle/>
          <a:p>
            <a:r>
              <a:rPr lang="en-US" altLang="zh-CN" sz="4000" dirty="0"/>
              <a:t>Plane Sweep</a:t>
            </a:r>
            <a:endParaRPr lang="en-US" sz="4000" dirty="0"/>
          </a:p>
        </p:txBody>
      </p:sp>
      <mc:AlternateContent xmlns:mc="http://schemas.openxmlformats.org/markup-compatibility/2006" xmlns:a14="http://schemas.microsoft.com/office/drawing/2010/main">
        <mc:Choice Requires="a14">
          <p:sp>
            <p:nvSpPr>
              <p:cNvPr id="3" name="ee4pContent1">
                <a:extLst>
                  <a:ext uri="{FF2B5EF4-FFF2-40B4-BE49-F238E27FC236}">
                    <a16:creationId xmlns:a16="http://schemas.microsoft.com/office/drawing/2014/main" id="{A5E62F97-C0DE-A6AD-3481-A54BBEBCC898}"/>
                  </a:ext>
                </a:extLst>
              </p:cNvPr>
              <p:cNvSpPr txBox="1">
                <a:spLocks/>
              </p:cNvSpPr>
              <p:nvPr>
                <p:custDataLst>
                  <p:tags r:id="rId2"/>
                </p:custDataLst>
              </p:nvPr>
            </p:nvSpPr>
            <p:spPr>
              <a:xfrm>
                <a:off x="4226942" y="1690687"/>
                <a:ext cx="7126857" cy="4140770"/>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平面扫描 </a:t>
                </a:r>
                <a:r>
                  <a:rPr lang="en-US" altLang="zh-CN" dirty="0">
                    <a:latin typeface="+mn-lt"/>
                  </a:rPr>
                  <a:t>(Plane Sweeping) </a:t>
                </a:r>
                <a:r>
                  <a:rPr lang="zh-CN" altLang="en-US" dirty="0">
                    <a:latin typeface="+mn-lt"/>
                  </a:rPr>
                  <a:t>算法基于如下基本假设：</a:t>
                </a:r>
                <a:endParaRPr lang="en-US" altLang="zh-CN" dirty="0">
                  <a:latin typeface="+mn-lt"/>
                </a:endParaRPr>
              </a:p>
              <a:p>
                <a:pPr lvl="1"/>
                <a:r>
                  <a:rPr lang="zh-CN" altLang="en-US" dirty="0">
                    <a:latin typeface="+mn-lt"/>
                  </a:rPr>
                  <a:t>假设空间依据深度划分成无数平面，对于某一深度</a:t>
                </a:r>
                <a14:m>
                  <m:oMath xmlns:m="http://schemas.openxmlformats.org/officeDocument/2006/math">
                    <m:r>
                      <a:rPr lang="en-US" altLang="zh-CN" i="1" dirty="0" smtClean="0">
                        <a:latin typeface="Cambria Math" panose="02040503050406030204" pitchFamily="18" charset="0"/>
                      </a:rPr>
                      <m:t>𝑑</m:t>
                    </m:r>
                  </m:oMath>
                </a14:m>
                <a:r>
                  <a:rPr lang="zh-CN" altLang="en-US" dirty="0">
                    <a:latin typeface="+mn-lt"/>
                  </a:rPr>
                  <a:t>的平面上某一点</a:t>
                </a:r>
                <a14:m>
                  <m:oMath xmlns:m="http://schemas.openxmlformats.org/officeDocument/2006/math">
                    <m:r>
                      <a:rPr lang="en-US" altLang="zh-CN" b="1" i="1" dirty="0" smtClean="0">
                        <a:latin typeface="Cambria Math" panose="02040503050406030204" pitchFamily="18" charset="0"/>
                      </a:rPr>
                      <m:t>𝒑</m:t>
                    </m:r>
                  </m:oMath>
                </a14:m>
                <a:endParaRPr lang="en-US" altLang="zh-CN" b="1" dirty="0">
                  <a:latin typeface="+mn-lt"/>
                </a:endParaRPr>
              </a:p>
              <a:p>
                <a:pPr lvl="1"/>
                <a:r>
                  <a:rPr lang="zh-CN" altLang="en-US" dirty="0">
                    <a:latin typeface="+mn-lt"/>
                  </a:rPr>
                  <a:t>如果其投影到各个相机视角的颜色值均相同，那么该深度有很大概率就是该点的真实深度（位于物体表面上）</a:t>
                </a:r>
                <a:endParaRPr lang="en-US" altLang="zh-CN" dirty="0">
                  <a:latin typeface="+mn-lt"/>
                </a:endParaRPr>
              </a:p>
              <a:p>
                <a:pPr lvl="1"/>
                <a:r>
                  <a:rPr lang="zh-CN" altLang="en-US" dirty="0">
                    <a:latin typeface="+mn-lt"/>
                  </a:rPr>
                  <a:t>反之如果颜色值不同，则该深度很大概率不是该点的真实深度（不在物体表面上）</a:t>
                </a:r>
                <a:endParaRPr lang="en-US" altLang="zh-CN" dirty="0">
                  <a:latin typeface="+mn-lt"/>
                </a:endParaRPr>
              </a:p>
              <a:p>
                <a:pPr lvl="1"/>
                <a:r>
                  <a:rPr lang="zh-CN" altLang="en-US" dirty="0">
                    <a:latin typeface="+mn-lt"/>
                  </a:rPr>
                  <a:t>已知参考帧</a:t>
                </a:r>
                <a14:m>
                  <m:oMath xmlns:m="http://schemas.openxmlformats.org/officeDocument/2006/math">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𝑰</m:t>
                        </m:r>
                      </m:e>
                      <m:sub>
                        <m:r>
                          <m:rPr>
                            <m:sty m:val="p"/>
                          </m:rPr>
                          <a:rPr lang="en-US" altLang="zh-CN" b="0" i="0" smtClean="0">
                            <a:latin typeface="Cambria Math" panose="02040503050406030204" pitchFamily="18" charset="0"/>
                          </a:rPr>
                          <m:t>ref</m:t>
                        </m:r>
                      </m:sub>
                    </m:sSub>
                  </m:oMath>
                </a14:m>
                <a:r>
                  <a:rPr lang="zh-CN" altLang="en-US" dirty="0">
                    <a:latin typeface="+mn-lt"/>
                  </a:rPr>
                  <a:t>（可视为坐标系原点）和对应的</a:t>
                </a:r>
                <a14:m>
                  <m:oMath xmlns:m="http://schemas.openxmlformats.org/officeDocument/2006/math">
                    <m:r>
                      <a:rPr lang="en-US" altLang="zh-CN" i="1" dirty="0" smtClean="0">
                        <a:latin typeface="Cambria Math" panose="02040503050406030204" pitchFamily="18" charset="0"/>
                      </a:rPr>
                      <m:t>𝑁</m:t>
                    </m:r>
                  </m:oMath>
                </a14:m>
                <a:r>
                  <a:rPr lang="zh-CN" altLang="en-US" dirty="0">
                    <a:latin typeface="+mn-lt"/>
                  </a:rPr>
                  <a:t>个关键帧</a:t>
                </a:r>
                <a14:m>
                  <m:oMath xmlns:m="http://schemas.openxmlformats.org/officeDocument/2006/math">
                    <m:sSub>
                      <m:sSubPr>
                        <m:ctrlPr>
                          <a:rPr lang="en-US" altLang="zh-CN" i="1">
                            <a:latin typeface="Cambria Math" panose="02040503050406030204" pitchFamily="18" charset="0"/>
                          </a:rPr>
                        </m:ctrlPr>
                      </m:sSubPr>
                      <m:e>
                        <m:r>
                          <a:rPr lang="en-US" altLang="zh-CN" b="1" i="1">
                            <a:latin typeface="Cambria Math" panose="02040503050406030204" pitchFamily="18" charset="0"/>
                          </a:rPr>
                          <m:t>𝑰</m:t>
                        </m:r>
                      </m:e>
                      <m:sub>
                        <m:r>
                          <a:rPr lang="en-US" altLang="zh-CN" b="0" i="1" smtClean="0">
                            <a:latin typeface="Cambria Math" panose="02040503050406030204" pitchFamily="18" charset="0"/>
                          </a:rPr>
                          <m:t>𝑘</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b="1" i="1">
                            <a:latin typeface="Cambria Math" panose="02040503050406030204" pitchFamily="18" charset="0"/>
                          </a:rPr>
                          <m:t>𝑰</m:t>
                        </m:r>
                      </m:e>
                      <m:sub>
                        <m:r>
                          <a:rPr lang="en-US" altLang="zh-CN" b="0" i="1" smtClean="0">
                            <a:latin typeface="Cambria Math" panose="02040503050406030204" pitchFamily="18" charset="0"/>
                          </a:rPr>
                          <m:t>1</m:t>
                        </m:r>
                      </m:sub>
                    </m:sSub>
                    <m:r>
                      <a:rPr lang="en-US" altLang="zh-CN"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b="1" i="1">
                            <a:latin typeface="Cambria Math" panose="02040503050406030204" pitchFamily="18" charset="0"/>
                          </a:rPr>
                          <m:t>𝑰</m:t>
                        </m:r>
                      </m:e>
                      <m:sub>
                        <m:r>
                          <a:rPr lang="en-US" altLang="zh-CN" b="0" i="1" smtClean="0">
                            <a:latin typeface="Cambria Math" panose="02040503050406030204" pitchFamily="18" charset="0"/>
                          </a:rPr>
                          <m:t>𝑁</m:t>
                        </m:r>
                      </m:sub>
                    </m:sSub>
                  </m:oMath>
                </a14:m>
                <a:r>
                  <a:rPr lang="zh-CN" altLang="en-US" dirty="0">
                    <a:latin typeface="+mn-lt"/>
                  </a:rPr>
                  <a:t>，以及</a:t>
                </a:r>
                <a14:m>
                  <m:oMath xmlns:m="http://schemas.openxmlformats.org/officeDocument/2006/math">
                    <m:r>
                      <a:rPr lang="en-US" altLang="zh-CN" i="1" dirty="0">
                        <a:latin typeface="Cambria Math" panose="02040503050406030204" pitchFamily="18" charset="0"/>
                      </a:rPr>
                      <m:t>𝑁</m:t>
                    </m:r>
                  </m:oMath>
                </a14:m>
                <a:r>
                  <a:rPr lang="zh-CN" altLang="en-US" dirty="0">
                    <a:latin typeface="+mn-lt"/>
                  </a:rPr>
                  <a:t>个相机投影矩阵：</a:t>
                </a:r>
                <a:endParaRPr lang="en-US" altLang="zh-CN" dirty="0">
                  <a:latin typeface="+mn-lt"/>
                </a:endParaRPr>
              </a:p>
              <a:p>
                <a:pPr marL="0" lvl="1"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1" i="1" smtClean="0">
                              <a:latin typeface="Cambria Math" panose="02040503050406030204" pitchFamily="18" charset="0"/>
                            </a:rPr>
                            <m:t>𝑷</m:t>
                          </m:r>
                        </m:e>
                        <m:sub>
                          <m:r>
                            <a:rPr lang="en-US" b="0" i="1" smtClean="0">
                              <a:latin typeface="Cambria Math" panose="02040503050406030204" pitchFamily="18" charset="0"/>
                            </a:rPr>
                            <m:t>𝑘</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1" i="1" smtClean="0">
                              <a:latin typeface="Cambria Math" panose="02040503050406030204" pitchFamily="18" charset="0"/>
                            </a:rPr>
                            <m:t>𝑲</m:t>
                          </m:r>
                        </m:e>
                        <m:sub>
                          <m:r>
                            <a:rPr lang="en-US" b="0" i="1" smtClean="0">
                              <a:latin typeface="Cambria Math" panose="02040503050406030204" pitchFamily="18" charset="0"/>
                            </a:rPr>
                            <m:t>𝑘</m:t>
                          </m:r>
                        </m:sub>
                      </m:sSub>
                      <m:d>
                        <m:dPr>
                          <m:begChr m:val="["/>
                          <m:endChr m:val="]"/>
                          <m:ctrlPr>
                            <a:rPr lang="en-US" b="0" i="1" smtClean="0">
                              <a:latin typeface="Cambria Math" panose="02040503050406030204" pitchFamily="18" charset="0"/>
                            </a:rPr>
                          </m:ctrlPr>
                        </m:dPr>
                        <m:e>
                          <m:m>
                            <m:mPr>
                              <m:mcs>
                                <m:mc>
                                  <m:mcPr>
                                    <m:count m:val="2"/>
                                    <m:mcJc m:val="center"/>
                                  </m:mcPr>
                                </m:mc>
                              </m:mcs>
                              <m:ctrlPr>
                                <a:rPr lang="en-US" b="0" i="1" smtClean="0">
                                  <a:latin typeface="Cambria Math" panose="02040503050406030204" pitchFamily="18" charset="0"/>
                                </a:rPr>
                              </m:ctrlPr>
                            </m:mPr>
                            <m:mr>
                              <m:e>
                                <m:sSubSup>
                                  <m:sSubSupPr>
                                    <m:ctrlPr>
                                      <a:rPr lang="en-US" altLang="zh-CN" i="1">
                                        <a:latin typeface="Cambria Math" panose="02040503050406030204" pitchFamily="18" charset="0"/>
                                      </a:rPr>
                                    </m:ctrlPr>
                                  </m:sSubSupPr>
                                  <m:e>
                                    <m:r>
                                      <a:rPr lang="en-US" altLang="zh-CN" b="1" i="1">
                                        <a:latin typeface="Cambria Math" panose="02040503050406030204" pitchFamily="18" charset="0"/>
                                      </a:rPr>
                                      <m:t>𝑹</m:t>
                                    </m:r>
                                  </m:e>
                                  <m:sub>
                                    <m:r>
                                      <a:rPr lang="en-US" altLang="zh-CN" i="1">
                                        <a:latin typeface="Cambria Math" panose="02040503050406030204" pitchFamily="18" charset="0"/>
                                      </a:rPr>
                                      <m:t>𝑘</m:t>
                                    </m:r>
                                  </m:sub>
                                  <m:sup>
                                    <m:r>
                                      <a:rPr lang="en-US" altLang="zh-CN" i="1">
                                        <a:latin typeface="Cambria Math" panose="02040503050406030204" pitchFamily="18" charset="0"/>
                                      </a:rPr>
                                      <m:t>𝑇</m:t>
                                    </m:r>
                                  </m:sup>
                                </m:sSubSup>
                              </m:e>
                              <m:e>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r>
                                      <a:rPr lang="en-US" altLang="zh-CN" b="1" i="1">
                                        <a:latin typeface="Cambria Math" panose="02040503050406030204" pitchFamily="18" charset="0"/>
                                      </a:rPr>
                                      <m:t>𝑹</m:t>
                                    </m:r>
                                  </m:e>
                                  <m:sub>
                                    <m:r>
                                      <a:rPr lang="en-US" altLang="zh-CN" i="1">
                                        <a:latin typeface="Cambria Math" panose="02040503050406030204" pitchFamily="18" charset="0"/>
                                      </a:rPr>
                                      <m:t>𝑘</m:t>
                                    </m:r>
                                  </m:sub>
                                  <m:sup>
                                    <m:r>
                                      <a:rPr lang="en-US" altLang="zh-CN" i="1">
                                        <a:latin typeface="Cambria Math" panose="02040503050406030204" pitchFamily="18" charset="0"/>
                                      </a:rPr>
                                      <m:t>𝑇</m:t>
                                    </m:r>
                                  </m:sup>
                                </m:sSubSup>
                                <m:sSub>
                                  <m:sSubPr>
                                    <m:ctrlPr>
                                      <a:rPr lang="en-US" altLang="zh-CN" i="1">
                                        <a:latin typeface="Cambria Math" panose="02040503050406030204" pitchFamily="18" charset="0"/>
                                      </a:rPr>
                                    </m:ctrlPr>
                                  </m:sSubPr>
                                  <m:e>
                                    <m:r>
                                      <a:rPr lang="en-US" altLang="zh-CN" b="1" i="1">
                                        <a:latin typeface="Cambria Math" panose="02040503050406030204" pitchFamily="18" charset="0"/>
                                      </a:rPr>
                                      <m:t>𝑪</m:t>
                                    </m:r>
                                  </m:e>
                                  <m:sub>
                                    <m:r>
                                      <a:rPr lang="en-US" altLang="zh-CN" i="1">
                                        <a:latin typeface="Cambria Math" panose="02040503050406030204" pitchFamily="18" charset="0"/>
                                      </a:rPr>
                                      <m:t>𝑘</m:t>
                                    </m:r>
                                  </m:sub>
                                </m:sSub>
                              </m:e>
                            </m:mr>
                          </m:m>
                        </m:e>
                      </m:d>
                      <m:r>
                        <a:rPr lang="en-US" b="0" i="1" smtClean="0">
                          <a:latin typeface="Cambria Math" panose="02040503050406030204" pitchFamily="18" charset="0"/>
                        </a:rPr>
                        <m:t>    </m:t>
                      </m:r>
                      <m:r>
                        <a:rPr lang="en-US" b="0" i="1" smtClean="0">
                          <a:latin typeface="Cambria Math" panose="02040503050406030204" pitchFamily="18" charset="0"/>
                        </a:rPr>
                        <m:t>𝑤𝑖𝑡h</m:t>
                      </m:r>
                      <m:r>
                        <a:rPr lang="en-US" b="0" i="1" smtClean="0">
                          <a:latin typeface="Cambria Math" panose="02040503050406030204" pitchFamily="18" charset="0"/>
                        </a:rPr>
                        <m:t> </m:t>
                      </m:r>
                      <m:r>
                        <a:rPr lang="en-US" b="0" i="1" smtClean="0">
                          <a:latin typeface="Cambria Math" panose="02040503050406030204" pitchFamily="18" charset="0"/>
                        </a:rPr>
                        <m:t>𝑘</m:t>
                      </m:r>
                      <m:r>
                        <a:rPr lang="en-US" b="0" i="1" smtClean="0">
                          <a:latin typeface="Cambria Math" panose="02040503050406030204" pitchFamily="18" charset="0"/>
                        </a:rPr>
                        <m:t>=1,⋯,</m:t>
                      </m:r>
                      <m:r>
                        <a:rPr lang="en-US" b="0" i="1" smtClean="0">
                          <a:latin typeface="Cambria Math" panose="02040503050406030204" pitchFamily="18" charset="0"/>
                          <a:ea typeface="Cambria Math" panose="02040503050406030204" pitchFamily="18" charset="0"/>
                        </a:rPr>
                        <m:t>𝑁</m:t>
                      </m:r>
                    </m:oMath>
                  </m:oMathPara>
                </a14:m>
                <a:endParaRPr lang="en-US" b="0" dirty="0">
                  <a:latin typeface="+mn-lt"/>
                  <a:ea typeface="Cambria Math" panose="02040503050406030204" pitchFamily="18" charset="0"/>
                </a:endParaRPr>
              </a:p>
              <a:p>
                <a:pPr marL="0" lvl="1" indent="0">
                  <a:buNone/>
                </a:pPr>
                <a:r>
                  <a:rPr lang="zh-CN" altLang="en-US" dirty="0">
                    <a:latin typeface="+mn-lt"/>
                  </a:rPr>
                  <a:t>其中</a:t>
                </a:r>
                <a14:m>
                  <m:oMath xmlns:m="http://schemas.openxmlformats.org/officeDocument/2006/math">
                    <m:sSub>
                      <m:sSubPr>
                        <m:ctrlPr>
                          <a:rPr lang="en-US" altLang="zh-CN" b="0" i="1" smtClean="0">
                            <a:latin typeface="Cambria Math" panose="02040503050406030204" pitchFamily="18" charset="0"/>
                          </a:rPr>
                        </m:ctrlPr>
                      </m:sSubPr>
                      <m:e>
                        <m:r>
                          <a:rPr lang="en-US" altLang="zh-CN" b="1" i="1" smtClean="0">
                            <a:latin typeface="Cambria Math" panose="02040503050406030204" pitchFamily="18" charset="0"/>
                          </a:rPr>
                          <m:t>𝑲</m:t>
                        </m:r>
                      </m:e>
                      <m:sub>
                        <m:r>
                          <a:rPr lang="en-US" altLang="zh-CN" b="0" i="1" smtClean="0">
                            <a:latin typeface="Cambria Math" panose="02040503050406030204" pitchFamily="18" charset="0"/>
                          </a:rPr>
                          <m:t>𝑘</m:t>
                        </m:r>
                      </m:sub>
                    </m:sSub>
                  </m:oMath>
                </a14:m>
                <a:r>
                  <a:rPr lang="zh-CN" altLang="en-US" dirty="0">
                    <a:latin typeface="+mn-lt"/>
                  </a:rPr>
                  <a:t>、</a:t>
                </a:r>
                <a14:m>
                  <m:oMath xmlns:m="http://schemas.openxmlformats.org/officeDocument/2006/math">
                    <m:sSub>
                      <m:sSubPr>
                        <m:ctrlPr>
                          <a:rPr lang="en-US" altLang="zh-CN" i="1">
                            <a:latin typeface="Cambria Math" panose="02040503050406030204" pitchFamily="18" charset="0"/>
                          </a:rPr>
                        </m:ctrlPr>
                      </m:sSubPr>
                      <m:e>
                        <m:r>
                          <a:rPr lang="en-US" altLang="zh-CN" b="1" i="1" smtClean="0">
                            <a:latin typeface="Cambria Math" panose="02040503050406030204" pitchFamily="18" charset="0"/>
                          </a:rPr>
                          <m:t>𝑹</m:t>
                        </m:r>
                      </m:e>
                      <m:sub>
                        <m:r>
                          <a:rPr lang="en-US" altLang="zh-CN" i="1">
                            <a:latin typeface="Cambria Math" panose="02040503050406030204" pitchFamily="18" charset="0"/>
                          </a:rPr>
                          <m:t>𝑘</m:t>
                        </m:r>
                      </m:sub>
                    </m:sSub>
                    <m:r>
                      <a:rPr lang="zh-CN" altLang="en-US" i="1" smtClean="0">
                        <a:latin typeface="Cambria Math" panose="02040503050406030204" pitchFamily="18" charset="0"/>
                      </a:rPr>
                      <m:t>和</m:t>
                    </m:r>
                    <m:sSub>
                      <m:sSubPr>
                        <m:ctrlPr>
                          <a:rPr lang="en-US" altLang="zh-CN" i="1">
                            <a:latin typeface="Cambria Math" panose="02040503050406030204" pitchFamily="18" charset="0"/>
                          </a:rPr>
                        </m:ctrlPr>
                      </m:sSubPr>
                      <m:e>
                        <m:r>
                          <a:rPr lang="en-US" altLang="zh-CN" b="1" i="1">
                            <a:latin typeface="Cambria Math" panose="02040503050406030204" pitchFamily="18" charset="0"/>
                          </a:rPr>
                          <m:t>𝑪</m:t>
                        </m:r>
                      </m:e>
                      <m:sub>
                        <m:r>
                          <a:rPr lang="en-US" altLang="zh-CN" i="1">
                            <a:latin typeface="Cambria Math" panose="02040503050406030204" pitchFamily="18" charset="0"/>
                          </a:rPr>
                          <m:t>𝑘</m:t>
                        </m:r>
                      </m:sub>
                    </m:sSub>
                  </m:oMath>
                </a14:m>
                <a:r>
                  <a:rPr lang="zh-CN" altLang="en-US" dirty="0">
                    <a:latin typeface="+mn-lt"/>
                  </a:rPr>
                  <a:t>分别代表内参矩阵、旋转矩阵和平移矩阵</a:t>
                </a:r>
                <a:endParaRPr lang="en-US" altLang="zh-CN" dirty="0">
                  <a:latin typeface="+mn-lt"/>
                </a:endParaRPr>
              </a:p>
              <a:p>
                <a:pPr lvl="1"/>
                <a:r>
                  <a:rPr lang="zh-CN" altLang="en-US" dirty="0">
                    <a:latin typeface="+mn-lt"/>
                  </a:rPr>
                  <a:t>相对于参考帧在距离区间</a:t>
                </a:r>
                <a14:m>
                  <m:oMath xmlns:m="http://schemas.openxmlformats.org/officeDocument/2006/math">
                    <m:d>
                      <m:dPr>
                        <m:begChr m:val="["/>
                        <m:endChr m:val="]"/>
                        <m:ctrlPr>
                          <a:rPr lang="en-US" altLang="zh-CN" i="1" smtClean="0">
                            <a:latin typeface="Cambria Math" panose="02040503050406030204" pitchFamily="18" charset="0"/>
                          </a:rPr>
                        </m:ctrlPr>
                      </m:dPr>
                      <m:e>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𝑑</m:t>
                            </m:r>
                          </m:e>
                          <m:sub>
                            <m:r>
                              <m:rPr>
                                <m:sty m:val="p"/>
                              </m:rPr>
                              <a:rPr lang="en-US" altLang="zh-CN" b="0" i="0" smtClean="0">
                                <a:latin typeface="Cambria Math" panose="02040503050406030204" pitchFamily="18" charset="0"/>
                              </a:rPr>
                              <m:t>near</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𝑑</m:t>
                            </m:r>
                          </m:e>
                          <m:sub>
                            <m:r>
                              <m:rPr>
                                <m:sty m:val="p"/>
                              </m:rPr>
                              <a:rPr lang="en-US" altLang="zh-CN" b="0" i="0" smtClean="0">
                                <a:latin typeface="Cambria Math" panose="02040503050406030204" pitchFamily="18" charset="0"/>
                              </a:rPr>
                              <m:t>fa</m:t>
                            </m:r>
                            <m:r>
                              <m:rPr>
                                <m:sty m:val="p"/>
                              </m:rPr>
                              <a:rPr lang="en-US" altLang="zh-CN" i="0">
                                <a:latin typeface="Cambria Math" panose="02040503050406030204" pitchFamily="18" charset="0"/>
                              </a:rPr>
                              <m:t>r</m:t>
                            </m:r>
                          </m:sub>
                        </m:sSub>
                      </m:e>
                    </m:d>
                  </m:oMath>
                </a14:m>
                <a:r>
                  <a:rPr lang="zh-CN" altLang="en-US" dirty="0">
                    <a:latin typeface="+mn-lt"/>
                  </a:rPr>
                  <a:t>划分的</a:t>
                </a:r>
                <a14:m>
                  <m:oMath xmlns:m="http://schemas.openxmlformats.org/officeDocument/2006/math">
                    <m:r>
                      <a:rPr lang="en-US" altLang="zh-CN" b="0" i="1" smtClean="0">
                        <a:latin typeface="Cambria Math" panose="02040503050406030204" pitchFamily="18" charset="0"/>
                      </a:rPr>
                      <m:t>𝑀</m:t>
                    </m:r>
                  </m:oMath>
                </a14:m>
                <a:r>
                  <a:rPr lang="zh-CN" altLang="en-US" dirty="0">
                    <a:latin typeface="+mn-lt"/>
                  </a:rPr>
                  <a:t>个相机平面为：</a:t>
                </a:r>
                <a:endParaRPr lang="en-US" altLang="zh-CN" dirty="0">
                  <a:latin typeface="+mn-lt"/>
                </a:endParaRPr>
              </a:p>
              <a:p>
                <a:pPr marL="0" lvl="1" indent="0">
                  <a:buNone/>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l-GR" altLang="zh-CN" b="1" i="1" smtClean="0">
                              <a:latin typeface="Cambria Math" panose="02040503050406030204" pitchFamily="18" charset="0"/>
                              <a:ea typeface="Cambria Math" panose="02040503050406030204" pitchFamily="18" charset="0"/>
                            </a:rPr>
                            <m:t>𝜫</m:t>
                          </m:r>
                        </m:e>
                        <m:sub>
                          <m:r>
                            <a:rPr lang="en-US" altLang="zh-CN" b="0" i="1" smtClean="0">
                              <a:latin typeface="Cambria Math" panose="02040503050406030204" pitchFamily="18" charset="0"/>
                            </a:rPr>
                            <m:t>𝑚</m:t>
                          </m:r>
                        </m:sub>
                      </m:sSub>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m>
                            <m:mPr>
                              <m:mcs>
                                <m:mc>
                                  <m:mcPr>
                                    <m:count m:val="2"/>
                                    <m:mcJc m:val="center"/>
                                  </m:mcPr>
                                </m:mc>
                              </m:mcs>
                              <m:ctrlPr>
                                <a:rPr lang="en-US" altLang="zh-CN" b="0" i="1" smtClean="0">
                                  <a:latin typeface="Cambria Math" panose="02040503050406030204" pitchFamily="18" charset="0"/>
                                </a:rPr>
                              </m:ctrlPr>
                            </m:mPr>
                            <m:mr>
                              <m:e>
                                <m:sSubSup>
                                  <m:sSubSupPr>
                                    <m:ctrlPr>
                                      <a:rPr lang="en-US" altLang="zh-CN" i="1">
                                        <a:latin typeface="Cambria Math" panose="02040503050406030204" pitchFamily="18" charset="0"/>
                                      </a:rPr>
                                    </m:ctrlPr>
                                  </m:sSubSupPr>
                                  <m:e>
                                    <m:r>
                                      <a:rPr lang="en-US" altLang="zh-CN" b="1" i="1">
                                        <a:latin typeface="Cambria Math" panose="02040503050406030204" pitchFamily="18" charset="0"/>
                                      </a:rPr>
                                      <m:t>𝒏</m:t>
                                    </m:r>
                                  </m:e>
                                  <m:sub>
                                    <m:r>
                                      <a:rPr lang="en-US" altLang="zh-CN" i="1">
                                        <a:latin typeface="Cambria Math" panose="02040503050406030204" pitchFamily="18" charset="0"/>
                                      </a:rPr>
                                      <m:t>𝑚</m:t>
                                    </m:r>
                                  </m:sub>
                                  <m:sup>
                                    <m:r>
                                      <a:rPr lang="en-US" altLang="zh-CN" i="1">
                                        <a:latin typeface="Cambria Math" panose="02040503050406030204" pitchFamily="18" charset="0"/>
                                      </a:rPr>
                                      <m:t>𝑇</m:t>
                                    </m:r>
                                  </m:sup>
                                </m:sSubSup>
                              </m:e>
                              <m:e>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m:t>
                                    </m:r>
                                    <m:r>
                                      <a:rPr lang="en-US" altLang="zh-CN" i="1">
                                        <a:latin typeface="Cambria Math" panose="02040503050406030204" pitchFamily="18" charset="0"/>
                                      </a:rPr>
                                      <m:t>𝑑</m:t>
                                    </m:r>
                                  </m:e>
                                  <m:sub>
                                    <m:r>
                                      <a:rPr lang="en-US" altLang="zh-CN" i="1">
                                        <a:latin typeface="Cambria Math" panose="02040503050406030204" pitchFamily="18" charset="0"/>
                                      </a:rPr>
                                      <m:t>𝑚</m:t>
                                    </m:r>
                                  </m:sub>
                                </m:sSub>
                              </m:e>
                            </m:mr>
                          </m:m>
                        </m:e>
                      </m:d>
                      <m:r>
                        <a:rPr lang="en-US" altLang="zh-CN" b="0" i="1" smtClean="0">
                          <a:latin typeface="Cambria Math" panose="02040503050406030204" pitchFamily="18" charset="0"/>
                        </a:rPr>
                        <m:t>    </m:t>
                      </m:r>
                      <m:r>
                        <a:rPr lang="en-US" altLang="zh-CN" b="0" i="1" smtClean="0">
                          <a:latin typeface="Cambria Math" panose="02040503050406030204" pitchFamily="18" charset="0"/>
                        </a:rPr>
                        <m:t>𝑓𝑜𝑟</m:t>
                      </m:r>
                      <m:r>
                        <a:rPr lang="en-US" altLang="zh-CN" b="0" i="1" smtClean="0">
                          <a:latin typeface="Cambria Math" panose="02040503050406030204" pitchFamily="18" charset="0"/>
                        </a:rPr>
                        <m:t> </m:t>
                      </m:r>
                      <m:r>
                        <a:rPr lang="en-US" altLang="zh-CN" b="0" i="1" smtClean="0">
                          <a:latin typeface="Cambria Math" panose="02040503050406030204" pitchFamily="18" charset="0"/>
                        </a:rPr>
                        <m:t>𝑚</m:t>
                      </m:r>
                      <m:r>
                        <a:rPr lang="en-US" altLang="zh-CN" b="0" i="1" smtClean="0">
                          <a:latin typeface="Cambria Math" panose="02040503050406030204" pitchFamily="18" charset="0"/>
                        </a:rPr>
                        <m:t>=1,⋯,</m:t>
                      </m:r>
                      <m:r>
                        <a:rPr lang="en-US" altLang="zh-CN" b="0" i="1" smtClean="0">
                          <a:latin typeface="Cambria Math" panose="02040503050406030204" pitchFamily="18" charset="0"/>
                          <a:ea typeface="Cambria Math" panose="02040503050406030204" pitchFamily="18" charset="0"/>
                        </a:rPr>
                        <m:t>𝑀</m:t>
                      </m:r>
                    </m:oMath>
                  </m:oMathPara>
                </a14:m>
                <a:endParaRPr lang="en-US" altLang="zh-CN" dirty="0">
                  <a:latin typeface="+mn-lt"/>
                </a:endParaRPr>
              </a:p>
              <a:p>
                <a:pPr marL="0" lvl="1" indent="0">
                  <a:buNone/>
                </a:pPr>
                <a:r>
                  <a:rPr lang="zh-CN" altLang="en-US" dirty="0">
                    <a:latin typeface="+mn-lt"/>
                  </a:rPr>
                  <a:t>其实</a:t>
                </a:r>
                <a14:m>
                  <m:oMath xmlns:m="http://schemas.openxmlformats.org/officeDocument/2006/math">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𝒏</m:t>
                        </m:r>
                      </m:e>
                      <m:sub>
                        <m:r>
                          <a:rPr lang="en-US" altLang="zh-CN" b="0" i="1" smtClean="0">
                            <a:latin typeface="Cambria Math" panose="02040503050406030204" pitchFamily="18" charset="0"/>
                          </a:rPr>
                          <m:t>𝑚</m:t>
                        </m:r>
                      </m:sub>
                    </m:sSub>
                    <m:r>
                      <a:rPr lang="zh-CN" altLang="en-US" i="1">
                        <a:latin typeface="Cambria Math" panose="02040503050406030204" pitchFamily="18" charset="0"/>
                      </a:rPr>
                      <m:t>和</m:t>
                    </m:r>
                    <m:sSub>
                      <m:sSubPr>
                        <m:ctrlPr>
                          <a:rPr lang="en-US" altLang="zh-CN" i="1">
                            <a:latin typeface="Cambria Math" panose="02040503050406030204" pitchFamily="18" charset="0"/>
                          </a:rPr>
                        </m:ctrlPr>
                      </m:sSubPr>
                      <m:e>
                        <m:r>
                          <a:rPr lang="en-US" altLang="zh-CN" i="1">
                            <a:latin typeface="Cambria Math" panose="02040503050406030204" pitchFamily="18" charset="0"/>
                          </a:rPr>
                          <m:t>𝑑</m:t>
                        </m:r>
                      </m:e>
                      <m:sub>
                        <m:r>
                          <a:rPr lang="en-US" altLang="zh-CN" i="1">
                            <a:latin typeface="Cambria Math" panose="02040503050406030204" pitchFamily="18" charset="0"/>
                          </a:rPr>
                          <m:t>𝑚</m:t>
                        </m:r>
                      </m:sub>
                    </m:sSub>
                  </m:oMath>
                </a14:m>
                <a:r>
                  <a:rPr lang="zh-CN" altLang="en-US" dirty="0">
                    <a:latin typeface="+mn-lt"/>
                  </a:rPr>
                  <a:t>分别代表单位法线（注意各个平面不一定平行，如果是正面平行扫描法向量为</a:t>
                </a:r>
                <a14:m>
                  <m:oMath xmlns:m="http://schemas.openxmlformats.org/officeDocument/2006/math">
                    <m:sSubSup>
                      <m:sSubSupPr>
                        <m:ctrlPr>
                          <a:rPr lang="en-US" altLang="zh-CN" i="1">
                            <a:latin typeface="Cambria Math" panose="02040503050406030204" pitchFamily="18" charset="0"/>
                          </a:rPr>
                        </m:ctrlPr>
                      </m:sSubSupPr>
                      <m:e>
                        <m:r>
                          <a:rPr lang="en-US" altLang="zh-CN" b="1" i="1">
                            <a:latin typeface="Cambria Math" panose="02040503050406030204" pitchFamily="18" charset="0"/>
                          </a:rPr>
                          <m:t>𝒏</m:t>
                        </m:r>
                      </m:e>
                      <m:sub>
                        <m:r>
                          <a:rPr lang="en-US" altLang="zh-CN" i="1">
                            <a:latin typeface="Cambria Math" panose="02040503050406030204" pitchFamily="18" charset="0"/>
                          </a:rPr>
                          <m:t>𝑚</m:t>
                        </m:r>
                      </m:sub>
                      <m:sup>
                        <m:r>
                          <a:rPr lang="en-US" altLang="zh-CN" i="1">
                            <a:latin typeface="Cambria Math" panose="02040503050406030204" pitchFamily="18" charset="0"/>
                          </a:rPr>
                          <m:t>𝑇</m:t>
                        </m:r>
                      </m:sup>
                    </m:sSubSup>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m>
                          <m:mPr>
                            <m:mcs>
                              <m:mc>
                                <m:mcPr>
                                  <m:count m:val="3"/>
                                  <m:mcJc m:val="center"/>
                                </m:mcPr>
                              </m:mc>
                            </m:mcs>
                            <m:ctrlPr>
                              <a:rPr lang="en-US" altLang="zh-CN" b="0" i="1" smtClean="0">
                                <a:latin typeface="Cambria Math" panose="02040503050406030204" pitchFamily="18" charset="0"/>
                              </a:rPr>
                            </m:ctrlPr>
                          </m:mPr>
                          <m:mr>
                            <m:e>
                              <m:r>
                                <m:rPr>
                                  <m:brk m:alnAt="7"/>
                                </m:rPr>
                                <a:rPr lang="en-US" altLang="zh-CN" b="0" i="1" smtClean="0">
                                  <a:latin typeface="Cambria Math" panose="02040503050406030204" pitchFamily="18" charset="0"/>
                                </a:rPr>
                                <m:t>0</m:t>
                              </m:r>
                            </m:e>
                            <m:e>
                              <m:r>
                                <a:rPr lang="en-US" altLang="zh-CN" b="0" i="1" smtClean="0">
                                  <a:latin typeface="Cambria Math" panose="02040503050406030204" pitchFamily="18" charset="0"/>
                                </a:rPr>
                                <m:t>0</m:t>
                              </m:r>
                            </m:e>
                            <m:e>
                              <m:r>
                                <a:rPr lang="en-US" altLang="zh-CN" b="0" i="1" smtClean="0">
                                  <a:latin typeface="Cambria Math" panose="02040503050406030204" pitchFamily="18" charset="0"/>
                                </a:rPr>
                                <m:t>1</m:t>
                              </m:r>
                            </m:e>
                          </m:mr>
                        </m:m>
                      </m:e>
                    </m:d>
                    <m:r>
                      <a:rPr lang="zh-CN" altLang="en-US" i="1">
                        <a:latin typeface="Cambria Math" panose="02040503050406030204" pitchFamily="18" charset="0"/>
                      </a:rPr>
                      <m:t>）</m:t>
                    </m:r>
                  </m:oMath>
                </a14:m>
                <a:r>
                  <a:rPr lang="zh-CN" altLang="en-US" dirty="0">
                    <a:latin typeface="+mn-lt"/>
                  </a:rPr>
                  <a:t>和相机光心到平面的距离</a:t>
                </a:r>
              </a:p>
            </p:txBody>
          </p:sp>
        </mc:Choice>
        <mc:Fallback xmlns="">
          <p:sp>
            <p:nvSpPr>
              <p:cNvPr id="3" name="ee4pContent1">
                <a:extLst>
                  <a:ext uri="{FF2B5EF4-FFF2-40B4-BE49-F238E27FC236}">
                    <a16:creationId xmlns:a16="http://schemas.microsoft.com/office/drawing/2014/main" id="{A5E62F97-C0DE-A6AD-3481-A54BBEBCC898}"/>
                  </a:ext>
                </a:extLst>
              </p:cNvPr>
              <p:cNvSpPr txBox="1">
                <a:spLocks noRot="1" noChangeAspect="1" noMove="1" noResize="1" noEditPoints="1" noAdjustHandles="1" noChangeArrowheads="1" noChangeShapeType="1" noTextEdit="1"/>
              </p:cNvSpPr>
              <p:nvPr>
                <p:custDataLst>
                  <p:tags r:id="rId6"/>
                </p:custDataLst>
              </p:nvPr>
            </p:nvSpPr>
            <p:spPr>
              <a:xfrm>
                <a:off x="4226942" y="1690687"/>
                <a:ext cx="7126857" cy="4140770"/>
              </a:xfrm>
              <a:prstGeom prst="rect">
                <a:avLst/>
              </a:prstGeom>
              <a:blipFill>
                <a:blip r:embed="rId7"/>
                <a:stretch>
                  <a:fillRect l="-342" b="-147"/>
                </a:stretch>
              </a:blipFill>
              <a:ln w="9525" cmpd="sng">
                <a:solidFill>
                  <a:schemeClr val="accent1">
                    <a:lumMod val="100000"/>
                  </a:schemeClr>
                </a:solidFill>
                <a:prstDash val="solid"/>
              </a:ln>
            </p:spPr>
            <p:txBody>
              <a:bodyPr/>
              <a:lstStyle/>
              <a:p>
                <a:r>
                  <a:rPr lang="en-US">
                    <a:noFill/>
                  </a:rPr>
                  <a:t> </a:t>
                </a:r>
              </a:p>
            </p:txBody>
          </p:sp>
        </mc:Fallback>
      </mc:AlternateContent>
      <p:grpSp>
        <p:nvGrpSpPr>
          <p:cNvPr id="7" name="组合 6">
            <a:extLst>
              <a:ext uri="{FF2B5EF4-FFF2-40B4-BE49-F238E27FC236}">
                <a16:creationId xmlns:a16="http://schemas.microsoft.com/office/drawing/2014/main" id="{DBEB8B31-A7FF-AD23-8C24-CDEC401C60B8}"/>
              </a:ext>
            </a:extLst>
          </p:cNvPr>
          <p:cNvGrpSpPr/>
          <p:nvPr/>
        </p:nvGrpSpPr>
        <p:grpSpPr>
          <a:xfrm>
            <a:off x="838200" y="1900465"/>
            <a:ext cx="3276601" cy="4028991"/>
            <a:chOff x="838200" y="1900465"/>
            <a:chExt cx="3276601" cy="4028991"/>
          </a:xfrm>
        </p:grpSpPr>
        <p:pic>
          <p:nvPicPr>
            <p:cNvPr id="2050" name="Picture 2">
              <a:extLst>
                <a:ext uri="{FF2B5EF4-FFF2-40B4-BE49-F238E27FC236}">
                  <a16:creationId xmlns:a16="http://schemas.microsoft.com/office/drawing/2014/main" id="{A09CD84C-9114-8377-9544-371B6DFF9C7A}"/>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2661" t="1258" r="3401" b="1887"/>
            <a:stretch/>
          </p:blipFill>
          <p:spPr bwMode="auto">
            <a:xfrm>
              <a:off x="838200" y="1900465"/>
              <a:ext cx="3276601" cy="3721214"/>
            </a:xfrm>
            <a:prstGeom prst="rect">
              <a:avLst/>
            </a:prstGeom>
            <a:noFill/>
            <a:extLst>
              <a:ext uri="{909E8E84-426E-40DD-AFC4-6F175D3DCCD1}">
                <a14:hiddenFill xmlns:a14="http://schemas.microsoft.com/office/drawing/2010/main">
                  <a:solidFill>
                    <a:srgbClr val="FFFFFF"/>
                  </a:solidFill>
                </a14:hiddenFill>
              </a:ext>
            </a:extLst>
          </p:spPr>
        </p:pic>
        <p:sp>
          <p:nvSpPr>
            <p:cNvPr id="6" name="文本框 5">
              <a:extLst>
                <a:ext uri="{FF2B5EF4-FFF2-40B4-BE49-F238E27FC236}">
                  <a16:creationId xmlns:a16="http://schemas.microsoft.com/office/drawing/2014/main" id="{F96955D8-EAD5-39AF-200C-33383A0099F8}"/>
                </a:ext>
              </a:extLst>
            </p:cNvPr>
            <p:cNvSpPr txBox="1"/>
            <p:nvPr/>
          </p:nvSpPr>
          <p:spPr>
            <a:xfrm>
              <a:off x="838200" y="5621679"/>
              <a:ext cx="3276601" cy="307777"/>
            </a:xfrm>
            <a:prstGeom prst="rect">
              <a:avLst/>
            </a:prstGeom>
            <a:noFill/>
          </p:spPr>
          <p:txBody>
            <a:bodyPr wrap="square" rtlCol="0">
              <a:spAutoFit/>
            </a:bodyPr>
            <a:lstStyle/>
            <a:p>
              <a:pPr algn="ctr"/>
              <a:r>
                <a:rPr lang="zh-CN" altLang="en-US" sz="1400" dirty="0"/>
                <a:t>相对于参考相机设定深度</a:t>
              </a:r>
              <a:endParaRPr lang="en-US" sz="1400" dirty="0"/>
            </a:p>
          </p:txBody>
        </p:sp>
      </p:grpSp>
    </p:spTree>
    <p:extLst>
      <p:ext uri="{BB962C8B-B14F-4D97-AF65-F5344CB8AC3E}">
        <p14:creationId xmlns:p14="http://schemas.microsoft.com/office/powerpoint/2010/main" val="304469733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a:bodyPr>
          <a:lstStyle/>
          <a:p>
            <a:r>
              <a:rPr lang="en-US" altLang="zh-CN" sz="4000" dirty="0"/>
              <a:t>Plane Sweep</a:t>
            </a:r>
            <a:endParaRPr lang="en-US" sz="4000" dirty="0"/>
          </a:p>
        </p:txBody>
      </p:sp>
      <mc:AlternateContent xmlns:mc="http://schemas.openxmlformats.org/markup-compatibility/2006" xmlns:a14="http://schemas.microsoft.com/office/drawing/2010/main">
        <mc:Choice Requires="a14">
          <p:sp>
            <p:nvSpPr>
              <p:cNvPr id="3" name="ee4pContent1">
                <a:extLst>
                  <a:ext uri="{FF2B5EF4-FFF2-40B4-BE49-F238E27FC236}">
                    <a16:creationId xmlns:a16="http://schemas.microsoft.com/office/drawing/2014/main" id="{A5E62F97-C0DE-A6AD-3481-A54BBEBCC898}"/>
                  </a:ext>
                </a:extLst>
              </p:cNvPr>
              <p:cNvSpPr txBox="1">
                <a:spLocks/>
              </p:cNvSpPr>
              <p:nvPr>
                <p:custDataLst>
                  <p:tags r:id="rId2"/>
                </p:custDataLst>
              </p:nvPr>
            </p:nvSpPr>
            <p:spPr>
              <a:xfrm>
                <a:off x="6096000" y="2052996"/>
                <a:ext cx="5257799" cy="352829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根据单应变换性质，平面</a:t>
                </a:r>
                <a14:m>
                  <m:oMath xmlns:m="http://schemas.openxmlformats.org/officeDocument/2006/math">
                    <m:sSub>
                      <m:sSubPr>
                        <m:ctrlPr>
                          <a:rPr lang="en-US" altLang="zh-CN" i="1" smtClean="0">
                            <a:latin typeface="Cambria Math" panose="02040503050406030204" pitchFamily="18" charset="0"/>
                          </a:rPr>
                        </m:ctrlPr>
                      </m:sSubPr>
                      <m:e>
                        <m:r>
                          <a:rPr lang="el-GR" altLang="zh-CN" b="1" i="1" smtClean="0">
                            <a:latin typeface="Cambria Math" panose="02040503050406030204" pitchFamily="18" charset="0"/>
                            <a:ea typeface="Cambria Math" panose="02040503050406030204" pitchFamily="18" charset="0"/>
                          </a:rPr>
                          <m:t>𝜫</m:t>
                        </m:r>
                      </m:e>
                      <m:sub>
                        <m:r>
                          <a:rPr lang="en-US" altLang="zh-CN" b="0" i="1" smtClean="0">
                            <a:latin typeface="Cambria Math" panose="02040503050406030204" pitchFamily="18" charset="0"/>
                          </a:rPr>
                          <m:t>𝑚</m:t>
                        </m:r>
                      </m:sub>
                    </m:sSub>
                  </m:oMath>
                </a14:m>
                <a:r>
                  <a:rPr lang="zh-CN" altLang="en-US" dirty="0">
                    <a:latin typeface="+mn-lt"/>
                  </a:rPr>
                  <a:t>上一点</a:t>
                </a:r>
                <a14:m>
                  <m:oMath xmlns:m="http://schemas.openxmlformats.org/officeDocument/2006/math">
                    <m:sSub>
                      <m:sSubPr>
                        <m:ctrlPr>
                          <a:rPr lang="en-US" altLang="zh-CN" i="1">
                            <a:latin typeface="Cambria Math" panose="02040503050406030204" pitchFamily="18" charset="0"/>
                          </a:rPr>
                        </m:ctrlPr>
                      </m:sSubPr>
                      <m:e>
                        <m:r>
                          <a:rPr lang="en-US" altLang="zh-CN" b="1" i="1" smtClean="0">
                            <a:latin typeface="Cambria Math" panose="02040503050406030204" pitchFamily="18" charset="0"/>
                          </a:rPr>
                          <m:t>𝑿</m:t>
                        </m:r>
                      </m:e>
                      <m:sub>
                        <m:r>
                          <a:rPr lang="en-US" altLang="zh-CN" i="1">
                            <a:latin typeface="Cambria Math" panose="02040503050406030204" pitchFamily="18" charset="0"/>
                          </a:rPr>
                          <m:t>𝑚</m:t>
                        </m:r>
                      </m:sub>
                    </m:sSub>
                  </m:oMath>
                </a14:m>
                <a:r>
                  <a:rPr lang="zh-CN" altLang="en-US" dirty="0">
                    <a:latin typeface="+mn-lt"/>
                  </a:rPr>
                  <a:t>在相机</a:t>
                </a:r>
                <a14:m>
                  <m:oMath xmlns:m="http://schemas.openxmlformats.org/officeDocument/2006/math">
                    <m:r>
                      <a:rPr lang="en-US" altLang="zh-CN" b="0" i="1" smtClean="0">
                        <a:latin typeface="Cambria Math" panose="02040503050406030204" pitchFamily="18" charset="0"/>
                      </a:rPr>
                      <m:t>𝐶</m:t>
                    </m:r>
                  </m:oMath>
                </a14:m>
                <a:r>
                  <a:rPr lang="zh-CN" altLang="en-US" dirty="0">
                    <a:latin typeface="+mn-lt"/>
                  </a:rPr>
                  <a:t>和</a:t>
                </a:r>
                <a14:m>
                  <m:oMath xmlns:m="http://schemas.openxmlformats.org/officeDocument/2006/math">
                    <m:sSup>
                      <m:sSupPr>
                        <m:ctrlPr>
                          <a:rPr lang="en-US" altLang="zh-CN" i="1" dirty="0" smtClean="0">
                            <a:latin typeface="Cambria Math" panose="02040503050406030204" pitchFamily="18" charset="0"/>
                          </a:rPr>
                        </m:ctrlPr>
                      </m:sSupPr>
                      <m:e>
                        <m:r>
                          <a:rPr lang="en-US" altLang="zh-CN" b="0" i="1" dirty="0" smtClean="0">
                            <a:latin typeface="Cambria Math" panose="02040503050406030204" pitchFamily="18" charset="0"/>
                          </a:rPr>
                          <m:t>𝐶</m:t>
                        </m:r>
                      </m:e>
                      <m:sup>
                        <m:r>
                          <a:rPr lang="en-US" altLang="zh-CN" b="0" i="1" dirty="0" smtClean="0">
                            <a:latin typeface="Cambria Math" panose="02040503050406030204" pitchFamily="18" charset="0"/>
                          </a:rPr>
                          <m:t>′</m:t>
                        </m:r>
                      </m:sup>
                    </m:sSup>
                  </m:oMath>
                </a14:m>
                <a:r>
                  <a:rPr lang="zh-CN" altLang="en-US" dirty="0">
                    <a:latin typeface="+mn-lt"/>
                  </a:rPr>
                  <a:t>上的齐次坐标分别为</a:t>
                </a:r>
                <a14:m>
                  <m:oMath xmlns:m="http://schemas.openxmlformats.org/officeDocument/2006/math">
                    <m:r>
                      <a:rPr lang="en-US" altLang="zh-CN" b="1" i="1" smtClean="0">
                        <a:latin typeface="Cambria Math" panose="02040503050406030204" pitchFamily="18" charset="0"/>
                      </a:rPr>
                      <m:t>𝒙</m:t>
                    </m:r>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m>
                          <m:mPr>
                            <m:mcs>
                              <m:mc>
                                <m:mcPr>
                                  <m:count m:val="1"/>
                                  <m:mcJc m:val="center"/>
                                </m:mcPr>
                              </m:mc>
                            </m:mcs>
                            <m:ctrlPr>
                              <a:rPr lang="en-US" altLang="zh-CN" b="0" i="1" smtClean="0">
                                <a:latin typeface="Cambria Math" panose="02040503050406030204" pitchFamily="18" charset="0"/>
                              </a:rPr>
                            </m:ctrlPr>
                          </m:mPr>
                          <m:mr>
                            <m:e>
                              <m:r>
                                <m:rPr>
                                  <m:brk m:alnAt="7"/>
                                </m:rPr>
                                <a:rPr lang="en-US" altLang="zh-CN" b="0" i="1" smtClean="0">
                                  <a:latin typeface="Cambria Math" panose="02040503050406030204" pitchFamily="18" charset="0"/>
                                </a:rPr>
                                <m:t>𝑥</m:t>
                              </m:r>
                            </m:e>
                          </m:mr>
                          <m:mr>
                            <m:e>
                              <m:r>
                                <a:rPr lang="en-US" altLang="zh-CN" b="0" i="1" smtClean="0">
                                  <a:latin typeface="Cambria Math" panose="02040503050406030204" pitchFamily="18" charset="0"/>
                                </a:rPr>
                                <m:t>𝑦</m:t>
                              </m:r>
                            </m:e>
                          </m:mr>
                          <m:mr>
                            <m:e>
                              <m:r>
                                <a:rPr lang="en-US" altLang="zh-CN" b="0" i="1" smtClean="0">
                                  <a:latin typeface="Cambria Math" panose="02040503050406030204" pitchFamily="18" charset="0"/>
                                </a:rPr>
                                <m:t>1</m:t>
                              </m:r>
                            </m:e>
                          </m:mr>
                        </m:m>
                      </m:e>
                    </m:d>
                  </m:oMath>
                </a14:m>
                <a:r>
                  <a:rPr lang="zh-CN" altLang="en-US" dirty="0">
                    <a:latin typeface="+mn-lt"/>
                  </a:rPr>
                  <a:t>和</a:t>
                </a:r>
                <a14:m>
                  <m:oMath xmlns:m="http://schemas.openxmlformats.org/officeDocument/2006/math">
                    <m:sSup>
                      <m:sSupPr>
                        <m:ctrlPr>
                          <a:rPr lang="en-US" altLang="zh-CN" i="1" smtClean="0">
                            <a:latin typeface="Cambria Math" panose="02040503050406030204" pitchFamily="18" charset="0"/>
                          </a:rPr>
                        </m:ctrlPr>
                      </m:sSupPr>
                      <m:e>
                        <m:r>
                          <a:rPr lang="en-US" altLang="zh-CN" b="1" i="1">
                            <a:latin typeface="Cambria Math" panose="02040503050406030204" pitchFamily="18" charset="0"/>
                          </a:rPr>
                          <m:t>𝒙</m:t>
                        </m:r>
                      </m:e>
                      <m:sup>
                        <m:r>
                          <a:rPr lang="en-US" altLang="zh-CN" b="0" i="1" smtClean="0">
                            <a:latin typeface="Cambria Math" panose="02040503050406030204" pitchFamily="18" charset="0"/>
                          </a:rPr>
                          <m:t>′</m:t>
                        </m:r>
                      </m:sup>
                    </m:sSup>
                    <m:r>
                      <a:rPr lang="en-US" altLang="zh-CN" i="1">
                        <a:latin typeface="Cambria Math" panose="02040503050406030204" pitchFamily="18" charset="0"/>
                      </a:rPr>
                      <m:t>=</m:t>
                    </m:r>
                    <m:d>
                      <m:dPr>
                        <m:begChr m:val="["/>
                        <m:endChr m:val="]"/>
                        <m:ctrlPr>
                          <a:rPr lang="en-US" altLang="zh-CN" i="1">
                            <a:latin typeface="Cambria Math" panose="02040503050406030204" pitchFamily="18" charset="0"/>
                          </a:rPr>
                        </m:ctrlPr>
                      </m:dPr>
                      <m:e>
                        <m:m>
                          <m:mPr>
                            <m:mcs>
                              <m:mc>
                                <m:mcPr>
                                  <m:count m:val="1"/>
                                  <m:mcJc m:val="center"/>
                                </m:mcPr>
                              </m:mc>
                            </m:mcs>
                            <m:ctrlPr>
                              <a:rPr lang="en-US" altLang="zh-CN" i="1">
                                <a:latin typeface="Cambria Math" panose="02040503050406030204" pitchFamily="18" charset="0"/>
                              </a:rPr>
                            </m:ctrlPr>
                          </m:mPr>
                          <m:mr>
                            <m:e>
                              <m:sSup>
                                <m:sSupPr>
                                  <m:ctrlPr>
                                    <a:rPr lang="en-US" altLang="zh-CN" i="1" smtClean="0">
                                      <a:latin typeface="Cambria Math" panose="02040503050406030204" pitchFamily="18" charset="0"/>
                                    </a:rPr>
                                  </m:ctrlPr>
                                </m:sSupPr>
                                <m:e>
                                  <m:r>
                                    <m:rPr>
                                      <m:brk m:alnAt="7"/>
                                    </m:rPr>
                                    <a:rPr lang="en-US" altLang="zh-CN" i="1">
                                      <a:latin typeface="Cambria Math" panose="02040503050406030204" pitchFamily="18" charset="0"/>
                                    </a:rPr>
                                    <m:t>𝑥</m:t>
                                  </m:r>
                                </m:e>
                                <m:sup>
                                  <m:r>
                                    <a:rPr lang="en-US" altLang="zh-CN" b="0" i="1" smtClean="0">
                                      <a:latin typeface="Cambria Math" panose="02040503050406030204" pitchFamily="18" charset="0"/>
                                    </a:rPr>
                                    <m:t>′</m:t>
                                  </m:r>
                                </m:sup>
                              </m:sSup>
                            </m:e>
                          </m:mr>
                          <m:mr>
                            <m:e>
                              <m:sSup>
                                <m:sSupPr>
                                  <m:ctrlPr>
                                    <a:rPr lang="en-US" altLang="zh-CN" i="1">
                                      <a:latin typeface="Cambria Math" panose="02040503050406030204" pitchFamily="18" charset="0"/>
                                    </a:rPr>
                                  </m:ctrlPr>
                                </m:sSupPr>
                                <m:e>
                                  <m:r>
                                    <a:rPr lang="en-US" altLang="zh-CN" b="0" i="1" smtClean="0">
                                      <a:latin typeface="Cambria Math" panose="02040503050406030204" pitchFamily="18" charset="0"/>
                                    </a:rPr>
                                    <m:t>𝑦</m:t>
                                  </m:r>
                                </m:e>
                                <m:sup>
                                  <m:r>
                                    <a:rPr lang="en-US" altLang="zh-CN" i="1">
                                      <a:latin typeface="Cambria Math" panose="02040503050406030204" pitchFamily="18" charset="0"/>
                                    </a:rPr>
                                    <m:t>′</m:t>
                                  </m:r>
                                </m:sup>
                              </m:sSup>
                            </m:e>
                          </m:mr>
                          <m:mr>
                            <m:e>
                              <m:r>
                                <a:rPr lang="en-US" altLang="zh-CN" i="1">
                                  <a:latin typeface="Cambria Math" panose="02040503050406030204" pitchFamily="18" charset="0"/>
                                </a:rPr>
                                <m:t>1</m:t>
                              </m:r>
                            </m:e>
                          </m:mr>
                        </m:m>
                      </m:e>
                    </m:d>
                  </m:oMath>
                </a14:m>
                <a:r>
                  <a:rPr lang="zh-CN" altLang="en-US" dirty="0">
                    <a:latin typeface="+mn-lt"/>
                  </a:rPr>
                  <a:t>，二者满足如下单应变换关系：</a:t>
                </a:r>
                <a:endParaRPr lang="en-US" altLang="zh-CN" dirty="0">
                  <a:latin typeface="+mn-lt"/>
                </a:endParaRPr>
              </a:p>
              <a:p>
                <a:pPr marL="0" lvl="1" indent="0">
                  <a:buNone/>
                </a:pPr>
                <a14:m>
                  <m:oMathPara xmlns:m="http://schemas.openxmlformats.org/officeDocument/2006/math">
                    <m:oMathParaPr>
                      <m:jc m:val="centerGroup"/>
                    </m:oMathParaPr>
                    <m:oMath xmlns:m="http://schemas.openxmlformats.org/officeDocument/2006/math">
                      <m:sSup>
                        <m:sSupPr>
                          <m:ctrlPr>
                            <a:rPr lang="en-US" altLang="zh-CN" i="1" smtClean="0">
                              <a:latin typeface="Cambria Math" panose="02040503050406030204" pitchFamily="18" charset="0"/>
                            </a:rPr>
                          </m:ctrlPr>
                        </m:sSupPr>
                        <m:e>
                          <m:r>
                            <a:rPr lang="en-US" altLang="zh-CN" b="1" i="1">
                              <a:latin typeface="Cambria Math" panose="02040503050406030204" pitchFamily="18" charset="0"/>
                            </a:rPr>
                            <m:t>𝒙</m:t>
                          </m:r>
                        </m:e>
                        <m:sup>
                          <m:r>
                            <a:rPr lang="en-US" altLang="zh-CN" b="0" i="1" smtClean="0">
                              <a:latin typeface="Cambria Math" panose="02040503050406030204" pitchFamily="18" charset="0"/>
                            </a:rPr>
                            <m:t>′</m:t>
                          </m:r>
                        </m:sup>
                      </m:sSup>
                      <m:r>
                        <a:rPr lang="en-US" altLang="zh-CN" b="1" i="1" smtClean="0">
                          <a:latin typeface="Cambria Math" panose="02040503050406030204" pitchFamily="18" charset="0"/>
                        </a:rPr>
                        <m:t>=</m:t>
                      </m:r>
                      <m:r>
                        <a:rPr lang="en-US" altLang="zh-CN" b="1" i="1" smtClean="0">
                          <a:latin typeface="Cambria Math" panose="02040503050406030204" pitchFamily="18" charset="0"/>
                        </a:rPr>
                        <m:t>𝑯𝒙</m:t>
                      </m:r>
                    </m:oMath>
                  </m:oMathPara>
                </a14:m>
                <a:endParaRPr lang="en-US" altLang="zh-CN" b="1" i="1" dirty="0">
                  <a:latin typeface="+mn-lt"/>
                </a:endParaRPr>
              </a:p>
              <a:p>
                <a:pPr lvl="1"/>
                <a:r>
                  <a:rPr lang="zh-CN" altLang="en-US" dirty="0">
                    <a:latin typeface="+mn-lt"/>
                  </a:rPr>
                  <a:t>再参考图像</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𝐼</m:t>
                        </m:r>
                      </m:e>
                      <m:sub>
                        <m:r>
                          <m:rPr>
                            <m:sty m:val="p"/>
                          </m:rPr>
                          <a:rPr lang="en-US" altLang="zh-CN" b="0" i="0" smtClean="0">
                            <a:latin typeface="Cambria Math" panose="02040503050406030204" pitchFamily="18" charset="0"/>
                          </a:rPr>
                          <m:t>ref</m:t>
                        </m:r>
                      </m:sub>
                    </m:sSub>
                  </m:oMath>
                </a14:m>
                <a:r>
                  <a:rPr lang="zh-CN" altLang="en-US" dirty="0">
                    <a:latin typeface="+mn-lt"/>
                  </a:rPr>
                  <a:t>投影单应矩阵为：</a:t>
                </a:r>
                <a:endParaRPr lang="en-US" altLang="zh-CN" dirty="0">
                  <a:latin typeface="+mn-lt"/>
                </a:endParaRPr>
              </a:p>
              <a:p>
                <a:pPr marL="0" lvl="1" indent="0">
                  <a:buNone/>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𝑯</m:t>
                          </m:r>
                        </m:e>
                        <m:sub>
                          <m:sSub>
                            <m:sSubPr>
                              <m:ctrlPr>
                                <a:rPr lang="en-US" altLang="zh-CN" i="1" smtClean="0">
                                  <a:latin typeface="Cambria Math" panose="02040503050406030204" pitchFamily="18" charset="0"/>
                                </a:rPr>
                              </m:ctrlPr>
                            </m:sSubPr>
                            <m:e>
                              <m:r>
                                <a:rPr lang="el-GR" altLang="zh-CN" b="1" i="1">
                                  <a:latin typeface="Cambria Math" panose="02040503050406030204" pitchFamily="18" charset="0"/>
                                  <a:ea typeface="Cambria Math" panose="02040503050406030204" pitchFamily="18" charset="0"/>
                                </a:rPr>
                                <m:t>𝜫</m:t>
                              </m:r>
                            </m:e>
                            <m:sub>
                              <m:r>
                                <a:rPr lang="en-US" altLang="zh-CN" i="1">
                                  <a:latin typeface="Cambria Math" panose="02040503050406030204" pitchFamily="18" charset="0"/>
                                </a:rPr>
                                <m:t>𝑚</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b="1" i="1">
                                  <a:latin typeface="Cambria Math" panose="02040503050406030204" pitchFamily="18" charset="0"/>
                                </a:rPr>
                                <m:t>𝑷</m:t>
                              </m:r>
                            </m:e>
                            <m:sub>
                              <m:r>
                                <a:rPr lang="en-US" altLang="zh-CN" i="1">
                                  <a:latin typeface="Cambria Math" panose="02040503050406030204" pitchFamily="18" charset="0"/>
                                </a:rPr>
                                <m:t>𝑘</m:t>
                              </m:r>
                            </m:sub>
                          </m:sSub>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b="1" i="1">
                              <a:latin typeface="Cambria Math" panose="02040503050406030204" pitchFamily="18" charset="0"/>
                            </a:rPr>
                            <m:t>𝑲</m:t>
                          </m:r>
                        </m:e>
                        <m:sub>
                          <m:r>
                            <a:rPr lang="en-US" altLang="zh-CN" i="1">
                              <a:latin typeface="Cambria Math" panose="02040503050406030204" pitchFamily="18" charset="0"/>
                            </a:rPr>
                            <m:t>𝑘</m:t>
                          </m:r>
                        </m:sub>
                      </m:sSub>
                      <m:d>
                        <m:dPr>
                          <m:ctrlPr>
                            <a:rPr lang="en-US" altLang="zh-CN" i="1" smtClean="0">
                              <a:latin typeface="Cambria Math" panose="02040503050406030204" pitchFamily="18" charset="0"/>
                            </a:rPr>
                          </m:ctrlPr>
                        </m:dPr>
                        <m:e>
                          <m:sSubSup>
                            <m:sSubSupPr>
                              <m:ctrlPr>
                                <a:rPr lang="en-US" altLang="zh-CN" i="1">
                                  <a:latin typeface="Cambria Math" panose="02040503050406030204" pitchFamily="18" charset="0"/>
                                </a:rPr>
                              </m:ctrlPr>
                            </m:sSubSupPr>
                            <m:e>
                              <m:r>
                                <a:rPr lang="en-US" altLang="zh-CN" b="1" i="1">
                                  <a:latin typeface="Cambria Math" panose="02040503050406030204" pitchFamily="18" charset="0"/>
                                </a:rPr>
                                <m:t>𝑹</m:t>
                              </m:r>
                            </m:e>
                            <m:sub>
                              <m:r>
                                <a:rPr lang="en-US" altLang="zh-CN" i="1">
                                  <a:latin typeface="Cambria Math" panose="02040503050406030204" pitchFamily="18" charset="0"/>
                                </a:rPr>
                                <m:t>𝑘</m:t>
                              </m:r>
                            </m:sub>
                            <m:sup>
                              <m:r>
                                <a:rPr lang="en-US" altLang="zh-CN" i="1">
                                  <a:latin typeface="Cambria Math" panose="02040503050406030204" pitchFamily="18" charset="0"/>
                                </a:rPr>
                                <m:t>𝑇</m:t>
                              </m:r>
                            </m:sup>
                          </m:sSubSup>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bSup>
                                <m:sSubSupPr>
                                  <m:ctrlPr>
                                    <a:rPr lang="en-US" altLang="zh-CN" i="1">
                                      <a:latin typeface="Cambria Math" panose="02040503050406030204" pitchFamily="18" charset="0"/>
                                    </a:rPr>
                                  </m:ctrlPr>
                                </m:sSubSupPr>
                                <m:e>
                                  <m:r>
                                    <a:rPr lang="en-US" altLang="zh-CN" b="1" i="1">
                                      <a:latin typeface="Cambria Math" panose="02040503050406030204" pitchFamily="18" charset="0"/>
                                    </a:rPr>
                                    <m:t>𝑹</m:t>
                                  </m:r>
                                </m:e>
                                <m:sub>
                                  <m:r>
                                    <a:rPr lang="en-US" altLang="zh-CN" i="1">
                                      <a:latin typeface="Cambria Math" panose="02040503050406030204" pitchFamily="18" charset="0"/>
                                    </a:rPr>
                                    <m:t>𝑘</m:t>
                                  </m:r>
                                </m:sub>
                                <m:sup>
                                  <m:r>
                                    <a:rPr lang="en-US" altLang="zh-CN" i="1">
                                      <a:latin typeface="Cambria Math" panose="02040503050406030204" pitchFamily="18" charset="0"/>
                                    </a:rPr>
                                    <m:t>𝑇</m:t>
                                  </m:r>
                                </m:sup>
                              </m:sSubSup>
                              <m:sSub>
                                <m:sSubPr>
                                  <m:ctrlPr>
                                    <a:rPr lang="en-US" altLang="zh-CN" i="1">
                                      <a:latin typeface="Cambria Math" panose="02040503050406030204" pitchFamily="18" charset="0"/>
                                    </a:rPr>
                                  </m:ctrlPr>
                                </m:sSubPr>
                                <m:e>
                                  <m:r>
                                    <a:rPr lang="en-US" altLang="zh-CN" b="1" i="1">
                                      <a:latin typeface="Cambria Math" panose="02040503050406030204" pitchFamily="18" charset="0"/>
                                    </a:rPr>
                                    <m:t>𝑪</m:t>
                                  </m:r>
                                </m:e>
                                <m:sub>
                                  <m:r>
                                    <a:rPr lang="en-US" altLang="zh-CN" i="1">
                                      <a:latin typeface="Cambria Math" panose="02040503050406030204" pitchFamily="18" charset="0"/>
                                    </a:rPr>
                                    <m:t>𝑘</m:t>
                                  </m:r>
                                </m:sub>
                              </m:sSub>
                              <m:sSubSup>
                                <m:sSubSupPr>
                                  <m:ctrlPr>
                                    <a:rPr lang="en-US" altLang="zh-CN" i="1">
                                      <a:latin typeface="Cambria Math" panose="02040503050406030204" pitchFamily="18" charset="0"/>
                                    </a:rPr>
                                  </m:ctrlPr>
                                </m:sSubSupPr>
                                <m:e>
                                  <m:r>
                                    <a:rPr lang="en-US" altLang="zh-CN" b="1" i="1">
                                      <a:latin typeface="Cambria Math" panose="02040503050406030204" pitchFamily="18" charset="0"/>
                                    </a:rPr>
                                    <m:t>𝒏</m:t>
                                  </m:r>
                                </m:e>
                                <m:sub>
                                  <m:r>
                                    <a:rPr lang="en-US" altLang="zh-CN" i="1">
                                      <a:latin typeface="Cambria Math" panose="02040503050406030204" pitchFamily="18" charset="0"/>
                                    </a:rPr>
                                    <m:t>𝑚</m:t>
                                  </m:r>
                                </m:sub>
                                <m:sup>
                                  <m:r>
                                    <a:rPr lang="en-US" altLang="zh-CN" i="1">
                                      <a:latin typeface="Cambria Math" panose="02040503050406030204" pitchFamily="18" charset="0"/>
                                    </a:rPr>
                                    <m:t>𝑇</m:t>
                                  </m:r>
                                </m:sup>
                              </m:sSubSup>
                            </m:num>
                            <m:den>
                              <m:sSub>
                                <m:sSubPr>
                                  <m:ctrlPr>
                                    <a:rPr lang="en-US" altLang="zh-CN" i="1">
                                      <a:latin typeface="Cambria Math" panose="02040503050406030204" pitchFamily="18" charset="0"/>
                                    </a:rPr>
                                  </m:ctrlPr>
                                </m:sSubPr>
                                <m:e>
                                  <m:r>
                                    <a:rPr lang="en-US" altLang="zh-CN" i="1">
                                      <a:latin typeface="Cambria Math" panose="02040503050406030204" pitchFamily="18" charset="0"/>
                                    </a:rPr>
                                    <m:t>𝑑</m:t>
                                  </m:r>
                                </m:e>
                                <m:sub>
                                  <m:r>
                                    <a:rPr lang="en-US" altLang="zh-CN" i="1">
                                      <a:latin typeface="Cambria Math" panose="02040503050406030204" pitchFamily="18" charset="0"/>
                                    </a:rPr>
                                    <m:t>𝑚</m:t>
                                  </m:r>
                                </m:sub>
                              </m:sSub>
                            </m:den>
                          </m:f>
                        </m:e>
                      </m:d>
                      <m:sSubSup>
                        <m:sSubSupPr>
                          <m:ctrlPr>
                            <a:rPr lang="en-US" altLang="zh-CN" i="1">
                              <a:latin typeface="Cambria Math" panose="02040503050406030204" pitchFamily="18" charset="0"/>
                            </a:rPr>
                          </m:ctrlPr>
                        </m:sSubSupPr>
                        <m:e>
                          <m:r>
                            <a:rPr lang="en-US" altLang="zh-CN" b="1" i="1" smtClean="0">
                              <a:latin typeface="Cambria Math" panose="02040503050406030204" pitchFamily="18" charset="0"/>
                            </a:rPr>
                            <m:t>𝑲</m:t>
                          </m:r>
                        </m:e>
                        <m:sub>
                          <m:r>
                            <m:rPr>
                              <m:sty m:val="p"/>
                            </m:rPr>
                            <a:rPr lang="en-US" altLang="zh-CN">
                              <a:latin typeface="Cambria Math" panose="02040503050406030204" pitchFamily="18" charset="0"/>
                            </a:rPr>
                            <m:t>ref</m:t>
                          </m:r>
                        </m:sub>
                        <m:sup>
                          <m:r>
                            <a:rPr lang="en-US" altLang="zh-CN" b="0" i="1" smtClean="0">
                              <a:latin typeface="Cambria Math" panose="02040503050406030204" pitchFamily="18" charset="0"/>
                            </a:rPr>
                            <m:t>−1</m:t>
                          </m:r>
                        </m:sup>
                      </m:sSubSup>
                    </m:oMath>
                  </m:oMathPara>
                </a14:m>
                <a:endParaRPr lang="en-US" altLang="zh-CN" dirty="0">
                  <a:latin typeface="+mn-lt"/>
                </a:endParaRPr>
              </a:p>
              <a:p>
                <a:pPr lvl="1"/>
                <a:r>
                  <a:rPr lang="zh-CN" altLang="en-US" dirty="0">
                    <a:latin typeface="+mn-lt"/>
                  </a:rPr>
                  <a:t>因此得到：</a:t>
                </a:r>
                <a:endParaRPr lang="en-US" altLang="zh-CN" dirty="0">
                  <a:latin typeface="+mn-lt"/>
                </a:endParaRPr>
              </a:p>
              <a:p>
                <a:pPr marL="0" lvl="1" indent="0">
                  <a:buNone/>
                </a:pPr>
                <a14:m>
                  <m:oMathPara xmlns:m="http://schemas.openxmlformats.org/officeDocument/2006/math">
                    <m:oMathParaPr>
                      <m:jc m:val="centerGroup"/>
                    </m:oMathParaPr>
                    <m:oMath xmlns:m="http://schemas.openxmlformats.org/officeDocument/2006/math">
                      <m:sSup>
                        <m:sSupPr>
                          <m:ctrlPr>
                            <a:rPr lang="en-US" altLang="zh-CN" i="1" smtClean="0">
                              <a:latin typeface="Cambria Math" panose="02040503050406030204" pitchFamily="18" charset="0"/>
                            </a:rPr>
                          </m:ctrlPr>
                        </m:sSupPr>
                        <m:e>
                          <m:d>
                            <m:dPr>
                              <m:begChr m:val="["/>
                              <m:endChr m:val="]"/>
                              <m:ctrlPr>
                                <a:rPr lang="en-US" altLang="zh-CN" i="1" smtClean="0">
                                  <a:latin typeface="Cambria Math" panose="02040503050406030204" pitchFamily="18" charset="0"/>
                                </a:rPr>
                              </m:ctrlPr>
                            </m:dPr>
                            <m:e>
                              <m:m>
                                <m:mPr>
                                  <m:mcs>
                                    <m:mc>
                                      <m:mcPr>
                                        <m:count m:val="3"/>
                                        <m:mcJc m:val="center"/>
                                      </m:mcPr>
                                    </m:mc>
                                  </m:mcs>
                                  <m:ctrlPr>
                                    <a:rPr lang="en-US" altLang="zh-CN" i="1" smtClean="0">
                                      <a:latin typeface="Cambria Math" panose="02040503050406030204" pitchFamily="18" charset="0"/>
                                    </a:rPr>
                                  </m:ctrlPr>
                                </m:mPr>
                                <m:m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e>
                                    <m:acc>
                                      <m:accPr>
                                        <m:chr m:val="̃"/>
                                        <m:ctrlPr>
                                          <a:rPr lang="en-US" altLang="zh-CN" i="1">
                                            <a:latin typeface="Cambria Math" panose="02040503050406030204" pitchFamily="18" charset="0"/>
                                          </a:rPr>
                                        </m:ctrlPr>
                                      </m:accPr>
                                      <m:e>
                                        <m:r>
                                          <a:rPr lang="en-US" altLang="zh-CN" b="0" i="1" smtClean="0">
                                            <a:latin typeface="Cambria Math" panose="02040503050406030204" pitchFamily="18" charset="0"/>
                                          </a:rPr>
                                          <m:t>𝑦</m:t>
                                        </m:r>
                                      </m:e>
                                    </m:acc>
                                  </m:e>
                                  <m:e>
                                    <m:acc>
                                      <m:accPr>
                                        <m:chr m:val="̃"/>
                                        <m:ctrlPr>
                                          <a:rPr lang="en-US" altLang="zh-CN" i="1">
                                            <a:latin typeface="Cambria Math" panose="02040503050406030204" pitchFamily="18" charset="0"/>
                                          </a:rPr>
                                        </m:ctrlPr>
                                      </m:accPr>
                                      <m:e>
                                        <m:r>
                                          <a:rPr lang="zh-CN" altLang="en-US" i="1" smtClean="0">
                                            <a:latin typeface="Cambria Math" panose="02040503050406030204" pitchFamily="18" charset="0"/>
                                          </a:rPr>
                                          <m:t>𝜔</m:t>
                                        </m:r>
                                      </m:e>
                                    </m:acc>
                                  </m:e>
                                </m:mr>
                              </m:m>
                            </m:e>
                          </m:d>
                        </m:e>
                        <m:sup>
                          <m:r>
                            <a:rPr lang="en-US" altLang="zh-CN" b="0" i="1" smtClean="0">
                              <a:latin typeface="Cambria Math" panose="02040503050406030204" pitchFamily="18" charset="0"/>
                            </a:rPr>
                            <m:t>𝑇</m:t>
                          </m:r>
                        </m:sup>
                      </m:sSup>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b="1" i="1">
                              <a:latin typeface="Cambria Math" panose="02040503050406030204" pitchFamily="18" charset="0"/>
                            </a:rPr>
                            <m:t>𝑯</m:t>
                          </m:r>
                        </m:e>
                        <m:sub>
                          <m:sSub>
                            <m:sSubPr>
                              <m:ctrlPr>
                                <a:rPr lang="en-US" altLang="zh-CN" i="1">
                                  <a:latin typeface="Cambria Math" panose="02040503050406030204" pitchFamily="18" charset="0"/>
                                </a:rPr>
                              </m:ctrlPr>
                            </m:sSubPr>
                            <m:e>
                              <m:r>
                                <a:rPr lang="el-GR" altLang="zh-CN" b="1" i="1">
                                  <a:latin typeface="Cambria Math" panose="02040503050406030204" pitchFamily="18" charset="0"/>
                                  <a:ea typeface="Cambria Math" panose="02040503050406030204" pitchFamily="18" charset="0"/>
                                </a:rPr>
                                <m:t>𝜫</m:t>
                              </m:r>
                            </m:e>
                            <m:sub>
                              <m:r>
                                <a:rPr lang="en-US" altLang="zh-CN" i="1">
                                  <a:latin typeface="Cambria Math" panose="02040503050406030204" pitchFamily="18" charset="0"/>
                                </a:rPr>
                                <m:t>𝑚</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b="1" i="1">
                                  <a:latin typeface="Cambria Math" panose="02040503050406030204" pitchFamily="18" charset="0"/>
                                </a:rPr>
                                <m:t>𝑷</m:t>
                              </m:r>
                            </m:e>
                            <m:sub>
                              <m:r>
                                <a:rPr lang="en-US" altLang="zh-CN" i="1">
                                  <a:latin typeface="Cambria Math" panose="02040503050406030204" pitchFamily="18" charset="0"/>
                                </a:rPr>
                                <m:t>𝑘</m:t>
                              </m:r>
                            </m:sub>
                          </m:sSub>
                        </m:sub>
                      </m:sSub>
                      <m:sSup>
                        <m:sSupPr>
                          <m:ctrlPr>
                            <a:rPr lang="en-US" altLang="zh-CN" i="1">
                              <a:latin typeface="Cambria Math" panose="02040503050406030204" pitchFamily="18" charset="0"/>
                            </a:rPr>
                          </m:ctrlPr>
                        </m:sSupPr>
                        <m:e>
                          <m:d>
                            <m:dPr>
                              <m:begChr m:val="["/>
                              <m:endChr m:val="]"/>
                              <m:ctrlPr>
                                <a:rPr lang="en-US" altLang="zh-CN" i="1">
                                  <a:latin typeface="Cambria Math" panose="02040503050406030204" pitchFamily="18" charset="0"/>
                                </a:rPr>
                              </m:ctrlPr>
                            </m:dPr>
                            <m:e>
                              <m:m>
                                <m:mPr>
                                  <m:mcs>
                                    <m:mc>
                                      <m:mcPr>
                                        <m:count m:val="3"/>
                                        <m:mcJc m:val="center"/>
                                      </m:mcPr>
                                    </m:mc>
                                  </m:mcs>
                                  <m:ctrlPr>
                                    <a:rPr lang="en-US" altLang="zh-CN" i="1">
                                      <a:latin typeface="Cambria Math" panose="02040503050406030204" pitchFamily="18" charset="0"/>
                                    </a:rPr>
                                  </m:ctrlPr>
                                </m:mPr>
                                <m:mr>
                                  <m:e>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m:rPr>
                                            <m:sty m:val="p"/>
                                          </m:rPr>
                                          <a:rPr lang="en-US" altLang="zh-CN">
                                            <a:latin typeface="Cambria Math" panose="02040503050406030204" pitchFamily="18" charset="0"/>
                                          </a:rPr>
                                          <m:t>ref</m:t>
                                        </m:r>
                                      </m:sub>
                                    </m:sSub>
                                  </m:e>
                                  <m:e>
                                    <m:sSub>
                                      <m:sSubPr>
                                        <m:ctrlPr>
                                          <a:rPr lang="en-US" altLang="zh-CN" i="1">
                                            <a:latin typeface="Cambria Math" panose="02040503050406030204" pitchFamily="18" charset="0"/>
                                          </a:rPr>
                                        </m:ctrlPr>
                                      </m:sSubPr>
                                      <m:e>
                                        <m:r>
                                          <a:rPr lang="en-US" altLang="zh-CN" i="1">
                                            <a:latin typeface="Cambria Math" panose="02040503050406030204" pitchFamily="18" charset="0"/>
                                          </a:rPr>
                                          <m:t>𝑦</m:t>
                                        </m:r>
                                      </m:e>
                                      <m:sub>
                                        <m:r>
                                          <m:rPr>
                                            <m:sty m:val="p"/>
                                          </m:rPr>
                                          <a:rPr lang="en-US" altLang="zh-CN">
                                            <a:latin typeface="Cambria Math" panose="02040503050406030204" pitchFamily="18" charset="0"/>
                                          </a:rPr>
                                          <m:t>ref</m:t>
                                        </m:r>
                                      </m:sub>
                                    </m:sSub>
                                  </m:e>
                                  <m:e>
                                    <m:r>
                                      <a:rPr lang="en-US" altLang="zh-CN" i="1">
                                        <a:latin typeface="Cambria Math" panose="02040503050406030204" pitchFamily="18" charset="0"/>
                                      </a:rPr>
                                      <m:t>1</m:t>
                                    </m:r>
                                  </m:e>
                                </m:mr>
                              </m:m>
                            </m:e>
                          </m:d>
                        </m:e>
                        <m:sup>
                          <m:r>
                            <a:rPr lang="en-US" altLang="zh-CN" i="1">
                              <a:latin typeface="Cambria Math" panose="02040503050406030204" pitchFamily="18" charset="0"/>
                            </a:rPr>
                            <m:t>𝑇</m:t>
                          </m:r>
                        </m:sup>
                      </m:sSup>
                    </m:oMath>
                  </m:oMathPara>
                </a14:m>
                <a:endParaRPr lang="en-US" altLang="zh-CN" dirty="0">
                  <a:latin typeface="+mn-lt"/>
                </a:endParaRPr>
              </a:p>
              <a:p>
                <a:pPr marL="0" lvl="1" indent="0">
                  <a:buNone/>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𝑘</m:t>
                          </m:r>
                        </m:sub>
                      </m:sSub>
                      <m:r>
                        <a:rPr lang="en-US" altLang="zh-CN" b="0" i="1" smtClean="0">
                          <a:latin typeface="Cambria Math" panose="02040503050406030204" pitchFamily="18" charset="0"/>
                        </a:rPr>
                        <m:t>=</m:t>
                      </m:r>
                      <m:f>
                        <m:fPr>
                          <m:type m:val="lin"/>
                          <m:ctrlPr>
                            <a:rPr lang="en-US" altLang="zh-CN" b="0" i="1" smtClean="0">
                              <a:latin typeface="Cambria Math" panose="02040503050406030204" pitchFamily="18" charset="0"/>
                            </a:rPr>
                          </m:ctrlPr>
                        </m:fPr>
                        <m:num>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num>
                        <m:den>
                          <m:acc>
                            <m:accPr>
                              <m:chr m:val="̃"/>
                              <m:ctrlPr>
                                <a:rPr lang="en-US" altLang="zh-CN" i="1">
                                  <a:latin typeface="Cambria Math" panose="02040503050406030204" pitchFamily="18" charset="0"/>
                                </a:rPr>
                              </m:ctrlPr>
                            </m:accPr>
                            <m:e>
                              <m:r>
                                <a:rPr lang="zh-CN" altLang="en-US" i="1">
                                  <a:latin typeface="Cambria Math" panose="02040503050406030204" pitchFamily="18" charset="0"/>
                                </a:rPr>
                                <m:t>𝜔</m:t>
                              </m:r>
                            </m:e>
                          </m:acc>
                        </m:den>
                      </m:f>
                    </m:oMath>
                  </m:oMathPara>
                </a14:m>
                <a:endParaRPr lang="en-US" altLang="zh-CN" dirty="0">
                  <a:latin typeface="+mn-lt"/>
                </a:endParaRPr>
              </a:p>
              <a:p>
                <a:pPr marL="0" lvl="1" indent="0">
                  <a:buNone/>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𝑘</m:t>
                          </m:r>
                        </m:sub>
                      </m:sSub>
                      <m:r>
                        <a:rPr lang="en-US" altLang="zh-CN" b="0" i="1" smtClean="0">
                          <a:latin typeface="Cambria Math" panose="02040503050406030204" pitchFamily="18" charset="0"/>
                        </a:rPr>
                        <m:t>=</m:t>
                      </m:r>
                      <m:f>
                        <m:fPr>
                          <m:type m:val="lin"/>
                          <m:ctrlPr>
                            <a:rPr lang="en-US" altLang="zh-CN" b="0" i="1" smtClean="0">
                              <a:latin typeface="Cambria Math" panose="02040503050406030204" pitchFamily="18" charset="0"/>
                            </a:rPr>
                          </m:ctrlPr>
                        </m:fPr>
                        <m:num>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𝑦</m:t>
                              </m:r>
                            </m:e>
                          </m:acc>
                        </m:num>
                        <m:den>
                          <m:acc>
                            <m:accPr>
                              <m:chr m:val="̃"/>
                              <m:ctrlPr>
                                <a:rPr lang="en-US" altLang="zh-CN" i="1">
                                  <a:latin typeface="Cambria Math" panose="02040503050406030204" pitchFamily="18" charset="0"/>
                                </a:rPr>
                              </m:ctrlPr>
                            </m:accPr>
                            <m:e>
                              <m:r>
                                <a:rPr lang="zh-CN" altLang="en-US" i="1">
                                  <a:latin typeface="Cambria Math" panose="02040503050406030204" pitchFamily="18" charset="0"/>
                                </a:rPr>
                                <m:t>𝜔</m:t>
                              </m:r>
                            </m:e>
                          </m:acc>
                        </m:den>
                      </m:f>
                    </m:oMath>
                  </m:oMathPara>
                </a14:m>
                <a:endParaRPr lang="zh-CN" altLang="en-US" dirty="0">
                  <a:latin typeface="+mn-lt"/>
                </a:endParaRPr>
              </a:p>
            </p:txBody>
          </p:sp>
        </mc:Choice>
        <mc:Fallback xmlns="">
          <p:sp>
            <p:nvSpPr>
              <p:cNvPr id="3" name="ee4pContent1">
                <a:extLst>
                  <a:ext uri="{FF2B5EF4-FFF2-40B4-BE49-F238E27FC236}">
                    <a16:creationId xmlns:a16="http://schemas.microsoft.com/office/drawing/2014/main" id="{A5E62F97-C0DE-A6AD-3481-A54BBEBCC898}"/>
                  </a:ext>
                </a:extLst>
              </p:cNvPr>
              <p:cNvSpPr txBox="1">
                <a:spLocks noRot="1" noChangeAspect="1" noMove="1" noResize="1" noEditPoints="1" noAdjustHandles="1" noChangeArrowheads="1" noChangeShapeType="1" noTextEdit="1"/>
              </p:cNvSpPr>
              <p:nvPr>
                <p:custDataLst>
                  <p:tags r:id="rId6"/>
                </p:custDataLst>
              </p:nvPr>
            </p:nvSpPr>
            <p:spPr>
              <a:xfrm>
                <a:off x="6096000" y="2052996"/>
                <a:ext cx="5257799" cy="3528295"/>
              </a:xfrm>
              <a:prstGeom prst="rect">
                <a:avLst/>
              </a:prstGeom>
              <a:blipFill>
                <a:blip r:embed="rId7"/>
                <a:stretch>
                  <a:fillRect l="-347" b="-14458"/>
                </a:stretch>
              </a:blipFill>
              <a:ln w="9525" cmpd="sng">
                <a:solidFill>
                  <a:schemeClr val="accent1">
                    <a:lumMod val="100000"/>
                  </a:schemeClr>
                </a:solidFill>
                <a:prstDash val="solid"/>
              </a:ln>
            </p:spPr>
            <p:txBody>
              <a:bodyPr/>
              <a:lstStyle/>
              <a:p>
                <a:r>
                  <a:rPr lang="en-US">
                    <a:noFill/>
                  </a:rPr>
                  <a:t> </a:t>
                </a:r>
              </a:p>
            </p:txBody>
          </p:sp>
        </mc:Fallback>
      </mc:AlternateContent>
      <p:pic>
        <p:nvPicPr>
          <p:cNvPr id="3074" name="Picture 2">
            <a:extLst>
              <a:ext uri="{FF2B5EF4-FFF2-40B4-BE49-F238E27FC236}">
                <a16:creationId xmlns:a16="http://schemas.microsoft.com/office/drawing/2014/main" id="{A509265D-0764-DFEA-9B7C-431E27D482E3}"/>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2787" t="6811" r="10863" b="8586"/>
          <a:stretch/>
        </p:blipFill>
        <p:spPr bwMode="auto">
          <a:xfrm>
            <a:off x="838200" y="2268701"/>
            <a:ext cx="5105400" cy="30968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54792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矩形 42">
            <a:hlinkClick r:id="rId23" action="ppaction://hlinksldjump"/>
            <a:extLst>
              <a:ext uri="{FF2B5EF4-FFF2-40B4-BE49-F238E27FC236}">
                <a16:creationId xmlns:a16="http://schemas.microsoft.com/office/drawing/2014/main" id="{62756AF3-E7C7-A530-4BB5-8D45B91C0975}"/>
              </a:ext>
            </a:extLst>
          </p:cNvPr>
          <p:cNvSpPr/>
          <p:nvPr>
            <p:custDataLst>
              <p:tags r:id="rId2"/>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143</a:t>
            </a:r>
          </a:p>
        </p:txBody>
      </p:sp>
      <p:sp>
        <p:nvSpPr>
          <p:cNvPr id="42" name="矩形 41">
            <a:hlinkClick r:id="rId23" action="ppaction://hlinksldjump"/>
            <a:extLst>
              <a:ext uri="{FF2B5EF4-FFF2-40B4-BE49-F238E27FC236}">
                <a16:creationId xmlns:a16="http://schemas.microsoft.com/office/drawing/2014/main" id="{CF4EF452-DD47-CD95-2743-28D2722A1172}"/>
              </a:ext>
            </a:extLst>
          </p:cNvPr>
          <p:cNvSpPr/>
          <p:nvPr>
            <p:custDataLst>
              <p:tags r:id="rId3"/>
            </p:custDataLst>
          </p:nvPr>
        </p:nvSpPr>
        <p:spPr>
          <a:xfrm>
            <a:off x="977959" y="4035725"/>
            <a:ext cx="363114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Conclusion</a:t>
            </a:r>
          </a:p>
        </p:txBody>
      </p:sp>
      <p:sp>
        <p:nvSpPr>
          <p:cNvPr id="41" name="矩形 40">
            <a:hlinkClick r:id="rId23" action="ppaction://hlinksldjump"/>
            <a:extLst>
              <a:ext uri="{FF2B5EF4-FFF2-40B4-BE49-F238E27FC236}">
                <a16:creationId xmlns:a16="http://schemas.microsoft.com/office/drawing/2014/main" id="{CD86B3A3-5110-DFC0-FA2D-FBFD3EA7078F}"/>
              </a:ext>
            </a:extLst>
          </p:cNvPr>
          <p:cNvSpPr/>
          <p:nvPr>
            <p:custDataLst>
              <p:tags r:id="rId4"/>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40" name="矩形 39">
            <a:hlinkClick r:id="rId24" action="ppaction://hlinksldjump"/>
            <a:extLst>
              <a:ext uri="{FF2B5EF4-FFF2-40B4-BE49-F238E27FC236}">
                <a16:creationId xmlns:a16="http://schemas.microsoft.com/office/drawing/2014/main" id="{9E9D60C9-5992-A3F8-4932-7FDB7B19DC54}"/>
              </a:ext>
            </a:extLst>
          </p:cNvPr>
          <p:cNvSpPr/>
          <p:nvPr>
            <p:custDataLst>
              <p:tags r:id="rId5"/>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118</a:t>
            </a:r>
          </a:p>
        </p:txBody>
      </p:sp>
      <p:sp>
        <p:nvSpPr>
          <p:cNvPr id="39" name="矩形 38">
            <a:hlinkClick r:id="rId24" action="ppaction://hlinksldjump"/>
            <a:extLst>
              <a:ext uri="{FF2B5EF4-FFF2-40B4-BE49-F238E27FC236}">
                <a16:creationId xmlns:a16="http://schemas.microsoft.com/office/drawing/2014/main" id="{9E37290C-2FCB-C7F2-9C7A-A4F97B111F70}"/>
              </a:ext>
            </a:extLst>
          </p:cNvPr>
          <p:cNvSpPr/>
          <p:nvPr>
            <p:custDataLst>
              <p:tags r:id="rId6"/>
            </p:custDataLst>
          </p:nvPr>
        </p:nvSpPr>
        <p:spPr>
          <a:xfrm>
            <a:off x="977959" y="3572115"/>
            <a:ext cx="363114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Discussions</a:t>
            </a:r>
          </a:p>
        </p:txBody>
      </p:sp>
      <p:sp>
        <p:nvSpPr>
          <p:cNvPr id="38" name="矩形 37">
            <a:hlinkClick r:id="rId24" action="ppaction://hlinksldjump"/>
            <a:extLst>
              <a:ext uri="{FF2B5EF4-FFF2-40B4-BE49-F238E27FC236}">
                <a16:creationId xmlns:a16="http://schemas.microsoft.com/office/drawing/2014/main" id="{E7783716-0FBD-B835-2355-67C66D779853}"/>
              </a:ext>
            </a:extLst>
          </p:cNvPr>
          <p:cNvSpPr/>
          <p:nvPr>
            <p:custDataLst>
              <p:tags r:id="rId7"/>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37" name="矩形 36">
            <a:hlinkClick r:id="rId25" action="ppaction://hlinksldjump"/>
            <a:extLst>
              <a:ext uri="{FF2B5EF4-FFF2-40B4-BE49-F238E27FC236}">
                <a16:creationId xmlns:a16="http://schemas.microsoft.com/office/drawing/2014/main" id="{A26CF485-9DE8-F6F1-10C3-5EB493E937E1}"/>
              </a:ext>
            </a:extLst>
          </p:cNvPr>
          <p:cNvSpPr/>
          <p:nvPr>
            <p:custDataLst>
              <p:tags r:id="rId8"/>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106</a:t>
            </a:r>
          </a:p>
        </p:txBody>
      </p:sp>
      <p:sp>
        <p:nvSpPr>
          <p:cNvPr id="36" name="矩形 35">
            <a:hlinkClick r:id="rId25" action="ppaction://hlinksldjump"/>
            <a:extLst>
              <a:ext uri="{FF2B5EF4-FFF2-40B4-BE49-F238E27FC236}">
                <a16:creationId xmlns:a16="http://schemas.microsoft.com/office/drawing/2014/main" id="{65E76FB0-AC35-5FC5-F361-2C0DD9C7B498}"/>
              </a:ext>
            </a:extLst>
          </p:cNvPr>
          <p:cNvSpPr/>
          <p:nvPr>
            <p:custDataLst>
              <p:tags r:id="rId9"/>
            </p:custDataLst>
          </p:nvPr>
        </p:nvSpPr>
        <p:spPr>
          <a:xfrm>
            <a:off x="977959" y="3108505"/>
            <a:ext cx="363114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None Depth Estimation</a:t>
            </a:r>
          </a:p>
        </p:txBody>
      </p:sp>
      <p:sp>
        <p:nvSpPr>
          <p:cNvPr id="35" name="矩形 34">
            <a:hlinkClick r:id="rId25" action="ppaction://hlinksldjump"/>
            <a:extLst>
              <a:ext uri="{FF2B5EF4-FFF2-40B4-BE49-F238E27FC236}">
                <a16:creationId xmlns:a16="http://schemas.microsoft.com/office/drawing/2014/main" id="{CC8AD87C-1A46-7062-E245-DB05448FA939}"/>
              </a:ext>
            </a:extLst>
          </p:cNvPr>
          <p:cNvSpPr/>
          <p:nvPr>
            <p:custDataLst>
              <p:tags r:id="rId10"/>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34" name="矩形 33">
            <a:hlinkClick r:id="rId26" action="ppaction://hlinksldjump"/>
            <a:extLst>
              <a:ext uri="{FF2B5EF4-FFF2-40B4-BE49-F238E27FC236}">
                <a16:creationId xmlns:a16="http://schemas.microsoft.com/office/drawing/2014/main" id="{5901A3AC-B510-D18E-4A82-238E36EB57E9}"/>
              </a:ext>
            </a:extLst>
          </p:cNvPr>
          <p:cNvSpPr/>
          <p:nvPr>
            <p:custDataLst>
              <p:tags r:id="rId11"/>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59</a:t>
            </a:r>
          </a:p>
        </p:txBody>
      </p:sp>
      <p:sp>
        <p:nvSpPr>
          <p:cNvPr id="33" name="矩形 32">
            <a:hlinkClick r:id="rId26" action="ppaction://hlinksldjump"/>
            <a:extLst>
              <a:ext uri="{FF2B5EF4-FFF2-40B4-BE49-F238E27FC236}">
                <a16:creationId xmlns:a16="http://schemas.microsoft.com/office/drawing/2014/main" id="{122978CF-4F87-1129-3D7A-462312B4F9FF}"/>
              </a:ext>
            </a:extLst>
          </p:cNvPr>
          <p:cNvSpPr/>
          <p:nvPr>
            <p:custDataLst>
              <p:tags r:id="rId12"/>
            </p:custDataLst>
          </p:nvPr>
        </p:nvSpPr>
        <p:spPr>
          <a:xfrm>
            <a:off x="977959" y="2644895"/>
            <a:ext cx="363114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Depth Estimation</a:t>
            </a:r>
          </a:p>
        </p:txBody>
      </p:sp>
      <p:sp>
        <p:nvSpPr>
          <p:cNvPr id="32" name="矩形 31">
            <a:hlinkClick r:id="rId26" action="ppaction://hlinksldjump"/>
            <a:extLst>
              <a:ext uri="{FF2B5EF4-FFF2-40B4-BE49-F238E27FC236}">
                <a16:creationId xmlns:a16="http://schemas.microsoft.com/office/drawing/2014/main" id="{41399768-84C6-A710-BD79-C5D7F20D7A72}"/>
              </a:ext>
            </a:extLst>
          </p:cNvPr>
          <p:cNvSpPr/>
          <p:nvPr>
            <p:custDataLst>
              <p:tags r:id="rId13"/>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31" name="矩形 30">
            <a:hlinkClick r:id="rId27" action="ppaction://hlinksldjump"/>
            <a:extLst>
              <a:ext uri="{FF2B5EF4-FFF2-40B4-BE49-F238E27FC236}">
                <a16:creationId xmlns:a16="http://schemas.microsoft.com/office/drawing/2014/main" id="{8B6851C8-230B-ED0C-E158-9E29DF2C1483}"/>
              </a:ext>
            </a:extLst>
          </p:cNvPr>
          <p:cNvSpPr/>
          <p:nvPr>
            <p:custDataLst>
              <p:tags r:id="rId1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13</a:t>
            </a:r>
          </a:p>
        </p:txBody>
      </p:sp>
      <p:sp>
        <p:nvSpPr>
          <p:cNvPr id="30" name="矩形 29">
            <a:hlinkClick r:id="rId27" action="ppaction://hlinksldjump"/>
            <a:extLst>
              <a:ext uri="{FF2B5EF4-FFF2-40B4-BE49-F238E27FC236}">
                <a16:creationId xmlns:a16="http://schemas.microsoft.com/office/drawing/2014/main" id="{0B207D18-96CD-C3DD-F610-03DCB07FCB4B}"/>
              </a:ext>
            </a:extLst>
          </p:cNvPr>
          <p:cNvSpPr/>
          <p:nvPr>
            <p:custDataLst>
              <p:tags r:id="rId15"/>
            </p:custDataLst>
          </p:nvPr>
        </p:nvSpPr>
        <p:spPr>
          <a:xfrm>
            <a:off x="977959" y="2181285"/>
            <a:ext cx="363114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Preliminaries</a:t>
            </a:r>
          </a:p>
        </p:txBody>
      </p:sp>
      <p:sp>
        <p:nvSpPr>
          <p:cNvPr id="29" name="矩形 28">
            <a:hlinkClick r:id="rId27" action="ppaction://hlinksldjump"/>
            <a:extLst>
              <a:ext uri="{FF2B5EF4-FFF2-40B4-BE49-F238E27FC236}">
                <a16:creationId xmlns:a16="http://schemas.microsoft.com/office/drawing/2014/main" id="{59BAD25A-71FA-7C92-E6DF-1D640DD19424}"/>
              </a:ext>
            </a:extLst>
          </p:cNvPr>
          <p:cNvSpPr/>
          <p:nvPr>
            <p:custDataLst>
              <p:tags r:id="rId1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28" name="矩形 27">
            <a:extLst>
              <a:ext uri="{FF2B5EF4-FFF2-40B4-BE49-F238E27FC236}">
                <a16:creationId xmlns:a16="http://schemas.microsoft.com/office/drawing/2014/main" id="{F3F095ED-493C-E8C4-0085-D2A01230EEA2}"/>
              </a:ext>
            </a:extLst>
          </p:cNvPr>
          <p:cNvSpPr/>
          <p:nvPr>
            <p:custDataLst>
              <p:tags r:id="rId17"/>
            </p:custDataLst>
          </p:nvPr>
        </p:nvSpPr>
        <p:spPr>
          <a:xfrm>
            <a:off x="977959" y="171767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27" name="矩形 26">
            <a:hlinkClick r:id="rId28" action="ppaction://hlinksldjump"/>
            <a:extLst>
              <a:ext uri="{FF2B5EF4-FFF2-40B4-BE49-F238E27FC236}">
                <a16:creationId xmlns:a16="http://schemas.microsoft.com/office/drawing/2014/main" id="{DBC6F9BC-7D7C-B1D5-2BEB-7D12F231519A}"/>
              </a:ext>
            </a:extLst>
          </p:cNvPr>
          <p:cNvSpPr/>
          <p:nvPr>
            <p:custDataLst>
              <p:tags r:id="rId18"/>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a:t>
            </a:r>
          </a:p>
        </p:txBody>
      </p:sp>
      <p:sp>
        <p:nvSpPr>
          <p:cNvPr id="26" name="矩形 25">
            <a:hlinkClick r:id="rId28" action="ppaction://hlinksldjump"/>
            <a:extLst>
              <a:ext uri="{FF2B5EF4-FFF2-40B4-BE49-F238E27FC236}">
                <a16:creationId xmlns:a16="http://schemas.microsoft.com/office/drawing/2014/main" id="{C86A2EEE-52E3-2CAB-ABC4-C7357C0F46B2}"/>
              </a:ext>
            </a:extLst>
          </p:cNvPr>
          <p:cNvSpPr/>
          <p:nvPr>
            <p:custDataLst>
              <p:tags r:id="rId19"/>
            </p:custDataLst>
          </p:nvPr>
        </p:nvSpPr>
        <p:spPr>
          <a:xfrm>
            <a:off x="977959" y="1717675"/>
            <a:ext cx="363114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25" name="矩形 24">
            <a:hlinkClick r:id="rId28" action="ppaction://hlinksldjump"/>
            <a:extLst>
              <a:ext uri="{FF2B5EF4-FFF2-40B4-BE49-F238E27FC236}">
                <a16:creationId xmlns:a16="http://schemas.microsoft.com/office/drawing/2014/main" id="{7A4A3038-5ABD-F1A7-ED24-7E256704F397}"/>
              </a:ext>
            </a:extLst>
          </p:cNvPr>
          <p:cNvSpPr/>
          <p:nvPr>
            <p:custDataLst>
              <p:tags r:id="rId20"/>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24" name="标题 23">
            <a:extLst>
              <a:ext uri="{FF2B5EF4-FFF2-40B4-BE49-F238E27FC236}">
                <a16:creationId xmlns:a16="http://schemas.microsoft.com/office/drawing/2014/main" id="{C1DCEFC8-010D-AD03-6197-211D0B61D355}"/>
              </a:ext>
            </a:extLst>
          </p:cNvPr>
          <p:cNvSpPr>
            <a:spLocks noGrp="1"/>
          </p:cNvSpPr>
          <p:nvPr>
            <p:ph type="title"/>
            <p:custDataLst>
              <p:tags r:id="rId21"/>
            </p:custDataLst>
          </p:nvPr>
        </p:nvSpPr>
        <p:spPr/>
        <p:txBody>
          <a:bodyPr/>
          <a:lstStyle/>
          <a:p>
            <a:r>
              <a:rPr lang="en-US"/>
              <a:t>MVS</a:t>
            </a:r>
          </a:p>
        </p:txBody>
      </p:sp>
    </p:spTree>
    <p:custDataLst>
      <p:tags r:id="rId1"/>
    </p:custDataLst>
    <p:extLst>
      <p:ext uri="{BB962C8B-B14F-4D97-AF65-F5344CB8AC3E}">
        <p14:creationId xmlns:p14="http://schemas.microsoft.com/office/powerpoint/2010/main" val="402513190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a:bodyPr>
          <a:lstStyle/>
          <a:p>
            <a:r>
              <a:rPr lang="en-US" altLang="zh-CN" sz="4000" dirty="0"/>
              <a:t>Plane Sweep</a:t>
            </a:r>
            <a:endParaRPr lang="en-US" sz="4000" dirty="0"/>
          </a:p>
        </p:txBody>
      </p:sp>
      <mc:AlternateContent xmlns:mc="http://schemas.openxmlformats.org/markup-compatibility/2006" xmlns:a14="http://schemas.microsoft.com/office/drawing/2010/main">
        <mc:Choice Requires="a14">
          <p:sp>
            <p:nvSpPr>
              <p:cNvPr id="5" name="ee4pContent1">
                <a:extLst>
                  <a:ext uri="{FF2B5EF4-FFF2-40B4-BE49-F238E27FC236}">
                    <a16:creationId xmlns:a16="http://schemas.microsoft.com/office/drawing/2014/main" id="{8B77CCF3-58EA-3AF7-B87A-7CB3B8882C49}"/>
                  </a:ext>
                </a:extLst>
              </p:cNvPr>
              <p:cNvSpPr txBox="1">
                <a:spLocks/>
              </p:cNvSpPr>
              <p:nvPr>
                <p:custDataLst>
                  <p:tags r:id="rId2"/>
                </p:custDataLst>
              </p:nvPr>
            </p:nvSpPr>
            <p:spPr>
              <a:xfrm>
                <a:off x="838201" y="1690688"/>
                <a:ext cx="10515599" cy="3959614"/>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有了同一个点在</a:t>
                </a:r>
                <a14:m>
                  <m:oMath xmlns:m="http://schemas.openxmlformats.org/officeDocument/2006/math">
                    <m:r>
                      <a:rPr lang="en-US" altLang="zh-CN" i="1" dirty="0" smtClean="0">
                        <a:latin typeface="Cambria Math" panose="02040503050406030204" pitchFamily="18" charset="0"/>
                      </a:rPr>
                      <m:t>𝑁</m:t>
                    </m:r>
                  </m:oMath>
                </a14:m>
                <a:r>
                  <a:rPr lang="zh-CN" altLang="en-US" dirty="0">
                    <a:latin typeface="+mn-lt"/>
                  </a:rPr>
                  <a:t>个不同平面上投影回来的对应关系，设计一个代价函数来进行优化（光度一致性约束）</a:t>
                </a:r>
                <a:endParaRPr lang="en-US" altLang="zh-CN" dirty="0">
                  <a:latin typeface="+mn-lt"/>
                </a:endParaRPr>
              </a:p>
              <a:p>
                <a:pPr lvl="1"/>
                <a:r>
                  <a:rPr lang="zh-CN" altLang="en-US" dirty="0">
                    <a:latin typeface="+mn-lt"/>
                  </a:rPr>
                  <a:t>考虑到单个像素的不稳定性，通常使用一个以</a:t>
                </a:r>
                <a14:m>
                  <m:oMath xmlns:m="http://schemas.openxmlformats.org/officeDocument/2006/math">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e>
                    </m:d>
                  </m:oMath>
                </a14:m>
                <a:r>
                  <a:rPr lang="zh-CN" altLang="en-US" dirty="0">
                    <a:latin typeface="+mn-lt"/>
                  </a:rPr>
                  <a:t>为中心的</a:t>
                </a:r>
                <a14:m>
                  <m:oMath xmlns:m="http://schemas.openxmlformats.org/officeDocument/2006/math">
                    <m:r>
                      <a:rPr lang="en-US" altLang="zh-CN" i="1" dirty="0" smtClean="0">
                        <a:latin typeface="Cambria Math" panose="02040503050406030204" pitchFamily="18" charset="0"/>
                      </a:rPr>
                      <m:t>𝑊</m:t>
                    </m:r>
                    <m:r>
                      <a:rPr lang="en-US" altLang="zh-CN" i="1" dirty="0" smtClean="0">
                        <a:latin typeface="Cambria Math" panose="02040503050406030204" pitchFamily="18" charset="0"/>
                      </a:rPr>
                      <m:t>×</m:t>
                    </m:r>
                    <m:r>
                      <a:rPr lang="en-US" altLang="zh-CN" i="1" dirty="0" smtClean="0">
                        <a:latin typeface="Cambria Math" panose="02040503050406030204" pitchFamily="18" charset="0"/>
                      </a:rPr>
                      <m:t>𝑊</m:t>
                    </m:r>
                  </m:oMath>
                </a14:m>
                <a:r>
                  <a:rPr lang="zh-CN" altLang="en-US" dirty="0">
                    <a:latin typeface="+mn-lt"/>
                  </a:rPr>
                  <a:t>窗口内的像素块来定义代价（当然除此以外也可以使用类似 </a:t>
                </a:r>
                <a:r>
                  <a:rPr lang="en-US" altLang="zh-CN" dirty="0">
                    <a:latin typeface="+mn-lt"/>
                  </a:rPr>
                  <a:t>ZNCC </a:t>
                </a:r>
                <a:r>
                  <a:rPr lang="zh-CN" altLang="en-US" dirty="0">
                    <a:latin typeface="+mn-lt"/>
                  </a:rPr>
                  <a:t>之类的公式）：</a:t>
                </a:r>
                <a:endParaRPr lang="en-US" altLang="zh-CN" dirty="0">
                  <a:latin typeface="+mn-lt"/>
                </a:endParaRPr>
              </a:p>
              <a:p>
                <a:pPr marL="0" lvl="1" indent="0">
                  <a:buNone/>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𝐶</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l-GR" altLang="zh-CN" b="1" i="1">
                                  <a:latin typeface="Cambria Math" panose="02040503050406030204" pitchFamily="18" charset="0"/>
                                  <a:ea typeface="Cambria Math" panose="02040503050406030204" pitchFamily="18" charset="0"/>
                                </a:rPr>
                                <m:t>𝜫</m:t>
                              </m:r>
                            </m:e>
                            <m:sub>
                              <m:r>
                                <a:rPr lang="en-US" altLang="zh-CN" b="0" i="1" smtClean="0">
                                  <a:latin typeface="Cambria Math" panose="02040503050406030204" pitchFamily="18" charset="0"/>
                                  <a:ea typeface="Cambria Math" panose="02040503050406030204" pitchFamily="18" charset="0"/>
                                </a:rPr>
                                <m:t>𝑘</m:t>
                              </m:r>
                            </m:sub>
                          </m:sSub>
                        </m:e>
                      </m:d>
                      <m:r>
                        <a:rPr lang="en-US" altLang="zh-CN" b="0" i="1" smtClean="0">
                          <a:latin typeface="Cambria Math" panose="02040503050406030204" pitchFamily="18" charset="0"/>
                        </a:rPr>
                        <m:t>=</m:t>
                      </m:r>
                      <m:nary>
                        <m:naryPr>
                          <m:chr m:val="∑"/>
                          <m:ctrlPr>
                            <a:rPr lang="en-US"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𝑘</m:t>
                          </m:r>
                          <m:r>
                            <a:rPr lang="en-US" altLang="zh-CN" b="0" i="1" smtClean="0">
                              <a:latin typeface="Cambria Math" panose="02040503050406030204" pitchFamily="18" charset="0"/>
                            </a:rPr>
                            <m:t>=0</m:t>
                          </m:r>
                        </m:sub>
                        <m:sup>
                          <m:r>
                            <a:rPr lang="en-US" altLang="zh-CN" b="0" i="1" smtClean="0">
                              <a:latin typeface="Cambria Math" panose="02040503050406030204" pitchFamily="18" charset="0"/>
                            </a:rPr>
                            <m:t>𝑁</m:t>
                          </m:r>
                          <m:r>
                            <a:rPr lang="en-US" altLang="zh-CN" b="0" i="1" smtClean="0">
                              <a:latin typeface="Cambria Math" panose="02040503050406030204" pitchFamily="18" charset="0"/>
                            </a:rPr>
                            <m:t>−1</m:t>
                          </m:r>
                        </m:sup>
                        <m:e>
                          <m:nary>
                            <m:naryPr>
                              <m:chr m:val="∑"/>
                              <m:supHide m:val="on"/>
                              <m:ctrlPr>
                                <a:rPr lang="en-US" altLang="zh-CN" b="0" i="1" smtClean="0">
                                  <a:latin typeface="Cambria Math" panose="02040503050406030204" pitchFamily="18" charset="0"/>
                                </a:rPr>
                              </m:ctrlPr>
                            </m:naryPr>
                            <m: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e>
                              </m:d>
                              <m:r>
                                <m:rPr>
                                  <m:brk m:alnAt="7"/>
                                </m:rP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𝑊</m:t>
                              </m:r>
                            </m:sub>
                            <m:sup/>
                            <m:e>
                              <m:d>
                                <m:dPr>
                                  <m:begChr m:val="|"/>
                                  <m:endChr m:val="|"/>
                                  <m:ctrlPr>
                                    <a:rPr lang="en-US" altLang="zh-CN" b="0" i="1" smtClean="0">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b="1" i="1">
                                          <a:latin typeface="Cambria Math" panose="02040503050406030204" pitchFamily="18" charset="0"/>
                                        </a:rPr>
                                        <m:t>𝑰</m:t>
                                      </m:r>
                                    </m:e>
                                    <m:sub>
                                      <m:r>
                                        <m:rPr>
                                          <m:sty m:val="p"/>
                                        </m:rPr>
                                        <a:rPr lang="en-US" altLang="zh-CN">
                                          <a:latin typeface="Cambria Math" panose="02040503050406030204" pitchFamily="18" charset="0"/>
                                        </a:rPr>
                                        <m:t>ref</m:t>
                                      </m:r>
                                    </m:sub>
                                  </m:sSub>
                                  <m:d>
                                    <m:dPr>
                                      <m:ctrlPr>
                                        <a:rPr lang="en-US" altLang="zh-CN"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e>
                                  </m:d>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a:rPr lang="zh-CN" altLang="en-US" b="0" i="1" smtClean="0">
                                          <a:latin typeface="Cambria Math" panose="02040503050406030204" pitchFamily="18" charset="0"/>
                                        </a:rPr>
                                        <m:t>𝛽</m:t>
                                      </m:r>
                                    </m:e>
                                    <m:sub>
                                      <m:r>
                                        <a:rPr lang="en-US" altLang="zh-CN" b="0" i="1" smtClean="0">
                                          <a:latin typeface="Cambria Math" panose="02040503050406030204" pitchFamily="18" charset="0"/>
                                        </a:rPr>
                                        <m:t>𝑘</m:t>
                                      </m:r>
                                    </m:sub>
                                    <m:sup>
                                      <m:r>
                                        <m:rPr>
                                          <m:sty m:val="p"/>
                                        </m:rPr>
                                        <a:rPr lang="en-US" altLang="zh-CN">
                                          <a:latin typeface="Cambria Math" panose="02040503050406030204" pitchFamily="18" charset="0"/>
                                        </a:rPr>
                                        <m:t>ref</m:t>
                                      </m:r>
                                    </m:sup>
                                  </m:sSubSup>
                                  <m:sSub>
                                    <m:sSubPr>
                                      <m:ctrlPr>
                                        <a:rPr lang="en-US" altLang="zh-CN" i="1">
                                          <a:latin typeface="Cambria Math" panose="02040503050406030204" pitchFamily="18" charset="0"/>
                                        </a:rPr>
                                      </m:ctrlPr>
                                    </m:sSubPr>
                                    <m:e>
                                      <m:r>
                                        <a:rPr lang="en-US" altLang="zh-CN" b="1" i="1">
                                          <a:latin typeface="Cambria Math" panose="02040503050406030204" pitchFamily="18" charset="0"/>
                                        </a:rPr>
                                        <m:t>𝑰</m:t>
                                      </m:r>
                                    </m:e>
                                    <m:sub>
                                      <m:r>
                                        <a:rPr lang="en-US" altLang="zh-CN" i="1">
                                          <a:latin typeface="Cambria Math" panose="02040503050406030204" pitchFamily="18" charset="0"/>
                                        </a:rPr>
                                        <m:t>𝑘</m:t>
                                      </m:r>
                                    </m:sub>
                                  </m:sSub>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𝑘</m:t>
                                          </m:r>
                                        </m:sub>
                                      </m:sSub>
                                      <m:r>
                                        <a:rPr lang="en-US" altLang="zh-CN" i="1">
                                          <a:latin typeface="Cambria Math" panose="02040503050406030204" pitchFamily="18" charset="0"/>
                                        </a:rPr>
                                        <m:t>−</m:t>
                                      </m:r>
                                      <m:r>
                                        <a:rPr lang="en-US" altLang="zh-CN" i="1">
                                          <a:latin typeface="Cambria Math" panose="02040503050406030204" pitchFamily="18" charset="0"/>
                                        </a:rPr>
                                        <m:t>𝑖</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𝑘</m:t>
                                          </m:r>
                                        </m:sub>
                                      </m:sSub>
                                      <m:r>
                                        <a:rPr lang="en-US" altLang="zh-CN" i="1">
                                          <a:latin typeface="Cambria Math" panose="02040503050406030204" pitchFamily="18" charset="0"/>
                                        </a:rPr>
                                        <m:t>−</m:t>
                                      </m:r>
                                      <m:r>
                                        <a:rPr lang="en-US" altLang="zh-CN" i="1">
                                          <a:latin typeface="Cambria Math" panose="02040503050406030204" pitchFamily="18" charset="0"/>
                                        </a:rPr>
                                        <m:t>𝑗</m:t>
                                      </m:r>
                                    </m:e>
                                  </m:d>
                                </m:e>
                              </m:d>
                            </m:e>
                          </m:nary>
                        </m:e>
                      </m:nary>
                    </m:oMath>
                  </m:oMathPara>
                </a14:m>
                <a:endParaRPr lang="en-US" altLang="zh-CN" dirty="0">
                  <a:latin typeface="+mn-lt"/>
                </a:endParaRPr>
              </a:p>
              <a:p>
                <a:pPr marL="0" lvl="1" indent="0">
                  <a:buNone/>
                </a:pPr>
                <a:r>
                  <a:rPr lang="zh-CN" altLang="en-US" dirty="0">
                    <a:latin typeface="+mn-lt"/>
                  </a:rPr>
                  <a:t>其中</a:t>
                </a:r>
                <a14:m>
                  <m:oMath xmlns:m="http://schemas.openxmlformats.org/officeDocument/2006/math">
                    <m:r>
                      <a:rPr lang="en-US" altLang="zh-CN" i="1" dirty="0"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𝑘</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𝑘</m:t>
                        </m:r>
                      </m:sub>
                    </m:sSub>
                    <m:r>
                      <a:rPr lang="en-US" altLang="zh-CN" i="1" dirty="0">
                        <a:latin typeface="Cambria Math" panose="02040503050406030204" pitchFamily="18" charset="0"/>
                      </a:rPr>
                      <m:t>)</m:t>
                    </m:r>
                  </m:oMath>
                </a14:m>
                <a:r>
                  <a:rPr lang="zh-CN" altLang="en-US" dirty="0">
                    <a:latin typeface="+mn-lt"/>
                  </a:rPr>
                  <a:t> 由上面公式获得，</a:t>
                </a:r>
                <a14:m>
                  <m:oMath xmlns:m="http://schemas.openxmlformats.org/officeDocument/2006/math">
                    <m:sSubSup>
                      <m:sSubSupPr>
                        <m:ctrlPr>
                          <a:rPr lang="en-US" altLang="zh-CN" i="1">
                            <a:latin typeface="Cambria Math" panose="02040503050406030204" pitchFamily="18" charset="0"/>
                          </a:rPr>
                        </m:ctrlPr>
                      </m:sSubSupPr>
                      <m:e>
                        <m:r>
                          <a:rPr lang="zh-CN" altLang="en-US" i="1">
                            <a:latin typeface="Cambria Math" panose="02040503050406030204" pitchFamily="18" charset="0"/>
                          </a:rPr>
                          <m:t>𝛽</m:t>
                        </m:r>
                      </m:e>
                      <m:sub>
                        <m:r>
                          <a:rPr lang="en-US" altLang="zh-CN" i="1">
                            <a:latin typeface="Cambria Math" panose="02040503050406030204" pitchFamily="18" charset="0"/>
                          </a:rPr>
                          <m:t>𝑘</m:t>
                        </m:r>
                      </m:sub>
                      <m:sup>
                        <m:r>
                          <m:rPr>
                            <m:sty m:val="p"/>
                          </m:rPr>
                          <a:rPr lang="en-US" altLang="zh-CN">
                            <a:latin typeface="Cambria Math" panose="02040503050406030204" pitchFamily="18" charset="0"/>
                          </a:rPr>
                          <m:t>ref</m:t>
                        </m:r>
                      </m:sup>
                    </m:sSubSup>
                  </m:oMath>
                </a14:m>
                <a:r>
                  <a:rPr lang="zh-CN" altLang="en-US" dirty="0">
                    <a:latin typeface="+mn-lt"/>
                  </a:rPr>
                  <a:t>表示增益因子与光照有关</a:t>
                </a:r>
                <a:endParaRPr lang="en-US" altLang="zh-CN" dirty="0">
                  <a:latin typeface="+mn-lt"/>
                </a:endParaRPr>
              </a:p>
              <a:p>
                <a:pPr lvl="1"/>
                <a:r>
                  <a:rPr lang="zh-CN" altLang="en-US" dirty="0">
                    <a:latin typeface="+mn-lt"/>
                  </a:rPr>
                  <a:t>有了以上代价函数，一个像素点所对应的最佳的平面就是：</a:t>
                </a:r>
                <a:endParaRPr lang="en-US" altLang="zh-CN" dirty="0">
                  <a:latin typeface="+mn-lt"/>
                </a:endParaRPr>
              </a:p>
              <a:p>
                <a:pPr marL="0" lvl="1" indent="0">
                  <a:buNone/>
                </a:pPr>
                <a14:m>
                  <m:oMathPara xmlns:m="http://schemas.openxmlformats.org/officeDocument/2006/math">
                    <m:oMathParaPr>
                      <m:jc m:val="centerGroup"/>
                    </m:oMathParaPr>
                    <m:oMath xmlns:m="http://schemas.openxmlformats.org/officeDocument/2006/math">
                      <m:acc>
                        <m:accPr>
                          <m:chr m:val="̃"/>
                          <m:ctrlPr>
                            <a:rPr lang="en-US" altLang="zh-CN" i="1" smtClean="0">
                              <a:latin typeface="Cambria Math" panose="02040503050406030204" pitchFamily="18" charset="0"/>
                            </a:rPr>
                          </m:ctrlPr>
                        </m:accPr>
                        <m:e>
                          <m:r>
                            <a:rPr lang="el-GR" altLang="zh-CN" b="1" i="1" smtClean="0">
                              <a:latin typeface="Cambria Math" panose="02040503050406030204" pitchFamily="18" charset="0"/>
                              <a:ea typeface="Cambria Math" panose="02040503050406030204" pitchFamily="18" charset="0"/>
                            </a:rPr>
                            <m:t>𝜫</m:t>
                          </m:r>
                        </m:e>
                      </m:acc>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e>
                      </m:d>
                      <m:r>
                        <a:rPr lang="en-US" altLang="zh-CN" b="0" i="0" dirty="0" smtClean="0">
                          <a:latin typeface="Cambria Math" panose="02040503050406030204" pitchFamily="18" charset="0"/>
                        </a:rPr>
                        <m:t>=</m:t>
                      </m:r>
                      <m:func>
                        <m:funcPr>
                          <m:ctrlPr>
                            <a:rPr lang="en-US" altLang="zh-CN" b="0" i="1" dirty="0" smtClean="0">
                              <a:latin typeface="Cambria Math" panose="02040503050406030204" pitchFamily="18" charset="0"/>
                            </a:rPr>
                          </m:ctrlPr>
                        </m:funcPr>
                        <m:fName>
                          <m:limLow>
                            <m:limLowPr>
                              <m:ctrlPr>
                                <a:rPr lang="en-US" altLang="zh-CN" b="0" i="1" dirty="0" smtClean="0">
                                  <a:latin typeface="Cambria Math" panose="02040503050406030204" pitchFamily="18" charset="0"/>
                                </a:rPr>
                              </m:ctrlPr>
                            </m:limLowPr>
                            <m:e>
                              <m:r>
                                <m:rPr>
                                  <m:sty m:val="p"/>
                                </m:rPr>
                                <a:rPr lang="en-US" altLang="zh-CN" b="0" i="0" dirty="0" smtClean="0">
                                  <a:latin typeface="Cambria Math" panose="02040503050406030204" pitchFamily="18" charset="0"/>
                                </a:rPr>
                                <m:t>argmin</m:t>
                              </m:r>
                            </m:e>
                            <m:lim>
                              <m:sSub>
                                <m:sSubPr>
                                  <m:ctrlPr>
                                    <a:rPr lang="en-US" altLang="zh-CN" i="1">
                                      <a:latin typeface="Cambria Math" panose="02040503050406030204" pitchFamily="18" charset="0"/>
                                    </a:rPr>
                                  </m:ctrlPr>
                                </m:sSubPr>
                                <m:e>
                                  <m:r>
                                    <a:rPr lang="el-GR" altLang="zh-CN" b="1" i="1">
                                      <a:latin typeface="Cambria Math" panose="02040503050406030204" pitchFamily="18" charset="0"/>
                                      <a:ea typeface="Cambria Math" panose="02040503050406030204" pitchFamily="18" charset="0"/>
                                    </a:rPr>
                                    <m:t>𝜫</m:t>
                                  </m:r>
                                </m:e>
                                <m:sub>
                                  <m:r>
                                    <a:rPr lang="en-US" altLang="zh-CN" i="1">
                                      <a:latin typeface="Cambria Math" panose="02040503050406030204" pitchFamily="18" charset="0"/>
                                    </a:rPr>
                                    <m:t>𝑚</m:t>
                                  </m:r>
                                </m:sub>
                              </m:sSub>
                            </m:lim>
                          </m:limLow>
                        </m:fName>
                        <m:e>
                          <m:r>
                            <a:rPr lang="en-US" altLang="zh-CN" i="1">
                              <a:latin typeface="Cambria Math" panose="02040503050406030204" pitchFamily="18" charset="0"/>
                            </a:rPr>
                            <m:t>𝐶</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l-GR" altLang="zh-CN" b="1" i="1">
                                      <a:latin typeface="Cambria Math" panose="02040503050406030204" pitchFamily="18" charset="0"/>
                                      <a:ea typeface="Cambria Math" panose="02040503050406030204" pitchFamily="18" charset="0"/>
                                    </a:rPr>
                                    <m:t>𝜫</m:t>
                                  </m:r>
                                </m:e>
                                <m:sub>
                                  <m:r>
                                    <a:rPr lang="en-US" altLang="zh-CN" b="0" i="1" smtClean="0">
                                      <a:latin typeface="Cambria Math" panose="02040503050406030204" pitchFamily="18" charset="0"/>
                                      <a:ea typeface="Cambria Math" panose="02040503050406030204" pitchFamily="18" charset="0"/>
                                    </a:rPr>
                                    <m:t>𝑚</m:t>
                                  </m:r>
                                </m:sub>
                              </m:sSub>
                            </m:e>
                          </m:d>
                        </m:e>
                      </m:func>
                    </m:oMath>
                  </m:oMathPara>
                </a14:m>
                <a:endParaRPr lang="en-US" altLang="zh-CN" dirty="0">
                  <a:latin typeface="+mn-lt"/>
                </a:endParaRPr>
              </a:p>
              <a:p>
                <a:pPr marL="0" lvl="1" indent="0">
                  <a:buNone/>
                </a:pPr>
                <a:r>
                  <a:rPr lang="zh-CN" altLang="en-US" dirty="0">
                    <a:latin typeface="+mn-lt"/>
                  </a:rPr>
                  <a:t>这里使用的是 </a:t>
                </a:r>
                <a:r>
                  <a:rPr lang="en-US" altLang="zh-CN" dirty="0">
                    <a:latin typeface="+mn-lt"/>
                  </a:rPr>
                  <a:t>Winner-Take-All </a:t>
                </a:r>
                <a:r>
                  <a:rPr lang="zh-CN" altLang="en-US" dirty="0">
                    <a:latin typeface="+mn-lt"/>
                  </a:rPr>
                  <a:t>的策略</a:t>
                </a:r>
                <a:endParaRPr lang="en-US" altLang="zh-CN" dirty="0">
                  <a:latin typeface="+mn-lt"/>
                </a:endParaRPr>
              </a:p>
              <a:p>
                <a:pPr lvl="1"/>
                <a:r>
                  <a:rPr lang="zh-CN" altLang="en-US" dirty="0">
                    <a:latin typeface="+mn-lt"/>
                  </a:rPr>
                  <a:t>有了对应平面后，该点的深度按照以下公式计算：</a:t>
                </a:r>
                <a:endParaRPr lang="en-US" altLang="zh-CN" dirty="0">
                  <a:latin typeface="+mn-lt"/>
                </a:endParaRPr>
              </a:p>
              <a:p>
                <a:pPr marL="0" lvl="1" indent="0">
                  <a:buNone/>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𝑍</m:t>
                          </m:r>
                        </m:e>
                        <m:sub>
                          <m:r>
                            <a:rPr lang="en-US" altLang="zh-CN" i="1">
                              <a:latin typeface="Cambria Math" panose="02040503050406030204" pitchFamily="18" charset="0"/>
                            </a:rPr>
                            <m:t>𝑚</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e>
                      </m:d>
                      <m:r>
                        <a:rPr lang="en-US" altLang="zh-CN" b="0" i="1" smtClean="0">
                          <a:latin typeface="Cambria Math" panose="02040503050406030204" pitchFamily="18" charset="0"/>
                          <a:ea typeface="Cambria Math" panose="02040503050406030204" pitchFamily="18" charset="0"/>
                        </a:rPr>
                        <m:t>=−</m:t>
                      </m:r>
                      <m:f>
                        <m:fPr>
                          <m:ctrlPr>
                            <a:rPr lang="en-US" altLang="zh-CN" b="0" i="1" smtClean="0">
                              <a:latin typeface="Cambria Math" panose="02040503050406030204" pitchFamily="18" charset="0"/>
                              <a:ea typeface="Cambria Math" panose="02040503050406030204" pitchFamily="18" charset="0"/>
                            </a:rPr>
                          </m:ctrlPr>
                        </m:fPr>
                        <m:num>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𝑑</m:t>
                              </m:r>
                            </m:e>
                            <m:sub>
                              <m:r>
                                <a:rPr lang="en-US" altLang="zh-CN" b="0" i="1" smtClean="0">
                                  <a:latin typeface="Cambria Math" panose="02040503050406030204" pitchFamily="18" charset="0"/>
                                  <a:ea typeface="Cambria Math" panose="02040503050406030204" pitchFamily="18" charset="0"/>
                                </a:rPr>
                                <m:t>𝑚</m:t>
                              </m:r>
                            </m:sub>
                          </m:sSub>
                        </m:num>
                        <m:den>
                          <m:d>
                            <m:dPr>
                              <m:begChr m:val="["/>
                              <m:endChr m:val="]"/>
                              <m:ctrlPr>
                                <a:rPr lang="en-US" altLang="zh-CN" b="0" i="1" smtClean="0">
                                  <a:latin typeface="Cambria Math" panose="02040503050406030204" pitchFamily="18" charset="0"/>
                                  <a:ea typeface="Cambria Math" panose="02040503050406030204" pitchFamily="18" charset="0"/>
                                </a:rPr>
                              </m:ctrlPr>
                            </m:dPr>
                            <m:e>
                              <m:m>
                                <m:mPr>
                                  <m:mcs>
                                    <m:mc>
                                      <m:mcPr>
                                        <m:count m:val="3"/>
                                        <m:mcJc m:val="center"/>
                                      </m:mcPr>
                                    </m:mc>
                                  </m:mcs>
                                  <m:ctrlPr>
                                    <a:rPr lang="en-US" altLang="zh-CN" b="0" i="1" smtClean="0">
                                      <a:latin typeface="Cambria Math" panose="02040503050406030204" pitchFamily="18" charset="0"/>
                                      <a:ea typeface="Cambria Math" panose="02040503050406030204" pitchFamily="18" charset="0"/>
                                    </a:rPr>
                                  </m:ctrlPr>
                                </m:mPr>
                                <m:mr>
                                  <m:e>
                                    <m:r>
                                      <m:rPr>
                                        <m:brk m:alnAt="7"/>
                                      </m:rPr>
                                      <a:rPr lang="en-US" altLang="zh-CN" b="0" i="1" smtClean="0">
                                        <a:latin typeface="Cambria Math" panose="02040503050406030204" pitchFamily="18" charset="0"/>
                                        <a:ea typeface="Cambria Math" panose="02040503050406030204" pitchFamily="18" charset="0"/>
                                      </a:rPr>
                                      <m:t>𝑥</m:t>
                                    </m:r>
                                  </m:e>
                                  <m:e>
                                    <m:r>
                                      <a:rPr lang="en-US" altLang="zh-CN" b="0" i="1" smtClean="0">
                                        <a:latin typeface="Cambria Math" panose="02040503050406030204" pitchFamily="18" charset="0"/>
                                        <a:ea typeface="Cambria Math" panose="02040503050406030204" pitchFamily="18" charset="0"/>
                                      </a:rPr>
                                      <m:t>𝑦</m:t>
                                    </m:r>
                                  </m:e>
                                  <m:e>
                                    <m:r>
                                      <a:rPr lang="en-US" altLang="zh-CN" b="0" i="1" smtClean="0">
                                        <a:latin typeface="Cambria Math" panose="02040503050406030204" pitchFamily="18" charset="0"/>
                                        <a:ea typeface="Cambria Math" panose="02040503050406030204" pitchFamily="18" charset="0"/>
                                      </a:rPr>
                                      <m:t>1</m:t>
                                    </m:r>
                                  </m:e>
                                </m:mr>
                              </m:m>
                            </m:e>
                          </m:d>
                          <m:sSubSup>
                            <m:sSubSupPr>
                              <m:ctrlPr>
                                <a:rPr lang="en-US" altLang="zh-CN" i="1">
                                  <a:latin typeface="Cambria Math" panose="02040503050406030204" pitchFamily="18" charset="0"/>
                                </a:rPr>
                              </m:ctrlPr>
                            </m:sSubSupPr>
                            <m:e>
                              <m:r>
                                <a:rPr lang="en-US" altLang="zh-CN" b="1" i="1">
                                  <a:latin typeface="Cambria Math" panose="02040503050406030204" pitchFamily="18" charset="0"/>
                                </a:rPr>
                                <m:t>𝑲</m:t>
                              </m:r>
                            </m:e>
                            <m:sub>
                              <m:r>
                                <m:rPr>
                                  <m:sty m:val="p"/>
                                </m:rPr>
                                <a:rPr lang="en-US" altLang="zh-CN">
                                  <a:latin typeface="Cambria Math" panose="02040503050406030204" pitchFamily="18" charset="0"/>
                                </a:rPr>
                                <m:t>ref</m:t>
                              </m:r>
                            </m:sub>
                            <m:sup>
                              <m:r>
                                <a:rPr lang="en-US" altLang="zh-CN" i="1">
                                  <a:latin typeface="Cambria Math" panose="02040503050406030204" pitchFamily="18" charset="0"/>
                                </a:rPr>
                                <m:t>−</m:t>
                              </m:r>
                              <m:r>
                                <a:rPr lang="en-US" altLang="zh-CN" b="0" i="1" smtClean="0">
                                  <a:latin typeface="Cambria Math" panose="02040503050406030204" pitchFamily="18" charset="0"/>
                                </a:rPr>
                                <m:t>𝑇</m:t>
                              </m:r>
                            </m:sup>
                          </m:sSubSup>
                          <m:sSub>
                            <m:sSubPr>
                              <m:ctrlPr>
                                <a:rPr lang="en-US" altLang="zh-CN" i="1">
                                  <a:latin typeface="Cambria Math" panose="02040503050406030204" pitchFamily="18" charset="0"/>
                                </a:rPr>
                              </m:ctrlPr>
                            </m:sSubPr>
                            <m:e>
                              <m:r>
                                <a:rPr lang="en-US" altLang="zh-CN" b="1" i="1">
                                  <a:latin typeface="Cambria Math" panose="02040503050406030204" pitchFamily="18" charset="0"/>
                                </a:rPr>
                                <m:t>𝒏</m:t>
                              </m:r>
                            </m:e>
                            <m:sub>
                              <m:r>
                                <a:rPr lang="en-US" altLang="zh-CN" i="1">
                                  <a:latin typeface="Cambria Math" panose="02040503050406030204" pitchFamily="18" charset="0"/>
                                </a:rPr>
                                <m:t>𝑚</m:t>
                              </m:r>
                            </m:sub>
                          </m:sSub>
                        </m:den>
                      </m:f>
                    </m:oMath>
                  </m:oMathPara>
                </a14:m>
                <a:endParaRPr lang="en-US" altLang="zh-CN" dirty="0">
                  <a:latin typeface="+mn-lt"/>
                </a:endParaRPr>
              </a:p>
            </p:txBody>
          </p:sp>
        </mc:Choice>
        <mc:Fallback xmlns="">
          <p:sp>
            <p:nvSpPr>
              <p:cNvPr id="5" name="ee4pContent1">
                <a:extLst>
                  <a:ext uri="{FF2B5EF4-FFF2-40B4-BE49-F238E27FC236}">
                    <a16:creationId xmlns:a16="http://schemas.microsoft.com/office/drawing/2014/main" id="{8B77CCF3-58EA-3AF7-B87A-7CB3B8882C49}"/>
                  </a:ext>
                </a:extLst>
              </p:cNvPr>
              <p:cNvSpPr txBox="1">
                <a:spLocks noRot="1" noChangeAspect="1" noMove="1" noResize="1" noEditPoints="1" noAdjustHandles="1" noChangeArrowheads="1" noChangeShapeType="1" noTextEdit="1"/>
              </p:cNvSpPr>
              <p:nvPr>
                <p:custDataLst>
                  <p:tags r:id="rId6"/>
                </p:custDataLst>
              </p:nvPr>
            </p:nvSpPr>
            <p:spPr>
              <a:xfrm>
                <a:off x="838201" y="1690688"/>
                <a:ext cx="10515599" cy="3959614"/>
              </a:xfrm>
              <a:prstGeom prst="rect">
                <a:avLst/>
              </a:prstGeom>
              <a:blipFill>
                <a:blip r:embed="rId7"/>
                <a:stretch>
                  <a:fillRect l="-290"/>
                </a:stretch>
              </a:blipFill>
              <a:ln w="9525" cmpd="sng">
                <a:solidFill>
                  <a:schemeClr val="accent1">
                    <a:lumMod val="100000"/>
                  </a:schemeClr>
                </a:solidFill>
                <a:prstDash val="solid"/>
              </a:ln>
            </p:spPr>
            <p:txBody>
              <a:bodyPr/>
              <a:lstStyle/>
              <a:p>
                <a:r>
                  <a:rPr lang="en-US">
                    <a:noFill/>
                  </a:rPr>
                  <a:t> </a:t>
                </a:r>
              </a:p>
            </p:txBody>
          </p:sp>
        </mc:Fallback>
      </mc:AlternateContent>
    </p:spTree>
    <p:extLst>
      <p:ext uri="{BB962C8B-B14F-4D97-AF65-F5344CB8AC3E}">
        <p14:creationId xmlns:p14="http://schemas.microsoft.com/office/powerpoint/2010/main" val="41326393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extLst>
              <p:ext uri="{D42A27DB-BD31-4B8C-83A1-F6EECF244321}">
                <p14:modId xmlns:p14="http://schemas.microsoft.com/office/powerpoint/2010/main" val="49540292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a:bodyPr>
          <a:lstStyle/>
          <a:p>
            <a:r>
              <a:rPr lang="en-US" altLang="zh-CN" sz="4000" dirty="0"/>
              <a:t>Plane Sweep—</a:t>
            </a:r>
            <a:r>
              <a:rPr lang="zh-CN" altLang="en-US" sz="4000" dirty="0"/>
              <a:t>深度公式的推导</a:t>
            </a:r>
            <a:r>
              <a:rPr lang="en-US" altLang="zh-CN" sz="4000" dirty="0"/>
              <a:t>—</a:t>
            </a:r>
            <a:r>
              <a:rPr lang="zh-CN" altLang="en-US" sz="4000" dirty="0"/>
              <a:t>思路</a:t>
            </a:r>
            <a:r>
              <a:rPr lang="en-US" altLang="zh-CN" sz="4000" dirty="0"/>
              <a:t>1</a:t>
            </a:r>
            <a:endParaRPr lang="en-US" sz="4000" dirty="0"/>
          </a:p>
        </p:txBody>
      </p:sp>
      <mc:AlternateContent xmlns:mc="http://schemas.openxmlformats.org/markup-compatibility/2006" xmlns:a14="http://schemas.microsoft.com/office/drawing/2010/main">
        <mc:Choice Requires="a14">
          <p:sp>
            <p:nvSpPr>
              <p:cNvPr id="5" name="ee4pContent1">
                <a:extLst>
                  <a:ext uri="{FF2B5EF4-FFF2-40B4-BE49-F238E27FC236}">
                    <a16:creationId xmlns:a16="http://schemas.microsoft.com/office/drawing/2014/main" id="{8B77CCF3-58EA-3AF7-B87A-7CB3B8882C49}"/>
                  </a:ext>
                </a:extLst>
              </p:cNvPr>
              <p:cNvSpPr txBox="1">
                <a:spLocks/>
              </p:cNvSpPr>
              <p:nvPr>
                <p:custDataLst>
                  <p:tags r:id="rId2"/>
                </p:custDataLst>
              </p:nvPr>
            </p:nvSpPr>
            <p:spPr>
              <a:xfrm>
                <a:off x="838201" y="1690687"/>
                <a:ext cx="10515599" cy="4802187"/>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相机模型：假设有一个针孔相机模型，其中</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𝐾</m:t>
                        </m:r>
                      </m:e>
                      <m:sub>
                        <m:r>
                          <m:rPr>
                            <m:sty m:val="p"/>
                          </m:rPr>
                          <a:rPr lang="en-US" altLang="zh-CN" b="0" i="0" smtClean="0">
                            <a:latin typeface="Cambria Math" panose="02040503050406030204" pitchFamily="18" charset="0"/>
                          </a:rPr>
                          <m:t>ref</m:t>
                        </m:r>
                      </m:sub>
                    </m:sSub>
                  </m:oMath>
                </a14:m>
                <a:r>
                  <a:rPr lang="zh-CN" altLang="en-US" dirty="0">
                    <a:latin typeface="+mn-lt"/>
                  </a:rPr>
                  <a:t>代表参考相机的内参矩阵（</a:t>
                </a:r>
                <a:r>
                  <a:rPr lang="zh-CN" altLang="en-US" dirty="0">
                    <a:solidFill>
                      <a:srgbClr val="FF0000"/>
                    </a:solidFill>
                    <a:latin typeface="+mn-lt"/>
                  </a:rPr>
                  <a:t>世界坐标系和相机坐标系重合</a:t>
                </a:r>
                <a:r>
                  <a:rPr lang="zh-CN" altLang="en-US" dirty="0">
                    <a:latin typeface="+mn-lt"/>
                  </a:rPr>
                  <a:t>）</a:t>
                </a:r>
              </a:p>
              <a:p>
                <a:pPr lvl="1"/>
                <a:r>
                  <a:rPr lang="zh-CN" altLang="en-US" dirty="0">
                    <a:latin typeface="+mn-lt"/>
                  </a:rPr>
                  <a:t>平面方程：</a:t>
                </a:r>
                <a:r>
                  <a:rPr lang="en-US" altLang="zh-CN" dirty="0">
                    <a:latin typeface="+mn-lt"/>
                  </a:rPr>
                  <a:t>3D </a:t>
                </a:r>
                <a:r>
                  <a:rPr lang="zh-CN" altLang="en-US" dirty="0">
                    <a:latin typeface="+mn-lt"/>
                  </a:rPr>
                  <a:t>空间中的一个平面</a:t>
                </a:r>
                <a14:m>
                  <m:oMath xmlns:m="http://schemas.openxmlformats.org/officeDocument/2006/math">
                    <m:sSub>
                      <m:sSubPr>
                        <m:ctrlPr>
                          <a:rPr lang="en-US" altLang="zh-CN" i="1" smtClean="0">
                            <a:latin typeface="Cambria Math" panose="02040503050406030204" pitchFamily="18" charset="0"/>
                          </a:rPr>
                        </m:ctrlPr>
                      </m:sSubPr>
                      <m:e>
                        <m:r>
                          <a:rPr lang="el-GR" altLang="zh-CN" b="1" i="1">
                            <a:latin typeface="Cambria Math" panose="02040503050406030204" pitchFamily="18" charset="0"/>
                            <a:ea typeface="Cambria Math" panose="02040503050406030204" pitchFamily="18" charset="0"/>
                          </a:rPr>
                          <m:t>𝜫</m:t>
                        </m:r>
                      </m:e>
                      <m:sub>
                        <m:r>
                          <a:rPr lang="en-US" altLang="zh-CN" b="0" i="1" smtClean="0">
                            <a:latin typeface="Cambria Math" panose="02040503050406030204" pitchFamily="18" charset="0"/>
                            <a:ea typeface="Cambria Math" panose="02040503050406030204" pitchFamily="18" charset="0"/>
                          </a:rPr>
                          <m:t>𝑚</m:t>
                        </m:r>
                      </m:sub>
                    </m:sSub>
                  </m:oMath>
                </a14:m>
                <a:r>
                  <a:rPr lang="zh-CN" altLang="en-US" dirty="0">
                    <a:latin typeface="+mn-lt"/>
                  </a:rPr>
                  <a:t>可以用以下方程表示：</a:t>
                </a:r>
              </a:p>
              <a:p>
                <a:pPr marL="0" lvl="1" indent="0">
                  <a:buNone/>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ea typeface="Cambria Math" panose="02040503050406030204" pitchFamily="18" charset="0"/>
                        </a:rPr>
                        <m:t>𝑎𝑥</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𝑏𝑦</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𝑐𝑧</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𝑑</m:t>
                      </m:r>
                      <m:r>
                        <a:rPr lang="en-US" altLang="zh-CN" b="0" i="1" smtClean="0">
                          <a:latin typeface="Cambria Math" panose="02040503050406030204" pitchFamily="18" charset="0"/>
                          <a:ea typeface="Cambria Math" panose="02040503050406030204" pitchFamily="18" charset="0"/>
                        </a:rPr>
                        <m:t>=0</m:t>
                      </m:r>
                    </m:oMath>
                  </m:oMathPara>
                </a14:m>
                <a:endParaRPr lang="en-US" altLang="zh-CN" dirty="0">
                  <a:latin typeface="+mn-lt"/>
                </a:endParaRPr>
              </a:p>
              <a:p>
                <a:pPr marL="0" lvl="1" indent="0">
                  <a:buNone/>
                </a:pPr>
                <a:r>
                  <a:rPr lang="zh-CN" altLang="en-US" dirty="0">
                    <a:latin typeface="+mn-lt"/>
                  </a:rPr>
                  <a:t>其中</a:t>
                </a:r>
                <a14:m>
                  <m:oMath xmlns:m="http://schemas.openxmlformats.org/officeDocument/2006/math">
                    <m:sSub>
                      <m:sSubPr>
                        <m:ctrlPr>
                          <a:rPr lang="en-US" altLang="zh-CN" i="1">
                            <a:latin typeface="Cambria Math" panose="02040503050406030204" pitchFamily="18" charset="0"/>
                          </a:rPr>
                        </m:ctrlPr>
                      </m:sSubPr>
                      <m:e>
                        <m:r>
                          <a:rPr lang="en-US" altLang="zh-CN" b="1" i="1">
                            <a:latin typeface="Cambria Math" panose="02040503050406030204" pitchFamily="18" charset="0"/>
                          </a:rPr>
                          <m:t>𝒏</m:t>
                        </m:r>
                      </m:e>
                      <m:sub>
                        <m:r>
                          <a:rPr lang="en-US" altLang="zh-CN" i="1">
                            <a:latin typeface="Cambria Math" panose="02040503050406030204" pitchFamily="18" charset="0"/>
                          </a:rPr>
                          <m:t>𝑚</m:t>
                        </m:r>
                      </m:sub>
                    </m:sSub>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𝑎</m:t>
                            </m:r>
                            <m:r>
                              <a:rPr lang="en-US" altLang="zh-CN" b="0" i="1" smtClean="0">
                                <a:latin typeface="Cambria Math" panose="02040503050406030204" pitchFamily="18" charset="0"/>
                              </a:rPr>
                              <m:t>,</m:t>
                            </m:r>
                            <m:r>
                              <a:rPr lang="en-US" altLang="zh-CN" b="0" i="1" smtClean="0">
                                <a:latin typeface="Cambria Math" panose="02040503050406030204" pitchFamily="18" charset="0"/>
                              </a:rPr>
                              <m:t>𝑏</m:t>
                            </m:r>
                            <m:r>
                              <a:rPr lang="en-US" altLang="zh-CN" b="0" i="1" smtClean="0">
                                <a:latin typeface="Cambria Math" panose="02040503050406030204" pitchFamily="18" charset="0"/>
                              </a:rPr>
                              <m:t>,</m:t>
                            </m:r>
                            <m:r>
                              <a:rPr lang="en-US" altLang="zh-CN" b="0" i="1" smtClean="0">
                                <a:latin typeface="Cambria Math" panose="02040503050406030204" pitchFamily="18" charset="0"/>
                              </a:rPr>
                              <m:t>𝑐</m:t>
                            </m:r>
                          </m:e>
                        </m:d>
                      </m:e>
                      <m:sup>
                        <m:r>
                          <a:rPr lang="en-US" altLang="zh-CN" b="0" i="1" smtClean="0">
                            <a:latin typeface="Cambria Math" panose="02040503050406030204" pitchFamily="18" charset="0"/>
                          </a:rPr>
                          <m:t>𝑇</m:t>
                        </m:r>
                      </m:sup>
                    </m:sSup>
                  </m:oMath>
                </a14:m>
                <a:r>
                  <a:rPr lang="zh-CN" altLang="en-US" dirty="0">
                    <a:latin typeface="+mn-lt"/>
                  </a:rPr>
                  <a:t>是平面的法向量，而</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𝑑</m:t>
                        </m:r>
                      </m:e>
                      <m:sub>
                        <m:r>
                          <a:rPr lang="en-US" altLang="zh-CN" b="0" i="1" smtClean="0">
                            <a:latin typeface="Cambria Math" panose="02040503050406030204" pitchFamily="18" charset="0"/>
                          </a:rPr>
                          <m:t>𝑚</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𝑑</m:t>
                    </m:r>
                  </m:oMath>
                </a14:m>
                <a:r>
                  <a:rPr lang="zh-CN" altLang="en-US" dirty="0">
                    <a:latin typeface="+mn-lt"/>
                  </a:rPr>
                  <a:t>是沿着法向量方向从原点到平面的距离</a:t>
                </a:r>
              </a:p>
              <a:p>
                <a:pPr lvl="1"/>
                <a:r>
                  <a:rPr lang="zh-CN" altLang="en-US" dirty="0">
                    <a:latin typeface="+mn-lt"/>
                  </a:rPr>
                  <a:t>通过像素的光线：对于图像中的一个像素</a:t>
                </a:r>
                <a14:m>
                  <m:oMath xmlns:m="http://schemas.openxmlformats.org/officeDocument/2006/math">
                    <m:d>
                      <m:dPr>
                        <m:ctrlPr>
                          <a:rPr lang="en-US" altLang="zh-CN" i="1" smtClean="0">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e>
                    </m:d>
                    <m:r>
                      <a:rPr lang="en-US" altLang="zh-CN" i="1">
                        <a:latin typeface="Cambria Math" panose="02040503050406030204" pitchFamily="18" charset="0"/>
                      </a:rPr>
                      <m:t> </m:t>
                    </m:r>
                  </m:oMath>
                </a14:m>
                <a:r>
                  <a:rPr lang="zh-CN" altLang="en-US" dirty="0">
                    <a:latin typeface="+mn-lt"/>
                  </a:rPr>
                  <a:t>，通过该像素中心的光线可以参数化为：</a:t>
                </a:r>
              </a:p>
              <a:p>
                <a:pPr marL="0" lvl="1" indent="0">
                  <a:buNone/>
                </a:pPr>
                <a14:m>
                  <m:oMathPara xmlns:m="http://schemas.openxmlformats.org/officeDocument/2006/math">
                    <m:oMathParaPr>
                      <m:jc m:val="centerGroup"/>
                    </m:oMathParaPr>
                    <m:oMath xmlns:m="http://schemas.openxmlformats.org/officeDocument/2006/math">
                      <m:r>
                        <a:rPr lang="en-US" altLang="zh-CN" b="1" i="1" smtClean="0">
                          <a:latin typeface="Cambria Math" panose="02040503050406030204" pitchFamily="18" charset="0"/>
                        </a:rPr>
                        <m:t>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𝑡</m:t>
                          </m:r>
                        </m:e>
                      </m:d>
                      <m:r>
                        <a:rPr lang="en-US" altLang="zh-CN" b="0" i="1" smtClean="0">
                          <a:latin typeface="Cambria Math" panose="02040503050406030204" pitchFamily="18" charset="0"/>
                        </a:rPr>
                        <m:t>=</m:t>
                      </m:r>
                      <m:r>
                        <a:rPr lang="en-US" altLang="zh-CN" b="1" i="1" smtClean="0">
                          <a:latin typeface="Cambria Math" panose="02040503050406030204" pitchFamily="18" charset="0"/>
                        </a:rPr>
                        <m:t>𝑪</m:t>
                      </m:r>
                      <m:r>
                        <a:rPr lang="en-US" altLang="zh-CN" b="0" i="1" smtClean="0">
                          <a:latin typeface="Cambria Math" panose="02040503050406030204" pitchFamily="18" charset="0"/>
                        </a:rPr>
                        <m:t>+</m:t>
                      </m:r>
                      <m:r>
                        <a:rPr lang="en-US" altLang="zh-CN" b="0" i="1" smtClean="0">
                          <a:latin typeface="Cambria Math" panose="02040503050406030204" pitchFamily="18" charset="0"/>
                        </a:rPr>
                        <m:t>𝑡</m:t>
                      </m:r>
                      <m:r>
                        <a:rPr lang="en-US" altLang="zh-CN" b="0" i="1" smtClean="0">
                          <a:latin typeface="Cambria Math" panose="02040503050406030204" pitchFamily="18" charset="0"/>
                          <a:ea typeface="Cambria Math" panose="02040503050406030204" pitchFamily="18" charset="0"/>
                        </a:rPr>
                        <m:t>∙</m:t>
                      </m:r>
                      <m:r>
                        <a:rPr lang="en-US" altLang="zh-CN" b="1" i="1" smtClean="0">
                          <a:latin typeface="Cambria Math" panose="02040503050406030204" pitchFamily="18" charset="0"/>
                          <a:ea typeface="Cambria Math" panose="02040503050406030204" pitchFamily="18" charset="0"/>
                        </a:rPr>
                        <m:t>𝒅</m:t>
                      </m:r>
                    </m:oMath>
                  </m:oMathPara>
                </a14:m>
                <a:endParaRPr lang="en-US" altLang="zh-CN" b="1" i="1" dirty="0">
                  <a:latin typeface="+mn-lt"/>
                </a:endParaRPr>
              </a:p>
              <a:p>
                <a:pPr marL="0" lvl="1" indent="0">
                  <a:buNone/>
                </a:pPr>
                <a:r>
                  <a:rPr lang="zh-CN" altLang="en-US" dirty="0">
                    <a:latin typeface="+mn-lt"/>
                  </a:rPr>
                  <a:t>其中</a:t>
                </a:r>
                <a14:m>
                  <m:oMath xmlns:m="http://schemas.openxmlformats.org/officeDocument/2006/math">
                    <m:r>
                      <a:rPr lang="en-US" altLang="zh-CN" b="1" i="1" smtClean="0">
                        <a:latin typeface="Cambria Math" panose="02040503050406030204" pitchFamily="18" charset="0"/>
                      </a:rPr>
                      <m:t>𝑪</m:t>
                    </m:r>
                  </m:oMath>
                </a14:m>
                <a:r>
                  <a:rPr lang="zh-CN" altLang="en-US" dirty="0">
                    <a:latin typeface="+mn-lt"/>
                  </a:rPr>
                  <a:t>是相机中心（原点），而</a:t>
                </a:r>
                <a14:m>
                  <m:oMath xmlns:m="http://schemas.openxmlformats.org/officeDocument/2006/math">
                    <m:r>
                      <a:rPr lang="en-US" altLang="zh-CN" b="1" i="1">
                        <a:latin typeface="Cambria Math" panose="02040503050406030204" pitchFamily="18" charset="0"/>
                        <a:ea typeface="Cambria Math" panose="02040503050406030204" pitchFamily="18" charset="0"/>
                      </a:rPr>
                      <m:t>𝒅</m:t>
                    </m:r>
                  </m:oMath>
                </a14:m>
                <a:r>
                  <a:rPr lang="zh-CN" altLang="en-US" dirty="0">
                    <a:latin typeface="+mn-lt"/>
                  </a:rPr>
                  <a:t>是光线的方向向量。方向向量</a:t>
                </a:r>
                <a14:m>
                  <m:oMath xmlns:m="http://schemas.openxmlformats.org/officeDocument/2006/math">
                    <m:r>
                      <a:rPr lang="en-US" altLang="zh-CN" b="1" i="1">
                        <a:latin typeface="Cambria Math" panose="02040503050406030204" pitchFamily="18" charset="0"/>
                        <a:ea typeface="Cambria Math" panose="02040503050406030204" pitchFamily="18" charset="0"/>
                      </a:rPr>
                      <m:t>𝒅</m:t>
                    </m:r>
                  </m:oMath>
                </a14:m>
                <a:r>
                  <a:rPr lang="zh-CN" altLang="en-US" dirty="0">
                    <a:latin typeface="+mn-lt"/>
                  </a:rPr>
                  <a:t>可以使用相机矩阵和像素坐标计算得出。</a:t>
                </a:r>
              </a:p>
              <a:p>
                <a:pPr lvl="1"/>
                <a:r>
                  <a:rPr lang="zh-CN" altLang="en-US" dirty="0">
                    <a:latin typeface="+mn-lt"/>
                  </a:rPr>
                  <a:t>与平面的交点：为了找到光线与平面的交点，将光线的参数形式代入平面方程：</a:t>
                </a:r>
              </a:p>
              <a:p>
                <a:pPr marL="0" lvl="1" indent="0">
                  <a:buNone/>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𝑎</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𝐶</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𝑡</m:t>
                          </m:r>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𝑑</m:t>
                              </m:r>
                            </m:e>
                            <m:sub>
                              <m:r>
                                <a:rPr lang="en-US" altLang="zh-CN" b="0" i="1" smtClean="0">
                                  <a:latin typeface="Cambria Math" panose="02040503050406030204" pitchFamily="18" charset="0"/>
                                  <a:ea typeface="Cambria Math" panose="02040503050406030204" pitchFamily="18" charset="0"/>
                                </a:rPr>
                                <m:t>𝑥</m:t>
                              </m:r>
                            </m:sub>
                          </m:sSub>
                        </m:e>
                      </m:d>
                      <m:r>
                        <a:rPr lang="en-US" altLang="zh-CN" b="0" i="1" smtClean="0">
                          <a:latin typeface="Cambria Math" panose="02040503050406030204" pitchFamily="18" charset="0"/>
                        </a:rPr>
                        <m:t>+</m:t>
                      </m:r>
                      <m:r>
                        <a:rPr lang="en-US" altLang="zh-CN" b="0" i="1" smtClean="0">
                          <a:latin typeface="Cambria Math" panose="02040503050406030204" pitchFamily="18" charset="0"/>
                        </a:rPr>
                        <m:t>𝑏</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i="1">
                                  <a:latin typeface="Cambria Math" panose="02040503050406030204" pitchFamily="18" charset="0"/>
                                </a:rPr>
                                <m:t>𝐶</m:t>
                              </m:r>
                            </m:sub>
                          </m:sSub>
                          <m:r>
                            <a:rPr lang="en-US" altLang="zh-CN" i="1">
                              <a:latin typeface="Cambria Math" panose="02040503050406030204" pitchFamily="18" charset="0"/>
                            </a:rPr>
                            <m:t>+</m:t>
                          </m:r>
                          <m:r>
                            <a:rPr lang="en-US" altLang="zh-CN" i="1">
                              <a:latin typeface="Cambria Math" panose="02040503050406030204" pitchFamily="18" charset="0"/>
                            </a:rPr>
                            <m:t>𝑡</m:t>
                          </m:r>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𝑑</m:t>
                              </m:r>
                            </m:e>
                            <m:sub>
                              <m:r>
                                <a:rPr lang="en-US" altLang="zh-CN" b="0" i="1" smtClean="0">
                                  <a:latin typeface="Cambria Math" panose="02040503050406030204" pitchFamily="18" charset="0"/>
                                  <a:ea typeface="Cambria Math" panose="02040503050406030204" pitchFamily="18" charset="0"/>
                                </a:rPr>
                                <m:t>𝑦</m:t>
                              </m:r>
                            </m:sub>
                          </m:sSub>
                        </m:e>
                      </m:d>
                      <m:r>
                        <a:rPr lang="en-US" altLang="zh-CN" b="0" i="1" smtClean="0">
                          <a:latin typeface="Cambria Math" panose="02040503050406030204" pitchFamily="18" charset="0"/>
                        </a:rPr>
                        <m:t>+</m:t>
                      </m:r>
                      <m:r>
                        <a:rPr lang="en-US" altLang="zh-CN" b="0" i="1" smtClean="0">
                          <a:latin typeface="Cambria Math" panose="02040503050406030204" pitchFamily="18" charset="0"/>
                        </a:rPr>
                        <m:t>𝑐</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𝑧</m:t>
                              </m:r>
                            </m:e>
                            <m:sub>
                              <m:r>
                                <a:rPr lang="en-US" altLang="zh-CN" i="1">
                                  <a:latin typeface="Cambria Math" panose="02040503050406030204" pitchFamily="18" charset="0"/>
                                </a:rPr>
                                <m:t>𝐶</m:t>
                              </m:r>
                            </m:sub>
                          </m:sSub>
                          <m:r>
                            <a:rPr lang="en-US" altLang="zh-CN" i="1">
                              <a:latin typeface="Cambria Math" panose="02040503050406030204" pitchFamily="18" charset="0"/>
                            </a:rPr>
                            <m:t>+</m:t>
                          </m:r>
                          <m:r>
                            <a:rPr lang="en-US" altLang="zh-CN" i="1">
                              <a:latin typeface="Cambria Math" panose="02040503050406030204" pitchFamily="18" charset="0"/>
                            </a:rPr>
                            <m:t>𝑡</m:t>
                          </m:r>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𝑑</m:t>
                              </m:r>
                            </m:e>
                            <m:sub>
                              <m:r>
                                <a:rPr lang="en-US" altLang="zh-CN" b="0" i="1" smtClean="0">
                                  <a:latin typeface="Cambria Math" panose="02040503050406030204" pitchFamily="18" charset="0"/>
                                  <a:ea typeface="Cambria Math" panose="02040503050406030204" pitchFamily="18" charset="0"/>
                                </a:rPr>
                                <m:t>𝑧</m:t>
                              </m:r>
                            </m:sub>
                          </m:sSub>
                        </m:e>
                      </m:d>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𝑑</m:t>
                      </m:r>
                      <m:r>
                        <a:rPr lang="en-US" altLang="zh-CN" b="0" i="1" smtClean="0">
                          <a:latin typeface="Cambria Math" panose="02040503050406030204" pitchFamily="18" charset="0"/>
                          <a:ea typeface="Cambria Math" panose="02040503050406030204" pitchFamily="18" charset="0"/>
                        </a:rPr>
                        <m:t>=0</m:t>
                      </m:r>
                    </m:oMath>
                  </m:oMathPara>
                </a14:m>
                <a:endParaRPr lang="en-US" altLang="zh-CN" dirty="0">
                  <a:latin typeface="+mn-lt"/>
                </a:endParaRPr>
              </a:p>
              <a:p>
                <a:pPr lvl="1"/>
                <a:r>
                  <a:rPr lang="zh-CN" altLang="en-US" dirty="0">
                    <a:latin typeface="+mn-lt"/>
                  </a:rPr>
                  <a:t>简化后得到：</a:t>
                </a:r>
              </a:p>
              <a:p>
                <a:pPr marL="0" lvl="1" indent="0">
                  <a:buNone/>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𝑡</m:t>
                      </m:r>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i="1">
                              <a:latin typeface="Cambria Math" panose="02040503050406030204" pitchFamily="18" charset="0"/>
                            </a:rPr>
                            <m:t>𝑎</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𝐶</m:t>
                              </m:r>
                            </m:sub>
                          </m:sSub>
                          <m:r>
                            <a:rPr lang="en-US" altLang="zh-CN" b="0" i="1" smtClean="0">
                              <a:latin typeface="Cambria Math" panose="02040503050406030204" pitchFamily="18" charset="0"/>
                            </a:rPr>
                            <m:t>+</m:t>
                          </m:r>
                          <m:r>
                            <a:rPr lang="en-US" altLang="zh-CN" i="1">
                              <a:latin typeface="Cambria Math" panose="02040503050406030204" pitchFamily="18" charset="0"/>
                            </a:rPr>
                            <m:t>𝑏</m:t>
                          </m:r>
                          <m:sSub>
                            <m:sSubPr>
                              <m:ctrlPr>
                                <a:rPr lang="en-US"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𝐶</m:t>
                              </m:r>
                            </m:sub>
                          </m:sSub>
                          <m:r>
                            <a:rPr lang="en-US" altLang="zh-CN" b="0" i="1" smtClean="0">
                              <a:latin typeface="Cambria Math" panose="02040503050406030204" pitchFamily="18" charset="0"/>
                            </a:rPr>
                            <m:t>+</m:t>
                          </m:r>
                          <m:r>
                            <a:rPr lang="en-US" altLang="zh-CN" i="1">
                              <a:latin typeface="Cambria Math" panose="02040503050406030204" pitchFamily="18" charset="0"/>
                            </a:rPr>
                            <m:t>𝑐</m:t>
                          </m:r>
                          <m:sSub>
                            <m:sSubPr>
                              <m:ctrlPr>
                                <a:rPr lang="en-US" altLang="zh-CN" i="1">
                                  <a:latin typeface="Cambria Math" panose="02040503050406030204" pitchFamily="18" charset="0"/>
                                </a:rPr>
                              </m:ctrlPr>
                            </m:sSubPr>
                            <m:e>
                              <m:r>
                                <a:rPr lang="en-US" altLang="zh-CN" i="1">
                                  <a:latin typeface="Cambria Math" panose="02040503050406030204" pitchFamily="18" charset="0"/>
                                </a:rPr>
                                <m:t>𝑧</m:t>
                              </m:r>
                            </m:e>
                            <m:sub>
                              <m:r>
                                <a:rPr lang="en-US" altLang="zh-CN" i="1">
                                  <a:latin typeface="Cambria Math" panose="02040503050406030204" pitchFamily="18" charset="0"/>
                                </a:rPr>
                                <m:t>𝐶</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𝑑</m:t>
                          </m:r>
                        </m:num>
                        <m:den>
                          <m:r>
                            <a:rPr lang="en-US" altLang="zh-CN" i="1">
                              <a:latin typeface="Cambria Math" panose="02040503050406030204" pitchFamily="18" charset="0"/>
                            </a:rPr>
                            <m:t>𝑎</m:t>
                          </m:r>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𝑑</m:t>
                              </m:r>
                            </m:e>
                            <m:sub>
                              <m:r>
                                <a:rPr lang="en-US" altLang="zh-CN" i="1">
                                  <a:latin typeface="Cambria Math" panose="02040503050406030204" pitchFamily="18" charset="0"/>
                                  <a:ea typeface="Cambria Math" panose="02040503050406030204" pitchFamily="18" charset="0"/>
                                </a:rPr>
                                <m:t>𝑥</m:t>
                              </m:r>
                            </m:sub>
                          </m:sSub>
                          <m:r>
                            <a:rPr lang="en-US" altLang="zh-CN" b="0"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𝑏</m:t>
                          </m:r>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𝑑</m:t>
                              </m:r>
                            </m:e>
                            <m:sub>
                              <m:r>
                                <a:rPr lang="en-US" altLang="zh-CN" i="1">
                                  <a:latin typeface="Cambria Math" panose="02040503050406030204" pitchFamily="18" charset="0"/>
                                  <a:ea typeface="Cambria Math" panose="02040503050406030204" pitchFamily="18" charset="0"/>
                                </a:rPr>
                                <m:t>𝑦</m:t>
                              </m:r>
                            </m:sub>
                          </m:sSub>
                          <m:r>
                            <a:rPr lang="en-US" altLang="zh-CN" b="0"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𝑐</m:t>
                          </m:r>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𝑑</m:t>
                              </m:r>
                            </m:e>
                            <m:sub>
                              <m:r>
                                <a:rPr lang="en-US" altLang="zh-CN" i="1">
                                  <a:latin typeface="Cambria Math" panose="02040503050406030204" pitchFamily="18" charset="0"/>
                                  <a:ea typeface="Cambria Math" panose="02040503050406030204" pitchFamily="18" charset="0"/>
                                </a:rPr>
                                <m:t>𝑧</m:t>
                              </m:r>
                            </m:sub>
                          </m:sSub>
                        </m:den>
                      </m:f>
                    </m:oMath>
                  </m:oMathPara>
                </a14:m>
                <a:endParaRPr lang="en-US" altLang="zh-CN" dirty="0">
                  <a:latin typeface="+mn-lt"/>
                </a:endParaRPr>
              </a:p>
              <a:p>
                <a:pPr lvl="1"/>
                <a:r>
                  <a:rPr lang="zh-CN" altLang="en-US" dirty="0">
                    <a:latin typeface="+mn-lt"/>
                  </a:rPr>
                  <a:t>深度计算：像素</a:t>
                </a:r>
                <a14:m>
                  <m:oMath xmlns:m="http://schemas.openxmlformats.org/officeDocument/2006/math">
                    <m:d>
                      <m:dPr>
                        <m:ctrlPr>
                          <a:rPr lang="en-US" altLang="zh-CN" i="1" smtClean="0">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e>
                    </m:d>
                  </m:oMath>
                </a14:m>
                <a:r>
                  <a:rPr lang="zh-CN" altLang="en-US" dirty="0">
                    <a:latin typeface="+mn-lt"/>
                  </a:rPr>
                  <a:t>处的深度</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𝑍</m:t>
                        </m:r>
                      </m:e>
                      <m:sub>
                        <m:r>
                          <a:rPr lang="en-US" altLang="zh-CN" b="0" i="1" smtClean="0">
                            <a:latin typeface="Cambria Math" panose="02040503050406030204" pitchFamily="18" charset="0"/>
                          </a:rPr>
                          <m:t>𝑚</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e>
                    </m:d>
                  </m:oMath>
                </a14:m>
                <a:r>
                  <a:rPr lang="zh-CN" altLang="en-US" dirty="0">
                    <a:latin typeface="+mn-lt"/>
                  </a:rPr>
                  <a:t>是交点的</a:t>
                </a:r>
                <a14:m>
                  <m:oMath xmlns:m="http://schemas.openxmlformats.org/officeDocument/2006/math">
                    <m:r>
                      <a:rPr lang="en-US" altLang="zh-CN" i="1" dirty="0" smtClean="0">
                        <a:latin typeface="Cambria Math" panose="02040503050406030204" pitchFamily="18" charset="0"/>
                      </a:rPr>
                      <m:t>𝑧</m:t>
                    </m:r>
                  </m:oMath>
                </a14:m>
                <a:r>
                  <a:rPr lang="zh-CN" altLang="en-US" dirty="0">
                    <a:latin typeface="+mn-lt"/>
                  </a:rPr>
                  <a:t>坐标。使用相机矩阵</a:t>
                </a:r>
                <a14:m>
                  <m:oMath xmlns:m="http://schemas.openxmlformats.org/officeDocument/2006/math">
                    <m:sSub>
                      <m:sSubPr>
                        <m:ctrlPr>
                          <a:rPr lang="en-US" altLang="zh-CN" i="1">
                            <a:latin typeface="Cambria Math" panose="02040503050406030204" pitchFamily="18" charset="0"/>
                          </a:rPr>
                        </m:ctrlPr>
                      </m:sSubPr>
                      <m:e>
                        <m:r>
                          <a:rPr lang="en-US" altLang="zh-CN" b="1" i="1">
                            <a:latin typeface="Cambria Math" panose="02040503050406030204" pitchFamily="18" charset="0"/>
                          </a:rPr>
                          <m:t>𝑲</m:t>
                        </m:r>
                      </m:e>
                      <m:sub>
                        <m:r>
                          <m:rPr>
                            <m:sty m:val="p"/>
                          </m:rPr>
                          <a:rPr lang="en-US" altLang="zh-CN">
                            <a:latin typeface="Cambria Math" panose="02040503050406030204" pitchFamily="18" charset="0"/>
                          </a:rPr>
                          <m:t>ref</m:t>
                        </m:r>
                      </m:sub>
                    </m:sSub>
                  </m:oMath>
                </a14:m>
                <a:r>
                  <a:rPr lang="zh-CN" altLang="en-US" dirty="0">
                    <a:latin typeface="+mn-lt"/>
                  </a:rPr>
                  <a:t>和法向量</a:t>
                </a:r>
                <a14:m>
                  <m:oMath xmlns:m="http://schemas.openxmlformats.org/officeDocument/2006/math">
                    <m:sSub>
                      <m:sSubPr>
                        <m:ctrlPr>
                          <a:rPr lang="en-US" altLang="zh-CN" i="1">
                            <a:latin typeface="Cambria Math" panose="02040503050406030204" pitchFamily="18" charset="0"/>
                          </a:rPr>
                        </m:ctrlPr>
                      </m:sSubPr>
                      <m:e>
                        <m:r>
                          <a:rPr lang="en-US" altLang="zh-CN" b="1" i="1">
                            <a:latin typeface="Cambria Math" panose="02040503050406030204" pitchFamily="18" charset="0"/>
                          </a:rPr>
                          <m:t>𝒏</m:t>
                        </m:r>
                      </m:e>
                      <m:sub>
                        <m:r>
                          <a:rPr lang="en-US" altLang="zh-CN" i="1">
                            <a:latin typeface="Cambria Math" panose="02040503050406030204" pitchFamily="18" charset="0"/>
                          </a:rPr>
                          <m:t>𝑚</m:t>
                        </m:r>
                      </m:sub>
                    </m:sSub>
                    <m:r>
                      <a:rPr lang="en-US" altLang="zh-CN" i="1">
                        <a:latin typeface="Cambria Math" panose="02040503050406030204" pitchFamily="18" charset="0"/>
                      </a:rPr>
                      <m:t> </m:t>
                    </m:r>
                  </m:oMath>
                </a14:m>
                <a:r>
                  <a:rPr lang="zh-CN" altLang="en-US" dirty="0">
                    <a:latin typeface="+mn-lt"/>
                  </a:rPr>
                  <a:t>，深度可以表示为：</a:t>
                </a:r>
              </a:p>
              <a:p>
                <a:pPr marL="0" lvl="1" indent="0">
                  <a:buNone/>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𝑍</m:t>
                          </m:r>
                        </m:e>
                        <m:sub>
                          <m:r>
                            <a:rPr lang="en-US" altLang="zh-CN" i="1">
                              <a:latin typeface="Cambria Math" panose="02040503050406030204" pitchFamily="18" charset="0"/>
                            </a:rPr>
                            <m:t>𝑚</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e>
                      </m:d>
                      <m:r>
                        <a:rPr lang="en-US" altLang="zh-CN" b="0" i="1" smtClean="0">
                          <a:latin typeface="Cambria Math" panose="02040503050406030204" pitchFamily="18" charset="0"/>
                          <a:ea typeface="Cambria Math" panose="02040503050406030204" pitchFamily="18" charset="0"/>
                        </a:rPr>
                        <m:t>=−</m:t>
                      </m:r>
                      <m:f>
                        <m:fPr>
                          <m:ctrlPr>
                            <a:rPr lang="en-US" altLang="zh-CN" b="0" i="1" smtClean="0">
                              <a:latin typeface="Cambria Math" panose="02040503050406030204" pitchFamily="18" charset="0"/>
                              <a:ea typeface="Cambria Math" panose="02040503050406030204" pitchFamily="18" charset="0"/>
                            </a:rPr>
                          </m:ctrlPr>
                        </m:fPr>
                        <m:num>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𝑑</m:t>
                              </m:r>
                            </m:e>
                            <m:sub>
                              <m:r>
                                <a:rPr lang="en-US" altLang="zh-CN" b="0" i="1" smtClean="0">
                                  <a:latin typeface="Cambria Math" panose="02040503050406030204" pitchFamily="18" charset="0"/>
                                  <a:ea typeface="Cambria Math" panose="02040503050406030204" pitchFamily="18" charset="0"/>
                                </a:rPr>
                                <m:t>𝑚</m:t>
                              </m:r>
                            </m:sub>
                          </m:sSub>
                        </m:num>
                        <m:den>
                          <m:d>
                            <m:dPr>
                              <m:begChr m:val="["/>
                              <m:endChr m:val="]"/>
                              <m:ctrlPr>
                                <a:rPr lang="en-US" altLang="zh-CN" b="0" i="1" smtClean="0">
                                  <a:latin typeface="Cambria Math" panose="02040503050406030204" pitchFamily="18" charset="0"/>
                                  <a:ea typeface="Cambria Math" panose="02040503050406030204" pitchFamily="18" charset="0"/>
                                </a:rPr>
                              </m:ctrlPr>
                            </m:dPr>
                            <m:e>
                              <m:m>
                                <m:mPr>
                                  <m:mcs>
                                    <m:mc>
                                      <m:mcPr>
                                        <m:count m:val="3"/>
                                        <m:mcJc m:val="center"/>
                                      </m:mcPr>
                                    </m:mc>
                                  </m:mcs>
                                  <m:ctrlPr>
                                    <a:rPr lang="en-US" altLang="zh-CN" b="0" i="1" smtClean="0">
                                      <a:latin typeface="Cambria Math" panose="02040503050406030204" pitchFamily="18" charset="0"/>
                                      <a:ea typeface="Cambria Math" panose="02040503050406030204" pitchFamily="18" charset="0"/>
                                    </a:rPr>
                                  </m:ctrlPr>
                                </m:mPr>
                                <m:mr>
                                  <m:e>
                                    <m:r>
                                      <m:rPr>
                                        <m:brk m:alnAt="7"/>
                                      </m:rPr>
                                      <a:rPr lang="en-US" altLang="zh-CN" b="0" i="1" smtClean="0">
                                        <a:latin typeface="Cambria Math" panose="02040503050406030204" pitchFamily="18" charset="0"/>
                                        <a:ea typeface="Cambria Math" panose="02040503050406030204" pitchFamily="18" charset="0"/>
                                      </a:rPr>
                                      <m:t>𝑥</m:t>
                                    </m:r>
                                  </m:e>
                                  <m:e>
                                    <m:r>
                                      <a:rPr lang="en-US" altLang="zh-CN" b="0" i="1" smtClean="0">
                                        <a:latin typeface="Cambria Math" panose="02040503050406030204" pitchFamily="18" charset="0"/>
                                        <a:ea typeface="Cambria Math" panose="02040503050406030204" pitchFamily="18" charset="0"/>
                                      </a:rPr>
                                      <m:t>𝑦</m:t>
                                    </m:r>
                                  </m:e>
                                  <m:e>
                                    <m:r>
                                      <a:rPr lang="en-US" altLang="zh-CN" b="0" i="1" smtClean="0">
                                        <a:latin typeface="Cambria Math" panose="02040503050406030204" pitchFamily="18" charset="0"/>
                                        <a:ea typeface="Cambria Math" panose="02040503050406030204" pitchFamily="18" charset="0"/>
                                      </a:rPr>
                                      <m:t>1</m:t>
                                    </m:r>
                                  </m:e>
                                </m:mr>
                              </m:m>
                            </m:e>
                          </m:d>
                          <m:sSubSup>
                            <m:sSubSupPr>
                              <m:ctrlPr>
                                <a:rPr lang="en-US" altLang="zh-CN" i="1">
                                  <a:latin typeface="Cambria Math" panose="02040503050406030204" pitchFamily="18" charset="0"/>
                                </a:rPr>
                              </m:ctrlPr>
                            </m:sSubSupPr>
                            <m:e>
                              <m:r>
                                <a:rPr lang="en-US" altLang="zh-CN" b="1" i="1">
                                  <a:latin typeface="Cambria Math" panose="02040503050406030204" pitchFamily="18" charset="0"/>
                                </a:rPr>
                                <m:t>𝑲</m:t>
                              </m:r>
                            </m:e>
                            <m:sub>
                              <m:r>
                                <m:rPr>
                                  <m:sty m:val="p"/>
                                </m:rPr>
                                <a:rPr lang="en-US" altLang="zh-CN">
                                  <a:latin typeface="Cambria Math" panose="02040503050406030204" pitchFamily="18" charset="0"/>
                                </a:rPr>
                                <m:t>ref</m:t>
                              </m:r>
                            </m:sub>
                            <m:sup>
                              <m:r>
                                <a:rPr lang="en-US" altLang="zh-CN" i="1">
                                  <a:latin typeface="Cambria Math" panose="02040503050406030204" pitchFamily="18" charset="0"/>
                                </a:rPr>
                                <m:t>−</m:t>
                              </m:r>
                              <m:r>
                                <a:rPr lang="en-US" altLang="zh-CN" b="0" i="1" smtClean="0">
                                  <a:latin typeface="Cambria Math" panose="02040503050406030204" pitchFamily="18" charset="0"/>
                                </a:rPr>
                                <m:t>𝑇</m:t>
                              </m:r>
                            </m:sup>
                          </m:sSubSup>
                          <m:sSub>
                            <m:sSubPr>
                              <m:ctrlPr>
                                <a:rPr lang="en-US" altLang="zh-CN" i="1">
                                  <a:latin typeface="Cambria Math" panose="02040503050406030204" pitchFamily="18" charset="0"/>
                                </a:rPr>
                              </m:ctrlPr>
                            </m:sSubPr>
                            <m:e>
                              <m:r>
                                <a:rPr lang="en-US" altLang="zh-CN" b="1" i="1">
                                  <a:latin typeface="Cambria Math" panose="02040503050406030204" pitchFamily="18" charset="0"/>
                                </a:rPr>
                                <m:t>𝒏</m:t>
                              </m:r>
                            </m:e>
                            <m:sub>
                              <m:r>
                                <a:rPr lang="en-US" altLang="zh-CN" i="1">
                                  <a:latin typeface="Cambria Math" panose="02040503050406030204" pitchFamily="18" charset="0"/>
                                </a:rPr>
                                <m:t>𝑚</m:t>
                              </m:r>
                            </m:sub>
                          </m:sSub>
                        </m:den>
                      </m:f>
                    </m:oMath>
                  </m:oMathPara>
                </a14:m>
                <a:endParaRPr lang="en-US" altLang="zh-CN" dirty="0">
                  <a:latin typeface="+mn-lt"/>
                </a:endParaRPr>
              </a:p>
              <a:p>
                <a:pPr marL="0" lvl="1" indent="0">
                  <a:buNone/>
                </a:pPr>
                <a:r>
                  <a:rPr lang="zh-CN" altLang="en-US" dirty="0">
                    <a:latin typeface="+mn-lt"/>
                  </a:rPr>
                  <a:t>其中</a:t>
                </a:r>
                <a14:m>
                  <m:oMath xmlns:m="http://schemas.openxmlformats.org/officeDocument/2006/math">
                    <m:d>
                      <m:dPr>
                        <m:begChr m:val="["/>
                        <m:endChr m:val="]"/>
                        <m:ctrlPr>
                          <a:rPr lang="en-US" altLang="zh-CN" b="0" i="1" smtClean="0">
                            <a:latin typeface="Cambria Math" panose="02040503050406030204" pitchFamily="18" charset="0"/>
                            <a:ea typeface="Cambria Math" panose="02040503050406030204" pitchFamily="18" charset="0"/>
                          </a:rPr>
                        </m:ctrlPr>
                      </m:dPr>
                      <m:e>
                        <m:m>
                          <m:mPr>
                            <m:mcs>
                              <m:mc>
                                <m:mcPr>
                                  <m:count m:val="3"/>
                                  <m:mcJc m:val="center"/>
                                </m:mcPr>
                              </m:mc>
                            </m:mcs>
                            <m:ctrlPr>
                              <a:rPr lang="en-US" altLang="zh-CN" b="0" i="1" smtClean="0">
                                <a:latin typeface="Cambria Math" panose="02040503050406030204" pitchFamily="18" charset="0"/>
                                <a:ea typeface="Cambria Math" panose="02040503050406030204" pitchFamily="18" charset="0"/>
                              </a:rPr>
                            </m:ctrlPr>
                          </m:mPr>
                          <m:mr>
                            <m:e>
                              <m:r>
                                <m:rPr>
                                  <m:brk m:alnAt="7"/>
                                </m:rPr>
                                <a:rPr lang="en-US" altLang="zh-CN" b="0" i="1" smtClean="0">
                                  <a:latin typeface="Cambria Math" panose="02040503050406030204" pitchFamily="18" charset="0"/>
                                  <a:ea typeface="Cambria Math" panose="02040503050406030204" pitchFamily="18" charset="0"/>
                                </a:rPr>
                                <m:t>𝑥</m:t>
                              </m:r>
                            </m:e>
                            <m:e>
                              <m:r>
                                <a:rPr lang="en-US" altLang="zh-CN" b="0" i="1" smtClean="0">
                                  <a:latin typeface="Cambria Math" panose="02040503050406030204" pitchFamily="18" charset="0"/>
                                  <a:ea typeface="Cambria Math" panose="02040503050406030204" pitchFamily="18" charset="0"/>
                                </a:rPr>
                                <m:t>𝑦</m:t>
                              </m:r>
                            </m:e>
                            <m:e>
                              <m:r>
                                <a:rPr lang="en-US" altLang="zh-CN" b="0" i="1" smtClean="0">
                                  <a:latin typeface="Cambria Math" panose="02040503050406030204" pitchFamily="18" charset="0"/>
                                  <a:ea typeface="Cambria Math" panose="02040503050406030204" pitchFamily="18" charset="0"/>
                                </a:rPr>
                                <m:t>1</m:t>
                              </m:r>
                            </m:e>
                          </m:mr>
                        </m:m>
                      </m:e>
                    </m:d>
                    <m:sSubSup>
                      <m:sSubSupPr>
                        <m:ctrlPr>
                          <a:rPr lang="en-US" altLang="zh-CN" i="1">
                            <a:latin typeface="Cambria Math" panose="02040503050406030204" pitchFamily="18" charset="0"/>
                          </a:rPr>
                        </m:ctrlPr>
                      </m:sSubSupPr>
                      <m:e>
                        <m:r>
                          <a:rPr lang="en-US" altLang="zh-CN" b="1" i="1">
                            <a:latin typeface="Cambria Math" panose="02040503050406030204" pitchFamily="18" charset="0"/>
                          </a:rPr>
                          <m:t>𝑲</m:t>
                        </m:r>
                      </m:e>
                      <m:sub>
                        <m:r>
                          <m:rPr>
                            <m:sty m:val="p"/>
                          </m:rPr>
                          <a:rPr lang="en-US" altLang="zh-CN">
                            <a:latin typeface="Cambria Math" panose="02040503050406030204" pitchFamily="18" charset="0"/>
                          </a:rPr>
                          <m:t>ref</m:t>
                        </m:r>
                      </m:sub>
                      <m:sup>
                        <m:r>
                          <a:rPr lang="en-US" altLang="zh-CN" i="1">
                            <a:latin typeface="Cambria Math" panose="02040503050406030204" pitchFamily="18" charset="0"/>
                          </a:rPr>
                          <m:t>−</m:t>
                        </m:r>
                        <m:r>
                          <a:rPr lang="en-US" altLang="zh-CN" b="0" i="1" smtClean="0">
                            <a:latin typeface="Cambria Math" panose="02040503050406030204" pitchFamily="18" charset="0"/>
                          </a:rPr>
                          <m:t>𝑇</m:t>
                        </m:r>
                      </m:sup>
                    </m:sSubSup>
                    <m:sSub>
                      <m:sSubPr>
                        <m:ctrlPr>
                          <a:rPr lang="en-US" altLang="zh-CN" i="1">
                            <a:latin typeface="Cambria Math" panose="02040503050406030204" pitchFamily="18" charset="0"/>
                          </a:rPr>
                        </m:ctrlPr>
                      </m:sSubPr>
                      <m:e>
                        <m:r>
                          <a:rPr lang="en-US" altLang="zh-CN" b="1" i="1">
                            <a:latin typeface="Cambria Math" panose="02040503050406030204" pitchFamily="18" charset="0"/>
                          </a:rPr>
                          <m:t>𝒏</m:t>
                        </m:r>
                      </m:e>
                      <m:sub>
                        <m:r>
                          <a:rPr lang="en-US" altLang="zh-CN" i="1">
                            <a:latin typeface="Cambria Math" panose="02040503050406030204" pitchFamily="18" charset="0"/>
                          </a:rPr>
                          <m:t>𝑚</m:t>
                        </m:r>
                      </m:sub>
                    </m:sSub>
                  </m:oMath>
                </a14:m>
                <a:r>
                  <a:rPr lang="zh-CN" altLang="en-US" dirty="0">
                    <a:latin typeface="+mn-lt"/>
                  </a:rPr>
                  <a:t>表示像素坐标与变换后的法向量的点积</a:t>
                </a:r>
              </a:p>
            </p:txBody>
          </p:sp>
        </mc:Choice>
        <mc:Fallback xmlns="">
          <p:sp>
            <p:nvSpPr>
              <p:cNvPr id="5" name="ee4pContent1">
                <a:extLst>
                  <a:ext uri="{FF2B5EF4-FFF2-40B4-BE49-F238E27FC236}">
                    <a16:creationId xmlns:a16="http://schemas.microsoft.com/office/drawing/2014/main" id="{8B77CCF3-58EA-3AF7-B87A-7CB3B8882C49}"/>
                  </a:ext>
                </a:extLst>
              </p:cNvPr>
              <p:cNvSpPr txBox="1">
                <a:spLocks noRot="1" noChangeAspect="1" noMove="1" noResize="1" noEditPoints="1" noAdjustHandles="1" noChangeArrowheads="1" noChangeShapeType="1" noTextEdit="1"/>
              </p:cNvSpPr>
              <p:nvPr>
                <p:custDataLst>
                  <p:tags r:id="rId6"/>
                </p:custDataLst>
              </p:nvPr>
            </p:nvSpPr>
            <p:spPr>
              <a:xfrm>
                <a:off x="838201" y="1690687"/>
                <a:ext cx="10515599" cy="4802187"/>
              </a:xfrm>
              <a:prstGeom prst="rect">
                <a:avLst/>
              </a:prstGeom>
              <a:blipFill>
                <a:blip r:embed="rId7"/>
                <a:stretch>
                  <a:fillRect l="-290" b="-886"/>
                </a:stretch>
              </a:blipFill>
              <a:ln w="9525" cmpd="sng">
                <a:solidFill>
                  <a:schemeClr val="accent1">
                    <a:lumMod val="100000"/>
                  </a:schemeClr>
                </a:solidFill>
                <a:prstDash val="solid"/>
              </a:ln>
            </p:spPr>
            <p:txBody>
              <a:bodyPr/>
              <a:lstStyle/>
              <a:p>
                <a:r>
                  <a:rPr lang="en-US">
                    <a:noFill/>
                  </a:rPr>
                  <a:t> </a:t>
                </a:r>
              </a:p>
            </p:txBody>
          </p:sp>
        </mc:Fallback>
      </mc:AlternateContent>
    </p:spTree>
    <p:extLst>
      <p:ext uri="{BB962C8B-B14F-4D97-AF65-F5344CB8AC3E}">
        <p14:creationId xmlns:p14="http://schemas.microsoft.com/office/powerpoint/2010/main" val="222491552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extLst>
              <p:ext uri="{D42A27DB-BD31-4B8C-83A1-F6EECF244321}">
                <p14:modId xmlns:p14="http://schemas.microsoft.com/office/powerpoint/2010/main" val="222102529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a:bodyPr>
          <a:lstStyle/>
          <a:p>
            <a:r>
              <a:rPr lang="en-US" altLang="zh-CN" sz="4000" dirty="0"/>
              <a:t>Plane Sweep—</a:t>
            </a:r>
            <a:r>
              <a:rPr lang="zh-CN" altLang="en-US" sz="4000" dirty="0"/>
              <a:t>深度公式的推导</a:t>
            </a:r>
            <a:r>
              <a:rPr lang="en-US" altLang="zh-CN" sz="4000" dirty="0"/>
              <a:t>—</a:t>
            </a:r>
            <a:r>
              <a:rPr lang="zh-CN" altLang="en-US" sz="4000" dirty="0"/>
              <a:t>思路</a:t>
            </a:r>
            <a:r>
              <a:rPr lang="en-US" altLang="zh-CN" sz="4000" dirty="0"/>
              <a:t>2</a:t>
            </a:r>
            <a:endParaRPr lang="en-US" sz="4000" dirty="0"/>
          </a:p>
        </p:txBody>
      </p:sp>
      <mc:AlternateContent xmlns:mc="http://schemas.openxmlformats.org/markup-compatibility/2006" xmlns:a14="http://schemas.microsoft.com/office/drawing/2010/main">
        <mc:Choice Requires="a14">
          <p:sp>
            <p:nvSpPr>
              <p:cNvPr id="5" name="ee4pContent1">
                <a:extLst>
                  <a:ext uri="{FF2B5EF4-FFF2-40B4-BE49-F238E27FC236}">
                    <a16:creationId xmlns:a16="http://schemas.microsoft.com/office/drawing/2014/main" id="{8B77CCF3-58EA-3AF7-B87A-7CB3B8882C49}"/>
                  </a:ext>
                </a:extLst>
              </p:cNvPr>
              <p:cNvSpPr txBox="1">
                <a:spLocks/>
              </p:cNvSpPr>
              <p:nvPr>
                <p:custDataLst>
                  <p:tags r:id="rId2"/>
                </p:custDataLst>
              </p:nvPr>
            </p:nvSpPr>
            <p:spPr>
              <a:xfrm>
                <a:off x="838201" y="1690687"/>
                <a:ext cx="10515599" cy="3631811"/>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假设有一个针孔相机模型，其中</a:t>
                </a:r>
                <a14:m>
                  <m:oMath xmlns:m="http://schemas.openxmlformats.org/officeDocument/2006/math">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𝑲</m:t>
                        </m:r>
                      </m:e>
                      <m:sub>
                        <m:r>
                          <m:rPr>
                            <m:sty m:val="p"/>
                          </m:rPr>
                          <a:rPr lang="en-US" altLang="zh-CN" b="0" i="0" smtClean="0">
                            <a:latin typeface="Cambria Math" panose="02040503050406030204" pitchFamily="18" charset="0"/>
                          </a:rPr>
                          <m:t>ref</m:t>
                        </m:r>
                      </m:sub>
                    </m:sSub>
                  </m:oMath>
                </a14:m>
                <a:r>
                  <a:rPr lang="zh-CN" altLang="en-US" dirty="0">
                    <a:latin typeface="+mn-lt"/>
                  </a:rPr>
                  <a:t>代表参考相机的内参矩阵（</a:t>
                </a:r>
                <a:r>
                  <a:rPr lang="zh-CN" altLang="en-US" dirty="0">
                    <a:solidFill>
                      <a:srgbClr val="FF0000"/>
                    </a:solidFill>
                    <a:latin typeface="+mn-lt"/>
                  </a:rPr>
                  <a:t>世界坐标系和相机坐标系重合</a:t>
                </a:r>
                <a:r>
                  <a:rPr lang="zh-CN" altLang="en-US" dirty="0">
                    <a:latin typeface="+mn-lt"/>
                  </a:rPr>
                  <a:t>）</a:t>
                </a:r>
                <a:endParaRPr lang="en-US" altLang="zh-CN" dirty="0">
                  <a:latin typeface="+mn-lt"/>
                </a:endParaRPr>
              </a:p>
              <a:p>
                <a:pPr lvl="1"/>
                <a:r>
                  <a:rPr lang="zh-CN" altLang="en-US" dirty="0">
                    <a:latin typeface="+mn-lt"/>
                  </a:rPr>
                  <a:t>对于图像中的一个像素</a:t>
                </a:r>
                <a14:m>
                  <m:oMath xmlns:m="http://schemas.openxmlformats.org/officeDocument/2006/math">
                    <m:d>
                      <m:dPr>
                        <m:ctrlPr>
                          <a:rPr lang="en-US" altLang="zh-CN" i="1" smtClean="0">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e>
                    </m:d>
                    <m:r>
                      <a:rPr lang="zh-CN" altLang="en-US" i="1">
                        <a:latin typeface="Cambria Math" panose="02040503050406030204" pitchFamily="18" charset="0"/>
                      </a:rPr>
                      <m:t>，在</m:t>
                    </m:r>
                  </m:oMath>
                </a14:m>
                <a:r>
                  <a:rPr lang="zh-CN" altLang="en-US" dirty="0">
                    <a:latin typeface="+mn-lt"/>
                  </a:rPr>
                  <a:t>齐次坐标系下为：</a:t>
                </a:r>
                <a14:m>
                  <m:oMath xmlns:m="http://schemas.openxmlformats.org/officeDocument/2006/math">
                    <m:r>
                      <a:rPr lang="en-US" altLang="zh-CN" b="1" i="1">
                        <a:latin typeface="Cambria Math" panose="02040503050406030204" pitchFamily="18" charset="0"/>
                        <a:ea typeface="Cambria Math" panose="02040503050406030204" pitchFamily="18" charset="0"/>
                      </a:rPr>
                      <m:t>𝑿</m:t>
                    </m:r>
                    <m:r>
                      <a:rPr lang="en-US" altLang="zh-CN" b="0" i="1" smtClean="0">
                        <a:latin typeface="Cambria Math" panose="02040503050406030204" pitchFamily="18" charset="0"/>
                        <a:ea typeface="Cambria Math" panose="02040503050406030204" pitchFamily="18" charset="0"/>
                      </a:rPr>
                      <m:t>=</m:t>
                    </m:r>
                    <m:d>
                      <m:dPr>
                        <m:begChr m:val="["/>
                        <m:endChr m:val="]"/>
                        <m:ctrlPr>
                          <a:rPr lang="en-US" altLang="zh-CN" b="0" i="1" smtClean="0">
                            <a:latin typeface="Cambria Math" panose="02040503050406030204" pitchFamily="18" charset="0"/>
                            <a:ea typeface="Cambria Math" panose="02040503050406030204" pitchFamily="18" charset="0"/>
                          </a:rPr>
                        </m:ctrlPr>
                      </m:dPr>
                      <m:e>
                        <m:m>
                          <m:mPr>
                            <m:mcs>
                              <m:mc>
                                <m:mcPr>
                                  <m:count m:val="3"/>
                                  <m:mcJc m:val="center"/>
                                </m:mcPr>
                              </m:mc>
                            </m:mcs>
                            <m:ctrlPr>
                              <a:rPr lang="en-US" altLang="zh-CN" b="0" i="1" smtClean="0">
                                <a:latin typeface="Cambria Math" panose="02040503050406030204" pitchFamily="18" charset="0"/>
                                <a:ea typeface="Cambria Math" panose="02040503050406030204" pitchFamily="18" charset="0"/>
                              </a:rPr>
                            </m:ctrlPr>
                          </m:mPr>
                          <m:mr>
                            <m:e>
                              <m:r>
                                <m:rPr>
                                  <m:brk m:alnAt="7"/>
                                </m:rPr>
                                <a:rPr lang="en-US" altLang="zh-CN" b="0" i="1" smtClean="0">
                                  <a:latin typeface="Cambria Math" panose="02040503050406030204" pitchFamily="18" charset="0"/>
                                  <a:ea typeface="Cambria Math" panose="02040503050406030204" pitchFamily="18" charset="0"/>
                                </a:rPr>
                                <m:t>𝑥</m:t>
                              </m:r>
                            </m:e>
                            <m:e>
                              <m:r>
                                <a:rPr lang="en-US" altLang="zh-CN" b="0" i="1" smtClean="0">
                                  <a:latin typeface="Cambria Math" panose="02040503050406030204" pitchFamily="18" charset="0"/>
                                  <a:ea typeface="Cambria Math" panose="02040503050406030204" pitchFamily="18" charset="0"/>
                                </a:rPr>
                                <m:t>𝑦</m:t>
                              </m:r>
                            </m:e>
                            <m:e>
                              <m:r>
                                <a:rPr lang="en-US" altLang="zh-CN" b="0" i="1" smtClean="0">
                                  <a:latin typeface="Cambria Math" panose="02040503050406030204" pitchFamily="18" charset="0"/>
                                  <a:ea typeface="Cambria Math" panose="02040503050406030204" pitchFamily="18" charset="0"/>
                                </a:rPr>
                                <m:t>1</m:t>
                              </m:r>
                            </m:e>
                          </m:mr>
                        </m:m>
                      </m:e>
                    </m:d>
                  </m:oMath>
                </a14:m>
                <a:endParaRPr lang="en-US" altLang="zh-CN" dirty="0">
                  <a:latin typeface="+mn-lt"/>
                </a:endParaRPr>
              </a:p>
              <a:p>
                <a:pPr lvl="1"/>
                <a:r>
                  <a:rPr lang="zh-CN" altLang="en-US" dirty="0">
                    <a:latin typeface="+mn-lt"/>
                  </a:rPr>
                  <a:t>该像素对应的世界坐标系坐标为：</a:t>
                </a:r>
                <a14:m>
                  <m:oMath xmlns:m="http://schemas.openxmlformats.org/officeDocument/2006/math">
                    <m:sSubSup>
                      <m:sSubSupPr>
                        <m:ctrlPr>
                          <a:rPr lang="en-US" altLang="zh-CN" i="1" smtClean="0">
                            <a:latin typeface="Cambria Math" panose="02040503050406030204" pitchFamily="18" charset="0"/>
                            <a:ea typeface="Cambria Math" panose="02040503050406030204" pitchFamily="18" charset="0"/>
                          </a:rPr>
                        </m:ctrlPr>
                      </m:sSubSupPr>
                      <m:e>
                        <m:r>
                          <a:rPr lang="en-US" altLang="zh-CN" b="1" i="1" smtClean="0">
                            <a:latin typeface="Cambria Math" panose="02040503050406030204" pitchFamily="18" charset="0"/>
                            <a:ea typeface="Cambria Math" panose="02040503050406030204" pitchFamily="18" charset="0"/>
                          </a:rPr>
                          <m:t>𝑿</m:t>
                        </m:r>
                      </m:e>
                      <m:sub>
                        <m:r>
                          <a:rPr lang="en-US" altLang="zh-CN" b="0" i="1" smtClean="0">
                            <a:latin typeface="Cambria Math" panose="02040503050406030204" pitchFamily="18" charset="0"/>
                            <a:ea typeface="Cambria Math" panose="02040503050406030204" pitchFamily="18" charset="0"/>
                          </a:rPr>
                          <m:t>𝑊</m:t>
                        </m:r>
                      </m:sub>
                      <m:sup>
                        <m:r>
                          <a:rPr lang="en-US" altLang="zh-CN" b="0" i="1" smtClean="0">
                            <a:latin typeface="Cambria Math" panose="02040503050406030204" pitchFamily="18" charset="0"/>
                            <a:ea typeface="Cambria Math" panose="02040503050406030204" pitchFamily="18" charset="0"/>
                          </a:rPr>
                          <m:t>𝑇</m:t>
                        </m:r>
                      </m:sup>
                    </m:sSubSup>
                    <m:r>
                      <a:rPr lang="en-US" altLang="zh-CN" b="0"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𝑍</m:t>
                        </m:r>
                      </m:e>
                      <m:sub>
                        <m:r>
                          <a:rPr lang="en-US" altLang="zh-CN" i="1">
                            <a:latin typeface="Cambria Math" panose="02040503050406030204" pitchFamily="18" charset="0"/>
                          </a:rPr>
                          <m:t>𝑚</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e>
                    </m:d>
                    <m:sSubSup>
                      <m:sSubSupPr>
                        <m:ctrlPr>
                          <a:rPr lang="en-US" altLang="zh-CN" b="0" i="1" smtClean="0">
                            <a:latin typeface="Cambria Math" panose="02040503050406030204" pitchFamily="18" charset="0"/>
                            <a:ea typeface="Cambria Math" panose="02040503050406030204" pitchFamily="18" charset="0"/>
                          </a:rPr>
                        </m:ctrlPr>
                      </m:sSubSupPr>
                      <m:e>
                        <m:r>
                          <a:rPr lang="en-US" altLang="zh-CN" b="1" i="1">
                            <a:latin typeface="Cambria Math" panose="02040503050406030204" pitchFamily="18" charset="0"/>
                          </a:rPr>
                          <m:t>𝑲</m:t>
                        </m:r>
                      </m:e>
                      <m:sub>
                        <m:r>
                          <m:rPr>
                            <m:sty m:val="p"/>
                          </m:rPr>
                          <a:rPr lang="en-US" altLang="zh-CN">
                            <a:latin typeface="Cambria Math" panose="02040503050406030204" pitchFamily="18" charset="0"/>
                          </a:rPr>
                          <m:t>ref</m:t>
                        </m:r>
                      </m:sub>
                      <m:sup>
                        <m:r>
                          <a:rPr lang="en-US" altLang="zh-CN" b="0" i="1" smtClean="0">
                            <a:latin typeface="Cambria Math" panose="02040503050406030204" pitchFamily="18" charset="0"/>
                            <a:ea typeface="Cambria Math" panose="02040503050406030204" pitchFamily="18" charset="0"/>
                          </a:rPr>
                          <m:t>−1</m:t>
                        </m:r>
                      </m:sup>
                    </m:sSubSup>
                    <m:sSup>
                      <m:sSupPr>
                        <m:ctrlPr>
                          <a:rPr lang="en-US" altLang="zh-CN" i="1" smtClean="0">
                            <a:latin typeface="Cambria Math" panose="02040503050406030204" pitchFamily="18" charset="0"/>
                            <a:ea typeface="Cambria Math" panose="02040503050406030204" pitchFamily="18" charset="0"/>
                          </a:rPr>
                        </m:ctrlPr>
                      </m:sSupPr>
                      <m:e>
                        <m:r>
                          <a:rPr lang="en-US" altLang="zh-CN" b="1" i="1">
                            <a:latin typeface="Cambria Math" panose="02040503050406030204" pitchFamily="18" charset="0"/>
                            <a:ea typeface="Cambria Math" panose="02040503050406030204" pitchFamily="18" charset="0"/>
                          </a:rPr>
                          <m:t>𝑿</m:t>
                        </m:r>
                      </m:e>
                      <m:sup>
                        <m:r>
                          <a:rPr lang="en-US" altLang="zh-CN" b="0" i="1" smtClean="0">
                            <a:latin typeface="Cambria Math" panose="02040503050406030204" pitchFamily="18" charset="0"/>
                            <a:ea typeface="Cambria Math" panose="02040503050406030204" pitchFamily="18" charset="0"/>
                          </a:rPr>
                          <m:t>𝑇</m:t>
                        </m:r>
                      </m:sup>
                    </m:sSup>
                  </m:oMath>
                </a14:m>
                <a:endParaRPr lang="zh-CN" altLang="en-US" dirty="0">
                  <a:latin typeface="+mn-lt"/>
                </a:endParaRPr>
              </a:p>
              <a:p>
                <a:pPr lvl="1"/>
                <a:r>
                  <a:rPr lang="en-US" altLang="zh-CN" dirty="0">
                    <a:latin typeface="+mn-lt"/>
                  </a:rPr>
                  <a:t>3D </a:t>
                </a:r>
                <a:r>
                  <a:rPr lang="zh-CN" altLang="en-US" dirty="0">
                    <a:latin typeface="+mn-lt"/>
                  </a:rPr>
                  <a:t>空间中的一个平面</a:t>
                </a:r>
                <a14:m>
                  <m:oMath xmlns:m="http://schemas.openxmlformats.org/officeDocument/2006/math">
                    <m:sSub>
                      <m:sSubPr>
                        <m:ctrlPr>
                          <a:rPr lang="en-US" altLang="zh-CN" i="1" smtClean="0">
                            <a:latin typeface="Cambria Math" panose="02040503050406030204" pitchFamily="18" charset="0"/>
                          </a:rPr>
                        </m:ctrlPr>
                      </m:sSubPr>
                      <m:e>
                        <m:r>
                          <a:rPr lang="el-GR" altLang="zh-CN" b="1" i="1">
                            <a:latin typeface="Cambria Math" panose="02040503050406030204" pitchFamily="18" charset="0"/>
                            <a:ea typeface="Cambria Math" panose="02040503050406030204" pitchFamily="18" charset="0"/>
                          </a:rPr>
                          <m:t>𝜫</m:t>
                        </m:r>
                      </m:e>
                      <m:sub>
                        <m:r>
                          <a:rPr lang="en-US" altLang="zh-CN" b="0" i="1" smtClean="0">
                            <a:latin typeface="Cambria Math" panose="02040503050406030204" pitchFamily="18" charset="0"/>
                            <a:ea typeface="Cambria Math" panose="02040503050406030204" pitchFamily="18" charset="0"/>
                          </a:rPr>
                          <m:t>𝑚</m:t>
                        </m:r>
                      </m:sub>
                    </m:sSub>
                  </m:oMath>
                </a14:m>
                <a:r>
                  <a:rPr lang="zh-CN" altLang="en-US" dirty="0">
                    <a:latin typeface="+mn-lt"/>
                  </a:rPr>
                  <a:t>可以用以下方程表示：</a:t>
                </a:r>
              </a:p>
              <a:p>
                <a:pPr marL="0" lvl="1" indent="0">
                  <a:buNone/>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ea typeface="Cambria Math" panose="02040503050406030204" pitchFamily="18" charset="0"/>
                        </a:rPr>
                        <m:t>𝑎𝑥</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𝑏𝑦</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𝑐𝑧</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𝑑</m:t>
                      </m:r>
                      <m:r>
                        <a:rPr lang="en-US" altLang="zh-CN" b="0" i="1" smtClean="0">
                          <a:latin typeface="Cambria Math" panose="02040503050406030204" pitchFamily="18" charset="0"/>
                          <a:ea typeface="Cambria Math" panose="02040503050406030204" pitchFamily="18" charset="0"/>
                        </a:rPr>
                        <m:t>=0</m:t>
                      </m:r>
                    </m:oMath>
                  </m:oMathPara>
                </a14:m>
                <a:endParaRPr lang="en-US" altLang="zh-CN" dirty="0">
                  <a:latin typeface="+mn-lt"/>
                </a:endParaRPr>
              </a:p>
              <a:p>
                <a:pPr marL="0" lvl="1" indent="0">
                  <a:buNone/>
                </a:pPr>
                <a14:m>
                  <m:oMathPara xmlns:m="http://schemas.openxmlformats.org/officeDocument/2006/math">
                    <m:oMathParaPr>
                      <m:jc m:val="centerGroup"/>
                    </m:oMathParaPr>
                    <m:oMath xmlns:m="http://schemas.openxmlformats.org/officeDocument/2006/math">
                      <m:sSubSup>
                        <m:sSubSupPr>
                          <m:ctrlPr>
                            <a:rPr lang="en-US" altLang="zh-CN" i="1" smtClean="0">
                              <a:latin typeface="Cambria Math" panose="02040503050406030204" pitchFamily="18" charset="0"/>
                            </a:rPr>
                          </m:ctrlPr>
                        </m:sSubSupPr>
                        <m:e>
                          <m:r>
                            <a:rPr lang="en-US" altLang="zh-CN" b="1" i="1">
                              <a:latin typeface="Cambria Math" panose="02040503050406030204" pitchFamily="18" charset="0"/>
                            </a:rPr>
                            <m:t>𝒏</m:t>
                          </m:r>
                        </m:e>
                        <m:sub>
                          <m:r>
                            <a:rPr lang="en-US" altLang="zh-CN" i="1">
                              <a:latin typeface="Cambria Math" panose="02040503050406030204" pitchFamily="18" charset="0"/>
                            </a:rPr>
                            <m:t>𝑚</m:t>
                          </m:r>
                        </m:sub>
                        <m:sup>
                          <m:r>
                            <a:rPr lang="en-US" altLang="zh-CN" i="1">
                              <a:latin typeface="Cambria Math" panose="02040503050406030204" pitchFamily="18" charset="0"/>
                            </a:rPr>
                            <m:t>𝑇</m:t>
                          </m:r>
                        </m:sup>
                      </m:sSubSup>
                      <m:r>
                        <a:rPr lang="en-US" altLang="zh-CN" i="1" smtClean="0">
                          <a:latin typeface="Cambria Math" panose="02040503050406030204" pitchFamily="18" charset="0"/>
                          <a:ea typeface="Cambria Math" panose="02040503050406030204" pitchFamily="18" charset="0"/>
                        </a:rPr>
                        <m:t>∙</m:t>
                      </m:r>
                      <m:sSubSup>
                        <m:sSubSupPr>
                          <m:ctrlPr>
                            <a:rPr lang="en-US" altLang="zh-CN" i="1">
                              <a:latin typeface="Cambria Math" panose="02040503050406030204" pitchFamily="18" charset="0"/>
                              <a:ea typeface="Cambria Math" panose="02040503050406030204" pitchFamily="18" charset="0"/>
                            </a:rPr>
                          </m:ctrlPr>
                        </m:sSubSupPr>
                        <m:e>
                          <m:r>
                            <a:rPr lang="en-US" altLang="zh-CN" b="1" i="1">
                              <a:latin typeface="Cambria Math" panose="02040503050406030204" pitchFamily="18" charset="0"/>
                              <a:ea typeface="Cambria Math" panose="02040503050406030204" pitchFamily="18" charset="0"/>
                            </a:rPr>
                            <m:t>𝑿</m:t>
                          </m:r>
                        </m:e>
                        <m:sub>
                          <m:r>
                            <a:rPr lang="en-US" altLang="zh-CN" i="1">
                              <a:latin typeface="Cambria Math" panose="02040503050406030204" pitchFamily="18" charset="0"/>
                              <a:ea typeface="Cambria Math" panose="02040503050406030204" pitchFamily="18" charset="0"/>
                            </a:rPr>
                            <m:t>𝑊</m:t>
                          </m:r>
                        </m:sub>
                        <m:sup>
                          <m:r>
                            <a:rPr lang="en-US" altLang="zh-CN" i="1">
                              <a:latin typeface="Cambria Math" panose="02040503050406030204" pitchFamily="18" charset="0"/>
                              <a:ea typeface="Cambria Math" panose="02040503050406030204" pitchFamily="18" charset="0"/>
                            </a:rPr>
                            <m:t>𝑇</m:t>
                          </m:r>
                        </m:sup>
                      </m:sSubSup>
                      <m:r>
                        <a:rPr lang="en-US" altLang="zh-CN" b="0"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𝑑</m:t>
                          </m:r>
                        </m:e>
                        <m:sub>
                          <m:r>
                            <a:rPr lang="en-US" altLang="zh-CN" i="1">
                              <a:latin typeface="Cambria Math" panose="02040503050406030204" pitchFamily="18" charset="0"/>
                            </a:rPr>
                            <m:t>𝑚</m:t>
                          </m:r>
                        </m:sub>
                      </m:sSub>
                      <m:r>
                        <a:rPr lang="en-US" altLang="zh-CN" b="0" i="1" smtClean="0">
                          <a:latin typeface="Cambria Math" panose="02040503050406030204" pitchFamily="18" charset="0"/>
                        </a:rPr>
                        <m:t>=0</m:t>
                      </m:r>
                    </m:oMath>
                  </m:oMathPara>
                </a14:m>
                <a:endParaRPr lang="en-US" altLang="zh-CN" dirty="0">
                  <a:latin typeface="+mn-lt"/>
                </a:endParaRPr>
              </a:p>
              <a:p>
                <a:pPr marL="0" lvl="1" indent="0">
                  <a:buNone/>
                </a:pPr>
                <a:r>
                  <a:rPr lang="zh-CN" altLang="en-US" dirty="0">
                    <a:latin typeface="+mn-lt"/>
                  </a:rPr>
                  <a:t>其中</a:t>
                </a:r>
                <a14:m>
                  <m:oMath xmlns:m="http://schemas.openxmlformats.org/officeDocument/2006/math">
                    <m:sSub>
                      <m:sSubPr>
                        <m:ctrlPr>
                          <a:rPr lang="en-US" altLang="zh-CN" i="1">
                            <a:latin typeface="Cambria Math" panose="02040503050406030204" pitchFamily="18" charset="0"/>
                          </a:rPr>
                        </m:ctrlPr>
                      </m:sSubPr>
                      <m:e>
                        <m:r>
                          <a:rPr lang="en-US" altLang="zh-CN" b="1" i="1">
                            <a:latin typeface="Cambria Math" panose="02040503050406030204" pitchFamily="18" charset="0"/>
                          </a:rPr>
                          <m:t>𝒏</m:t>
                        </m:r>
                      </m:e>
                      <m:sub>
                        <m:r>
                          <a:rPr lang="en-US" altLang="zh-CN" i="1">
                            <a:latin typeface="Cambria Math" panose="02040503050406030204" pitchFamily="18" charset="0"/>
                          </a:rPr>
                          <m:t>𝑚</m:t>
                        </m:r>
                      </m:sub>
                    </m:sSub>
                    <m:r>
                      <a:rPr lang="en-US" altLang="zh-CN" b="0" i="1" smtClean="0">
                        <a:latin typeface="Cambria Math" panose="02040503050406030204" pitchFamily="18" charset="0"/>
                      </a:rPr>
                      <m:t>=</m:t>
                    </m:r>
                    <m:sSup>
                      <m:sSupPr>
                        <m:ctrlPr>
                          <a:rPr lang="en-US" altLang="zh-CN" i="1">
                            <a:latin typeface="Cambria Math" panose="02040503050406030204" pitchFamily="18" charset="0"/>
                          </a:rPr>
                        </m:ctrlPr>
                      </m:sSupPr>
                      <m:e>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𝑎</m:t>
                            </m:r>
                            <m:r>
                              <a:rPr lang="en-US" altLang="zh-CN" i="1">
                                <a:latin typeface="Cambria Math" panose="02040503050406030204" pitchFamily="18" charset="0"/>
                              </a:rPr>
                              <m:t>,</m:t>
                            </m:r>
                            <m:r>
                              <a:rPr lang="en-US" altLang="zh-CN" i="1">
                                <a:latin typeface="Cambria Math" panose="02040503050406030204" pitchFamily="18" charset="0"/>
                              </a:rPr>
                              <m:t>𝑏</m:t>
                            </m:r>
                            <m:r>
                              <a:rPr lang="en-US" altLang="zh-CN" i="1">
                                <a:latin typeface="Cambria Math" panose="02040503050406030204" pitchFamily="18" charset="0"/>
                              </a:rPr>
                              <m:t>,</m:t>
                            </m:r>
                            <m:r>
                              <a:rPr lang="en-US" altLang="zh-CN" i="1">
                                <a:latin typeface="Cambria Math" panose="02040503050406030204" pitchFamily="18" charset="0"/>
                              </a:rPr>
                              <m:t>𝑐</m:t>
                            </m:r>
                          </m:e>
                        </m:d>
                      </m:e>
                      <m:sup>
                        <m:r>
                          <a:rPr lang="en-US" altLang="zh-CN" i="1">
                            <a:latin typeface="Cambria Math" panose="02040503050406030204" pitchFamily="18" charset="0"/>
                          </a:rPr>
                          <m:t>𝑇</m:t>
                        </m:r>
                      </m:sup>
                    </m:sSup>
                  </m:oMath>
                </a14:m>
                <a:r>
                  <a:rPr lang="zh-CN" altLang="en-US" dirty="0">
                    <a:latin typeface="+mn-lt"/>
                  </a:rPr>
                  <a:t>是平面的法向量，而</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𝑑</m:t>
                        </m:r>
                      </m:e>
                      <m:sub>
                        <m:r>
                          <a:rPr lang="en-US" altLang="zh-CN" b="0" i="1" smtClean="0">
                            <a:latin typeface="Cambria Math" panose="02040503050406030204" pitchFamily="18" charset="0"/>
                          </a:rPr>
                          <m:t>𝑚</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𝑑</m:t>
                    </m:r>
                  </m:oMath>
                </a14:m>
                <a:r>
                  <a:rPr lang="zh-CN" altLang="en-US" dirty="0">
                    <a:latin typeface="+mn-lt"/>
                  </a:rPr>
                  <a:t>是沿着法向量方向从原点到平面的距离</a:t>
                </a:r>
              </a:p>
              <a:p>
                <a:pPr lvl="1"/>
                <a:r>
                  <a:rPr lang="zh-CN" altLang="en-US" dirty="0">
                    <a:latin typeface="+mn-lt"/>
                  </a:rPr>
                  <a:t>联立坐标系转换方程和平面法线方程得：</a:t>
                </a:r>
                <a:endParaRPr lang="en-US" altLang="zh-CN" dirty="0">
                  <a:latin typeface="+mn-lt"/>
                </a:endParaRPr>
              </a:p>
              <a:p>
                <a:pPr marL="0" lvl="1" indent="0">
                  <a:buNone/>
                </a:pPr>
                <a14:m>
                  <m:oMathPara xmlns:m="http://schemas.openxmlformats.org/officeDocument/2006/math">
                    <m:oMathParaPr>
                      <m:jc m:val="centerGroup"/>
                    </m:oMathParaPr>
                    <m:oMath xmlns:m="http://schemas.openxmlformats.org/officeDocument/2006/math">
                      <m:sSubSup>
                        <m:sSubSupPr>
                          <m:ctrlPr>
                            <a:rPr lang="en-US" altLang="zh-CN" i="1" smtClean="0">
                              <a:latin typeface="Cambria Math" panose="02040503050406030204" pitchFamily="18" charset="0"/>
                            </a:rPr>
                          </m:ctrlPr>
                        </m:sSubSupPr>
                        <m:e>
                          <m:r>
                            <a:rPr lang="en-US" altLang="zh-CN" b="1" i="1">
                              <a:latin typeface="Cambria Math" panose="02040503050406030204" pitchFamily="18" charset="0"/>
                            </a:rPr>
                            <m:t>𝒏</m:t>
                          </m:r>
                        </m:e>
                        <m:sub>
                          <m:r>
                            <a:rPr lang="en-US" altLang="zh-CN" i="1">
                              <a:latin typeface="Cambria Math" panose="02040503050406030204" pitchFamily="18" charset="0"/>
                            </a:rPr>
                            <m:t>𝑚</m:t>
                          </m:r>
                        </m:sub>
                        <m:sup>
                          <m:r>
                            <a:rPr lang="en-US" altLang="zh-CN" i="1">
                              <a:latin typeface="Cambria Math" panose="02040503050406030204" pitchFamily="18" charset="0"/>
                            </a:rPr>
                            <m:t>𝑇</m:t>
                          </m:r>
                        </m:sup>
                      </m:sSubSup>
                      <m:r>
                        <a:rPr lang="en-US" altLang="zh-CN"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𝑍</m:t>
                          </m:r>
                        </m:e>
                        <m:sub>
                          <m:r>
                            <a:rPr lang="en-US" altLang="zh-CN" i="1">
                              <a:latin typeface="Cambria Math" panose="02040503050406030204" pitchFamily="18" charset="0"/>
                            </a:rPr>
                            <m:t>𝑚</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e>
                      </m:d>
                      <m:sSubSup>
                        <m:sSubSupPr>
                          <m:ctrlPr>
                            <a:rPr lang="en-US" altLang="zh-CN" i="1">
                              <a:latin typeface="Cambria Math" panose="02040503050406030204" pitchFamily="18" charset="0"/>
                              <a:ea typeface="Cambria Math" panose="02040503050406030204" pitchFamily="18" charset="0"/>
                            </a:rPr>
                          </m:ctrlPr>
                        </m:sSubSupPr>
                        <m:e>
                          <m:r>
                            <a:rPr lang="en-US" altLang="zh-CN" b="1" i="1">
                              <a:latin typeface="Cambria Math" panose="02040503050406030204" pitchFamily="18" charset="0"/>
                            </a:rPr>
                            <m:t>𝑲</m:t>
                          </m:r>
                        </m:e>
                        <m:sub>
                          <m:r>
                            <m:rPr>
                              <m:sty m:val="p"/>
                            </m:rPr>
                            <a:rPr lang="en-US" altLang="zh-CN">
                              <a:latin typeface="Cambria Math" panose="02040503050406030204" pitchFamily="18" charset="0"/>
                            </a:rPr>
                            <m:t>ref</m:t>
                          </m:r>
                        </m:sub>
                        <m:sup>
                          <m:r>
                            <a:rPr lang="en-US" altLang="zh-CN" i="1">
                              <a:latin typeface="Cambria Math" panose="02040503050406030204" pitchFamily="18" charset="0"/>
                              <a:ea typeface="Cambria Math" panose="02040503050406030204" pitchFamily="18" charset="0"/>
                            </a:rPr>
                            <m:t>−1</m:t>
                          </m:r>
                        </m:sup>
                      </m:sSubSup>
                      <m:sSup>
                        <m:sSupPr>
                          <m:ctrlPr>
                            <a:rPr lang="en-US" altLang="zh-CN" i="1" smtClean="0">
                              <a:latin typeface="Cambria Math" panose="02040503050406030204" pitchFamily="18" charset="0"/>
                              <a:ea typeface="Cambria Math" panose="02040503050406030204" pitchFamily="18" charset="0"/>
                            </a:rPr>
                          </m:ctrlPr>
                        </m:sSupPr>
                        <m:e>
                          <m:r>
                            <a:rPr lang="en-US" altLang="zh-CN" b="1" i="1">
                              <a:latin typeface="Cambria Math" panose="02040503050406030204" pitchFamily="18" charset="0"/>
                              <a:ea typeface="Cambria Math" panose="02040503050406030204" pitchFamily="18" charset="0"/>
                            </a:rPr>
                            <m:t>𝑿</m:t>
                          </m:r>
                        </m:e>
                        <m:sup>
                          <m:r>
                            <a:rPr lang="en-US" altLang="zh-CN" i="1">
                              <a:latin typeface="Cambria Math" panose="02040503050406030204" pitchFamily="18" charset="0"/>
                              <a:ea typeface="Cambria Math" panose="02040503050406030204" pitchFamily="18" charset="0"/>
                            </a:rPr>
                            <m:t>𝑇</m:t>
                          </m:r>
                        </m:sup>
                      </m:sSup>
                      <m:r>
                        <a:rPr lang="en-US" altLang="zh-CN" b="0"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𝑑</m:t>
                          </m:r>
                        </m:e>
                        <m:sub>
                          <m:r>
                            <a:rPr lang="en-US" altLang="zh-CN" i="1">
                              <a:latin typeface="Cambria Math" panose="02040503050406030204" pitchFamily="18" charset="0"/>
                            </a:rPr>
                            <m:t>𝑚</m:t>
                          </m:r>
                        </m:sub>
                      </m:sSub>
                      <m:r>
                        <a:rPr lang="en-US" altLang="zh-CN" b="0" i="1" smtClean="0">
                          <a:latin typeface="Cambria Math" panose="02040503050406030204" pitchFamily="18" charset="0"/>
                        </a:rPr>
                        <m:t>=0</m:t>
                      </m:r>
                    </m:oMath>
                  </m:oMathPara>
                </a14:m>
                <a:endParaRPr lang="en-US" altLang="zh-CN" dirty="0">
                  <a:latin typeface="+mn-lt"/>
                </a:endParaRPr>
              </a:p>
              <a:p>
                <a:pPr lvl="1"/>
                <a:r>
                  <a:rPr lang="zh-CN" altLang="en-US" dirty="0">
                    <a:latin typeface="+mn-lt"/>
                  </a:rPr>
                  <a:t>由</a:t>
                </a:r>
                <a14:m>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𝑍</m:t>
                        </m:r>
                      </m:e>
                      <m:sub>
                        <m:r>
                          <a:rPr lang="en-US" altLang="zh-CN" i="1">
                            <a:latin typeface="Cambria Math" panose="02040503050406030204" pitchFamily="18" charset="0"/>
                          </a:rPr>
                          <m:t>𝑚</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e>
                    </m:d>
                  </m:oMath>
                </a14:m>
                <a:r>
                  <a:rPr lang="zh-CN" altLang="en-US" dirty="0">
                    <a:latin typeface="+mn-lt"/>
                  </a:rPr>
                  <a:t>是标量，化简得到：</a:t>
                </a:r>
              </a:p>
              <a:p>
                <a:pPr marL="0" lvl="1" indent="0">
                  <a:buNone/>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𝑍</m:t>
                          </m:r>
                        </m:e>
                        <m:sub>
                          <m:r>
                            <a:rPr lang="en-US" altLang="zh-CN" i="1">
                              <a:latin typeface="Cambria Math" panose="02040503050406030204" pitchFamily="18" charset="0"/>
                            </a:rPr>
                            <m:t>𝑚</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e>
                      </m:d>
                      <m:r>
                        <a:rPr lang="en-US" altLang="zh-CN" b="0" i="1" smtClean="0">
                          <a:latin typeface="Cambria Math" panose="02040503050406030204" pitchFamily="18" charset="0"/>
                          <a:ea typeface="Cambria Math" panose="02040503050406030204" pitchFamily="18" charset="0"/>
                        </a:rPr>
                        <m:t>=−</m:t>
                      </m:r>
                      <m:f>
                        <m:fPr>
                          <m:ctrlPr>
                            <a:rPr lang="en-US" altLang="zh-CN" b="0" i="1" smtClean="0">
                              <a:latin typeface="Cambria Math" panose="02040503050406030204" pitchFamily="18" charset="0"/>
                              <a:ea typeface="Cambria Math" panose="02040503050406030204" pitchFamily="18" charset="0"/>
                            </a:rPr>
                          </m:ctrlPr>
                        </m:fPr>
                        <m:num>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𝑑</m:t>
                              </m:r>
                            </m:e>
                            <m:sub>
                              <m:r>
                                <a:rPr lang="en-US" altLang="zh-CN" b="0" i="1" smtClean="0">
                                  <a:latin typeface="Cambria Math" panose="02040503050406030204" pitchFamily="18" charset="0"/>
                                  <a:ea typeface="Cambria Math" panose="02040503050406030204" pitchFamily="18" charset="0"/>
                                </a:rPr>
                                <m:t>𝑚</m:t>
                              </m:r>
                            </m:sub>
                          </m:sSub>
                        </m:num>
                        <m:den>
                          <m:d>
                            <m:dPr>
                              <m:begChr m:val="["/>
                              <m:endChr m:val="]"/>
                              <m:ctrlPr>
                                <a:rPr lang="en-US" altLang="zh-CN" b="0" i="1" smtClean="0">
                                  <a:latin typeface="Cambria Math" panose="02040503050406030204" pitchFamily="18" charset="0"/>
                                  <a:ea typeface="Cambria Math" panose="02040503050406030204" pitchFamily="18" charset="0"/>
                                </a:rPr>
                              </m:ctrlPr>
                            </m:dPr>
                            <m:e>
                              <m:m>
                                <m:mPr>
                                  <m:mcs>
                                    <m:mc>
                                      <m:mcPr>
                                        <m:count m:val="3"/>
                                        <m:mcJc m:val="center"/>
                                      </m:mcPr>
                                    </m:mc>
                                  </m:mcs>
                                  <m:ctrlPr>
                                    <a:rPr lang="en-US" altLang="zh-CN" b="0" i="1" smtClean="0">
                                      <a:latin typeface="Cambria Math" panose="02040503050406030204" pitchFamily="18" charset="0"/>
                                      <a:ea typeface="Cambria Math" panose="02040503050406030204" pitchFamily="18" charset="0"/>
                                    </a:rPr>
                                  </m:ctrlPr>
                                </m:mPr>
                                <m:mr>
                                  <m:e>
                                    <m:r>
                                      <m:rPr>
                                        <m:brk m:alnAt="7"/>
                                      </m:rPr>
                                      <a:rPr lang="en-US" altLang="zh-CN" b="0" i="1" smtClean="0">
                                        <a:latin typeface="Cambria Math" panose="02040503050406030204" pitchFamily="18" charset="0"/>
                                        <a:ea typeface="Cambria Math" panose="02040503050406030204" pitchFamily="18" charset="0"/>
                                      </a:rPr>
                                      <m:t>𝑥</m:t>
                                    </m:r>
                                  </m:e>
                                  <m:e>
                                    <m:r>
                                      <a:rPr lang="en-US" altLang="zh-CN" b="0" i="1" smtClean="0">
                                        <a:latin typeface="Cambria Math" panose="02040503050406030204" pitchFamily="18" charset="0"/>
                                        <a:ea typeface="Cambria Math" panose="02040503050406030204" pitchFamily="18" charset="0"/>
                                      </a:rPr>
                                      <m:t>𝑦</m:t>
                                    </m:r>
                                  </m:e>
                                  <m:e>
                                    <m:r>
                                      <a:rPr lang="en-US" altLang="zh-CN" b="0" i="1" smtClean="0">
                                        <a:latin typeface="Cambria Math" panose="02040503050406030204" pitchFamily="18" charset="0"/>
                                        <a:ea typeface="Cambria Math" panose="02040503050406030204" pitchFamily="18" charset="0"/>
                                      </a:rPr>
                                      <m:t>1</m:t>
                                    </m:r>
                                  </m:e>
                                </m:mr>
                              </m:m>
                            </m:e>
                          </m:d>
                          <m:sSubSup>
                            <m:sSubSupPr>
                              <m:ctrlPr>
                                <a:rPr lang="en-US" altLang="zh-CN" i="1">
                                  <a:latin typeface="Cambria Math" panose="02040503050406030204" pitchFamily="18" charset="0"/>
                                </a:rPr>
                              </m:ctrlPr>
                            </m:sSubSupPr>
                            <m:e>
                              <m:r>
                                <a:rPr lang="en-US" altLang="zh-CN" b="1" i="1">
                                  <a:latin typeface="Cambria Math" panose="02040503050406030204" pitchFamily="18" charset="0"/>
                                </a:rPr>
                                <m:t>𝑲</m:t>
                              </m:r>
                            </m:e>
                            <m:sub>
                              <m:r>
                                <m:rPr>
                                  <m:sty m:val="p"/>
                                </m:rPr>
                                <a:rPr lang="en-US" altLang="zh-CN">
                                  <a:latin typeface="Cambria Math" panose="02040503050406030204" pitchFamily="18" charset="0"/>
                                </a:rPr>
                                <m:t>ref</m:t>
                              </m:r>
                            </m:sub>
                            <m:sup>
                              <m:r>
                                <a:rPr lang="en-US" altLang="zh-CN" i="1">
                                  <a:latin typeface="Cambria Math" panose="02040503050406030204" pitchFamily="18" charset="0"/>
                                </a:rPr>
                                <m:t>−</m:t>
                              </m:r>
                              <m:r>
                                <a:rPr lang="en-US" altLang="zh-CN" b="0" i="1" smtClean="0">
                                  <a:latin typeface="Cambria Math" panose="02040503050406030204" pitchFamily="18" charset="0"/>
                                </a:rPr>
                                <m:t>𝑇</m:t>
                              </m:r>
                            </m:sup>
                          </m:sSubSup>
                          <m:sSub>
                            <m:sSubPr>
                              <m:ctrlPr>
                                <a:rPr lang="en-US" altLang="zh-CN" i="1">
                                  <a:latin typeface="Cambria Math" panose="02040503050406030204" pitchFamily="18" charset="0"/>
                                </a:rPr>
                              </m:ctrlPr>
                            </m:sSubPr>
                            <m:e>
                              <m:r>
                                <a:rPr lang="en-US" altLang="zh-CN" b="1" i="1">
                                  <a:latin typeface="Cambria Math" panose="02040503050406030204" pitchFamily="18" charset="0"/>
                                </a:rPr>
                                <m:t>𝒏</m:t>
                              </m:r>
                            </m:e>
                            <m:sub>
                              <m:r>
                                <a:rPr lang="en-US" altLang="zh-CN" i="1">
                                  <a:latin typeface="Cambria Math" panose="02040503050406030204" pitchFamily="18" charset="0"/>
                                </a:rPr>
                                <m:t>𝑚</m:t>
                              </m:r>
                            </m:sub>
                          </m:sSub>
                        </m:den>
                      </m:f>
                    </m:oMath>
                  </m:oMathPara>
                </a14:m>
                <a:endParaRPr lang="en-US" altLang="zh-CN" dirty="0">
                  <a:latin typeface="+mn-lt"/>
                </a:endParaRPr>
              </a:p>
            </p:txBody>
          </p:sp>
        </mc:Choice>
        <mc:Fallback xmlns="">
          <p:sp>
            <p:nvSpPr>
              <p:cNvPr id="5" name="ee4pContent1">
                <a:extLst>
                  <a:ext uri="{FF2B5EF4-FFF2-40B4-BE49-F238E27FC236}">
                    <a16:creationId xmlns:a16="http://schemas.microsoft.com/office/drawing/2014/main" id="{8B77CCF3-58EA-3AF7-B87A-7CB3B8882C49}"/>
                  </a:ext>
                </a:extLst>
              </p:cNvPr>
              <p:cNvSpPr txBox="1">
                <a:spLocks noRot="1" noChangeAspect="1" noMove="1" noResize="1" noEditPoints="1" noAdjustHandles="1" noChangeArrowheads="1" noChangeShapeType="1" noTextEdit="1"/>
              </p:cNvSpPr>
              <p:nvPr>
                <p:custDataLst>
                  <p:tags r:id="rId6"/>
                </p:custDataLst>
              </p:nvPr>
            </p:nvSpPr>
            <p:spPr>
              <a:xfrm>
                <a:off x="838201" y="1690687"/>
                <a:ext cx="10515599" cy="3631811"/>
              </a:xfrm>
              <a:prstGeom prst="rect">
                <a:avLst/>
              </a:prstGeom>
              <a:blipFill>
                <a:blip r:embed="rId7"/>
                <a:stretch>
                  <a:fillRect l="-290"/>
                </a:stretch>
              </a:blipFill>
              <a:ln w="9525" cmpd="sng">
                <a:solidFill>
                  <a:schemeClr val="accent1">
                    <a:lumMod val="100000"/>
                  </a:schemeClr>
                </a:solidFill>
                <a:prstDash val="solid"/>
              </a:ln>
            </p:spPr>
            <p:txBody>
              <a:bodyPr/>
              <a:lstStyle/>
              <a:p>
                <a:r>
                  <a:rPr lang="en-US">
                    <a:noFill/>
                  </a:rPr>
                  <a:t> </a:t>
                </a:r>
              </a:p>
            </p:txBody>
          </p:sp>
        </mc:Fallback>
      </mc:AlternateContent>
    </p:spTree>
    <p:extLst>
      <p:ext uri="{BB962C8B-B14F-4D97-AF65-F5344CB8AC3E}">
        <p14:creationId xmlns:p14="http://schemas.microsoft.com/office/powerpoint/2010/main" val="279648752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extLst>
              <p:ext uri="{D42A27DB-BD31-4B8C-83A1-F6EECF244321}">
                <p14:modId xmlns:p14="http://schemas.microsoft.com/office/powerpoint/2010/main" val="9032454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5" imgW="473" imgH="476" progId="TCLayout.ActiveDocument.1">
                  <p:embed/>
                </p:oleObj>
              </mc:Choice>
              <mc:Fallback>
                <p:oleObj name="think-cell 幻灯片" r:id="rId5"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a:bodyPr>
          <a:lstStyle/>
          <a:p>
            <a:r>
              <a:rPr lang="en-US" altLang="zh-CN" sz="4000" dirty="0"/>
              <a:t>Plane Sweep—Homography</a:t>
            </a:r>
            <a:endParaRPr lang="en-US" sz="4000" dirty="0"/>
          </a:p>
        </p:txBody>
      </p:sp>
      <mc:AlternateContent xmlns:mc="http://schemas.openxmlformats.org/markup-compatibility/2006" xmlns:a14="http://schemas.microsoft.com/office/drawing/2010/main">
        <mc:Choice Requires="a14">
          <p:sp>
            <p:nvSpPr>
              <p:cNvPr id="5" name="ee4pContent1">
                <a:extLst>
                  <a:ext uri="{FF2B5EF4-FFF2-40B4-BE49-F238E27FC236}">
                    <a16:creationId xmlns:a16="http://schemas.microsoft.com/office/drawing/2014/main" id="{8B77CCF3-58EA-3AF7-B87A-7CB3B8882C49}"/>
                  </a:ext>
                </a:extLst>
              </p:cNvPr>
              <p:cNvSpPr txBox="1">
                <a:spLocks/>
              </p:cNvSpPr>
              <p:nvPr>
                <p:custDataLst>
                  <p:tags r:id="rId2"/>
                </p:custDataLst>
              </p:nvPr>
            </p:nvSpPr>
            <p:spPr>
              <a:xfrm>
                <a:off x="838200" y="1690688"/>
                <a:ext cx="10515600" cy="1091376"/>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单应 </a:t>
                </a:r>
                <a:r>
                  <a:rPr lang="en-US" altLang="zh-CN" dirty="0">
                    <a:latin typeface="+mn-lt"/>
                  </a:rPr>
                  <a:t>(Homography) </a:t>
                </a:r>
                <a:r>
                  <a:rPr lang="zh-CN" altLang="en-US" dirty="0">
                    <a:latin typeface="+mn-lt"/>
                  </a:rPr>
                  <a:t>是射影几何中的概念，又称为射影变换</a:t>
                </a:r>
                <a:endParaRPr lang="en-US" altLang="zh-CN" dirty="0">
                  <a:latin typeface="+mn-lt"/>
                </a:endParaRPr>
              </a:p>
              <a:p>
                <a:pPr lvl="1"/>
                <a:r>
                  <a:rPr lang="zh-CN" altLang="en-US" dirty="0">
                    <a:latin typeface="+mn-lt"/>
                  </a:rPr>
                  <a:t>将一个射影平面上的点 </a:t>
                </a:r>
                <a:r>
                  <a:rPr lang="en-US" altLang="zh-CN" dirty="0">
                    <a:latin typeface="+mn-lt"/>
                  </a:rPr>
                  <a:t>(</a:t>
                </a:r>
                <a:r>
                  <a:rPr lang="zh-CN" altLang="en-US" dirty="0">
                    <a:latin typeface="+mn-lt"/>
                  </a:rPr>
                  <a:t>三维齐次矢量</a:t>
                </a:r>
                <a:r>
                  <a:rPr lang="en-US" altLang="zh-CN" dirty="0">
                    <a:latin typeface="+mn-lt"/>
                  </a:rPr>
                  <a:t>) </a:t>
                </a:r>
                <a:r>
                  <a:rPr lang="zh-CN" altLang="en-US" dirty="0">
                    <a:latin typeface="+mn-lt"/>
                  </a:rPr>
                  <a:t>映射到另一个射影平面上，并且把直线映射为直线，具有保线性质</a:t>
                </a:r>
                <a:endParaRPr lang="en-US" altLang="zh-CN" dirty="0">
                  <a:latin typeface="+mn-lt"/>
                </a:endParaRPr>
              </a:p>
              <a:p>
                <a:pPr lvl="1"/>
                <a:r>
                  <a:rPr lang="zh-CN" altLang="en-US" dirty="0">
                    <a:latin typeface="+mn-lt"/>
                  </a:rPr>
                  <a:t>单应是关于三维齐次矢量的一种线性变换，可以用一个</a:t>
                </a:r>
                <a14:m>
                  <m:oMath xmlns:m="http://schemas.openxmlformats.org/officeDocument/2006/math">
                    <m:r>
                      <a:rPr lang="en-US" altLang="zh-CN" i="1" dirty="0" smtClean="0">
                        <a:latin typeface="Cambria Math" panose="02040503050406030204" pitchFamily="18" charset="0"/>
                      </a:rPr>
                      <m:t>3×3</m:t>
                    </m:r>
                  </m:oMath>
                </a14:m>
                <a:r>
                  <a:rPr lang="zh-CN" altLang="en-US" dirty="0">
                    <a:latin typeface="+mn-lt"/>
                  </a:rPr>
                  <a:t>的非奇异矩阵</a:t>
                </a:r>
                <a14:m>
                  <m:oMath xmlns:m="http://schemas.openxmlformats.org/officeDocument/2006/math">
                    <m:r>
                      <a:rPr lang="en-US" altLang="zh-CN" b="1" i="1" dirty="0" smtClean="0">
                        <a:latin typeface="Cambria Math" panose="02040503050406030204" pitchFamily="18" charset="0"/>
                      </a:rPr>
                      <m:t>𝑯</m:t>
                    </m:r>
                  </m:oMath>
                </a14:m>
                <a:r>
                  <a:rPr lang="zh-CN" altLang="en-US" dirty="0">
                    <a:latin typeface="+mn-lt"/>
                  </a:rPr>
                  <a:t>表示</a:t>
                </a:r>
                <a:endParaRPr lang="en-US" altLang="zh-CN" dirty="0">
                  <a:latin typeface="+mn-lt"/>
                </a:endParaRPr>
              </a:p>
            </p:txBody>
          </p:sp>
        </mc:Choice>
        <mc:Fallback xmlns="">
          <p:sp>
            <p:nvSpPr>
              <p:cNvPr id="5" name="ee4pContent1">
                <a:extLst>
                  <a:ext uri="{FF2B5EF4-FFF2-40B4-BE49-F238E27FC236}">
                    <a16:creationId xmlns:a16="http://schemas.microsoft.com/office/drawing/2014/main" id="{8B77CCF3-58EA-3AF7-B87A-7CB3B8882C49}"/>
                  </a:ext>
                </a:extLst>
              </p:cNvPr>
              <p:cNvSpPr txBox="1">
                <a:spLocks noRot="1" noChangeAspect="1" noMove="1" noResize="1" noEditPoints="1" noAdjustHandles="1" noChangeArrowheads="1" noChangeShapeType="1" noTextEdit="1"/>
              </p:cNvSpPr>
              <p:nvPr>
                <p:custDataLst>
                  <p:tags r:id="rId7"/>
                </p:custDataLst>
              </p:nvPr>
            </p:nvSpPr>
            <p:spPr>
              <a:xfrm>
                <a:off x="838200" y="1690688"/>
                <a:ext cx="10515600" cy="1091376"/>
              </a:xfrm>
              <a:prstGeom prst="rect">
                <a:avLst/>
              </a:prstGeom>
              <a:blipFill>
                <a:blip r:embed="rId8"/>
                <a:stretch>
                  <a:fillRect l="-232"/>
                </a:stretch>
              </a:blipFill>
              <a:ln w="9525" cmpd="sng">
                <a:solidFill>
                  <a:schemeClr val="accent1">
                    <a:lumMod val="100000"/>
                  </a:schemeClr>
                </a:solidFill>
                <a:prstDash val="solid"/>
              </a:ln>
            </p:spPr>
            <p:txBody>
              <a:bodyPr/>
              <a:lstStyle/>
              <a:p>
                <a:r>
                  <a:rPr lang="en-US">
                    <a:noFill/>
                  </a:rPr>
                  <a:t> </a:t>
                </a:r>
              </a:p>
            </p:txBody>
          </p:sp>
        </mc:Fallback>
      </mc:AlternateContent>
      <p:pic>
        <p:nvPicPr>
          <p:cNvPr id="4098" name="Picture 2">
            <a:extLst>
              <a:ext uri="{FF2B5EF4-FFF2-40B4-BE49-F238E27FC236}">
                <a16:creationId xmlns:a16="http://schemas.microsoft.com/office/drawing/2014/main" id="{079AED1A-ABF6-A197-C161-59DB02DBDA2A}"/>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9318" t="9224" r="6493" b="7455"/>
          <a:stretch/>
        </p:blipFill>
        <p:spPr bwMode="auto">
          <a:xfrm>
            <a:off x="838200" y="2937248"/>
            <a:ext cx="4111496" cy="2626789"/>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0" name="ee4pContent1">
                <a:extLst>
                  <a:ext uri="{FF2B5EF4-FFF2-40B4-BE49-F238E27FC236}">
                    <a16:creationId xmlns:a16="http://schemas.microsoft.com/office/drawing/2014/main" id="{1CD321CB-B97F-D8E6-50C1-09FC2D1C1BA0}"/>
                  </a:ext>
                </a:extLst>
              </p:cNvPr>
              <p:cNvSpPr txBox="1">
                <a:spLocks/>
              </p:cNvSpPr>
              <p:nvPr>
                <p:custDataLst>
                  <p:tags r:id="rId3"/>
                </p:custDataLst>
              </p:nvPr>
            </p:nvSpPr>
            <p:spPr>
              <a:xfrm>
                <a:off x="5193102" y="2937248"/>
                <a:ext cx="6160698" cy="2626789"/>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设两幅图像上有一对平面上的齐次坐标</a:t>
                </a:r>
                <a14:m>
                  <m:oMath xmlns:m="http://schemas.openxmlformats.org/officeDocument/2006/math">
                    <m:sSub>
                      <m:sSubPr>
                        <m:ctrlPr>
                          <a:rPr lang="en-US" altLang="zh-CN" sz="1400" i="1" smtClean="0">
                            <a:latin typeface="Cambria Math" panose="02040503050406030204" pitchFamily="18" charset="0"/>
                          </a:rPr>
                        </m:ctrlPr>
                      </m:sSubPr>
                      <m:e>
                        <m:r>
                          <a:rPr lang="en-US" altLang="zh-CN" sz="1400" b="1" i="1" smtClean="0">
                            <a:latin typeface="Cambria Math" panose="02040503050406030204" pitchFamily="18" charset="0"/>
                          </a:rPr>
                          <m:t>𝒑</m:t>
                        </m:r>
                      </m:e>
                      <m:sub>
                        <m:r>
                          <a:rPr lang="en-US" altLang="zh-CN" sz="1400" b="0" i="1" smtClean="0">
                            <a:latin typeface="Cambria Math" panose="02040503050406030204" pitchFamily="18" charset="0"/>
                          </a:rPr>
                          <m:t>1</m:t>
                        </m:r>
                      </m:sub>
                    </m:sSub>
                    <m:r>
                      <a:rPr lang="en-US" altLang="zh-CN" sz="1400" b="0" i="1" smtClean="0">
                        <a:latin typeface="Cambria Math" panose="02040503050406030204" pitchFamily="18" charset="0"/>
                      </a:rPr>
                      <m:t>=</m:t>
                    </m:r>
                    <m:d>
                      <m:dPr>
                        <m:begChr m:val="["/>
                        <m:endChr m:val="]"/>
                        <m:ctrlPr>
                          <a:rPr lang="en-US" altLang="zh-CN" sz="1400" b="0" i="1" smtClean="0">
                            <a:latin typeface="Cambria Math" panose="02040503050406030204" pitchFamily="18" charset="0"/>
                          </a:rPr>
                        </m:ctrlPr>
                      </m:dPr>
                      <m:e>
                        <m:m>
                          <m:mPr>
                            <m:mcs>
                              <m:mc>
                                <m:mcPr>
                                  <m:count m:val="1"/>
                                  <m:mcJc m:val="center"/>
                                </m:mcPr>
                              </m:mc>
                            </m:mcs>
                            <m:ctrlPr>
                              <a:rPr lang="en-US" altLang="zh-CN" sz="1400" b="0" i="1" smtClean="0">
                                <a:latin typeface="Cambria Math" panose="02040503050406030204" pitchFamily="18" charset="0"/>
                              </a:rPr>
                            </m:ctrlPr>
                          </m:mPr>
                          <m:mr>
                            <m:e>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𝑢</m:t>
                                  </m:r>
                                </m:e>
                                <m:sub>
                                  <m:r>
                                    <a:rPr lang="en-US" altLang="zh-CN" sz="1400" b="0" i="1" smtClean="0">
                                      <a:latin typeface="Cambria Math" panose="02040503050406030204" pitchFamily="18" charset="0"/>
                                    </a:rPr>
                                    <m:t>1</m:t>
                                  </m:r>
                                </m:sub>
                              </m:sSub>
                            </m:e>
                          </m:mr>
                          <m:mr>
                            <m:e>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𝑣</m:t>
                                  </m:r>
                                </m:e>
                                <m:sub>
                                  <m:r>
                                    <a:rPr lang="en-US" altLang="zh-CN" sz="1400" b="0" i="1" smtClean="0">
                                      <a:latin typeface="Cambria Math" panose="02040503050406030204" pitchFamily="18" charset="0"/>
                                    </a:rPr>
                                    <m:t>1</m:t>
                                  </m:r>
                                </m:sub>
                              </m:sSub>
                            </m:e>
                          </m:mr>
                          <m:mr>
                            <m:e>
                              <m:r>
                                <a:rPr lang="en-US" altLang="zh-CN" sz="1400" b="0" i="1" smtClean="0">
                                  <a:latin typeface="Cambria Math" panose="02040503050406030204" pitchFamily="18" charset="0"/>
                                </a:rPr>
                                <m:t>1</m:t>
                              </m:r>
                            </m:e>
                          </m:mr>
                        </m:m>
                      </m:e>
                    </m:d>
                  </m:oMath>
                </a14:m>
                <a:r>
                  <a:rPr lang="zh-CN" altLang="en-US" dirty="0">
                    <a:latin typeface="+mn-lt"/>
                  </a:rPr>
                  <a:t>和</a:t>
                </a:r>
                <a14:m>
                  <m:oMath xmlns:m="http://schemas.openxmlformats.org/officeDocument/2006/math">
                    <m:sSub>
                      <m:sSubPr>
                        <m:ctrlPr>
                          <a:rPr lang="en-US" altLang="zh-CN" sz="1400" i="1">
                            <a:latin typeface="Cambria Math" panose="02040503050406030204" pitchFamily="18" charset="0"/>
                          </a:rPr>
                        </m:ctrlPr>
                      </m:sSubPr>
                      <m:e>
                        <m:r>
                          <a:rPr lang="en-US" altLang="zh-CN" sz="1400" b="1" i="1">
                            <a:latin typeface="Cambria Math" panose="02040503050406030204" pitchFamily="18" charset="0"/>
                          </a:rPr>
                          <m:t>𝒑</m:t>
                        </m:r>
                      </m:e>
                      <m:sub>
                        <m:r>
                          <a:rPr lang="en-US" altLang="zh-CN" sz="1400" b="0" i="1" smtClean="0">
                            <a:latin typeface="Cambria Math" panose="02040503050406030204" pitchFamily="18" charset="0"/>
                          </a:rPr>
                          <m:t>2</m:t>
                        </m:r>
                      </m:sub>
                    </m:sSub>
                    <m:r>
                      <a:rPr lang="en-US" altLang="zh-CN" sz="1400" i="1">
                        <a:latin typeface="Cambria Math" panose="02040503050406030204" pitchFamily="18" charset="0"/>
                      </a:rPr>
                      <m:t>=</m:t>
                    </m:r>
                    <m:d>
                      <m:dPr>
                        <m:begChr m:val="["/>
                        <m:endChr m:val="]"/>
                        <m:ctrlPr>
                          <a:rPr lang="en-US" altLang="zh-CN" sz="1400" i="1">
                            <a:latin typeface="Cambria Math" panose="02040503050406030204" pitchFamily="18" charset="0"/>
                          </a:rPr>
                        </m:ctrlPr>
                      </m:dPr>
                      <m:e>
                        <m:m>
                          <m:mPr>
                            <m:mcs>
                              <m:mc>
                                <m:mcPr>
                                  <m:count m:val="1"/>
                                  <m:mcJc m:val="center"/>
                                </m:mcPr>
                              </m:mc>
                            </m:mcs>
                            <m:ctrlPr>
                              <a:rPr lang="en-US" altLang="zh-CN" sz="1400" i="1">
                                <a:latin typeface="Cambria Math" panose="02040503050406030204" pitchFamily="18" charset="0"/>
                              </a:rPr>
                            </m:ctrlPr>
                          </m:mPr>
                          <m:mr>
                            <m:e>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𝑢</m:t>
                                  </m:r>
                                </m:e>
                                <m:sub>
                                  <m:r>
                                    <a:rPr lang="en-US" altLang="zh-CN" sz="1400" b="0" i="1" smtClean="0">
                                      <a:latin typeface="Cambria Math" panose="02040503050406030204" pitchFamily="18" charset="0"/>
                                    </a:rPr>
                                    <m:t>2</m:t>
                                  </m:r>
                                </m:sub>
                              </m:sSub>
                            </m:e>
                          </m:mr>
                          <m:mr>
                            <m:e>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𝑣</m:t>
                                  </m:r>
                                </m:e>
                                <m:sub>
                                  <m:r>
                                    <a:rPr lang="en-US" altLang="zh-CN" sz="1400" b="0" i="1" smtClean="0">
                                      <a:latin typeface="Cambria Math" panose="02040503050406030204" pitchFamily="18" charset="0"/>
                                    </a:rPr>
                                    <m:t>2</m:t>
                                  </m:r>
                                </m:sub>
                              </m:sSub>
                            </m:e>
                          </m:mr>
                          <m:mr>
                            <m:e>
                              <m:r>
                                <a:rPr lang="en-US" altLang="zh-CN" sz="1400" i="1">
                                  <a:latin typeface="Cambria Math" panose="02040503050406030204" pitchFamily="18" charset="0"/>
                                </a:rPr>
                                <m:t>1</m:t>
                              </m:r>
                            </m:e>
                          </m:mr>
                        </m:m>
                      </m:e>
                    </m:d>
                  </m:oMath>
                </a14:m>
                <a:endParaRPr lang="en-US" altLang="zh-CN" sz="1400" dirty="0">
                  <a:latin typeface="+mn-lt"/>
                </a:endParaRPr>
              </a:p>
              <a:p>
                <a:pPr lvl="1"/>
                <a:r>
                  <a:rPr lang="zh-CN" altLang="en-US" dirty="0">
                    <a:latin typeface="+mn-lt"/>
                  </a:rPr>
                  <a:t>二者之间满足如下关系：</a:t>
                </a:r>
                <a:endParaRPr lang="en-US" altLang="zh-CN" dirty="0">
                  <a:latin typeface="+mn-lt"/>
                </a:endParaRPr>
              </a:p>
              <a:p>
                <a:pPr marL="0" lvl="1" indent="0">
                  <a:buNone/>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1" i="1">
                              <a:latin typeface="Cambria Math" panose="02040503050406030204" pitchFamily="18" charset="0"/>
                            </a:rPr>
                            <m:t>𝒑</m:t>
                          </m:r>
                        </m:e>
                        <m:sub>
                          <m:r>
                            <a:rPr lang="en-US" altLang="zh-CN" sz="1400" b="0" i="1" smtClean="0">
                              <a:latin typeface="Cambria Math" panose="02040503050406030204" pitchFamily="18" charset="0"/>
                            </a:rPr>
                            <m:t>2</m:t>
                          </m:r>
                        </m:sub>
                      </m:sSub>
                      <m:r>
                        <a:rPr lang="en-US" altLang="zh-CN" sz="1400" i="1">
                          <a:latin typeface="Cambria Math" panose="02040503050406030204" pitchFamily="18" charset="0"/>
                        </a:rPr>
                        <m:t>=</m:t>
                      </m:r>
                      <m:d>
                        <m:dPr>
                          <m:begChr m:val="["/>
                          <m:endChr m:val="]"/>
                          <m:ctrlPr>
                            <a:rPr lang="en-US" altLang="zh-CN" sz="1400" i="1">
                              <a:latin typeface="Cambria Math" panose="02040503050406030204" pitchFamily="18" charset="0"/>
                            </a:rPr>
                          </m:ctrlPr>
                        </m:dPr>
                        <m:e>
                          <m:m>
                            <m:mPr>
                              <m:mcs>
                                <m:mc>
                                  <m:mcPr>
                                    <m:count m:val="1"/>
                                    <m:mcJc m:val="center"/>
                                  </m:mcPr>
                                </m:mc>
                              </m:mcs>
                              <m:ctrlPr>
                                <a:rPr lang="en-US" altLang="zh-CN" sz="1400" i="1">
                                  <a:latin typeface="Cambria Math" panose="02040503050406030204" pitchFamily="18" charset="0"/>
                                </a:rPr>
                              </m:ctrlPr>
                            </m:mPr>
                            <m:mr>
                              <m:e>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𝑢</m:t>
                                    </m:r>
                                  </m:e>
                                  <m:sub>
                                    <m:r>
                                      <a:rPr lang="en-US" altLang="zh-CN" sz="1400" b="0" i="1" smtClean="0">
                                        <a:latin typeface="Cambria Math" panose="02040503050406030204" pitchFamily="18" charset="0"/>
                                      </a:rPr>
                                      <m:t>2</m:t>
                                    </m:r>
                                  </m:sub>
                                </m:sSub>
                              </m:e>
                            </m:mr>
                            <m:mr>
                              <m:e>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𝑣</m:t>
                                    </m:r>
                                  </m:e>
                                  <m:sub>
                                    <m:r>
                                      <a:rPr lang="en-US" altLang="zh-CN" sz="1400" b="0" i="1" smtClean="0">
                                        <a:latin typeface="Cambria Math" panose="02040503050406030204" pitchFamily="18" charset="0"/>
                                      </a:rPr>
                                      <m:t>2</m:t>
                                    </m:r>
                                  </m:sub>
                                </m:sSub>
                              </m:e>
                            </m:mr>
                            <m:mr>
                              <m:e>
                                <m:r>
                                  <a:rPr lang="en-US" altLang="zh-CN" sz="1400" i="1">
                                    <a:latin typeface="Cambria Math" panose="02040503050406030204" pitchFamily="18" charset="0"/>
                                  </a:rPr>
                                  <m:t>1</m:t>
                                </m:r>
                              </m:e>
                            </m:mr>
                          </m:m>
                        </m:e>
                      </m:d>
                      <m:r>
                        <a:rPr lang="en-US" altLang="zh-CN" sz="1400" b="0" i="1" smtClean="0">
                          <a:latin typeface="Cambria Math" panose="02040503050406030204" pitchFamily="18" charset="0"/>
                        </a:rPr>
                        <m:t>=</m:t>
                      </m:r>
                      <m:r>
                        <a:rPr lang="en-US" altLang="zh-CN" sz="1400" b="1" i="1" smtClean="0">
                          <a:latin typeface="Cambria Math" panose="02040503050406030204" pitchFamily="18" charset="0"/>
                        </a:rPr>
                        <m:t>𝑯</m:t>
                      </m:r>
                      <m:d>
                        <m:dPr>
                          <m:begChr m:val="["/>
                          <m:endChr m:val="]"/>
                          <m:ctrlPr>
                            <a:rPr lang="en-US" altLang="zh-CN" sz="1400" i="1">
                              <a:latin typeface="Cambria Math" panose="02040503050406030204" pitchFamily="18" charset="0"/>
                            </a:rPr>
                          </m:ctrlPr>
                        </m:dPr>
                        <m:e>
                          <m:m>
                            <m:mPr>
                              <m:mcs>
                                <m:mc>
                                  <m:mcPr>
                                    <m:count m:val="1"/>
                                    <m:mcJc m:val="center"/>
                                  </m:mcPr>
                                </m:mc>
                              </m:mcs>
                              <m:ctrlPr>
                                <a:rPr lang="en-US" altLang="zh-CN" sz="1400" i="1">
                                  <a:latin typeface="Cambria Math" panose="02040503050406030204" pitchFamily="18" charset="0"/>
                                </a:rPr>
                              </m:ctrlPr>
                            </m:mPr>
                            <m:mr>
                              <m:e>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𝑢</m:t>
                                    </m:r>
                                  </m:e>
                                  <m:sub>
                                    <m:r>
                                      <a:rPr lang="en-US" altLang="zh-CN" sz="1400" i="1">
                                        <a:latin typeface="Cambria Math" panose="02040503050406030204" pitchFamily="18" charset="0"/>
                                      </a:rPr>
                                      <m:t>1</m:t>
                                    </m:r>
                                  </m:sub>
                                </m:sSub>
                              </m:e>
                            </m:mr>
                            <m:mr>
                              <m:e>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𝑣</m:t>
                                    </m:r>
                                  </m:e>
                                  <m:sub>
                                    <m:r>
                                      <a:rPr lang="en-US" altLang="zh-CN" sz="1400" i="1">
                                        <a:latin typeface="Cambria Math" panose="02040503050406030204" pitchFamily="18" charset="0"/>
                                      </a:rPr>
                                      <m:t>1</m:t>
                                    </m:r>
                                  </m:sub>
                                </m:sSub>
                              </m:e>
                            </m:mr>
                            <m:mr>
                              <m:e>
                                <m:r>
                                  <a:rPr lang="en-US" altLang="zh-CN" sz="1400" i="1">
                                    <a:latin typeface="Cambria Math" panose="02040503050406030204" pitchFamily="18" charset="0"/>
                                  </a:rPr>
                                  <m:t>1</m:t>
                                </m:r>
                              </m:e>
                            </m:mr>
                          </m:m>
                        </m:e>
                      </m:d>
                      <m:r>
                        <a:rPr lang="en-US" altLang="zh-CN" sz="1400" b="0" i="1" smtClean="0">
                          <a:latin typeface="Cambria Math" panose="02040503050406030204" pitchFamily="18" charset="0"/>
                        </a:rPr>
                        <m:t>=</m:t>
                      </m:r>
                      <m:d>
                        <m:dPr>
                          <m:begChr m:val="["/>
                          <m:endChr m:val="]"/>
                          <m:ctrlPr>
                            <a:rPr lang="en-US" altLang="zh-CN" sz="1400" b="0" i="1" smtClean="0">
                              <a:latin typeface="Cambria Math" panose="02040503050406030204" pitchFamily="18" charset="0"/>
                            </a:rPr>
                          </m:ctrlPr>
                        </m:dPr>
                        <m:e>
                          <m:m>
                            <m:mPr>
                              <m:mcs>
                                <m:mc>
                                  <m:mcPr>
                                    <m:count m:val="3"/>
                                    <m:mcJc m:val="center"/>
                                  </m:mcPr>
                                </m:mc>
                              </m:mcs>
                              <m:ctrlPr>
                                <a:rPr lang="en-US" altLang="zh-CN" sz="1400" b="0" i="1" smtClean="0">
                                  <a:latin typeface="Cambria Math" panose="02040503050406030204" pitchFamily="18" charset="0"/>
                                </a:rPr>
                              </m:ctrlPr>
                            </m:mPr>
                            <m:mr>
                              <m:e>
                                <m:sSub>
                                  <m:sSubPr>
                                    <m:ctrlPr>
                                      <a:rPr lang="en-US" altLang="zh-CN" sz="1400" i="1">
                                        <a:latin typeface="Cambria Math" panose="02040503050406030204" pitchFamily="18" charset="0"/>
                                      </a:rPr>
                                    </m:ctrlPr>
                                  </m:sSubPr>
                                  <m:e>
                                    <m:r>
                                      <a:rPr lang="en-US" altLang="zh-CN" sz="1400" b="0" i="1" smtClean="0">
                                        <a:latin typeface="Cambria Math" panose="02040503050406030204" pitchFamily="18" charset="0"/>
                                      </a:rPr>
                                      <m:t>h</m:t>
                                    </m:r>
                                  </m:e>
                                  <m:sub>
                                    <m:r>
                                      <a:rPr lang="en-US" altLang="zh-CN" sz="1400" b="0" i="1" smtClean="0">
                                        <a:latin typeface="Cambria Math" panose="02040503050406030204" pitchFamily="18" charset="0"/>
                                      </a:rPr>
                                      <m:t>00</m:t>
                                    </m:r>
                                  </m:sub>
                                </m:sSub>
                              </m:e>
                              <m:e>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h</m:t>
                                    </m:r>
                                  </m:e>
                                  <m:sub>
                                    <m:r>
                                      <a:rPr lang="en-US" altLang="zh-CN" sz="1400" i="1">
                                        <a:latin typeface="Cambria Math" panose="02040503050406030204" pitchFamily="18" charset="0"/>
                                      </a:rPr>
                                      <m:t>0</m:t>
                                    </m:r>
                                    <m:r>
                                      <a:rPr lang="en-US" altLang="zh-CN" sz="1400" b="0" i="1" smtClean="0">
                                        <a:latin typeface="Cambria Math" panose="02040503050406030204" pitchFamily="18" charset="0"/>
                                      </a:rPr>
                                      <m:t>1</m:t>
                                    </m:r>
                                  </m:sub>
                                </m:sSub>
                              </m:e>
                              <m:e>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h</m:t>
                                    </m:r>
                                  </m:e>
                                  <m:sub>
                                    <m:r>
                                      <a:rPr lang="en-US" altLang="zh-CN" sz="1400" i="1">
                                        <a:latin typeface="Cambria Math" panose="02040503050406030204" pitchFamily="18" charset="0"/>
                                      </a:rPr>
                                      <m:t>0</m:t>
                                    </m:r>
                                    <m:r>
                                      <a:rPr lang="en-US" altLang="zh-CN" sz="1400" b="0" i="1" smtClean="0">
                                        <a:latin typeface="Cambria Math" panose="02040503050406030204" pitchFamily="18" charset="0"/>
                                      </a:rPr>
                                      <m:t>2</m:t>
                                    </m:r>
                                  </m:sub>
                                </m:sSub>
                              </m:e>
                            </m:mr>
                            <m:mr>
                              <m:e>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h</m:t>
                                    </m:r>
                                  </m:e>
                                  <m:sub>
                                    <m:r>
                                      <a:rPr lang="en-US" altLang="zh-CN" sz="1400" b="0" i="1" smtClean="0">
                                        <a:latin typeface="Cambria Math" panose="02040503050406030204" pitchFamily="18" charset="0"/>
                                      </a:rPr>
                                      <m:t>10</m:t>
                                    </m:r>
                                  </m:sub>
                                </m:sSub>
                              </m:e>
                              <m:e>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h</m:t>
                                    </m:r>
                                  </m:e>
                                  <m:sub>
                                    <m:r>
                                      <a:rPr lang="en-US" altLang="zh-CN" sz="1400" b="0" i="1" smtClean="0">
                                        <a:latin typeface="Cambria Math" panose="02040503050406030204" pitchFamily="18" charset="0"/>
                                      </a:rPr>
                                      <m:t>11</m:t>
                                    </m:r>
                                  </m:sub>
                                </m:sSub>
                              </m:e>
                              <m:e>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h</m:t>
                                    </m:r>
                                  </m:e>
                                  <m:sub>
                                    <m:r>
                                      <a:rPr lang="en-US" altLang="zh-CN" sz="1400" b="0" i="1" smtClean="0">
                                        <a:latin typeface="Cambria Math" panose="02040503050406030204" pitchFamily="18" charset="0"/>
                                      </a:rPr>
                                      <m:t>12</m:t>
                                    </m:r>
                                  </m:sub>
                                </m:sSub>
                              </m:e>
                            </m:mr>
                            <m:mr>
                              <m:e>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h</m:t>
                                    </m:r>
                                  </m:e>
                                  <m:sub>
                                    <m:r>
                                      <a:rPr lang="en-US" altLang="zh-CN" sz="1400" b="0" i="1" smtClean="0">
                                        <a:latin typeface="Cambria Math" panose="02040503050406030204" pitchFamily="18" charset="0"/>
                                      </a:rPr>
                                      <m:t>20</m:t>
                                    </m:r>
                                  </m:sub>
                                </m:sSub>
                              </m:e>
                              <m:e>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h</m:t>
                                    </m:r>
                                  </m:e>
                                  <m:sub>
                                    <m:r>
                                      <a:rPr lang="en-US" altLang="zh-CN" sz="1400" b="0" i="1" smtClean="0">
                                        <a:latin typeface="Cambria Math" panose="02040503050406030204" pitchFamily="18" charset="0"/>
                                      </a:rPr>
                                      <m:t>21</m:t>
                                    </m:r>
                                  </m:sub>
                                </m:sSub>
                              </m:e>
                              <m:e>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h</m:t>
                                    </m:r>
                                  </m:e>
                                  <m:sub>
                                    <m:r>
                                      <a:rPr lang="en-US" altLang="zh-CN" sz="1400" b="0" i="1" smtClean="0">
                                        <a:latin typeface="Cambria Math" panose="02040503050406030204" pitchFamily="18" charset="0"/>
                                      </a:rPr>
                                      <m:t>22</m:t>
                                    </m:r>
                                  </m:sub>
                                </m:sSub>
                              </m:e>
                            </m:mr>
                          </m:m>
                        </m:e>
                      </m:d>
                      <m:d>
                        <m:dPr>
                          <m:begChr m:val="["/>
                          <m:endChr m:val="]"/>
                          <m:ctrlPr>
                            <a:rPr lang="en-US" altLang="zh-CN" sz="1400" i="1">
                              <a:latin typeface="Cambria Math" panose="02040503050406030204" pitchFamily="18" charset="0"/>
                            </a:rPr>
                          </m:ctrlPr>
                        </m:dPr>
                        <m:e>
                          <m:m>
                            <m:mPr>
                              <m:mcs>
                                <m:mc>
                                  <m:mcPr>
                                    <m:count m:val="1"/>
                                    <m:mcJc m:val="center"/>
                                  </m:mcPr>
                                </m:mc>
                              </m:mcs>
                              <m:ctrlPr>
                                <a:rPr lang="en-US" altLang="zh-CN" sz="1400" i="1">
                                  <a:latin typeface="Cambria Math" panose="02040503050406030204" pitchFamily="18" charset="0"/>
                                </a:rPr>
                              </m:ctrlPr>
                            </m:mPr>
                            <m:mr>
                              <m:e>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𝑢</m:t>
                                    </m:r>
                                  </m:e>
                                  <m:sub>
                                    <m:r>
                                      <a:rPr lang="en-US" altLang="zh-CN" sz="1400" i="1">
                                        <a:latin typeface="Cambria Math" panose="02040503050406030204" pitchFamily="18" charset="0"/>
                                      </a:rPr>
                                      <m:t>1</m:t>
                                    </m:r>
                                  </m:sub>
                                </m:sSub>
                              </m:e>
                            </m:mr>
                            <m:mr>
                              <m:e>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𝑣</m:t>
                                    </m:r>
                                  </m:e>
                                  <m:sub>
                                    <m:r>
                                      <a:rPr lang="en-US" altLang="zh-CN" sz="1400" i="1">
                                        <a:latin typeface="Cambria Math" panose="02040503050406030204" pitchFamily="18" charset="0"/>
                                      </a:rPr>
                                      <m:t>1</m:t>
                                    </m:r>
                                  </m:sub>
                                </m:sSub>
                              </m:e>
                            </m:mr>
                            <m:mr>
                              <m:e>
                                <m:r>
                                  <a:rPr lang="en-US" altLang="zh-CN" sz="1400" i="1">
                                    <a:latin typeface="Cambria Math" panose="02040503050406030204" pitchFamily="18" charset="0"/>
                                  </a:rPr>
                                  <m:t>1</m:t>
                                </m:r>
                              </m:e>
                            </m:mr>
                          </m:m>
                        </m:e>
                      </m:d>
                      <m:r>
                        <a:rPr lang="en-US" altLang="zh-CN" sz="1400" b="0" i="1" smtClean="0">
                          <a:latin typeface="Cambria Math" panose="02040503050406030204" pitchFamily="18" charset="0"/>
                        </a:rPr>
                        <m:t>=</m:t>
                      </m:r>
                      <m:r>
                        <a:rPr lang="en-US" altLang="zh-CN" sz="1400" b="1" i="1" smtClean="0">
                          <a:latin typeface="Cambria Math" panose="02040503050406030204" pitchFamily="18" charset="0"/>
                        </a:rPr>
                        <m:t>𝑯</m:t>
                      </m:r>
                      <m:sSub>
                        <m:sSubPr>
                          <m:ctrlPr>
                            <a:rPr lang="en-US" altLang="zh-CN" sz="1400" i="1">
                              <a:latin typeface="Cambria Math" panose="02040503050406030204" pitchFamily="18" charset="0"/>
                            </a:rPr>
                          </m:ctrlPr>
                        </m:sSubPr>
                        <m:e>
                          <m:r>
                            <a:rPr lang="en-US" altLang="zh-CN" sz="1400" b="1" i="1">
                              <a:latin typeface="Cambria Math" panose="02040503050406030204" pitchFamily="18" charset="0"/>
                            </a:rPr>
                            <m:t>𝒑</m:t>
                          </m:r>
                        </m:e>
                        <m:sub>
                          <m:r>
                            <a:rPr lang="en-US" altLang="zh-CN" sz="1400" i="1">
                              <a:latin typeface="Cambria Math" panose="02040503050406030204" pitchFamily="18" charset="0"/>
                            </a:rPr>
                            <m:t>1</m:t>
                          </m:r>
                        </m:sub>
                      </m:sSub>
                    </m:oMath>
                  </m:oMathPara>
                </a14:m>
                <a:endParaRPr lang="en-US" altLang="zh-CN" sz="1400" dirty="0">
                  <a:latin typeface="+mn-lt"/>
                </a:endParaRPr>
              </a:p>
              <a:p>
                <a:pPr marL="0" lvl="1" indent="0">
                  <a:buNone/>
                </a:pPr>
                <a:r>
                  <a:rPr lang="zh-CN" altLang="en-US" dirty="0">
                    <a:latin typeface="+mn-lt"/>
                  </a:rPr>
                  <a:t>其中</a:t>
                </a:r>
                <a14:m>
                  <m:oMath xmlns:m="http://schemas.openxmlformats.org/officeDocument/2006/math">
                    <m:r>
                      <a:rPr lang="en-US" altLang="zh-CN" sz="1400" b="1" i="1" smtClean="0">
                        <a:latin typeface="Cambria Math" panose="02040503050406030204" pitchFamily="18" charset="0"/>
                      </a:rPr>
                      <m:t>𝑯</m:t>
                    </m:r>
                    <m:r>
                      <a:rPr lang="en-US" altLang="zh-CN" sz="1400" b="0" i="1" smtClean="0">
                        <a:latin typeface="Cambria Math" panose="02040503050406030204" pitchFamily="18" charset="0"/>
                      </a:rPr>
                      <m:t>=</m:t>
                    </m:r>
                    <m:d>
                      <m:dPr>
                        <m:begChr m:val="["/>
                        <m:endChr m:val="]"/>
                        <m:ctrlPr>
                          <a:rPr lang="en-US" altLang="zh-CN" sz="1400" b="0" i="1" smtClean="0">
                            <a:latin typeface="Cambria Math" panose="02040503050406030204" pitchFamily="18" charset="0"/>
                          </a:rPr>
                        </m:ctrlPr>
                      </m:dPr>
                      <m:e>
                        <m:m>
                          <m:mPr>
                            <m:mcs>
                              <m:mc>
                                <m:mcPr>
                                  <m:count m:val="3"/>
                                  <m:mcJc m:val="center"/>
                                </m:mcPr>
                              </m:mc>
                            </m:mcs>
                            <m:ctrlPr>
                              <a:rPr lang="en-US" altLang="zh-CN" sz="1400" b="0" i="1" smtClean="0">
                                <a:latin typeface="Cambria Math" panose="02040503050406030204" pitchFamily="18" charset="0"/>
                              </a:rPr>
                            </m:ctrlPr>
                          </m:mPr>
                          <m:mr>
                            <m:e>
                              <m:sSub>
                                <m:sSubPr>
                                  <m:ctrlPr>
                                    <a:rPr lang="en-US" altLang="zh-CN" sz="1400" i="1">
                                      <a:latin typeface="Cambria Math" panose="02040503050406030204" pitchFamily="18" charset="0"/>
                                    </a:rPr>
                                  </m:ctrlPr>
                                </m:sSubPr>
                                <m:e>
                                  <m:r>
                                    <a:rPr lang="en-US" altLang="zh-CN" sz="1400" b="0" i="1" smtClean="0">
                                      <a:latin typeface="Cambria Math" panose="02040503050406030204" pitchFamily="18" charset="0"/>
                                    </a:rPr>
                                    <m:t>h</m:t>
                                  </m:r>
                                </m:e>
                                <m:sub>
                                  <m:r>
                                    <a:rPr lang="en-US" altLang="zh-CN" sz="1400" b="0" i="1" smtClean="0">
                                      <a:latin typeface="Cambria Math" panose="02040503050406030204" pitchFamily="18" charset="0"/>
                                    </a:rPr>
                                    <m:t>00</m:t>
                                  </m:r>
                                </m:sub>
                              </m:sSub>
                            </m:e>
                            <m:e>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h</m:t>
                                  </m:r>
                                </m:e>
                                <m:sub>
                                  <m:r>
                                    <a:rPr lang="en-US" altLang="zh-CN" sz="1400" i="1">
                                      <a:latin typeface="Cambria Math" panose="02040503050406030204" pitchFamily="18" charset="0"/>
                                    </a:rPr>
                                    <m:t>0</m:t>
                                  </m:r>
                                  <m:r>
                                    <a:rPr lang="en-US" altLang="zh-CN" sz="1400" b="0" i="1" smtClean="0">
                                      <a:latin typeface="Cambria Math" panose="02040503050406030204" pitchFamily="18" charset="0"/>
                                    </a:rPr>
                                    <m:t>1</m:t>
                                  </m:r>
                                </m:sub>
                              </m:sSub>
                            </m:e>
                            <m:e>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h</m:t>
                                  </m:r>
                                </m:e>
                                <m:sub>
                                  <m:r>
                                    <a:rPr lang="en-US" altLang="zh-CN" sz="1400" i="1">
                                      <a:latin typeface="Cambria Math" panose="02040503050406030204" pitchFamily="18" charset="0"/>
                                    </a:rPr>
                                    <m:t>0</m:t>
                                  </m:r>
                                  <m:r>
                                    <a:rPr lang="en-US" altLang="zh-CN" sz="1400" b="0" i="1" smtClean="0">
                                      <a:latin typeface="Cambria Math" panose="02040503050406030204" pitchFamily="18" charset="0"/>
                                    </a:rPr>
                                    <m:t>2</m:t>
                                  </m:r>
                                </m:sub>
                              </m:sSub>
                            </m:e>
                          </m:mr>
                          <m:mr>
                            <m:e>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h</m:t>
                                  </m:r>
                                </m:e>
                                <m:sub>
                                  <m:r>
                                    <a:rPr lang="en-US" altLang="zh-CN" sz="1400" b="0" i="1" smtClean="0">
                                      <a:latin typeface="Cambria Math" panose="02040503050406030204" pitchFamily="18" charset="0"/>
                                    </a:rPr>
                                    <m:t>10</m:t>
                                  </m:r>
                                </m:sub>
                              </m:sSub>
                            </m:e>
                            <m:e>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h</m:t>
                                  </m:r>
                                </m:e>
                                <m:sub>
                                  <m:r>
                                    <a:rPr lang="en-US" altLang="zh-CN" sz="1400" b="0" i="1" smtClean="0">
                                      <a:latin typeface="Cambria Math" panose="02040503050406030204" pitchFamily="18" charset="0"/>
                                    </a:rPr>
                                    <m:t>11</m:t>
                                  </m:r>
                                </m:sub>
                              </m:sSub>
                            </m:e>
                            <m:e>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h</m:t>
                                  </m:r>
                                </m:e>
                                <m:sub>
                                  <m:r>
                                    <a:rPr lang="en-US" altLang="zh-CN" sz="1400" b="0" i="1" smtClean="0">
                                      <a:latin typeface="Cambria Math" panose="02040503050406030204" pitchFamily="18" charset="0"/>
                                    </a:rPr>
                                    <m:t>12</m:t>
                                  </m:r>
                                </m:sub>
                              </m:sSub>
                            </m:e>
                          </m:mr>
                          <m:mr>
                            <m:e>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h</m:t>
                                  </m:r>
                                </m:e>
                                <m:sub>
                                  <m:r>
                                    <a:rPr lang="en-US" altLang="zh-CN" sz="1400" b="0" i="1" smtClean="0">
                                      <a:latin typeface="Cambria Math" panose="02040503050406030204" pitchFamily="18" charset="0"/>
                                    </a:rPr>
                                    <m:t>20</m:t>
                                  </m:r>
                                </m:sub>
                              </m:sSub>
                            </m:e>
                            <m:e>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h</m:t>
                                  </m:r>
                                </m:e>
                                <m:sub>
                                  <m:r>
                                    <a:rPr lang="en-US" altLang="zh-CN" sz="1400" b="0" i="1" smtClean="0">
                                      <a:latin typeface="Cambria Math" panose="02040503050406030204" pitchFamily="18" charset="0"/>
                                    </a:rPr>
                                    <m:t>21</m:t>
                                  </m:r>
                                </m:sub>
                              </m:sSub>
                            </m:e>
                            <m:e>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h</m:t>
                                  </m:r>
                                </m:e>
                                <m:sub>
                                  <m:r>
                                    <a:rPr lang="en-US" altLang="zh-CN" sz="1400" b="0" i="1" smtClean="0">
                                      <a:latin typeface="Cambria Math" panose="02040503050406030204" pitchFamily="18" charset="0"/>
                                    </a:rPr>
                                    <m:t>22</m:t>
                                  </m:r>
                                </m:sub>
                              </m:sSub>
                            </m:e>
                          </m:mr>
                        </m:m>
                      </m:e>
                    </m:d>
                  </m:oMath>
                </a14:m>
                <a:r>
                  <a:rPr lang="zh-CN" altLang="en-US" dirty="0">
                    <a:latin typeface="+mn-lt"/>
                  </a:rPr>
                  <a:t>就是单应性矩阵</a:t>
                </a:r>
              </a:p>
            </p:txBody>
          </p:sp>
        </mc:Choice>
        <mc:Fallback xmlns="">
          <p:sp>
            <p:nvSpPr>
              <p:cNvPr id="10" name="ee4pContent1">
                <a:extLst>
                  <a:ext uri="{FF2B5EF4-FFF2-40B4-BE49-F238E27FC236}">
                    <a16:creationId xmlns:a16="http://schemas.microsoft.com/office/drawing/2014/main" id="{1CD321CB-B97F-D8E6-50C1-09FC2D1C1BA0}"/>
                  </a:ext>
                </a:extLst>
              </p:cNvPr>
              <p:cNvSpPr txBox="1">
                <a:spLocks noRot="1" noChangeAspect="1" noMove="1" noResize="1" noEditPoints="1" noAdjustHandles="1" noChangeArrowheads="1" noChangeShapeType="1" noTextEdit="1"/>
              </p:cNvSpPr>
              <p:nvPr>
                <p:custDataLst>
                  <p:tags r:id="rId10"/>
                </p:custDataLst>
              </p:nvPr>
            </p:nvSpPr>
            <p:spPr>
              <a:xfrm>
                <a:off x="5193102" y="2937248"/>
                <a:ext cx="6160698" cy="2626789"/>
              </a:xfrm>
              <a:prstGeom prst="rect">
                <a:avLst/>
              </a:prstGeom>
              <a:blipFill>
                <a:blip r:embed="rId11"/>
                <a:stretch>
                  <a:fillRect l="-494"/>
                </a:stretch>
              </a:blipFill>
              <a:ln w="9525" cmpd="sng">
                <a:solidFill>
                  <a:schemeClr val="accent1">
                    <a:lumMod val="100000"/>
                  </a:schemeClr>
                </a:solidFill>
                <a:prstDash val="solid"/>
              </a:ln>
            </p:spPr>
            <p:txBody>
              <a:bodyPr/>
              <a:lstStyle/>
              <a:p>
                <a:r>
                  <a:rPr lang="en-US">
                    <a:noFill/>
                  </a:rPr>
                  <a:t> </a:t>
                </a:r>
              </a:p>
            </p:txBody>
          </p:sp>
        </mc:Fallback>
      </mc:AlternateContent>
    </p:spTree>
    <p:extLst>
      <p:ext uri="{BB962C8B-B14F-4D97-AF65-F5344CB8AC3E}">
        <p14:creationId xmlns:p14="http://schemas.microsoft.com/office/powerpoint/2010/main" val="28649993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7" imgW="473" imgH="476" progId="TCLayout.ActiveDocument.1">
                  <p:embed/>
                </p:oleObj>
              </mc:Choice>
              <mc:Fallback>
                <p:oleObj name="think-cell 幻灯片" r:id="rId7"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a:bodyPr>
          <a:lstStyle/>
          <a:p>
            <a:r>
              <a:rPr lang="en-US" altLang="zh-CN" sz="4000" dirty="0"/>
              <a:t>Plane Sweep—Homography</a:t>
            </a:r>
            <a:endParaRPr lang="en-US" sz="4000" dirty="0"/>
          </a:p>
        </p:txBody>
      </p:sp>
      <mc:AlternateContent xmlns:mc="http://schemas.openxmlformats.org/markup-compatibility/2006" xmlns:a14="http://schemas.microsoft.com/office/drawing/2010/main">
        <mc:Choice Requires="a14">
          <p:sp>
            <p:nvSpPr>
              <p:cNvPr id="5" name="ee4pContent1">
                <a:extLst>
                  <a:ext uri="{FF2B5EF4-FFF2-40B4-BE49-F238E27FC236}">
                    <a16:creationId xmlns:a16="http://schemas.microsoft.com/office/drawing/2014/main" id="{8B77CCF3-58EA-3AF7-B87A-7CB3B8882C49}"/>
                  </a:ext>
                </a:extLst>
              </p:cNvPr>
              <p:cNvSpPr txBox="1">
                <a:spLocks/>
              </p:cNvSpPr>
              <p:nvPr>
                <p:custDataLst>
                  <p:tags r:id="rId2"/>
                </p:custDataLst>
              </p:nvPr>
            </p:nvSpPr>
            <p:spPr>
              <a:xfrm>
                <a:off x="838200" y="1690688"/>
                <a:ext cx="10515600" cy="123366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在图像</a:t>
                </a:r>
                <a14:m>
                  <m:oMath xmlns:m="http://schemas.openxmlformats.org/officeDocument/2006/math">
                    <m:sSub>
                      <m:sSubPr>
                        <m:ctrlPr>
                          <a:rPr lang="en-US" altLang="zh-CN" i="1" smtClean="0">
                            <a:latin typeface="Cambria Math" panose="02040503050406030204" pitchFamily="18" charset="0"/>
                          </a:rPr>
                        </m:ctrlPr>
                      </m:sSubPr>
                      <m:e>
                        <m:r>
                          <a:rPr lang="en-US" altLang="zh-CN" b="1" i="1">
                            <a:latin typeface="Cambria Math" panose="02040503050406030204" pitchFamily="18" charset="0"/>
                          </a:rPr>
                          <m:t>𝑰</m:t>
                        </m:r>
                      </m:e>
                      <m:sub>
                        <m:r>
                          <a:rPr lang="en-US" altLang="zh-CN" b="0" i="1" smtClean="0">
                            <a:latin typeface="Cambria Math" panose="02040503050406030204" pitchFamily="18" charset="0"/>
                          </a:rPr>
                          <m:t>1</m:t>
                        </m:r>
                      </m:sub>
                    </m:sSub>
                    <m:r>
                      <a:rPr lang="zh-CN" altLang="en-US" i="1">
                        <a:latin typeface="Cambria Math" panose="02040503050406030204" pitchFamily="18" charset="0"/>
                      </a:rPr>
                      <m:t>和</m:t>
                    </m:r>
                    <m:sSub>
                      <m:sSubPr>
                        <m:ctrlPr>
                          <a:rPr lang="en-US" altLang="zh-CN" i="1">
                            <a:latin typeface="Cambria Math" panose="02040503050406030204" pitchFamily="18" charset="0"/>
                          </a:rPr>
                        </m:ctrlPr>
                      </m:sSubPr>
                      <m:e>
                        <m:r>
                          <a:rPr lang="en-US" altLang="zh-CN" b="1" i="1">
                            <a:latin typeface="Cambria Math" panose="02040503050406030204" pitchFamily="18" charset="0"/>
                          </a:rPr>
                          <m:t>𝑰</m:t>
                        </m:r>
                      </m:e>
                      <m:sub>
                        <m:r>
                          <a:rPr lang="en-US" altLang="zh-CN" b="0" i="1" smtClean="0">
                            <a:latin typeface="Cambria Math" panose="02040503050406030204" pitchFamily="18" charset="0"/>
                          </a:rPr>
                          <m:t>2</m:t>
                        </m:r>
                      </m:sub>
                    </m:sSub>
                  </m:oMath>
                </a14:m>
                <a:r>
                  <a:rPr lang="zh-CN" altLang="en-US" dirty="0"/>
                  <a:t>，以及空间中的特征点</a:t>
                </a:r>
                <a14:m>
                  <m:oMath xmlns:m="http://schemas.openxmlformats.org/officeDocument/2006/math">
                    <m:r>
                      <a:rPr lang="en-US" altLang="zh-CN" sz="1400" b="1" i="1" smtClean="0">
                        <a:latin typeface="Cambria Math" panose="02040503050406030204" pitchFamily="18" charset="0"/>
                      </a:rPr>
                      <m:t>𝑿</m:t>
                    </m:r>
                    <m:r>
                      <a:rPr lang="en-US" altLang="zh-CN" sz="1400" b="0" i="1" smtClean="0">
                        <a:latin typeface="Cambria Math" panose="02040503050406030204" pitchFamily="18" charset="0"/>
                      </a:rPr>
                      <m:t>=</m:t>
                    </m:r>
                    <m:d>
                      <m:dPr>
                        <m:begChr m:val="["/>
                        <m:endChr m:val="]"/>
                        <m:ctrlPr>
                          <a:rPr lang="en-US" altLang="zh-CN" sz="1400" b="0" i="1" smtClean="0">
                            <a:latin typeface="Cambria Math" panose="02040503050406030204" pitchFamily="18" charset="0"/>
                          </a:rPr>
                        </m:ctrlPr>
                      </m:dPr>
                      <m:e>
                        <m:m>
                          <m:mPr>
                            <m:mcs>
                              <m:mc>
                                <m:mcPr>
                                  <m:count m:val="1"/>
                                  <m:mcJc m:val="center"/>
                                </m:mcPr>
                              </m:mc>
                            </m:mcs>
                            <m:ctrlPr>
                              <a:rPr lang="en-US" altLang="zh-CN" sz="1400" b="0" i="1" smtClean="0">
                                <a:latin typeface="Cambria Math" panose="02040503050406030204" pitchFamily="18" charset="0"/>
                              </a:rPr>
                            </m:ctrlPr>
                          </m:mPr>
                          <m:mr>
                            <m:e>
                              <m:r>
                                <m:rPr>
                                  <m:brk m:alnAt="7"/>
                                </m:rPr>
                                <a:rPr lang="en-US" altLang="zh-CN" sz="1400" b="0" i="1" smtClean="0">
                                  <a:latin typeface="Cambria Math" panose="02040503050406030204" pitchFamily="18" charset="0"/>
                                </a:rPr>
                                <m:t>𝑋</m:t>
                              </m:r>
                            </m:e>
                          </m:mr>
                          <m:mr>
                            <m:e>
                              <m:r>
                                <a:rPr lang="en-US" altLang="zh-CN" sz="1400" b="0" i="1" smtClean="0">
                                  <a:latin typeface="Cambria Math" panose="02040503050406030204" pitchFamily="18" charset="0"/>
                                </a:rPr>
                                <m:t>𝑌</m:t>
                              </m:r>
                            </m:e>
                          </m:mr>
                          <m:mr>
                            <m:e>
                              <m:r>
                                <a:rPr lang="en-US" altLang="zh-CN" sz="1400" b="0" i="1" smtClean="0">
                                  <a:latin typeface="Cambria Math" panose="02040503050406030204" pitchFamily="18" charset="0"/>
                                </a:rPr>
                                <m:t>𝑍</m:t>
                              </m:r>
                            </m:e>
                          </m:mr>
                        </m:m>
                      </m:e>
                    </m:d>
                  </m:oMath>
                </a14:m>
                <a:r>
                  <a:rPr lang="zh-CN" altLang="en-US" dirty="0">
                    <a:latin typeface="+mn-lt"/>
                  </a:rPr>
                  <a:t>在两幅图像对应的归一化图像平面上的点分别为</a:t>
                </a:r>
                <a14:m>
                  <m:oMath xmlns:m="http://schemas.openxmlformats.org/officeDocument/2006/math">
                    <m:sSub>
                      <m:sSubPr>
                        <m:ctrlPr>
                          <a:rPr lang="en-US" altLang="zh-CN" sz="1400" i="1">
                            <a:latin typeface="Cambria Math" panose="02040503050406030204" pitchFamily="18" charset="0"/>
                          </a:rPr>
                        </m:ctrlPr>
                      </m:sSubPr>
                      <m:e>
                        <m:r>
                          <a:rPr lang="en-US" altLang="zh-CN" sz="1400" b="1" i="1" smtClean="0">
                            <a:latin typeface="Cambria Math" panose="02040503050406030204" pitchFamily="18" charset="0"/>
                          </a:rPr>
                          <m:t>𝒙</m:t>
                        </m:r>
                      </m:e>
                      <m:sub>
                        <m:r>
                          <a:rPr lang="en-US" altLang="zh-CN" sz="1400" i="1">
                            <a:latin typeface="Cambria Math" panose="02040503050406030204" pitchFamily="18" charset="0"/>
                          </a:rPr>
                          <m:t>1</m:t>
                        </m:r>
                      </m:sub>
                    </m:sSub>
                    <m:r>
                      <a:rPr lang="en-US" altLang="zh-CN" sz="1400" i="1">
                        <a:latin typeface="Cambria Math" panose="02040503050406030204" pitchFamily="18" charset="0"/>
                      </a:rPr>
                      <m:t>=</m:t>
                    </m:r>
                    <m:d>
                      <m:dPr>
                        <m:begChr m:val="["/>
                        <m:endChr m:val="]"/>
                        <m:ctrlPr>
                          <a:rPr lang="en-US" altLang="zh-CN" sz="1400" i="1">
                            <a:latin typeface="Cambria Math" panose="02040503050406030204" pitchFamily="18" charset="0"/>
                          </a:rPr>
                        </m:ctrlPr>
                      </m:dPr>
                      <m:e>
                        <m:m>
                          <m:mPr>
                            <m:mcs>
                              <m:mc>
                                <m:mcPr>
                                  <m:count m:val="1"/>
                                  <m:mcJc m:val="center"/>
                                </m:mcPr>
                              </m:mc>
                            </m:mcs>
                            <m:ctrlPr>
                              <a:rPr lang="en-US" altLang="zh-CN" sz="1400" i="1">
                                <a:latin typeface="Cambria Math" panose="02040503050406030204" pitchFamily="18" charset="0"/>
                              </a:rPr>
                            </m:ctrlPr>
                          </m:mPr>
                          <m:mr>
                            <m:e>
                              <m:sSub>
                                <m:sSubPr>
                                  <m:ctrlPr>
                                    <a:rPr lang="en-US" altLang="zh-CN" sz="1400" i="1">
                                      <a:latin typeface="Cambria Math" panose="02040503050406030204" pitchFamily="18" charset="0"/>
                                    </a:rPr>
                                  </m:ctrlPr>
                                </m:sSubPr>
                                <m:e>
                                  <m:r>
                                    <a:rPr lang="en-US" altLang="zh-CN" sz="1400" b="0" i="1" smtClean="0">
                                      <a:latin typeface="Cambria Math" panose="02040503050406030204" pitchFamily="18" charset="0"/>
                                    </a:rPr>
                                    <m:t>𝑥</m:t>
                                  </m:r>
                                </m:e>
                                <m:sub>
                                  <m:r>
                                    <a:rPr lang="en-US" altLang="zh-CN" sz="1400" i="1">
                                      <a:latin typeface="Cambria Math" panose="02040503050406030204" pitchFamily="18" charset="0"/>
                                    </a:rPr>
                                    <m:t>1</m:t>
                                  </m:r>
                                </m:sub>
                              </m:sSub>
                            </m:e>
                          </m:mr>
                          <m:mr>
                            <m:e>
                              <m:sSub>
                                <m:sSubPr>
                                  <m:ctrlPr>
                                    <a:rPr lang="en-US" altLang="zh-CN" sz="1400" i="1">
                                      <a:latin typeface="Cambria Math" panose="02040503050406030204" pitchFamily="18" charset="0"/>
                                    </a:rPr>
                                  </m:ctrlPr>
                                </m:sSubPr>
                                <m:e>
                                  <m:r>
                                    <a:rPr lang="en-US" altLang="zh-CN" sz="1400" b="0" i="1" smtClean="0">
                                      <a:latin typeface="Cambria Math" panose="02040503050406030204" pitchFamily="18" charset="0"/>
                                    </a:rPr>
                                    <m:t>𝑦</m:t>
                                  </m:r>
                                </m:e>
                                <m:sub>
                                  <m:r>
                                    <a:rPr lang="en-US" altLang="zh-CN" sz="1400" i="1">
                                      <a:latin typeface="Cambria Math" panose="02040503050406030204" pitchFamily="18" charset="0"/>
                                    </a:rPr>
                                    <m:t>1</m:t>
                                  </m:r>
                                </m:sub>
                              </m:sSub>
                            </m:e>
                          </m:mr>
                          <m:mr>
                            <m:e>
                              <m:r>
                                <a:rPr lang="en-US" altLang="zh-CN" sz="1400" i="1">
                                  <a:latin typeface="Cambria Math" panose="02040503050406030204" pitchFamily="18" charset="0"/>
                                </a:rPr>
                                <m:t>1</m:t>
                              </m:r>
                            </m:e>
                          </m:mr>
                        </m:m>
                      </m:e>
                    </m:d>
                  </m:oMath>
                </a14:m>
                <a:r>
                  <a:rPr lang="zh-CN" altLang="en-US" dirty="0">
                    <a:latin typeface="+mn-lt"/>
                  </a:rPr>
                  <a:t>和</a:t>
                </a:r>
                <a14:m>
                  <m:oMath xmlns:m="http://schemas.openxmlformats.org/officeDocument/2006/math">
                    <m:sSub>
                      <m:sSubPr>
                        <m:ctrlPr>
                          <a:rPr lang="en-US" altLang="zh-CN" sz="1400" i="1">
                            <a:latin typeface="Cambria Math" panose="02040503050406030204" pitchFamily="18" charset="0"/>
                          </a:rPr>
                        </m:ctrlPr>
                      </m:sSubPr>
                      <m:e>
                        <m:r>
                          <a:rPr lang="en-US" altLang="zh-CN" sz="1400" b="1" i="1">
                            <a:latin typeface="Cambria Math" panose="02040503050406030204" pitchFamily="18" charset="0"/>
                          </a:rPr>
                          <m:t>𝒙</m:t>
                        </m:r>
                      </m:e>
                      <m:sub>
                        <m:r>
                          <a:rPr lang="en-US" altLang="zh-CN" sz="1400" i="1">
                            <a:latin typeface="Cambria Math" panose="02040503050406030204" pitchFamily="18" charset="0"/>
                          </a:rPr>
                          <m:t>2</m:t>
                        </m:r>
                      </m:sub>
                    </m:sSub>
                    <m:r>
                      <a:rPr lang="en-US" altLang="zh-CN" sz="1400" i="1">
                        <a:latin typeface="Cambria Math" panose="02040503050406030204" pitchFamily="18" charset="0"/>
                      </a:rPr>
                      <m:t>=</m:t>
                    </m:r>
                    <m:d>
                      <m:dPr>
                        <m:begChr m:val="["/>
                        <m:endChr m:val="]"/>
                        <m:ctrlPr>
                          <a:rPr lang="en-US" altLang="zh-CN" sz="1400" i="1">
                            <a:latin typeface="Cambria Math" panose="02040503050406030204" pitchFamily="18" charset="0"/>
                          </a:rPr>
                        </m:ctrlPr>
                      </m:dPr>
                      <m:e>
                        <m:m>
                          <m:mPr>
                            <m:mcs>
                              <m:mc>
                                <m:mcPr>
                                  <m:count m:val="1"/>
                                  <m:mcJc m:val="center"/>
                                </m:mcPr>
                              </m:mc>
                            </m:mcs>
                            <m:ctrlPr>
                              <a:rPr lang="en-US" altLang="zh-CN" sz="1400" i="1">
                                <a:latin typeface="Cambria Math" panose="02040503050406030204" pitchFamily="18" charset="0"/>
                              </a:rPr>
                            </m:ctrlPr>
                          </m:mPr>
                          <m:mr>
                            <m:e>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𝑥</m:t>
                                  </m:r>
                                </m:e>
                                <m:sub>
                                  <m:r>
                                    <a:rPr lang="en-US" altLang="zh-CN" sz="1400" i="1">
                                      <a:latin typeface="Cambria Math" panose="02040503050406030204" pitchFamily="18" charset="0"/>
                                    </a:rPr>
                                    <m:t>2</m:t>
                                  </m:r>
                                </m:sub>
                              </m:sSub>
                            </m:e>
                          </m:mr>
                          <m:mr>
                            <m:e>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𝑦</m:t>
                                  </m:r>
                                </m:e>
                                <m:sub>
                                  <m:r>
                                    <a:rPr lang="en-US" altLang="zh-CN" sz="1400" i="1">
                                      <a:latin typeface="Cambria Math" panose="02040503050406030204" pitchFamily="18" charset="0"/>
                                    </a:rPr>
                                    <m:t>2</m:t>
                                  </m:r>
                                </m:sub>
                              </m:sSub>
                            </m:e>
                          </m:mr>
                          <m:mr>
                            <m:e>
                              <m:r>
                                <a:rPr lang="en-US" altLang="zh-CN" sz="1400" i="1">
                                  <a:latin typeface="Cambria Math" panose="02040503050406030204" pitchFamily="18" charset="0"/>
                                </a:rPr>
                                <m:t>1</m:t>
                              </m:r>
                            </m:e>
                          </m:mr>
                        </m:m>
                      </m:e>
                    </m:d>
                  </m:oMath>
                </a14:m>
                <a:endParaRPr lang="en-US" altLang="zh-CN" sz="1400" dirty="0">
                  <a:latin typeface="+mn-lt"/>
                </a:endParaRPr>
              </a:p>
              <a:p>
                <a:pPr lvl="1"/>
                <a:r>
                  <a:rPr lang="zh-CN" altLang="en-US" dirty="0">
                    <a:latin typeface="+mn-lt"/>
                  </a:rPr>
                  <a:t>令这些特征点</a:t>
                </a:r>
                <a14:m>
                  <m:oMath xmlns:m="http://schemas.openxmlformats.org/officeDocument/2006/math">
                    <m:r>
                      <a:rPr lang="en-US" altLang="zh-CN" b="1" i="1" smtClean="0">
                        <a:latin typeface="Cambria Math" panose="02040503050406030204" pitchFamily="18" charset="0"/>
                      </a:rPr>
                      <m:t>𝑿</m:t>
                    </m:r>
                  </m:oMath>
                </a14:m>
                <a:r>
                  <a:rPr lang="zh-CN" altLang="en-US" dirty="0">
                    <a:latin typeface="+mn-lt"/>
                  </a:rPr>
                  <a:t>都落在某平面上，设这个平面满足方程</a:t>
                </a:r>
                <a14:m>
                  <m:oMath xmlns:m="http://schemas.openxmlformats.org/officeDocument/2006/math">
                    <m:sSup>
                      <m:sSupPr>
                        <m:ctrlPr>
                          <a:rPr lang="en-US" altLang="zh-CN" sz="1400" i="1" smtClean="0">
                            <a:latin typeface="Cambria Math" panose="02040503050406030204" pitchFamily="18" charset="0"/>
                          </a:rPr>
                        </m:ctrlPr>
                      </m:sSupPr>
                      <m:e>
                        <m:r>
                          <a:rPr lang="en-US" altLang="zh-CN" sz="1400" b="1" i="1" smtClean="0">
                            <a:latin typeface="Cambria Math" panose="02040503050406030204" pitchFamily="18" charset="0"/>
                          </a:rPr>
                          <m:t>𝒏</m:t>
                        </m:r>
                      </m:e>
                      <m:sup>
                        <m:r>
                          <a:rPr lang="en-US" altLang="zh-CN" sz="1400" b="0" i="1" smtClean="0">
                            <a:latin typeface="Cambria Math" panose="02040503050406030204" pitchFamily="18" charset="0"/>
                          </a:rPr>
                          <m:t>𝑇</m:t>
                        </m:r>
                      </m:sup>
                    </m:sSup>
                    <m:r>
                      <a:rPr lang="en-US" altLang="zh-CN" sz="1400" b="1" i="1" smtClean="0">
                        <a:latin typeface="Cambria Math" panose="02040503050406030204" pitchFamily="18" charset="0"/>
                      </a:rPr>
                      <m:t>𝑿</m:t>
                    </m:r>
                    <m:r>
                      <a:rPr lang="en-US" altLang="zh-CN" sz="1400" b="0" i="0" smtClean="0">
                        <a:latin typeface="Cambria Math" panose="02040503050406030204" pitchFamily="18" charset="0"/>
                      </a:rPr>
                      <m:t>+</m:t>
                    </m:r>
                    <m:r>
                      <a:rPr lang="en-US" altLang="zh-CN" sz="1400" b="0" i="1" smtClean="0">
                        <a:latin typeface="Cambria Math" panose="02040503050406030204" pitchFamily="18" charset="0"/>
                      </a:rPr>
                      <m:t>𝑑</m:t>
                    </m:r>
                    <m:r>
                      <a:rPr lang="en-US" altLang="zh-CN" sz="1400" b="0" i="0" smtClean="0">
                        <a:latin typeface="Cambria Math" panose="02040503050406030204" pitchFamily="18" charset="0"/>
                      </a:rPr>
                      <m:t>=0</m:t>
                    </m:r>
                  </m:oMath>
                </a14:m>
                <a:r>
                  <a:rPr lang="zh-CN" altLang="en-US" dirty="0">
                    <a:latin typeface="+mn-lt"/>
                  </a:rPr>
                  <a:t>，整理得：</a:t>
                </a:r>
                <a14:m>
                  <m:oMath xmlns:m="http://schemas.openxmlformats.org/officeDocument/2006/math">
                    <m:r>
                      <a:rPr lang="en-US" altLang="zh-CN" sz="1400" b="0" i="1" smtClean="0">
                        <a:latin typeface="Cambria Math" panose="02040503050406030204" pitchFamily="18" charset="0"/>
                      </a:rPr>
                      <m:t>−</m:t>
                    </m:r>
                    <m:f>
                      <m:fPr>
                        <m:ctrlPr>
                          <a:rPr lang="en-US" altLang="zh-CN" sz="1400" b="0" i="1" smtClean="0">
                            <a:latin typeface="Cambria Math" panose="02040503050406030204" pitchFamily="18" charset="0"/>
                          </a:rPr>
                        </m:ctrlPr>
                      </m:fPr>
                      <m:num>
                        <m:sSup>
                          <m:sSupPr>
                            <m:ctrlPr>
                              <a:rPr lang="en-US" altLang="zh-CN" sz="1400" i="1">
                                <a:latin typeface="Cambria Math" panose="02040503050406030204" pitchFamily="18" charset="0"/>
                              </a:rPr>
                            </m:ctrlPr>
                          </m:sSupPr>
                          <m:e>
                            <m:r>
                              <a:rPr lang="en-US" altLang="zh-CN" sz="1400" b="1" i="1">
                                <a:latin typeface="Cambria Math" panose="02040503050406030204" pitchFamily="18" charset="0"/>
                              </a:rPr>
                              <m:t>𝒏</m:t>
                            </m:r>
                          </m:e>
                          <m:sup>
                            <m:r>
                              <a:rPr lang="en-US" altLang="zh-CN" sz="1400" i="1">
                                <a:latin typeface="Cambria Math" panose="02040503050406030204" pitchFamily="18" charset="0"/>
                              </a:rPr>
                              <m:t>𝑇</m:t>
                            </m:r>
                          </m:sup>
                        </m:sSup>
                        <m:r>
                          <a:rPr lang="en-US" altLang="zh-CN" sz="1400" b="1" i="1">
                            <a:latin typeface="Cambria Math" panose="02040503050406030204" pitchFamily="18" charset="0"/>
                          </a:rPr>
                          <m:t>𝑿</m:t>
                        </m:r>
                      </m:num>
                      <m:den>
                        <m:r>
                          <a:rPr lang="en-US" altLang="zh-CN" sz="1400" b="0" i="1" smtClean="0">
                            <a:latin typeface="Cambria Math" panose="02040503050406030204" pitchFamily="18" charset="0"/>
                          </a:rPr>
                          <m:t>𝑑</m:t>
                        </m:r>
                      </m:den>
                    </m:f>
                    <m:r>
                      <a:rPr lang="en-US" altLang="zh-CN" sz="1400" b="0" i="1" smtClean="0">
                        <a:latin typeface="Cambria Math" panose="02040503050406030204" pitchFamily="18" charset="0"/>
                      </a:rPr>
                      <m:t>=1</m:t>
                    </m:r>
                  </m:oMath>
                </a14:m>
                <a:endParaRPr lang="en-US" altLang="zh-CN" sz="1400" dirty="0">
                  <a:latin typeface="+mn-lt"/>
                </a:endParaRPr>
              </a:p>
              <a:p>
                <a:pPr lvl="1"/>
                <a:endParaRPr lang="en-US" altLang="zh-CN" dirty="0">
                  <a:latin typeface="+mn-lt"/>
                </a:endParaRPr>
              </a:p>
            </p:txBody>
          </p:sp>
        </mc:Choice>
        <mc:Fallback xmlns="">
          <p:sp>
            <p:nvSpPr>
              <p:cNvPr id="5" name="ee4pContent1">
                <a:extLst>
                  <a:ext uri="{FF2B5EF4-FFF2-40B4-BE49-F238E27FC236}">
                    <a16:creationId xmlns:a16="http://schemas.microsoft.com/office/drawing/2014/main" id="{8B77CCF3-58EA-3AF7-B87A-7CB3B8882C49}"/>
                  </a:ext>
                </a:extLst>
              </p:cNvPr>
              <p:cNvSpPr txBox="1">
                <a:spLocks noRot="1" noChangeAspect="1" noMove="1" noResize="1" noEditPoints="1" noAdjustHandles="1" noChangeArrowheads="1" noChangeShapeType="1" noTextEdit="1"/>
              </p:cNvSpPr>
              <p:nvPr>
                <p:custDataLst>
                  <p:tags r:id="rId9"/>
                </p:custDataLst>
              </p:nvPr>
            </p:nvSpPr>
            <p:spPr>
              <a:xfrm>
                <a:off x="838200" y="1690688"/>
                <a:ext cx="10515600" cy="1233668"/>
              </a:xfrm>
              <a:prstGeom prst="rect">
                <a:avLst/>
              </a:prstGeom>
              <a:blipFill>
                <a:blip r:embed="rId10"/>
                <a:stretch>
                  <a:fillRect l="-232"/>
                </a:stretch>
              </a:blipFill>
              <a:ln w="9525" cmpd="sng">
                <a:solidFill>
                  <a:schemeClr val="accent1">
                    <a:lumMod val="100000"/>
                  </a:schemeClr>
                </a:solidFill>
                <a:prstDash val="solid"/>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ee4pContent1">
                <a:extLst>
                  <a:ext uri="{FF2B5EF4-FFF2-40B4-BE49-F238E27FC236}">
                    <a16:creationId xmlns:a16="http://schemas.microsoft.com/office/drawing/2014/main" id="{1CD321CB-B97F-D8E6-50C1-09FC2D1C1BA0}"/>
                  </a:ext>
                </a:extLst>
              </p:cNvPr>
              <p:cNvSpPr txBox="1">
                <a:spLocks/>
              </p:cNvSpPr>
              <p:nvPr>
                <p:custDataLst>
                  <p:tags r:id="rId3"/>
                </p:custDataLst>
              </p:nvPr>
            </p:nvSpPr>
            <p:spPr>
              <a:xfrm>
                <a:off x="5450457" y="3016251"/>
                <a:ext cx="5903343" cy="2358006"/>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由相机模型投影公式（假设世界坐标系和相机</a:t>
                </a:r>
                <a:r>
                  <a:rPr lang="en-US" altLang="zh-CN" dirty="0">
                    <a:latin typeface="+mn-lt"/>
                  </a:rPr>
                  <a:t>1</a:t>
                </a:r>
                <a:r>
                  <a:rPr lang="zh-CN" altLang="en-US" dirty="0">
                    <a:latin typeface="+mn-lt"/>
                  </a:rPr>
                  <a:t>坐标系重合）：</a:t>
                </a:r>
                <a:endParaRPr lang="en-US" altLang="zh-CN" dirty="0">
                  <a:latin typeface="+mn-lt"/>
                </a:endParaRPr>
              </a:p>
              <a:p>
                <a:pPr marL="0" lvl="1" indent="0">
                  <a:buNone/>
                </a:pPr>
                <a14:m>
                  <m:oMathPara xmlns:m="http://schemas.openxmlformats.org/officeDocument/2006/math">
                    <m:oMathParaPr>
                      <m:jc m:val="centerGroup"/>
                    </m:oMathParaPr>
                    <m:oMath xmlns:m="http://schemas.openxmlformats.org/officeDocument/2006/math">
                      <m:eqArr>
                        <m:eqArrPr>
                          <m:ctrlPr>
                            <a:rPr lang="en-US" altLang="zh-CN" sz="1400" i="1" smtClean="0">
                              <a:latin typeface="Cambria Math" panose="02040503050406030204" pitchFamily="18" charset="0"/>
                            </a:rPr>
                          </m:ctrlPr>
                        </m:eqArrPr>
                        <m:e>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𝑠</m:t>
                              </m:r>
                            </m:e>
                            <m:sub>
                              <m:r>
                                <a:rPr lang="en-US" altLang="zh-CN" sz="1400" b="0" i="1" smtClean="0">
                                  <a:latin typeface="Cambria Math" panose="02040503050406030204" pitchFamily="18" charset="0"/>
                                </a:rPr>
                                <m:t>1</m:t>
                              </m:r>
                            </m:sub>
                          </m:sSub>
                          <m:sSub>
                            <m:sSubPr>
                              <m:ctrlPr>
                                <a:rPr lang="en-US" altLang="zh-CN" sz="1400" i="1">
                                  <a:latin typeface="Cambria Math" panose="02040503050406030204" pitchFamily="18" charset="0"/>
                                </a:rPr>
                              </m:ctrlPr>
                            </m:sSubPr>
                            <m:e>
                              <m:r>
                                <a:rPr lang="en-US" altLang="zh-CN" sz="1400" b="1" i="1">
                                  <a:latin typeface="Cambria Math" panose="02040503050406030204" pitchFamily="18" charset="0"/>
                                </a:rPr>
                                <m:t>𝒙</m:t>
                              </m:r>
                            </m:e>
                            <m:sub>
                              <m:r>
                                <a:rPr lang="en-US" altLang="zh-CN" sz="1400" b="0" i="1" smtClean="0">
                                  <a:latin typeface="Cambria Math" panose="02040503050406030204" pitchFamily="18" charset="0"/>
                                </a:rPr>
                                <m:t>1</m:t>
                              </m:r>
                            </m:sub>
                          </m:sSub>
                          <m:r>
                            <a:rPr lang="en-US" altLang="zh-CN" sz="1400" b="0" i="1" smtClean="0">
                              <a:latin typeface="Cambria Math" panose="02040503050406030204" pitchFamily="18" charset="0"/>
                            </a:rPr>
                            <m:t>&amp;</m:t>
                          </m:r>
                          <m:r>
                            <a:rPr lang="en-US" altLang="zh-CN" sz="1400" i="1">
                              <a:latin typeface="Cambria Math" panose="02040503050406030204" pitchFamily="18" charset="0"/>
                            </a:rPr>
                            <m:t>=</m:t>
                          </m:r>
                          <m:r>
                            <a:rPr lang="en-US" altLang="zh-CN" sz="1400" b="1" i="1">
                              <a:latin typeface="Cambria Math" panose="02040503050406030204" pitchFamily="18" charset="0"/>
                            </a:rPr>
                            <m:t>𝑲</m:t>
                          </m:r>
                          <m:r>
                            <a:rPr lang="en-US" altLang="zh-CN" sz="1400" b="1" i="1" smtClean="0">
                              <a:latin typeface="Cambria Math" panose="02040503050406030204" pitchFamily="18" charset="0"/>
                            </a:rPr>
                            <m:t>𝑿</m:t>
                          </m:r>
                        </m:e>
                        <m:e>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𝑠</m:t>
                              </m:r>
                            </m:e>
                            <m:sub>
                              <m:r>
                                <a:rPr lang="en-US" altLang="zh-CN" sz="1400" b="0" i="1" smtClean="0">
                                  <a:latin typeface="Cambria Math" panose="02040503050406030204" pitchFamily="18" charset="0"/>
                                </a:rPr>
                                <m:t>2</m:t>
                              </m:r>
                            </m:sub>
                          </m:sSub>
                          <m:sSub>
                            <m:sSubPr>
                              <m:ctrlPr>
                                <a:rPr lang="en-US" altLang="zh-CN" sz="1400" i="1">
                                  <a:latin typeface="Cambria Math" panose="02040503050406030204" pitchFamily="18" charset="0"/>
                                </a:rPr>
                              </m:ctrlPr>
                            </m:sSubPr>
                            <m:e>
                              <m:r>
                                <a:rPr lang="en-US" altLang="zh-CN" sz="1400" b="1" i="1">
                                  <a:latin typeface="Cambria Math" panose="02040503050406030204" pitchFamily="18" charset="0"/>
                                </a:rPr>
                                <m:t>𝒙</m:t>
                              </m:r>
                            </m:e>
                            <m:sub>
                              <m:r>
                                <a:rPr lang="en-US" altLang="zh-CN" sz="1400" b="0" i="1" smtClean="0">
                                  <a:latin typeface="Cambria Math" panose="02040503050406030204" pitchFamily="18" charset="0"/>
                                </a:rPr>
                                <m:t>2</m:t>
                              </m:r>
                            </m:sub>
                          </m:sSub>
                          <m:r>
                            <a:rPr lang="en-US" altLang="zh-CN" sz="1400" b="0" i="1" smtClean="0">
                              <a:latin typeface="Cambria Math" panose="02040503050406030204" pitchFamily="18" charset="0"/>
                            </a:rPr>
                            <m:t>&amp;</m:t>
                          </m:r>
                          <m:r>
                            <a:rPr lang="en-US" altLang="zh-CN" sz="1400" i="1">
                              <a:latin typeface="Cambria Math" panose="02040503050406030204" pitchFamily="18" charset="0"/>
                            </a:rPr>
                            <m:t>=</m:t>
                          </m:r>
                          <m:r>
                            <a:rPr lang="en-US" altLang="zh-CN" sz="1400" b="1" i="1">
                              <a:latin typeface="Cambria Math" panose="02040503050406030204" pitchFamily="18" charset="0"/>
                            </a:rPr>
                            <m:t>𝑲</m:t>
                          </m:r>
                          <m:d>
                            <m:dPr>
                              <m:ctrlPr>
                                <a:rPr lang="en-US" altLang="zh-CN" sz="1400" b="1" i="1">
                                  <a:latin typeface="Cambria Math" panose="02040503050406030204" pitchFamily="18" charset="0"/>
                                </a:rPr>
                              </m:ctrlPr>
                            </m:dPr>
                            <m:e>
                              <m:r>
                                <a:rPr lang="en-US" altLang="zh-CN" sz="1400" b="1" i="1">
                                  <a:latin typeface="Cambria Math" panose="02040503050406030204" pitchFamily="18" charset="0"/>
                                </a:rPr>
                                <m:t>𝑹𝑿</m:t>
                              </m:r>
                              <m:r>
                                <a:rPr lang="en-US" altLang="zh-CN" sz="1400" b="1" i="1">
                                  <a:latin typeface="Cambria Math" panose="02040503050406030204" pitchFamily="18" charset="0"/>
                                </a:rPr>
                                <m:t>+</m:t>
                              </m:r>
                              <m:r>
                                <a:rPr lang="en-US" altLang="zh-CN" sz="1400" b="1" i="1">
                                  <a:latin typeface="Cambria Math" panose="02040503050406030204" pitchFamily="18" charset="0"/>
                                </a:rPr>
                                <m:t>𝒕</m:t>
                              </m:r>
                            </m:e>
                          </m:d>
                        </m:e>
                        <m:e>
                          <m:r>
                            <a:rPr lang="en-US" altLang="zh-CN" sz="1400" b="0" i="1" smtClean="0">
                              <a:latin typeface="Cambria Math" panose="02040503050406030204" pitchFamily="18" charset="0"/>
                            </a:rPr>
                            <m:t>&amp;</m:t>
                          </m:r>
                          <m:r>
                            <a:rPr lang="en-US" altLang="zh-CN" sz="1400" b="1" i="1">
                              <a:latin typeface="Cambria Math" panose="02040503050406030204" pitchFamily="18" charset="0"/>
                            </a:rPr>
                            <m:t>=</m:t>
                          </m:r>
                          <m:r>
                            <a:rPr lang="en-US" altLang="zh-CN" sz="1400" b="1" i="1">
                              <a:latin typeface="Cambria Math" panose="02040503050406030204" pitchFamily="18" charset="0"/>
                            </a:rPr>
                            <m:t>𝑲</m:t>
                          </m:r>
                          <m:d>
                            <m:dPr>
                              <m:ctrlPr>
                                <a:rPr lang="en-US" altLang="zh-CN" sz="1400" b="1" i="1">
                                  <a:latin typeface="Cambria Math" panose="02040503050406030204" pitchFamily="18" charset="0"/>
                                </a:rPr>
                              </m:ctrlPr>
                            </m:dPr>
                            <m:e>
                              <m:r>
                                <a:rPr lang="en-US" altLang="zh-CN" sz="1400" b="1" i="1">
                                  <a:latin typeface="Cambria Math" panose="02040503050406030204" pitchFamily="18" charset="0"/>
                                </a:rPr>
                                <m:t>𝑹𝑿</m:t>
                              </m:r>
                              <m:r>
                                <a:rPr lang="en-US" altLang="zh-CN" sz="1400" b="1" i="1">
                                  <a:latin typeface="Cambria Math" panose="02040503050406030204" pitchFamily="18" charset="0"/>
                                </a:rPr>
                                <m:t>+</m:t>
                              </m:r>
                              <m:r>
                                <a:rPr lang="en-US" altLang="zh-CN" sz="1400" b="1" i="1">
                                  <a:latin typeface="Cambria Math" panose="02040503050406030204" pitchFamily="18" charset="0"/>
                                </a:rPr>
                                <m:t>𝒕</m:t>
                              </m:r>
                              <m:r>
                                <a:rPr lang="en-US" altLang="zh-CN" sz="1400" b="1" i="1">
                                  <a:latin typeface="Cambria Math" panose="02040503050406030204" pitchFamily="18" charset="0"/>
                                </a:rPr>
                                <m:t>(</m:t>
                              </m:r>
                              <m:r>
                                <a:rPr lang="en-US" altLang="zh-CN" sz="1400" i="1">
                                  <a:latin typeface="Cambria Math" panose="02040503050406030204" pitchFamily="18" charset="0"/>
                                </a:rPr>
                                <m:t>−</m:t>
                              </m:r>
                              <m:f>
                                <m:fPr>
                                  <m:ctrlPr>
                                    <a:rPr lang="en-US" altLang="zh-CN" sz="1400" i="1">
                                      <a:latin typeface="Cambria Math" panose="02040503050406030204" pitchFamily="18" charset="0"/>
                                    </a:rPr>
                                  </m:ctrlPr>
                                </m:fPr>
                                <m:num>
                                  <m:sSup>
                                    <m:sSupPr>
                                      <m:ctrlPr>
                                        <a:rPr lang="en-US" altLang="zh-CN" sz="1400" i="1">
                                          <a:latin typeface="Cambria Math" panose="02040503050406030204" pitchFamily="18" charset="0"/>
                                        </a:rPr>
                                      </m:ctrlPr>
                                    </m:sSupPr>
                                    <m:e>
                                      <m:r>
                                        <a:rPr lang="en-US" altLang="zh-CN" sz="1400" b="1" i="1">
                                          <a:latin typeface="Cambria Math" panose="02040503050406030204" pitchFamily="18" charset="0"/>
                                        </a:rPr>
                                        <m:t>𝒏</m:t>
                                      </m:r>
                                    </m:e>
                                    <m:sup>
                                      <m:r>
                                        <a:rPr lang="en-US" altLang="zh-CN" sz="1400" i="1">
                                          <a:latin typeface="Cambria Math" panose="02040503050406030204" pitchFamily="18" charset="0"/>
                                        </a:rPr>
                                        <m:t>𝑇</m:t>
                                      </m:r>
                                    </m:sup>
                                  </m:sSup>
                                  <m:r>
                                    <a:rPr lang="en-US" altLang="zh-CN" sz="1400" b="1" i="1">
                                      <a:latin typeface="Cambria Math" panose="02040503050406030204" pitchFamily="18" charset="0"/>
                                    </a:rPr>
                                    <m:t>𝑿</m:t>
                                  </m:r>
                                </m:num>
                                <m:den>
                                  <m:r>
                                    <a:rPr lang="en-US" altLang="zh-CN" sz="1400" i="1">
                                      <a:latin typeface="Cambria Math" panose="02040503050406030204" pitchFamily="18" charset="0"/>
                                    </a:rPr>
                                    <m:t>𝑑</m:t>
                                  </m:r>
                                </m:den>
                              </m:f>
                              <m:r>
                                <a:rPr lang="en-US" altLang="zh-CN" sz="1400" b="1" i="1">
                                  <a:latin typeface="Cambria Math" panose="02040503050406030204" pitchFamily="18" charset="0"/>
                                </a:rPr>
                                <m:t>)</m:t>
                              </m:r>
                            </m:e>
                          </m:d>
                        </m:e>
                        <m:e>
                          <m:r>
                            <a:rPr lang="en-US" altLang="zh-CN" sz="1400" i="1">
                              <a:latin typeface="Cambria Math" panose="02040503050406030204" pitchFamily="18" charset="0"/>
                            </a:rPr>
                            <m:t>&amp;</m:t>
                          </m:r>
                          <m:r>
                            <a:rPr lang="en-US" altLang="zh-CN" sz="1400" b="1" i="1">
                              <a:latin typeface="Cambria Math" panose="02040503050406030204" pitchFamily="18" charset="0"/>
                            </a:rPr>
                            <m:t>=</m:t>
                          </m:r>
                          <m:r>
                            <a:rPr lang="en-US" altLang="zh-CN" sz="1400" b="1" i="1">
                              <a:latin typeface="Cambria Math" panose="02040503050406030204" pitchFamily="18" charset="0"/>
                            </a:rPr>
                            <m:t>𝑲</m:t>
                          </m:r>
                          <m:d>
                            <m:dPr>
                              <m:ctrlPr>
                                <a:rPr lang="en-US" altLang="zh-CN" sz="1400" b="1" i="1">
                                  <a:latin typeface="Cambria Math" panose="02040503050406030204" pitchFamily="18" charset="0"/>
                                </a:rPr>
                              </m:ctrlPr>
                            </m:dPr>
                            <m:e>
                              <m:r>
                                <a:rPr lang="en-US" altLang="zh-CN" sz="1400" b="1" i="1">
                                  <a:latin typeface="Cambria Math" panose="02040503050406030204" pitchFamily="18" charset="0"/>
                                </a:rPr>
                                <m:t>𝑹</m:t>
                              </m:r>
                              <m:r>
                                <a:rPr lang="en-US" altLang="zh-CN" sz="1400" i="1">
                                  <a:latin typeface="Cambria Math" panose="02040503050406030204" pitchFamily="18" charset="0"/>
                                </a:rPr>
                                <m:t>−</m:t>
                              </m:r>
                              <m:f>
                                <m:fPr>
                                  <m:ctrlPr>
                                    <a:rPr lang="en-US" altLang="zh-CN" sz="1400" i="1">
                                      <a:latin typeface="Cambria Math" panose="02040503050406030204" pitchFamily="18" charset="0"/>
                                    </a:rPr>
                                  </m:ctrlPr>
                                </m:fPr>
                                <m:num>
                                  <m:r>
                                    <a:rPr lang="en-US" altLang="zh-CN" sz="1400" b="1" i="1">
                                      <a:latin typeface="Cambria Math" panose="02040503050406030204" pitchFamily="18" charset="0"/>
                                    </a:rPr>
                                    <m:t>𝒕</m:t>
                                  </m:r>
                                  <m:sSup>
                                    <m:sSupPr>
                                      <m:ctrlPr>
                                        <a:rPr lang="en-US" altLang="zh-CN" sz="1400" i="1">
                                          <a:latin typeface="Cambria Math" panose="02040503050406030204" pitchFamily="18" charset="0"/>
                                        </a:rPr>
                                      </m:ctrlPr>
                                    </m:sSupPr>
                                    <m:e>
                                      <m:r>
                                        <a:rPr lang="en-US" altLang="zh-CN" sz="1400" b="1" i="1">
                                          <a:latin typeface="Cambria Math" panose="02040503050406030204" pitchFamily="18" charset="0"/>
                                        </a:rPr>
                                        <m:t>𝒏</m:t>
                                      </m:r>
                                    </m:e>
                                    <m:sup>
                                      <m:r>
                                        <a:rPr lang="en-US" altLang="zh-CN" sz="1400" i="1">
                                          <a:latin typeface="Cambria Math" panose="02040503050406030204" pitchFamily="18" charset="0"/>
                                        </a:rPr>
                                        <m:t>𝑇</m:t>
                                      </m:r>
                                    </m:sup>
                                  </m:sSup>
                                </m:num>
                                <m:den>
                                  <m:r>
                                    <a:rPr lang="en-US" altLang="zh-CN" sz="1400" i="1">
                                      <a:latin typeface="Cambria Math" panose="02040503050406030204" pitchFamily="18" charset="0"/>
                                    </a:rPr>
                                    <m:t>𝑑</m:t>
                                  </m:r>
                                </m:den>
                              </m:f>
                            </m:e>
                          </m:d>
                          <m:r>
                            <a:rPr lang="en-US" altLang="zh-CN" sz="1400" b="1" i="1">
                              <a:latin typeface="Cambria Math" panose="02040503050406030204" pitchFamily="18" charset="0"/>
                            </a:rPr>
                            <m:t>𝑿</m:t>
                          </m:r>
                        </m:e>
                        <m:e>
                          <m:r>
                            <a:rPr lang="en-US" altLang="zh-CN" sz="1400" i="1">
                              <a:latin typeface="Cambria Math" panose="02040503050406030204" pitchFamily="18" charset="0"/>
                            </a:rPr>
                            <m:t>&amp;</m:t>
                          </m:r>
                          <m:r>
                            <a:rPr lang="en-US" altLang="zh-CN" sz="1400" b="1" i="1">
                              <a:latin typeface="Cambria Math" panose="02040503050406030204" pitchFamily="18" charset="0"/>
                            </a:rPr>
                            <m:t>=</m:t>
                          </m:r>
                          <m:r>
                            <a:rPr lang="en-US" altLang="zh-CN" sz="1400" b="1" i="1">
                              <a:latin typeface="Cambria Math" panose="02040503050406030204" pitchFamily="18" charset="0"/>
                            </a:rPr>
                            <m:t>𝑲</m:t>
                          </m:r>
                          <m:d>
                            <m:dPr>
                              <m:ctrlPr>
                                <a:rPr lang="en-US" altLang="zh-CN" sz="1400" b="1" i="1">
                                  <a:latin typeface="Cambria Math" panose="02040503050406030204" pitchFamily="18" charset="0"/>
                                </a:rPr>
                              </m:ctrlPr>
                            </m:dPr>
                            <m:e>
                              <m:r>
                                <a:rPr lang="en-US" altLang="zh-CN" sz="1400" b="1" i="1">
                                  <a:latin typeface="Cambria Math" panose="02040503050406030204" pitchFamily="18" charset="0"/>
                                </a:rPr>
                                <m:t>𝑹</m:t>
                              </m:r>
                              <m:r>
                                <a:rPr lang="en-US" altLang="zh-CN" sz="1400" i="1">
                                  <a:latin typeface="Cambria Math" panose="02040503050406030204" pitchFamily="18" charset="0"/>
                                </a:rPr>
                                <m:t>−</m:t>
                              </m:r>
                              <m:f>
                                <m:fPr>
                                  <m:ctrlPr>
                                    <a:rPr lang="en-US" altLang="zh-CN" sz="1400" i="1">
                                      <a:latin typeface="Cambria Math" panose="02040503050406030204" pitchFamily="18" charset="0"/>
                                    </a:rPr>
                                  </m:ctrlPr>
                                </m:fPr>
                                <m:num>
                                  <m:r>
                                    <a:rPr lang="en-US" altLang="zh-CN" sz="1400" b="1" i="1">
                                      <a:latin typeface="Cambria Math" panose="02040503050406030204" pitchFamily="18" charset="0"/>
                                    </a:rPr>
                                    <m:t>𝒕</m:t>
                                  </m:r>
                                  <m:sSup>
                                    <m:sSupPr>
                                      <m:ctrlPr>
                                        <a:rPr lang="en-US" altLang="zh-CN" sz="1400" i="1">
                                          <a:latin typeface="Cambria Math" panose="02040503050406030204" pitchFamily="18" charset="0"/>
                                        </a:rPr>
                                      </m:ctrlPr>
                                    </m:sSupPr>
                                    <m:e>
                                      <m:r>
                                        <a:rPr lang="en-US" altLang="zh-CN" sz="1400" b="1" i="1">
                                          <a:latin typeface="Cambria Math" panose="02040503050406030204" pitchFamily="18" charset="0"/>
                                        </a:rPr>
                                        <m:t>𝒏</m:t>
                                      </m:r>
                                    </m:e>
                                    <m:sup>
                                      <m:r>
                                        <a:rPr lang="en-US" altLang="zh-CN" sz="1400" i="1">
                                          <a:latin typeface="Cambria Math" panose="02040503050406030204" pitchFamily="18" charset="0"/>
                                        </a:rPr>
                                        <m:t>𝑇</m:t>
                                      </m:r>
                                    </m:sup>
                                  </m:sSup>
                                </m:num>
                                <m:den>
                                  <m:r>
                                    <a:rPr lang="en-US" altLang="zh-CN" sz="1400" i="1">
                                      <a:latin typeface="Cambria Math" panose="02040503050406030204" pitchFamily="18" charset="0"/>
                                    </a:rPr>
                                    <m:t>𝑑</m:t>
                                  </m:r>
                                </m:den>
                              </m:f>
                            </m:e>
                          </m:d>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𝑠</m:t>
                              </m:r>
                            </m:e>
                            <m:sub>
                              <m:r>
                                <a:rPr lang="en-US" altLang="zh-CN" sz="1400" i="1">
                                  <a:latin typeface="Cambria Math" panose="02040503050406030204" pitchFamily="18" charset="0"/>
                                </a:rPr>
                                <m:t>1</m:t>
                              </m:r>
                            </m:sub>
                          </m:sSub>
                          <m:sSup>
                            <m:sSupPr>
                              <m:ctrlPr>
                                <a:rPr lang="en-US" altLang="zh-CN" sz="1400" i="1">
                                  <a:latin typeface="Cambria Math" panose="02040503050406030204" pitchFamily="18" charset="0"/>
                                </a:rPr>
                              </m:ctrlPr>
                            </m:sSupPr>
                            <m:e>
                              <m:r>
                                <a:rPr lang="en-US" altLang="zh-CN" sz="1400" b="1" i="1">
                                  <a:latin typeface="Cambria Math" panose="02040503050406030204" pitchFamily="18" charset="0"/>
                                </a:rPr>
                                <m:t>𝑲</m:t>
                              </m:r>
                            </m:e>
                            <m:sup>
                              <m:r>
                                <a:rPr lang="en-US" altLang="zh-CN" sz="1400" i="1">
                                  <a:latin typeface="Cambria Math" panose="02040503050406030204" pitchFamily="18" charset="0"/>
                                </a:rPr>
                                <m:t>−1</m:t>
                              </m:r>
                            </m:sup>
                          </m:sSup>
                          <m:sSub>
                            <m:sSubPr>
                              <m:ctrlPr>
                                <a:rPr lang="en-US" altLang="zh-CN" sz="1400" i="1">
                                  <a:latin typeface="Cambria Math" panose="02040503050406030204" pitchFamily="18" charset="0"/>
                                </a:rPr>
                              </m:ctrlPr>
                            </m:sSubPr>
                            <m:e>
                              <m:r>
                                <a:rPr lang="en-US" altLang="zh-CN" sz="1400" b="1" i="1">
                                  <a:latin typeface="Cambria Math" panose="02040503050406030204" pitchFamily="18" charset="0"/>
                                </a:rPr>
                                <m:t>𝒙</m:t>
                              </m:r>
                            </m:e>
                            <m:sub>
                              <m:r>
                                <a:rPr lang="en-US" altLang="zh-CN" sz="1400" i="1">
                                  <a:latin typeface="Cambria Math" panose="02040503050406030204" pitchFamily="18" charset="0"/>
                                </a:rPr>
                                <m:t>1</m:t>
                              </m:r>
                            </m:sub>
                          </m:sSub>
                        </m:e>
                      </m:eqArr>
                    </m:oMath>
                  </m:oMathPara>
                </a14:m>
                <a:endParaRPr lang="en-US" altLang="zh-CN" sz="1400" dirty="0">
                  <a:latin typeface="+mn-lt"/>
                </a:endParaRPr>
              </a:p>
              <a:p>
                <a:pPr marL="0" lvl="1" indent="0" algn="just">
                  <a:buNone/>
                </a:pPr>
                <a:endParaRPr lang="en-US" altLang="zh-CN" b="1" i="1" dirty="0">
                  <a:latin typeface="Cambria Math" panose="02040503050406030204" pitchFamily="18" charset="0"/>
                </a:endParaRPr>
              </a:p>
            </p:txBody>
          </p:sp>
        </mc:Choice>
        <mc:Fallback xmlns="">
          <p:sp>
            <p:nvSpPr>
              <p:cNvPr id="10" name="ee4pContent1">
                <a:extLst>
                  <a:ext uri="{FF2B5EF4-FFF2-40B4-BE49-F238E27FC236}">
                    <a16:creationId xmlns:a16="http://schemas.microsoft.com/office/drawing/2014/main" id="{1CD321CB-B97F-D8E6-50C1-09FC2D1C1BA0}"/>
                  </a:ext>
                </a:extLst>
              </p:cNvPr>
              <p:cNvSpPr txBox="1">
                <a:spLocks noRot="1" noChangeAspect="1" noMove="1" noResize="1" noEditPoints="1" noAdjustHandles="1" noChangeArrowheads="1" noChangeShapeType="1" noTextEdit="1"/>
              </p:cNvSpPr>
              <p:nvPr>
                <p:custDataLst>
                  <p:tags r:id="rId11"/>
                </p:custDataLst>
              </p:nvPr>
            </p:nvSpPr>
            <p:spPr>
              <a:xfrm>
                <a:off x="5450457" y="3016251"/>
                <a:ext cx="5903343" cy="2358006"/>
              </a:xfrm>
              <a:prstGeom prst="rect">
                <a:avLst/>
              </a:prstGeom>
              <a:blipFill>
                <a:blip r:embed="rId12"/>
                <a:stretch>
                  <a:fillRect l="-309" r="-1545"/>
                </a:stretch>
              </a:blipFill>
              <a:ln w="9525" cmpd="sng">
                <a:solidFill>
                  <a:schemeClr val="accent1">
                    <a:lumMod val="100000"/>
                  </a:schemeClr>
                </a:solidFill>
                <a:prstDash val="solid"/>
              </a:ln>
            </p:spPr>
            <p:txBody>
              <a:bodyPr/>
              <a:lstStyle/>
              <a:p>
                <a:r>
                  <a:rPr lang="en-US">
                    <a:noFill/>
                  </a:rPr>
                  <a:t> </a:t>
                </a:r>
              </a:p>
            </p:txBody>
          </p:sp>
        </mc:Fallback>
      </mc:AlternateContent>
      <p:pic>
        <p:nvPicPr>
          <p:cNvPr id="6146" name="Picture 2">
            <a:extLst>
              <a:ext uri="{FF2B5EF4-FFF2-40B4-BE49-F238E27FC236}">
                <a16:creationId xmlns:a16="http://schemas.microsoft.com/office/drawing/2014/main" id="{C1689B04-0F83-2ED0-CA44-BA4E56C148E3}"/>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1485" t="2412" r="3648" b="2351"/>
          <a:stretch/>
        </p:blipFill>
        <p:spPr bwMode="auto">
          <a:xfrm>
            <a:off x="993475" y="3013522"/>
            <a:ext cx="4070230" cy="236073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3" name="ee4pContent1">
                <a:extLst>
                  <a:ext uri="{FF2B5EF4-FFF2-40B4-BE49-F238E27FC236}">
                    <a16:creationId xmlns:a16="http://schemas.microsoft.com/office/drawing/2014/main" id="{CC7506CF-7A9B-7FCD-E67E-49DAFBD04135}"/>
                  </a:ext>
                </a:extLst>
              </p:cNvPr>
              <p:cNvSpPr txBox="1">
                <a:spLocks/>
              </p:cNvSpPr>
              <p:nvPr>
                <p:custDataLst>
                  <p:tags r:id="rId4"/>
                </p:custDataLst>
              </p:nvPr>
            </p:nvSpPr>
            <p:spPr>
              <a:xfrm>
                <a:off x="838200" y="5466152"/>
                <a:ext cx="4380781" cy="1314210"/>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则可得单应矩阵为：</a:t>
                </a:r>
                <a:endParaRPr lang="en-US" altLang="zh-CN" dirty="0">
                  <a:latin typeface="+mn-lt"/>
                </a:endParaRPr>
              </a:p>
              <a:p>
                <a:pPr marL="0" lvl="1" indent="0">
                  <a:buNone/>
                </a:pPr>
                <a14:m>
                  <m:oMathPara xmlns:m="http://schemas.openxmlformats.org/officeDocument/2006/math">
                    <m:oMathParaPr>
                      <m:jc m:val="centerGroup"/>
                    </m:oMathParaPr>
                    <m:oMath xmlns:m="http://schemas.openxmlformats.org/officeDocument/2006/math">
                      <m:r>
                        <a:rPr lang="en-US" altLang="zh-CN" sz="1400" i="1">
                          <a:latin typeface="Cambria Math" panose="02040503050406030204" pitchFamily="18" charset="0"/>
                        </a:rPr>
                        <m:t>𝑠</m:t>
                      </m:r>
                      <m:sSub>
                        <m:sSubPr>
                          <m:ctrlPr>
                            <a:rPr lang="en-US" altLang="zh-CN" sz="1400" i="1">
                              <a:latin typeface="Cambria Math" panose="02040503050406030204" pitchFamily="18" charset="0"/>
                            </a:rPr>
                          </m:ctrlPr>
                        </m:sSubPr>
                        <m:e>
                          <m:r>
                            <a:rPr lang="en-US" altLang="zh-CN" sz="1400" b="1" i="1">
                              <a:latin typeface="Cambria Math" panose="02040503050406030204" pitchFamily="18" charset="0"/>
                            </a:rPr>
                            <m:t>𝒙</m:t>
                          </m:r>
                        </m:e>
                        <m:sub>
                          <m:r>
                            <a:rPr lang="en-US" altLang="zh-CN" sz="1400" b="0" i="1" smtClean="0">
                              <a:latin typeface="Cambria Math" panose="02040503050406030204" pitchFamily="18" charset="0"/>
                            </a:rPr>
                            <m:t>2</m:t>
                          </m:r>
                        </m:sub>
                      </m:sSub>
                      <m:r>
                        <a:rPr lang="en-US" altLang="zh-CN" sz="1400" i="1">
                          <a:latin typeface="Cambria Math" panose="02040503050406030204" pitchFamily="18" charset="0"/>
                        </a:rPr>
                        <m:t>=</m:t>
                      </m:r>
                      <m:sSub>
                        <m:sSubPr>
                          <m:ctrlPr>
                            <a:rPr lang="en-US" altLang="zh-CN" sz="1400" i="1">
                              <a:latin typeface="Cambria Math" panose="02040503050406030204" pitchFamily="18" charset="0"/>
                            </a:rPr>
                          </m:ctrlPr>
                        </m:sSubPr>
                        <m:e>
                          <m:r>
                            <a:rPr lang="en-US" altLang="zh-CN" sz="1400" b="1" i="1">
                              <a:latin typeface="Cambria Math" panose="02040503050406030204" pitchFamily="18" charset="0"/>
                            </a:rPr>
                            <m:t>𝑯𝒙</m:t>
                          </m:r>
                        </m:e>
                        <m:sub>
                          <m:r>
                            <a:rPr lang="en-US" altLang="zh-CN" sz="1400" i="1">
                              <a:latin typeface="Cambria Math" panose="02040503050406030204" pitchFamily="18" charset="0"/>
                            </a:rPr>
                            <m:t>1</m:t>
                          </m:r>
                        </m:sub>
                      </m:sSub>
                      <m:r>
                        <a:rPr lang="en-US" altLang="zh-CN" sz="1400" b="0" i="1" smtClean="0">
                          <a:latin typeface="Cambria Math" panose="02040503050406030204" pitchFamily="18" charset="0"/>
                        </a:rPr>
                        <m:t>=</m:t>
                      </m:r>
                      <m:r>
                        <a:rPr lang="en-US" altLang="zh-CN" sz="1400" b="1" i="1">
                          <a:latin typeface="Cambria Math" panose="02040503050406030204" pitchFamily="18" charset="0"/>
                        </a:rPr>
                        <m:t>𝑲</m:t>
                      </m:r>
                      <m:d>
                        <m:dPr>
                          <m:ctrlPr>
                            <a:rPr lang="en-US" altLang="zh-CN" sz="1400" b="1" i="1">
                              <a:latin typeface="Cambria Math" panose="02040503050406030204" pitchFamily="18" charset="0"/>
                            </a:rPr>
                          </m:ctrlPr>
                        </m:dPr>
                        <m:e>
                          <m:r>
                            <a:rPr lang="en-US" altLang="zh-CN" sz="1400" b="1" i="1">
                              <a:latin typeface="Cambria Math" panose="02040503050406030204" pitchFamily="18" charset="0"/>
                            </a:rPr>
                            <m:t>𝑹</m:t>
                          </m:r>
                          <m:r>
                            <a:rPr lang="en-US" altLang="zh-CN" sz="1400" i="1">
                              <a:latin typeface="Cambria Math" panose="02040503050406030204" pitchFamily="18" charset="0"/>
                            </a:rPr>
                            <m:t>−</m:t>
                          </m:r>
                          <m:f>
                            <m:fPr>
                              <m:ctrlPr>
                                <a:rPr lang="en-US" altLang="zh-CN" sz="1400" i="1">
                                  <a:latin typeface="Cambria Math" panose="02040503050406030204" pitchFamily="18" charset="0"/>
                                </a:rPr>
                              </m:ctrlPr>
                            </m:fPr>
                            <m:num>
                              <m:r>
                                <a:rPr lang="en-US" altLang="zh-CN" sz="1400" b="1" i="1">
                                  <a:latin typeface="Cambria Math" panose="02040503050406030204" pitchFamily="18" charset="0"/>
                                </a:rPr>
                                <m:t>𝒕</m:t>
                              </m:r>
                              <m:sSup>
                                <m:sSupPr>
                                  <m:ctrlPr>
                                    <a:rPr lang="en-US" altLang="zh-CN" sz="1400" i="1">
                                      <a:latin typeface="Cambria Math" panose="02040503050406030204" pitchFamily="18" charset="0"/>
                                    </a:rPr>
                                  </m:ctrlPr>
                                </m:sSupPr>
                                <m:e>
                                  <m:r>
                                    <a:rPr lang="en-US" altLang="zh-CN" sz="1400" b="1" i="1">
                                      <a:latin typeface="Cambria Math" panose="02040503050406030204" pitchFamily="18" charset="0"/>
                                    </a:rPr>
                                    <m:t>𝒏</m:t>
                                  </m:r>
                                </m:e>
                                <m:sup>
                                  <m:r>
                                    <a:rPr lang="en-US" altLang="zh-CN" sz="1400" i="1">
                                      <a:latin typeface="Cambria Math" panose="02040503050406030204" pitchFamily="18" charset="0"/>
                                    </a:rPr>
                                    <m:t>𝑇</m:t>
                                  </m:r>
                                </m:sup>
                              </m:sSup>
                            </m:num>
                            <m:den>
                              <m:r>
                                <a:rPr lang="en-US" altLang="zh-CN" sz="1400" i="1">
                                  <a:latin typeface="Cambria Math" panose="02040503050406030204" pitchFamily="18" charset="0"/>
                                </a:rPr>
                                <m:t>𝑑</m:t>
                              </m:r>
                            </m:den>
                          </m:f>
                        </m:e>
                      </m:d>
                      <m:sSup>
                        <m:sSupPr>
                          <m:ctrlPr>
                            <a:rPr lang="en-US" altLang="zh-CN" sz="1400" i="1">
                              <a:latin typeface="Cambria Math" panose="02040503050406030204" pitchFamily="18" charset="0"/>
                            </a:rPr>
                          </m:ctrlPr>
                        </m:sSupPr>
                        <m:e>
                          <m:r>
                            <a:rPr lang="en-US" altLang="zh-CN" sz="1400" b="1" i="1">
                              <a:latin typeface="Cambria Math" panose="02040503050406030204" pitchFamily="18" charset="0"/>
                            </a:rPr>
                            <m:t>𝑲</m:t>
                          </m:r>
                        </m:e>
                        <m:sup>
                          <m:r>
                            <a:rPr lang="en-US" altLang="zh-CN" sz="1400" i="1">
                              <a:latin typeface="Cambria Math" panose="02040503050406030204" pitchFamily="18" charset="0"/>
                            </a:rPr>
                            <m:t>−1</m:t>
                          </m:r>
                        </m:sup>
                      </m:sSup>
                      <m:sSub>
                        <m:sSubPr>
                          <m:ctrlPr>
                            <a:rPr lang="en-US" altLang="zh-CN" sz="1400" i="1">
                              <a:latin typeface="Cambria Math" panose="02040503050406030204" pitchFamily="18" charset="0"/>
                            </a:rPr>
                          </m:ctrlPr>
                        </m:sSubPr>
                        <m:e>
                          <m:r>
                            <a:rPr lang="en-US" altLang="zh-CN" sz="1400" b="1" i="1">
                              <a:latin typeface="Cambria Math" panose="02040503050406030204" pitchFamily="18" charset="0"/>
                            </a:rPr>
                            <m:t>𝒙</m:t>
                          </m:r>
                        </m:e>
                        <m:sub>
                          <m:r>
                            <a:rPr lang="en-US" altLang="zh-CN" sz="1400" i="1">
                              <a:latin typeface="Cambria Math" panose="02040503050406030204" pitchFamily="18" charset="0"/>
                            </a:rPr>
                            <m:t>1</m:t>
                          </m:r>
                        </m:sub>
                      </m:sSub>
                    </m:oMath>
                  </m:oMathPara>
                </a14:m>
                <a:endParaRPr lang="en-US" altLang="zh-CN" sz="1400" dirty="0">
                  <a:latin typeface="+mn-lt"/>
                </a:endParaRPr>
              </a:p>
              <a:p>
                <a:pPr marL="0" lvl="1" indent="0">
                  <a:buNone/>
                </a:pPr>
                <a:r>
                  <a:rPr lang="zh-CN" altLang="en-US" dirty="0">
                    <a:latin typeface="+mn-lt"/>
                  </a:rPr>
                  <a:t>其中</a:t>
                </a:r>
                <a14:m>
                  <m:oMath xmlns:m="http://schemas.openxmlformats.org/officeDocument/2006/math">
                    <m:r>
                      <a:rPr lang="en-US" altLang="zh-CN" sz="1400" b="0" i="1" smtClean="0">
                        <a:latin typeface="Cambria Math" panose="02040503050406030204" pitchFamily="18" charset="0"/>
                      </a:rPr>
                      <m:t>𝑠</m:t>
                    </m:r>
                    <m:r>
                      <a:rPr lang="en-US" altLang="zh-CN" sz="1400" b="0" i="1" smtClean="0">
                        <a:latin typeface="Cambria Math" panose="02040503050406030204" pitchFamily="18" charset="0"/>
                      </a:rPr>
                      <m:t>=</m:t>
                    </m:r>
                    <m:f>
                      <m:fPr>
                        <m:ctrlPr>
                          <a:rPr lang="en-US" altLang="zh-CN" sz="1400" b="0" i="1" smtClean="0">
                            <a:latin typeface="Cambria Math" panose="02040503050406030204" pitchFamily="18" charset="0"/>
                          </a:rPr>
                        </m:ctrlPr>
                      </m:fPr>
                      <m:num>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𝑠</m:t>
                            </m:r>
                          </m:e>
                          <m:sub>
                            <m:r>
                              <a:rPr lang="en-US" altLang="zh-CN" sz="1400" i="1">
                                <a:latin typeface="Cambria Math" panose="02040503050406030204" pitchFamily="18" charset="0"/>
                              </a:rPr>
                              <m:t>2</m:t>
                            </m:r>
                          </m:sub>
                        </m:sSub>
                      </m:num>
                      <m:den>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𝑠</m:t>
                            </m:r>
                          </m:e>
                          <m:sub>
                            <m:r>
                              <a:rPr lang="en-US" altLang="zh-CN" sz="1400" i="1">
                                <a:latin typeface="Cambria Math" panose="02040503050406030204" pitchFamily="18" charset="0"/>
                              </a:rPr>
                              <m:t>1</m:t>
                            </m:r>
                          </m:sub>
                        </m:sSub>
                      </m:den>
                    </m:f>
                  </m:oMath>
                </a14:m>
                <a:endParaRPr lang="en-US" altLang="zh-CN" sz="1400" dirty="0">
                  <a:latin typeface="+mn-lt"/>
                </a:endParaRPr>
              </a:p>
              <a:p>
                <a:pPr marL="0" lvl="1" indent="0">
                  <a:buNone/>
                </a:pPr>
                <a:endParaRPr lang="en-US" altLang="zh-CN" dirty="0">
                  <a:latin typeface="+mn-lt"/>
                </a:endParaRPr>
              </a:p>
            </p:txBody>
          </p:sp>
        </mc:Choice>
        <mc:Fallback xmlns="">
          <p:sp>
            <p:nvSpPr>
              <p:cNvPr id="3" name="ee4pContent1">
                <a:extLst>
                  <a:ext uri="{FF2B5EF4-FFF2-40B4-BE49-F238E27FC236}">
                    <a16:creationId xmlns:a16="http://schemas.microsoft.com/office/drawing/2014/main" id="{CC7506CF-7A9B-7FCD-E67E-49DAFBD04135}"/>
                  </a:ext>
                </a:extLst>
              </p:cNvPr>
              <p:cNvSpPr txBox="1">
                <a:spLocks noRot="1" noChangeAspect="1" noMove="1" noResize="1" noEditPoints="1" noAdjustHandles="1" noChangeArrowheads="1" noChangeShapeType="1" noTextEdit="1"/>
              </p:cNvSpPr>
              <p:nvPr>
                <p:custDataLst>
                  <p:tags r:id="rId14"/>
                </p:custDataLst>
              </p:nvPr>
            </p:nvSpPr>
            <p:spPr>
              <a:xfrm>
                <a:off x="838200" y="5466152"/>
                <a:ext cx="4380781" cy="1314210"/>
              </a:xfrm>
              <a:prstGeom prst="rect">
                <a:avLst/>
              </a:prstGeom>
              <a:blipFill>
                <a:blip r:embed="rId15"/>
                <a:stretch>
                  <a:fillRect l="-694"/>
                </a:stretch>
              </a:blipFill>
              <a:ln w="9525" cmpd="sng">
                <a:solidFill>
                  <a:schemeClr val="accent1">
                    <a:lumMod val="100000"/>
                  </a:schemeClr>
                </a:solidFill>
                <a:prstDash val="solid"/>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ee4pContent1">
                <a:extLst>
                  <a:ext uri="{FF2B5EF4-FFF2-40B4-BE49-F238E27FC236}">
                    <a16:creationId xmlns:a16="http://schemas.microsoft.com/office/drawing/2014/main" id="{A8AC2380-7ED3-9DA4-EC90-DBD1735BDE02}"/>
                  </a:ext>
                </a:extLst>
              </p:cNvPr>
              <p:cNvSpPr txBox="1">
                <a:spLocks/>
              </p:cNvSpPr>
              <p:nvPr>
                <p:custDataLst>
                  <p:tags r:id="rId5"/>
                </p:custDataLst>
              </p:nvPr>
            </p:nvSpPr>
            <p:spPr>
              <a:xfrm>
                <a:off x="5450457" y="5466152"/>
                <a:ext cx="5903343" cy="1314210"/>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从归一化图像平面坐标</a:t>
                </a:r>
                <a:r>
                  <a:rPr lang="en-US" altLang="zh-CN" dirty="0">
                    <a:latin typeface="+mn-lt"/>
                  </a:rPr>
                  <a:t>​</a:t>
                </a:r>
                <a14:m>
                  <m:oMath xmlns:m="http://schemas.openxmlformats.org/officeDocument/2006/math">
                    <m:sSub>
                      <m:sSubPr>
                        <m:ctrlPr>
                          <a:rPr lang="en-US" altLang="zh-CN" sz="1600" i="1">
                            <a:latin typeface="Cambria Math" panose="02040503050406030204" pitchFamily="18" charset="0"/>
                          </a:rPr>
                        </m:ctrlPr>
                      </m:sSubPr>
                      <m:e>
                        <m:r>
                          <a:rPr lang="en-US" altLang="zh-CN" sz="1600" b="1" i="1">
                            <a:latin typeface="Cambria Math" panose="02040503050406030204" pitchFamily="18" charset="0"/>
                          </a:rPr>
                          <m:t>𝒙</m:t>
                        </m:r>
                      </m:e>
                      <m:sub>
                        <m:r>
                          <a:rPr lang="en-US" altLang="zh-CN" sz="1600" b="0" i="1" smtClean="0">
                            <a:latin typeface="Cambria Math" panose="02040503050406030204" pitchFamily="18" charset="0"/>
                          </a:rPr>
                          <m:t>2</m:t>
                        </m:r>
                      </m:sub>
                    </m:sSub>
                    <m:r>
                      <a:rPr lang="zh-CN" altLang="en-US" i="1">
                        <a:latin typeface="Cambria Math" panose="02040503050406030204" pitchFamily="18" charset="0"/>
                      </a:rPr>
                      <m:t>到</m:t>
                    </m:r>
                    <m:r>
                      <a:rPr lang="en-US" altLang="zh-CN" b="1" i="1">
                        <a:latin typeface="Cambria Math" panose="02040503050406030204" pitchFamily="18" charset="0"/>
                      </a:rPr>
                      <m:t>𝑯</m:t>
                    </m:r>
                    <m:sSub>
                      <m:sSubPr>
                        <m:ctrlPr>
                          <a:rPr lang="en-US" altLang="zh-CN" i="1">
                            <a:latin typeface="Cambria Math" panose="02040503050406030204" pitchFamily="18" charset="0"/>
                          </a:rPr>
                        </m:ctrlPr>
                      </m:sSubPr>
                      <m:e>
                        <m:r>
                          <a:rPr lang="en-US" altLang="zh-CN" b="1" i="1">
                            <a:latin typeface="Cambria Math" panose="02040503050406030204" pitchFamily="18" charset="0"/>
                          </a:rPr>
                          <m:t>𝒙</m:t>
                        </m:r>
                      </m:e>
                      <m:sub>
                        <m:r>
                          <a:rPr lang="en-US" altLang="zh-CN" i="1">
                            <a:latin typeface="Cambria Math" panose="02040503050406030204" pitchFamily="18" charset="0"/>
                          </a:rPr>
                          <m:t>1</m:t>
                        </m:r>
                      </m:sub>
                    </m:sSub>
                  </m:oMath>
                </a14:m>
                <a:r>
                  <a:rPr lang="zh-CN" altLang="en-US" dirty="0">
                    <a:latin typeface="+mn-lt"/>
                  </a:rPr>
                  <a:t>存在一个尺度因子，因此可以认为近似</a:t>
                </a:r>
                <a14:m>
                  <m:oMath xmlns:m="http://schemas.openxmlformats.org/officeDocument/2006/math">
                    <m:sSub>
                      <m:sSubPr>
                        <m:ctrlPr>
                          <a:rPr lang="en-US" altLang="zh-CN" i="1">
                            <a:latin typeface="Cambria Math" panose="02040503050406030204" pitchFamily="18" charset="0"/>
                          </a:rPr>
                        </m:ctrlPr>
                      </m:sSubPr>
                      <m:e>
                        <m:r>
                          <a:rPr lang="en-US" altLang="zh-CN" b="1" i="1">
                            <a:latin typeface="Cambria Math" panose="02040503050406030204" pitchFamily="18" charset="0"/>
                          </a:rPr>
                          <m:t>𝒙</m:t>
                        </m:r>
                      </m:e>
                      <m:sub>
                        <m:r>
                          <a:rPr lang="en-US" altLang="zh-CN" i="1">
                            <a:latin typeface="Cambria Math" panose="02040503050406030204" pitchFamily="18" charset="0"/>
                          </a:rPr>
                          <m:t>2</m:t>
                        </m:r>
                      </m:sub>
                    </m:sSub>
                    <m:r>
                      <a:rPr lang="en-US" altLang="zh-CN"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b="1" i="1">
                            <a:latin typeface="Cambria Math" panose="02040503050406030204" pitchFamily="18" charset="0"/>
                          </a:rPr>
                          <m:t>𝑯𝒙</m:t>
                        </m:r>
                      </m:e>
                      <m:sub>
                        <m:r>
                          <a:rPr lang="en-US" altLang="zh-CN" i="1">
                            <a:latin typeface="Cambria Math" panose="02040503050406030204" pitchFamily="18" charset="0"/>
                          </a:rPr>
                          <m:t>1</m:t>
                        </m:r>
                      </m:sub>
                    </m:sSub>
                  </m:oMath>
                </a14:m>
                <a:r>
                  <a:rPr lang="zh-CN" altLang="en-US" dirty="0">
                    <a:latin typeface="+mn-lt"/>
                  </a:rPr>
                  <a:t>，最后推导得到：</a:t>
                </a:r>
                <a:endParaRPr lang="en-US" altLang="zh-CN" dirty="0">
                  <a:latin typeface="+mn-lt"/>
                </a:endParaRPr>
              </a:p>
              <a:p>
                <a:pPr marL="0" lvl="1" indent="0">
                  <a:buNone/>
                </a:pPr>
                <a14:m>
                  <m:oMathPara xmlns:m="http://schemas.openxmlformats.org/officeDocument/2006/math">
                    <m:oMathParaPr>
                      <m:jc m:val="centerGroup"/>
                    </m:oMathParaPr>
                    <m:oMath xmlns:m="http://schemas.openxmlformats.org/officeDocument/2006/math">
                      <m:r>
                        <a:rPr lang="en-US" altLang="zh-CN" sz="1400" b="1" i="1">
                          <a:latin typeface="Cambria Math" panose="02040503050406030204" pitchFamily="18" charset="0"/>
                        </a:rPr>
                        <m:t>𝑯</m:t>
                      </m:r>
                      <m:r>
                        <a:rPr lang="en-US" altLang="zh-CN" sz="1400" i="1">
                          <a:latin typeface="Cambria Math" panose="02040503050406030204" pitchFamily="18" charset="0"/>
                        </a:rPr>
                        <m:t>=</m:t>
                      </m:r>
                      <m:r>
                        <a:rPr lang="en-US" altLang="zh-CN" sz="1400" b="1" i="1">
                          <a:latin typeface="Cambria Math" panose="02040503050406030204" pitchFamily="18" charset="0"/>
                        </a:rPr>
                        <m:t>𝑲</m:t>
                      </m:r>
                      <m:d>
                        <m:dPr>
                          <m:ctrlPr>
                            <a:rPr lang="en-US" altLang="zh-CN" sz="1400" b="1" i="1">
                              <a:latin typeface="Cambria Math" panose="02040503050406030204" pitchFamily="18" charset="0"/>
                            </a:rPr>
                          </m:ctrlPr>
                        </m:dPr>
                        <m:e>
                          <m:r>
                            <a:rPr lang="en-US" altLang="zh-CN" sz="1400" b="1" i="1">
                              <a:latin typeface="Cambria Math" panose="02040503050406030204" pitchFamily="18" charset="0"/>
                            </a:rPr>
                            <m:t>𝑹</m:t>
                          </m:r>
                          <m:r>
                            <a:rPr lang="en-US" altLang="zh-CN" sz="1400" i="1">
                              <a:latin typeface="Cambria Math" panose="02040503050406030204" pitchFamily="18" charset="0"/>
                            </a:rPr>
                            <m:t>−</m:t>
                          </m:r>
                          <m:f>
                            <m:fPr>
                              <m:ctrlPr>
                                <a:rPr lang="en-US" altLang="zh-CN" sz="1400" i="1">
                                  <a:latin typeface="Cambria Math" panose="02040503050406030204" pitchFamily="18" charset="0"/>
                                </a:rPr>
                              </m:ctrlPr>
                            </m:fPr>
                            <m:num>
                              <m:r>
                                <a:rPr lang="en-US" altLang="zh-CN" sz="1400" b="1" i="1">
                                  <a:latin typeface="Cambria Math" panose="02040503050406030204" pitchFamily="18" charset="0"/>
                                </a:rPr>
                                <m:t>𝒕</m:t>
                              </m:r>
                              <m:sSup>
                                <m:sSupPr>
                                  <m:ctrlPr>
                                    <a:rPr lang="en-US" altLang="zh-CN" sz="1400" i="1">
                                      <a:latin typeface="Cambria Math" panose="02040503050406030204" pitchFamily="18" charset="0"/>
                                    </a:rPr>
                                  </m:ctrlPr>
                                </m:sSupPr>
                                <m:e>
                                  <m:r>
                                    <a:rPr lang="en-US" altLang="zh-CN" sz="1400" b="1" i="1">
                                      <a:latin typeface="Cambria Math" panose="02040503050406030204" pitchFamily="18" charset="0"/>
                                    </a:rPr>
                                    <m:t>𝒏</m:t>
                                  </m:r>
                                </m:e>
                                <m:sup>
                                  <m:r>
                                    <a:rPr lang="en-US" altLang="zh-CN" sz="1400" i="1">
                                      <a:latin typeface="Cambria Math" panose="02040503050406030204" pitchFamily="18" charset="0"/>
                                    </a:rPr>
                                    <m:t>𝑇</m:t>
                                  </m:r>
                                </m:sup>
                              </m:sSup>
                            </m:num>
                            <m:den>
                              <m:r>
                                <a:rPr lang="en-US" altLang="zh-CN" sz="1400" i="1">
                                  <a:latin typeface="Cambria Math" panose="02040503050406030204" pitchFamily="18" charset="0"/>
                                </a:rPr>
                                <m:t>𝑑</m:t>
                              </m:r>
                            </m:den>
                          </m:f>
                        </m:e>
                      </m:d>
                      <m:sSup>
                        <m:sSupPr>
                          <m:ctrlPr>
                            <a:rPr lang="en-US" altLang="zh-CN" sz="1400" i="1">
                              <a:latin typeface="Cambria Math" panose="02040503050406030204" pitchFamily="18" charset="0"/>
                            </a:rPr>
                          </m:ctrlPr>
                        </m:sSupPr>
                        <m:e>
                          <m:r>
                            <a:rPr lang="en-US" altLang="zh-CN" sz="1400" b="1" i="1">
                              <a:latin typeface="Cambria Math" panose="02040503050406030204" pitchFamily="18" charset="0"/>
                            </a:rPr>
                            <m:t>𝑲</m:t>
                          </m:r>
                        </m:e>
                        <m:sup>
                          <m:r>
                            <a:rPr lang="en-US" altLang="zh-CN" sz="1400" i="1">
                              <a:latin typeface="Cambria Math" panose="02040503050406030204" pitchFamily="18" charset="0"/>
                            </a:rPr>
                            <m:t>−1</m:t>
                          </m:r>
                        </m:sup>
                      </m:sSup>
                    </m:oMath>
                  </m:oMathPara>
                </a14:m>
                <a:endParaRPr lang="en-US" altLang="zh-CN" sz="1400" dirty="0">
                  <a:latin typeface="+mn-lt"/>
                </a:endParaRPr>
              </a:p>
              <a:p>
                <a:pPr marL="0" lvl="1" indent="0">
                  <a:buNone/>
                </a:pPr>
                <a:endParaRPr lang="en-US" altLang="zh-CN" dirty="0">
                  <a:latin typeface="+mn-lt"/>
                </a:endParaRPr>
              </a:p>
            </p:txBody>
          </p:sp>
        </mc:Choice>
        <mc:Fallback xmlns="">
          <p:sp>
            <p:nvSpPr>
              <p:cNvPr id="6" name="ee4pContent1">
                <a:extLst>
                  <a:ext uri="{FF2B5EF4-FFF2-40B4-BE49-F238E27FC236}">
                    <a16:creationId xmlns:a16="http://schemas.microsoft.com/office/drawing/2014/main" id="{A8AC2380-7ED3-9DA4-EC90-DBD1735BDE02}"/>
                  </a:ext>
                </a:extLst>
              </p:cNvPr>
              <p:cNvSpPr txBox="1">
                <a:spLocks noRot="1" noChangeAspect="1" noMove="1" noResize="1" noEditPoints="1" noAdjustHandles="1" noChangeArrowheads="1" noChangeShapeType="1" noTextEdit="1"/>
              </p:cNvSpPr>
              <p:nvPr>
                <p:custDataLst>
                  <p:tags r:id="rId16"/>
                </p:custDataLst>
              </p:nvPr>
            </p:nvSpPr>
            <p:spPr>
              <a:xfrm>
                <a:off x="5450457" y="5466152"/>
                <a:ext cx="5903343" cy="1314210"/>
              </a:xfrm>
              <a:prstGeom prst="rect">
                <a:avLst/>
              </a:prstGeom>
              <a:blipFill>
                <a:blip r:embed="rId17"/>
                <a:stretch>
                  <a:fillRect l="-309"/>
                </a:stretch>
              </a:blipFill>
              <a:ln w="9525" cmpd="sng">
                <a:solidFill>
                  <a:schemeClr val="accent1">
                    <a:lumMod val="100000"/>
                  </a:schemeClr>
                </a:solidFill>
                <a:prstDash val="solid"/>
              </a:ln>
            </p:spPr>
            <p:txBody>
              <a:bodyPr/>
              <a:lstStyle/>
              <a:p>
                <a:r>
                  <a:rPr lang="en-US">
                    <a:noFill/>
                  </a:rPr>
                  <a:t> </a:t>
                </a:r>
              </a:p>
            </p:txBody>
          </p:sp>
        </mc:Fallback>
      </mc:AlternateContent>
    </p:spTree>
    <p:extLst>
      <p:ext uri="{BB962C8B-B14F-4D97-AF65-F5344CB8AC3E}">
        <p14:creationId xmlns:p14="http://schemas.microsoft.com/office/powerpoint/2010/main" val="344530200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a:bodyPr>
          <a:lstStyle/>
          <a:p>
            <a:r>
              <a:rPr lang="en-US" altLang="zh-CN" sz="4000" dirty="0"/>
              <a:t>Multi-view Depth Estimation with Plane Sweep</a:t>
            </a:r>
            <a:endParaRPr lang="en-US" sz="4000" dirty="0"/>
          </a:p>
        </p:txBody>
      </p:sp>
      <mc:AlternateContent xmlns:mc="http://schemas.openxmlformats.org/markup-compatibility/2006" xmlns:a14="http://schemas.microsoft.com/office/drawing/2010/main">
        <mc:Choice Requires="a14">
          <p:sp>
            <p:nvSpPr>
              <p:cNvPr id="3" name="ee4pContent1">
                <a:extLst>
                  <a:ext uri="{FF2B5EF4-FFF2-40B4-BE49-F238E27FC236}">
                    <a16:creationId xmlns:a16="http://schemas.microsoft.com/office/drawing/2014/main" id="{A5E62F97-C0DE-A6AD-3481-A54BBEBCC898}"/>
                  </a:ext>
                </a:extLst>
              </p:cNvPr>
              <p:cNvSpPr txBox="1">
                <a:spLocks/>
              </p:cNvSpPr>
              <p:nvPr>
                <p:custDataLst>
                  <p:tags r:id="rId2"/>
                </p:custDataLst>
              </p:nvPr>
            </p:nvSpPr>
            <p:spPr>
              <a:xfrm>
                <a:off x="838200" y="1690688"/>
                <a:ext cx="10515600" cy="4802187"/>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为了形成更适合卷积运算的结构化数据格式，大多数基于学习的</a:t>
                </a:r>
                <a:r>
                  <a:rPr lang="en-US" altLang="zh-CN" dirty="0">
                    <a:latin typeface="+mn-lt"/>
                  </a:rPr>
                  <a:t>MVS</a:t>
                </a:r>
                <a:r>
                  <a:rPr lang="zh-CN" altLang="en-US" dirty="0">
                    <a:latin typeface="+mn-lt"/>
                  </a:rPr>
                  <a:t>方法依赖于</a:t>
                </a:r>
                <a:r>
                  <a:rPr lang="zh-CN" altLang="en-US" dirty="0">
                    <a:solidFill>
                      <a:srgbClr val="FF0000"/>
                    </a:solidFill>
                    <a:latin typeface="+mn-lt"/>
                  </a:rPr>
                  <a:t>平面扫描算法来计算匹配代价</a:t>
                </a:r>
                <a:r>
                  <a:rPr lang="zh-CN" altLang="en-US" dirty="0">
                    <a:latin typeface="+mn-lt"/>
                  </a:rPr>
                  <a:t>。平面扫描算法沿深度方向用一组正对平行平面对深度空间进行离散化。这种做法深受基于学习的双目立体视觉方法的启发，这些方法评估一组视差假设的匹配代价，随后估计视差。</a:t>
                </a:r>
              </a:p>
              <a:p>
                <a:pPr lvl="1"/>
                <a:r>
                  <a:rPr lang="zh-CN" altLang="en-US" dirty="0">
                    <a:latin typeface="+mn-lt"/>
                  </a:rPr>
                  <a:t>简而言之，平面扫描算法需要迭代地扫描通过目标空间的平面，计算图像之间的单应性，并根据不同视图之间的共识选择深度值，最终促进精确的</a:t>
                </a:r>
                <a:r>
                  <a:rPr lang="en-US" altLang="zh-CN" dirty="0">
                    <a:latin typeface="+mn-lt"/>
                  </a:rPr>
                  <a:t>3D</a:t>
                </a:r>
                <a:r>
                  <a:rPr lang="zh-CN" altLang="en-US" dirty="0">
                    <a:latin typeface="+mn-lt"/>
                  </a:rPr>
                  <a:t>重建。平面扫描算法沿深度方向使用一系列平行平面对深度空间进行离散化。它的工作原理是扫描通过目标空间的概念平面，并评估几何表面的空间分布。</a:t>
                </a:r>
              </a:p>
              <a:p>
                <a:pPr lvl="1"/>
                <a:r>
                  <a:rPr lang="zh-CN" altLang="en-US" dirty="0">
                    <a:latin typeface="+mn-lt"/>
                  </a:rPr>
                  <a:t>在实践中，将深度范围（手动设置或由</a:t>
                </a:r>
                <a:r>
                  <a:rPr lang="en-US" altLang="zh-CN" dirty="0">
                    <a:latin typeface="+mn-lt"/>
                  </a:rPr>
                  <a:t>SfM</a:t>
                </a:r>
                <a:r>
                  <a:rPr lang="zh-CN" altLang="en-US" dirty="0">
                    <a:latin typeface="+mn-lt"/>
                  </a:rPr>
                  <a:t>估计）划分为离散样本，并在这些值处分配假设。为了映射深度</a:t>
                </a:r>
                <a14:m>
                  <m:oMath xmlns:m="http://schemas.openxmlformats.org/officeDocument/2006/math">
                    <m:r>
                      <a:rPr lang="en-US" altLang="zh-CN" i="1" dirty="0">
                        <a:latin typeface="Cambria Math" panose="02040503050406030204" pitchFamily="18" charset="0"/>
                      </a:rPr>
                      <m:t>𝑑</m:t>
                    </m:r>
                  </m:oMath>
                </a14:m>
                <a:r>
                  <a:rPr lang="zh-CN" altLang="en-US" dirty="0">
                    <a:latin typeface="+mn-lt"/>
                  </a:rPr>
                  <a:t>假设下的坐标，应用单应性变换 </a:t>
                </a:r>
                <a14:m>
                  <m:oMath xmlns:m="http://schemas.openxmlformats.org/officeDocument/2006/math">
                    <m:sSub>
                      <m:sSubPr>
                        <m:ctrlPr>
                          <a:rPr lang="en-US" altLang="zh-CN" b="1" i="1">
                            <a:latin typeface="Cambria Math" panose="02040503050406030204" pitchFamily="18" charset="0"/>
                          </a:rPr>
                        </m:ctrlPr>
                      </m:sSubPr>
                      <m:e>
                        <m:r>
                          <a:rPr lang="en-US" altLang="zh-CN" b="1" i="1">
                            <a:latin typeface="Cambria Math" panose="02040503050406030204" pitchFamily="18" charset="0"/>
                          </a:rPr>
                          <m:t>𝒑</m:t>
                        </m:r>
                      </m:e>
                      <m:sub>
                        <m:r>
                          <a:rPr lang="en-US" altLang="zh-CN" b="0"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𝑑</m:t>
                        </m:r>
                      </m:e>
                    </m:d>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b="1" i="1">
                            <a:latin typeface="Cambria Math" panose="02040503050406030204" pitchFamily="18" charset="0"/>
                          </a:rPr>
                          <m:t>𝑯</m:t>
                        </m:r>
                      </m:e>
                      <m:sub>
                        <m:r>
                          <a:rPr lang="en-US" altLang="zh-CN" b="0"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𝑑</m:t>
                        </m:r>
                      </m:e>
                    </m:d>
                    <m:r>
                      <a:rPr lang="en-US" altLang="zh-CN" i="1">
                        <a:latin typeface="Cambria Math" panose="02040503050406030204" pitchFamily="18" charset="0"/>
                      </a:rPr>
                      <m:t>⋅</m:t>
                    </m:r>
                    <m:r>
                      <a:rPr lang="en-US" altLang="zh-CN" b="1" i="1">
                        <a:latin typeface="Cambria Math" panose="02040503050406030204" pitchFamily="18" charset="0"/>
                      </a:rPr>
                      <m:t>𝒑</m:t>
                    </m:r>
                    <m:r>
                      <a:rPr lang="en-US" altLang="zh-CN" i="1">
                        <a:latin typeface="Cambria Math" panose="02040503050406030204" pitchFamily="18" charset="0"/>
                      </a:rPr>
                      <m:t> </m:t>
                    </m:r>
                  </m:oMath>
                </a14:m>
                <a:r>
                  <a:rPr lang="zh-CN" altLang="en-US" dirty="0">
                    <a:latin typeface="+mn-lt"/>
                  </a:rPr>
                  <a:t>，其中</a:t>
                </a:r>
                <a14:m>
                  <m:oMath xmlns:m="http://schemas.openxmlformats.org/officeDocument/2006/math">
                    <m:sSub>
                      <m:sSubPr>
                        <m:ctrlPr>
                          <a:rPr lang="en-US" altLang="zh-CN" i="1">
                            <a:latin typeface="Cambria Math" panose="02040503050406030204" pitchFamily="18" charset="0"/>
                          </a:rPr>
                        </m:ctrlPr>
                      </m:sSubPr>
                      <m:e>
                        <m:r>
                          <a:rPr lang="en-US" altLang="zh-CN" b="1" i="1">
                            <a:latin typeface="Cambria Math" panose="02040503050406030204" pitchFamily="18" charset="0"/>
                          </a:rPr>
                          <m:t>𝒑</m:t>
                        </m:r>
                      </m:e>
                      <m:sub>
                        <m:r>
                          <a:rPr lang="en-US" altLang="zh-CN" b="0"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𝑑</m:t>
                        </m:r>
                      </m:e>
                    </m:d>
                  </m:oMath>
                </a14:m>
                <a:r>
                  <a:rPr lang="zh-CN" altLang="en-US" dirty="0">
                    <a:latin typeface="+mn-lt"/>
                  </a:rPr>
                  <a:t>是参考视图</a:t>
                </a:r>
                <a14:m>
                  <m:oMath xmlns:m="http://schemas.openxmlformats.org/officeDocument/2006/math">
                    <m:r>
                      <a:rPr lang="en-US" altLang="zh-CN" b="1" i="1">
                        <a:latin typeface="Cambria Math" panose="02040503050406030204" pitchFamily="18" charset="0"/>
                      </a:rPr>
                      <m:t>𝒑</m:t>
                    </m:r>
                  </m:oMath>
                </a14:m>
                <a:r>
                  <a:rPr lang="zh-CN" altLang="en-US" dirty="0">
                    <a:latin typeface="+mn-lt"/>
                  </a:rPr>
                  <a:t>像素在第</a:t>
                </a:r>
                <a14:m>
                  <m:oMath xmlns:m="http://schemas.openxmlformats.org/officeDocument/2006/math">
                    <m:r>
                      <a:rPr lang="en-US" altLang="zh-CN" b="0" i="1" smtClean="0">
                        <a:latin typeface="Cambria Math" panose="02040503050406030204" pitchFamily="18" charset="0"/>
                      </a:rPr>
                      <m:t>𝑖</m:t>
                    </m:r>
                  </m:oMath>
                </a14:m>
                <a:r>
                  <a:rPr lang="zh-CN" altLang="en-US" dirty="0">
                    <a:latin typeface="+mn-lt"/>
                  </a:rPr>
                  <a:t>个源视图中对应的像素。第</a:t>
                </a:r>
                <a14:m>
                  <m:oMath xmlns:m="http://schemas.openxmlformats.org/officeDocument/2006/math">
                    <m:r>
                      <a:rPr lang="en-US" altLang="zh-CN" i="1">
                        <a:latin typeface="Cambria Math" panose="02040503050406030204" pitchFamily="18" charset="0"/>
                      </a:rPr>
                      <m:t>𝑖</m:t>
                    </m:r>
                  </m:oMath>
                </a14:m>
                <a:r>
                  <a:rPr lang="zh-CN" altLang="en-US" dirty="0">
                    <a:latin typeface="+mn-lt"/>
                  </a:rPr>
                  <a:t>个源视图和参考视图</a:t>
                </a:r>
                <a:r>
                  <a:rPr lang="en-US" altLang="zh-CN" dirty="0">
                    <a:latin typeface="+mn-lt"/>
                  </a:rPr>
                  <a:t>0</a:t>
                </a:r>
                <a:r>
                  <a:rPr lang="zh-CN" altLang="en-US" dirty="0">
                    <a:latin typeface="+mn-lt"/>
                  </a:rPr>
                  <a:t>之间的单应性</a:t>
                </a:r>
                <a14:m>
                  <m:oMath xmlns:m="http://schemas.openxmlformats.org/officeDocument/2006/math">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𝑯</m:t>
                        </m:r>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𝑑</m:t>
                        </m:r>
                      </m:e>
                    </m:d>
                  </m:oMath>
                </a14:m>
                <a:r>
                  <a:rPr lang="zh-CN" altLang="en-US" dirty="0">
                    <a:latin typeface="+mn-lt"/>
                  </a:rPr>
                  <a:t>可以计算为：</a:t>
                </a:r>
                <a:endParaRPr lang="en-US" altLang="zh-CN" dirty="0">
                  <a:latin typeface="+mn-lt"/>
                </a:endParaRPr>
              </a:p>
              <a:p>
                <a:pPr marL="0" lvl="1"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1" i="1" smtClean="0">
                              <a:latin typeface="Cambria Math" panose="02040503050406030204" pitchFamily="18" charset="0"/>
                            </a:rPr>
                            <m:t>𝑯</m:t>
                          </m:r>
                        </m:e>
                        <m:sub>
                          <m:r>
                            <a:rPr lang="en-US" b="0" i="1" smtClean="0">
                              <a:latin typeface="Cambria Math" panose="02040503050406030204" pitchFamily="18" charset="0"/>
                            </a:rPr>
                            <m:t>𝑖</m:t>
                          </m:r>
                        </m:sub>
                      </m:sSub>
                      <m:d>
                        <m:dPr>
                          <m:ctrlPr>
                            <a:rPr lang="en-US" i="1" smtClean="0">
                              <a:latin typeface="Cambria Math" panose="02040503050406030204" pitchFamily="18" charset="0"/>
                            </a:rPr>
                          </m:ctrlPr>
                        </m:dPr>
                        <m:e>
                          <m:r>
                            <a:rPr lang="en-US" i="1" smtClean="0">
                              <a:latin typeface="Cambria Math" panose="02040503050406030204" pitchFamily="18" charset="0"/>
                            </a:rPr>
                            <m:t>𝑑</m:t>
                          </m:r>
                        </m:e>
                      </m:d>
                      <m:r>
                        <a:rPr lang="en-US" i="1" smtClean="0">
                          <a:latin typeface="Cambria Math" panose="02040503050406030204" pitchFamily="18" charset="0"/>
                        </a:rPr>
                        <m:t>=</m:t>
                      </m:r>
                      <m:sSub>
                        <m:sSubPr>
                          <m:ctrlPr>
                            <a:rPr lang="en-US" i="1" smtClean="0">
                              <a:latin typeface="Cambria Math" panose="02040503050406030204" pitchFamily="18" charset="0"/>
                            </a:rPr>
                          </m:ctrlPr>
                        </m:sSubPr>
                        <m:e>
                          <m:r>
                            <a:rPr lang="en-US" b="1" i="1" smtClean="0">
                              <a:latin typeface="Cambria Math" panose="02040503050406030204" pitchFamily="18" charset="0"/>
                            </a:rPr>
                            <m:t>𝑲</m:t>
                          </m:r>
                        </m:e>
                        <m:sub>
                          <m:r>
                            <a:rPr lang="en-US" b="0" i="1" smtClean="0">
                              <a:latin typeface="Cambria Math" panose="02040503050406030204" pitchFamily="18" charset="0"/>
                            </a:rPr>
                            <m:t>𝑖</m:t>
                          </m:r>
                        </m:sub>
                      </m:sSub>
                      <m:sSub>
                        <m:sSubPr>
                          <m:ctrlPr>
                            <a:rPr lang="en-US" i="1" smtClean="0">
                              <a:latin typeface="Cambria Math" panose="02040503050406030204" pitchFamily="18" charset="0"/>
                            </a:rPr>
                          </m:ctrlPr>
                        </m:sSubPr>
                        <m:e>
                          <m:r>
                            <a:rPr lang="en-US" b="1" i="1" smtClean="0">
                              <a:latin typeface="Cambria Math" panose="02040503050406030204" pitchFamily="18" charset="0"/>
                            </a:rPr>
                            <m:t>𝑹</m:t>
                          </m:r>
                        </m:e>
                        <m:sub>
                          <m:r>
                            <a:rPr lang="en-US" b="0" i="1" smtClean="0">
                              <a:latin typeface="Cambria Math" panose="02040503050406030204" pitchFamily="18" charset="0"/>
                            </a:rPr>
                            <m:t>𝑖</m:t>
                          </m:r>
                        </m:sub>
                      </m:sSub>
                      <m:d>
                        <m:dPr>
                          <m:ctrlPr>
                            <a:rPr lang="en-US" i="1" smtClean="0">
                              <a:latin typeface="Cambria Math" panose="02040503050406030204" pitchFamily="18" charset="0"/>
                            </a:rPr>
                          </m:ctrlPr>
                        </m:dPr>
                        <m:e>
                          <m:r>
                            <a:rPr lang="en-US" b="1" i="1" smtClean="0">
                              <a:latin typeface="Cambria Math" panose="02040503050406030204" pitchFamily="18" charset="0"/>
                              <a:ea typeface="Cambria Math" panose="02040503050406030204" pitchFamily="18" charset="0"/>
                            </a:rPr>
                            <m:t>𝕀</m:t>
                          </m:r>
                          <m:r>
                            <a:rPr lang="en-US" i="1" smtClean="0">
                              <a:latin typeface="Cambria Math" panose="02040503050406030204" pitchFamily="18" charset="0"/>
                            </a:rPr>
                            <m:t>−</m:t>
                          </m:r>
                          <m:f>
                            <m:fPr>
                              <m:ctrlPr>
                                <a:rPr lang="en-US" i="1" smtClean="0">
                                  <a:latin typeface="Cambria Math" panose="02040503050406030204" pitchFamily="18" charset="0"/>
                                </a:rPr>
                              </m:ctrlPr>
                            </m:fPr>
                            <m:num>
                              <m:d>
                                <m:dPr>
                                  <m:ctrlPr>
                                    <a:rPr lang="en-US" i="1" smtClean="0">
                                      <a:latin typeface="Cambria Math" panose="02040503050406030204" pitchFamily="18" charset="0"/>
                                    </a:rPr>
                                  </m:ctrlPr>
                                </m:dPr>
                                <m:e>
                                  <m:r>
                                    <a:rPr lang="en-US" i="1" smtClean="0">
                                      <a:latin typeface="Cambria Math" panose="02040503050406030204" pitchFamily="18" charset="0"/>
                                    </a:rPr>
                                    <m:t>−</m:t>
                                  </m:r>
                                  <m:sSubSup>
                                    <m:sSubSupPr>
                                      <m:ctrlPr>
                                        <a:rPr lang="en-US" i="1" smtClean="0">
                                          <a:latin typeface="Cambria Math" panose="02040503050406030204" pitchFamily="18" charset="0"/>
                                        </a:rPr>
                                      </m:ctrlPr>
                                    </m:sSubSupPr>
                                    <m:e>
                                      <m:r>
                                        <a:rPr lang="en-US" b="1" i="1" smtClean="0">
                                          <a:latin typeface="Cambria Math" panose="02040503050406030204" pitchFamily="18" charset="0"/>
                                        </a:rPr>
                                        <m:t>𝑹</m:t>
                                      </m:r>
                                    </m:e>
                                    <m:sub>
                                      <m:r>
                                        <a:rPr lang="en-US" b="0" i="1" smtClean="0">
                                          <a:latin typeface="Cambria Math" panose="02040503050406030204" pitchFamily="18" charset="0"/>
                                        </a:rPr>
                                        <m:t>0</m:t>
                                      </m:r>
                                    </m:sub>
                                    <m:sup>
                                      <m:r>
                                        <a:rPr lang="en-US" b="0" i="1" smtClean="0">
                                          <a:latin typeface="Cambria Math" panose="02040503050406030204" pitchFamily="18" charset="0"/>
                                        </a:rPr>
                                        <m:t>𝑇</m:t>
                                      </m:r>
                                    </m:sup>
                                  </m:sSubSup>
                                  <m:sSub>
                                    <m:sSubPr>
                                      <m:ctrlPr>
                                        <a:rPr lang="en-US" i="1" smtClean="0">
                                          <a:latin typeface="Cambria Math" panose="02040503050406030204" pitchFamily="18" charset="0"/>
                                        </a:rPr>
                                      </m:ctrlPr>
                                    </m:sSubPr>
                                    <m:e>
                                      <m:r>
                                        <a:rPr lang="en-US" b="1" i="1" smtClean="0">
                                          <a:latin typeface="Cambria Math" panose="02040503050406030204" pitchFamily="18" charset="0"/>
                                        </a:rPr>
                                        <m:t>𝒕</m:t>
                                      </m:r>
                                    </m:e>
                                    <m:sub>
                                      <m:r>
                                        <a:rPr lang="en-US" b="0" i="1" smtClean="0">
                                          <a:latin typeface="Cambria Math" panose="02040503050406030204" pitchFamily="18" charset="0"/>
                                        </a:rPr>
                                        <m:t>0</m:t>
                                      </m:r>
                                    </m:sub>
                                  </m:sSub>
                                  <m:r>
                                    <a:rPr lang="en-US" i="1" smtClean="0">
                                      <a:latin typeface="Cambria Math" panose="02040503050406030204" pitchFamily="18" charset="0"/>
                                    </a:rPr>
                                    <m:t>+</m:t>
                                  </m:r>
                                  <m:sSubSup>
                                    <m:sSubSupPr>
                                      <m:ctrlPr>
                                        <a:rPr lang="en-US" i="1" smtClean="0">
                                          <a:latin typeface="Cambria Math" panose="02040503050406030204" pitchFamily="18" charset="0"/>
                                        </a:rPr>
                                      </m:ctrlPr>
                                    </m:sSubSupPr>
                                    <m:e>
                                      <m:r>
                                        <a:rPr lang="en-US" b="1" i="1" smtClean="0">
                                          <a:latin typeface="Cambria Math" panose="02040503050406030204" pitchFamily="18" charset="0"/>
                                        </a:rPr>
                                        <m:t>𝑹</m:t>
                                      </m:r>
                                    </m:e>
                                    <m:sub>
                                      <m:r>
                                        <a:rPr lang="en-US" b="0" i="1" smtClean="0">
                                          <a:latin typeface="Cambria Math" panose="02040503050406030204" pitchFamily="18" charset="0"/>
                                        </a:rPr>
                                        <m:t>𝑖</m:t>
                                      </m:r>
                                    </m:sub>
                                    <m:sup>
                                      <m:r>
                                        <a:rPr lang="en-US" b="0" i="1" smtClean="0">
                                          <a:latin typeface="Cambria Math" panose="02040503050406030204" pitchFamily="18" charset="0"/>
                                        </a:rPr>
                                        <m:t>𝑇</m:t>
                                      </m:r>
                                    </m:sup>
                                  </m:sSubSup>
                                  <m:sSub>
                                    <m:sSubPr>
                                      <m:ctrlPr>
                                        <a:rPr lang="en-US" i="1" smtClean="0">
                                          <a:latin typeface="Cambria Math" panose="02040503050406030204" pitchFamily="18" charset="0"/>
                                        </a:rPr>
                                      </m:ctrlPr>
                                    </m:sSubPr>
                                    <m:e>
                                      <m:r>
                                        <a:rPr lang="en-US" b="1" i="1" smtClean="0">
                                          <a:latin typeface="Cambria Math" panose="02040503050406030204" pitchFamily="18" charset="0"/>
                                        </a:rPr>
                                        <m:t>𝒕</m:t>
                                      </m:r>
                                    </m:e>
                                    <m:sub>
                                      <m:r>
                                        <a:rPr lang="en-US" b="0" i="1" smtClean="0">
                                          <a:latin typeface="Cambria Math" panose="02040503050406030204" pitchFamily="18" charset="0"/>
                                        </a:rPr>
                                        <m:t>𝑖</m:t>
                                      </m:r>
                                    </m:sub>
                                  </m:sSub>
                                </m:e>
                              </m:d>
                              <m:sSup>
                                <m:sSupPr>
                                  <m:ctrlPr>
                                    <a:rPr lang="en-US" i="1" smtClean="0">
                                      <a:latin typeface="Cambria Math" panose="02040503050406030204" pitchFamily="18" charset="0"/>
                                    </a:rPr>
                                  </m:ctrlPr>
                                </m:sSupPr>
                                <m:e>
                                  <m:r>
                                    <a:rPr lang="en-US" b="1" i="1" smtClean="0">
                                      <a:latin typeface="Cambria Math" panose="02040503050406030204" pitchFamily="18" charset="0"/>
                                    </a:rPr>
                                    <m:t>𝒏</m:t>
                                  </m:r>
                                </m:e>
                                <m:sup>
                                  <m:r>
                                    <a:rPr lang="en-US" b="0" i="1" smtClean="0">
                                      <a:latin typeface="Cambria Math" panose="02040503050406030204" pitchFamily="18" charset="0"/>
                                    </a:rPr>
                                    <m:t>𝑇</m:t>
                                  </m:r>
                                </m:sup>
                              </m:sSup>
                              <m:sSub>
                                <m:sSubPr>
                                  <m:ctrlPr>
                                    <a:rPr lang="en-US" i="1" smtClean="0">
                                      <a:latin typeface="Cambria Math" panose="02040503050406030204" pitchFamily="18" charset="0"/>
                                    </a:rPr>
                                  </m:ctrlPr>
                                </m:sSubPr>
                                <m:e>
                                  <m:r>
                                    <a:rPr lang="en-US" b="1" i="1" smtClean="0">
                                      <a:latin typeface="Cambria Math" panose="02040503050406030204" pitchFamily="18" charset="0"/>
                                    </a:rPr>
                                    <m:t>𝑹</m:t>
                                  </m:r>
                                </m:e>
                                <m:sub>
                                  <m:r>
                                    <a:rPr lang="en-US" b="0" i="1" smtClean="0">
                                      <a:latin typeface="Cambria Math" panose="02040503050406030204" pitchFamily="18" charset="0"/>
                                    </a:rPr>
                                    <m:t>0</m:t>
                                  </m:r>
                                </m:sub>
                              </m:sSub>
                            </m:num>
                            <m:den>
                              <m:r>
                                <a:rPr lang="en-US" i="1" smtClean="0">
                                  <a:latin typeface="Cambria Math" panose="02040503050406030204" pitchFamily="18" charset="0"/>
                                </a:rPr>
                                <m:t>𝑑</m:t>
                              </m:r>
                            </m:den>
                          </m:f>
                        </m:e>
                      </m:d>
                      <m:sSubSup>
                        <m:sSubSupPr>
                          <m:ctrlPr>
                            <a:rPr lang="en-US" i="1" smtClean="0">
                              <a:latin typeface="Cambria Math" panose="02040503050406030204" pitchFamily="18" charset="0"/>
                            </a:rPr>
                          </m:ctrlPr>
                        </m:sSubSupPr>
                        <m:e>
                          <m:r>
                            <a:rPr lang="en-US" b="1" i="1" smtClean="0">
                              <a:latin typeface="Cambria Math" panose="02040503050406030204" pitchFamily="18" charset="0"/>
                            </a:rPr>
                            <m:t>𝑹</m:t>
                          </m:r>
                        </m:e>
                        <m:sub>
                          <m:r>
                            <a:rPr lang="en-US" b="0" i="1" smtClean="0">
                              <a:latin typeface="Cambria Math" panose="02040503050406030204" pitchFamily="18" charset="0"/>
                            </a:rPr>
                            <m:t>0</m:t>
                          </m:r>
                        </m:sub>
                        <m:sup>
                          <m:r>
                            <a:rPr lang="en-US" b="0" i="1" smtClean="0">
                              <a:latin typeface="Cambria Math" panose="02040503050406030204" pitchFamily="18" charset="0"/>
                            </a:rPr>
                            <m:t>𝑇</m:t>
                          </m:r>
                        </m:sup>
                      </m:sSubSup>
                      <m:sSubSup>
                        <m:sSubSupPr>
                          <m:ctrlPr>
                            <a:rPr lang="en-US" i="1" smtClean="0">
                              <a:latin typeface="Cambria Math" panose="02040503050406030204" pitchFamily="18" charset="0"/>
                            </a:rPr>
                          </m:ctrlPr>
                        </m:sSubSupPr>
                        <m:e>
                          <m:r>
                            <a:rPr lang="en-US" b="1" i="1" smtClean="0">
                              <a:latin typeface="Cambria Math" panose="02040503050406030204" pitchFamily="18" charset="0"/>
                            </a:rPr>
                            <m:t>𝑲</m:t>
                          </m:r>
                        </m:e>
                        <m:sub>
                          <m:r>
                            <a:rPr lang="en-US" b="0" i="1" smtClean="0">
                              <a:latin typeface="Cambria Math" panose="02040503050406030204" pitchFamily="18" charset="0"/>
                            </a:rPr>
                            <m:t>0</m:t>
                          </m:r>
                        </m:sub>
                        <m:sup>
                          <m:r>
                            <a:rPr lang="en-US" b="0" i="1" smtClean="0">
                              <a:latin typeface="Cambria Math" panose="02040503050406030204" pitchFamily="18" charset="0"/>
                            </a:rPr>
                            <m:t>−1</m:t>
                          </m:r>
                        </m:sup>
                      </m:sSubSup>
                    </m:oMath>
                  </m:oMathPara>
                </a14:m>
                <a:endParaRPr lang="en-US" dirty="0">
                  <a:latin typeface="+mn-lt"/>
                </a:endParaRPr>
              </a:p>
              <a:p>
                <a:pPr marL="0" lvl="1" indent="0">
                  <a:buNone/>
                </a:pPr>
                <a:r>
                  <a:rPr lang="zh-CN" altLang="en-US" dirty="0">
                    <a:latin typeface="+mn-lt"/>
                  </a:rPr>
                  <a:t>其中</a:t>
                </a:r>
                <a14:m>
                  <m:oMath xmlns:m="http://schemas.openxmlformats.org/officeDocument/2006/math">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𝑲</m:t>
                        </m:r>
                      </m:e>
                      <m:sub>
                        <m:r>
                          <a:rPr lang="en-US" altLang="zh-CN" b="0" i="1" smtClean="0">
                            <a:latin typeface="Cambria Math" panose="02040503050406030204" pitchFamily="18" charset="0"/>
                          </a:rPr>
                          <m:t>0</m:t>
                        </m:r>
                      </m:sub>
                    </m:sSub>
                    <m:r>
                      <a:rPr lang="zh-CN" altLang="en-US" i="1">
                        <a:latin typeface="Cambria Math" panose="02040503050406030204" pitchFamily="18" charset="0"/>
                      </a:rPr>
                      <m:t>、</m:t>
                    </m:r>
                    <m:sSub>
                      <m:sSubPr>
                        <m:ctrlPr>
                          <a:rPr lang="en-US" altLang="zh-CN" i="1">
                            <a:latin typeface="Cambria Math" panose="02040503050406030204" pitchFamily="18" charset="0"/>
                          </a:rPr>
                        </m:ctrlPr>
                      </m:sSubPr>
                      <m:e>
                        <m:r>
                          <a:rPr lang="en-US" altLang="zh-CN" b="1" i="1">
                            <a:latin typeface="Cambria Math" panose="02040503050406030204" pitchFamily="18" charset="0"/>
                          </a:rPr>
                          <m:t>𝑲</m:t>
                        </m:r>
                      </m:e>
                      <m:sub>
                        <m:r>
                          <a:rPr lang="en-US" altLang="zh-CN" i="1">
                            <a:latin typeface="Cambria Math" panose="02040503050406030204" pitchFamily="18" charset="0"/>
                          </a:rPr>
                          <m:t>𝑖</m:t>
                        </m:r>
                      </m:sub>
                    </m:sSub>
                  </m:oMath>
                </a14:m>
                <a:r>
                  <a:rPr lang="zh-CN" altLang="en-US" dirty="0">
                    <a:latin typeface="+mn-lt"/>
                  </a:rPr>
                  <a:t>表示相机内参，</a:t>
                </a:r>
                <a14:m>
                  <m:oMath xmlns:m="http://schemas.openxmlformats.org/officeDocument/2006/math">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b="1" i="1">
                                <a:latin typeface="Cambria Math" panose="02040503050406030204" pitchFamily="18" charset="0"/>
                              </a:rPr>
                              <m:t>𝑹</m:t>
                            </m:r>
                          </m:e>
                          <m:sub>
                            <m:r>
                              <a:rPr lang="en-US" altLang="zh-CN" b="0" i="1" smtClean="0">
                                <a:latin typeface="Cambria Math" panose="02040503050406030204" pitchFamily="18" charset="0"/>
                              </a:rPr>
                              <m:t>0</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b="1" i="1">
                                <a:latin typeface="Cambria Math" panose="02040503050406030204" pitchFamily="18" charset="0"/>
                              </a:rPr>
                              <m:t>𝒕</m:t>
                            </m:r>
                          </m:e>
                          <m:sub>
                            <m:r>
                              <a:rPr lang="en-US" altLang="zh-CN" b="0" i="1" smtClean="0">
                                <a:latin typeface="Cambria Math" panose="02040503050406030204" pitchFamily="18" charset="0"/>
                              </a:rPr>
                              <m:t>0</m:t>
                            </m:r>
                          </m:sub>
                        </m:sSub>
                      </m:e>
                    </m:d>
                  </m:oMath>
                </a14:m>
                <a:r>
                  <a:rPr lang="zh-CN" altLang="en-US" dirty="0">
                    <a:latin typeface="+mn-lt"/>
                  </a:rPr>
                  <a:t>和</a:t>
                </a:r>
                <a14:m>
                  <m:oMath xmlns:m="http://schemas.openxmlformats.org/officeDocument/2006/math">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b="1" i="1">
                                <a:latin typeface="Cambria Math" panose="02040503050406030204" pitchFamily="18" charset="0"/>
                              </a:rPr>
                              <m:t>𝑹</m:t>
                            </m:r>
                          </m:e>
                          <m:sub>
                            <m:r>
                              <a:rPr lang="en-US" altLang="zh-CN" b="0" i="1" smtClean="0">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b="1" i="1">
                                <a:latin typeface="Cambria Math" panose="02040503050406030204" pitchFamily="18" charset="0"/>
                              </a:rPr>
                              <m:t>𝒕</m:t>
                            </m:r>
                          </m:e>
                          <m:sub>
                            <m:r>
                              <a:rPr lang="en-US" altLang="zh-CN" b="0" i="1" smtClean="0">
                                <a:latin typeface="Cambria Math" panose="02040503050406030204" pitchFamily="18" charset="0"/>
                              </a:rPr>
                              <m:t>𝑖</m:t>
                            </m:r>
                          </m:sub>
                        </m:sSub>
                      </m:e>
                    </m:d>
                  </m:oMath>
                </a14:m>
                <a:r>
                  <a:rPr lang="zh-CN" altLang="en-US" dirty="0">
                    <a:latin typeface="+mn-lt"/>
                  </a:rPr>
                  <a:t>表示相机外参，</a:t>
                </a:r>
                <a14:m>
                  <m:oMath xmlns:m="http://schemas.openxmlformats.org/officeDocument/2006/math">
                    <m:r>
                      <a:rPr lang="zh-CN" altLang="en-US" b="1" i="1" dirty="0" smtClean="0">
                        <a:latin typeface="Cambria Math" panose="02040503050406030204" pitchFamily="18" charset="0"/>
                      </a:rPr>
                      <m:t>𝒏</m:t>
                    </m:r>
                  </m:oMath>
                </a14:m>
                <a:r>
                  <a:rPr lang="zh-CN" altLang="en-US" dirty="0">
                    <a:latin typeface="+mn-lt"/>
                  </a:rPr>
                  <a:t>表示参考视图的主轴</a:t>
                </a:r>
                <a:endParaRPr lang="en-US" altLang="zh-CN" dirty="0">
                  <a:latin typeface="+mn-lt"/>
                </a:endParaRPr>
              </a:p>
              <a:p>
                <a:pPr lvl="1"/>
                <a:r>
                  <a:rPr lang="zh-CN" altLang="en-US" dirty="0">
                    <a:latin typeface="+mn-lt"/>
                  </a:rPr>
                  <a:t>同样，也可以将参考像素投影到具有深度假设的源视图中。计算参考视图中像素</a:t>
                </a:r>
                <a14:m>
                  <m:oMath xmlns:m="http://schemas.openxmlformats.org/officeDocument/2006/math">
                    <m:r>
                      <a:rPr lang="zh-CN" altLang="en-US" b="1" i="1" dirty="0" smtClean="0">
                        <a:latin typeface="Cambria Math" panose="02040503050406030204" pitchFamily="18" charset="0"/>
                      </a:rPr>
                      <m:t>𝒑</m:t>
                    </m:r>
                  </m:oMath>
                </a14:m>
                <a:r>
                  <a:rPr lang="zh-CN" altLang="en-US" dirty="0">
                    <a:latin typeface="+mn-lt"/>
                  </a:rPr>
                  <a:t>在第</a:t>
                </a:r>
                <a14:m>
                  <m:oMath xmlns:m="http://schemas.openxmlformats.org/officeDocument/2006/math">
                    <m:r>
                      <a:rPr lang="en-US" altLang="zh-CN" i="1" dirty="0" smtClean="0">
                        <a:latin typeface="Cambria Math" panose="02040503050406030204" pitchFamily="18" charset="0"/>
                      </a:rPr>
                      <m:t>𝑖</m:t>
                    </m:r>
                  </m:oMath>
                </a14:m>
                <a:r>
                  <a:rPr lang="zh-CN" altLang="en-US" dirty="0">
                    <a:latin typeface="+mn-lt"/>
                  </a:rPr>
                  <a:t>个源视图中，深度假设为</a:t>
                </a:r>
                <a14:m>
                  <m:oMath xmlns:m="http://schemas.openxmlformats.org/officeDocument/2006/math">
                    <m:r>
                      <a:rPr lang="en-US" altLang="zh-CN" i="1" dirty="0" smtClean="0">
                        <a:latin typeface="Cambria Math" panose="02040503050406030204" pitchFamily="18" charset="0"/>
                      </a:rPr>
                      <m:t>𝑑</m:t>
                    </m:r>
                  </m:oMath>
                </a14:m>
                <a:r>
                  <a:rPr lang="zh-CN" altLang="en-US" dirty="0">
                    <a:latin typeface="+mn-lt"/>
                  </a:rPr>
                  <a:t>时的</a:t>
                </a:r>
                <a14:m>
                  <m:oMath xmlns:m="http://schemas.openxmlformats.org/officeDocument/2006/math">
                    <m:sSub>
                      <m:sSubPr>
                        <m:ctrlPr>
                          <a:rPr lang="en-US" altLang="zh-CN" i="1">
                            <a:latin typeface="Cambria Math" panose="02040503050406030204" pitchFamily="18" charset="0"/>
                          </a:rPr>
                        </m:ctrlPr>
                      </m:sSubPr>
                      <m:e>
                        <m:r>
                          <a:rPr lang="en-US" altLang="zh-CN" b="1" i="1">
                            <a:latin typeface="Cambria Math" panose="02040503050406030204" pitchFamily="18" charset="0"/>
                          </a:rPr>
                          <m:t>𝒑</m:t>
                        </m:r>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𝑑</m:t>
                        </m:r>
                      </m:e>
                    </m:d>
                    <m:r>
                      <a:rPr lang="en-US" altLang="zh-CN" i="1">
                        <a:latin typeface="Cambria Math" panose="02040503050406030204" pitchFamily="18" charset="0"/>
                      </a:rPr>
                      <m:t> </m:t>
                    </m:r>
                  </m:oMath>
                </a14:m>
                <a:r>
                  <a:rPr lang="zh-CN" altLang="en-US" dirty="0">
                    <a:latin typeface="+mn-lt"/>
                  </a:rPr>
                  <a:t>，如下所示：</a:t>
                </a:r>
              </a:p>
              <a:p>
                <a:pPr marL="0" lvl="1" indent="0">
                  <a:buNone/>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b="1" i="1">
                              <a:latin typeface="Cambria Math" panose="02040503050406030204" pitchFamily="18" charset="0"/>
                            </a:rPr>
                            <m:t>𝒑</m:t>
                          </m:r>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𝑑</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1" i="1" smtClean="0">
                              <a:latin typeface="Cambria Math" panose="02040503050406030204" pitchFamily="18" charset="0"/>
                            </a:rPr>
                            <m:t>𝑲</m:t>
                          </m:r>
                        </m:e>
                        <m:sub>
                          <m:r>
                            <a:rPr lang="en-US" b="0" i="1" smtClean="0">
                              <a:latin typeface="Cambria Math" panose="02040503050406030204" pitchFamily="18" charset="0"/>
                            </a:rPr>
                            <m:t>𝑖</m:t>
                          </m:r>
                        </m:sub>
                      </m:sSub>
                      <m:r>
                        <a:rPr lang="en-US" b="0" i="1" smtClean="0">
                          <a:latin typeface="Cambria Math" panose="02040503050406030204" pitchFamily="18" charset="0"/>
                          <a:ea typeface="Cambria Math" panose="02040503050406030204" pitchFamily="18" charset="0"/>
                        </a:rPr>
                        <m:t>∙</m:t>
                      </m:r>
                      <m:d>
                        <m:dPr>
                          <m:ctrlPr>
                            <a:rPr lang="en-US" b="0" i="1" smtClean="0">
                              <a:latin typeface="Cambria Math" panose="02040503050406030204" pitchFamily="18" charset="0"/>
                              <a:ea typeface="Cambria Math" panose="02040503050406030204" pitchFamily="18" charset="0"/>
                            </a:rPr>
                          </m:ctrlPr>
                        </m:dPr>
                        <m:e>
                          <m:sSub>
                            <m:sSubPr>
                              <m:ctrlPr>
                                <a:rPr lang="en-US" b="0" i="1" smtClean="0">
                                  <a:latin typeface="Cambria Math" panose="02040503050406030204" pitchFamily="18" charset="0"/>
                                  <a:ea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𝑹</m:t>
                              </m:r>
                            </m:e>
                            <m:sub>
                              <m:r>
                                <a:rPr lang="en-US" b="0" i="1" smtClean="0">
                                  <a:latin typeface="Cambria Math" panose="02040503050406030204" pitchFamily="18" charset="0"/>
                                  <a:ea typeface="Cambria Math" panose="02040503050406030204" pitchFamily="18" charset="0"/>
                                </a:rPr>
                                <m:t>𝑖</m:t>
                              </m:r>
                            </m:sub>
                          </m:sSub>
                          <m:sSubSup>
                            <m:sSubSupPr>
                              <m:ctrlPr>
                                <a:rPr lang="en-US" b="0" i="1" smtClean="0">
                                  <a:latin typeface="Cambria Math" panose="02040503050406030204" pitchFamily="18" charset="0"/>
                                  <a:ea typeface="Cambria Math" panose="02040503050406030204" pitchFamily="18" charset="0"/>
                                </a:rPr>
                              </m:ctrlPr>
                            </m:sSubSupPr>
                            <m:e>
                              <m:r>
                                <a:rPr lang="en-US" b="1" i="1" smtClean="0">
                                  <a:latin typeface="Cambria Math" panose="02040503050406030204" pitchFamily="18" charset="0"/>
                                  <a:ea typeface="Cambria Math" panose="02040503050406030204" pitchFamily="18" charset="0"/>
                                </a:rPr>
                                <m:t>𝑹</m:t>
                              </m:r>
                            </m:e>
                            <m:sub>
                              <m:r>
                                <a:rPr lang="en-US" b="0" i="1" smtClean="0">
                                  <a:latin typeface="Cambria Math" panose="02040503050406030204" pitchFamily="18" charset="0"/>
                                  <a:ea typeface="Cambria Math" panose="02040503050406030204" pitchFamily="18" charset="0"/>
                                </a:rPr>
                                <m:t>0</m:t>
                              </m:r>
                            </m:sub>
                            <m:sup>
                              <m:r>
                                <a:rPr lang="en-US" altLang="zh-CN" b="0" i="1" smtClean="0">
                                  <a:latin typeface="Cambria Math" panose="02040503050406030204" pitchFamily="18" charset="0"/>
                                </a:rPr>
                                <m:t>𝑇</m:t>
                              </m:r>
                            </m:sup>
                          </m:sSubSup>
                          <m:r>
                            <a:rPr lang="en-US" b="0" i="1" smtClean="0">
                              <a:latin typeface="Cambria Math" panose="02040503050406030204" pitchFamily="18" charset="0"/>
                              <a:ea typeface="Cambria Math" panose="02040503050406030204" pitchFamily="18" charset="0"/>
                            </a:rPr>
                            <m:t>∙</m:t>
                          </m:r>
                          <m:d>
                            <m:dPr>
                              <m:ctrlPr>
                                <a:rPr lang="en-US" b="0" i="1" smtClean="0">
                                  <a:latin typeface="Cambria Math" panose="02040503050406030204" pitchFamily="18" charset="0"/>
                                  <a:ea typeface="Cambria Math" panose="02040503050406030204" pitchFamily="18" charset="0"/>
                                </a:rPr>
                              </m:ctrlPr>
                            </m:dPr>
                            <m:e>
                              <m:sSubSup>
                                <m:sSubSupPr>
                                  <m:ctrlPr>
                                    <a:rPr lang="en-US" b="0" i="1" smtClean="0">
                                      <a:latin typeface="Cambria Math" panose="02040503050406030204" pitchFamily="18" charset="0"/>
                                      <a:ea typeface="Cambria Math" panose="02040503050406030204" pitchFamily="18" charset="0"/>
                                    </a:rPr>
                                  </m:ctrlPr>
                                </m:sSubSupPr>
                                <m:e>
                                  <m:r>
                                    <a:rPr lang="en-US" b="1" i="1" smtClean="0">
                                      <a:latin typeface="Cambria Math" panose="02040503050406030204" pitchFamily="18" charset="0"/>
                                      <a:ea typeface="Cambria Math" panose="02040503050406030204" pitchFamily="18" charset="0"/>
                                    </a:rPr>
                                    <m:t>𝑲</m:t>
                                  </m:r>
                                </m:e>
                                <m:sub>
                                  <m:r>
                                    <a:rPr lang="en-US" b="0" i="1" smtClean="0">
                                      <a:latin typeface="Cambria Math" panose="02040503050406030204" pitchFamily="18" charset="0"/>
                                      <a:ea typeface="Cambria Math" panose="02040503050406030204" pitchFamily="18" charset="0"/>
                                    </a:rPr>
                                    <m:t>0</m:t>
                                  </m:r>
                                </m:sub>
                                <m:sup>
                                  <m:r>
                                    <a:rPr lang="en-US" b="0" i="1" smtClean="0">
                                      <a:latin typeface="Cambria Math" panose="02040503050406030204" pitchFamily="18" charset="0"/>
                                      <a:ea typeface="Cambria Math" panose="02040503050406030204" pitchFamily="18" charset="0"/>
                                    </a:rPr>
                                    <m:t>−1</m:t>
                                  </m:r>
                                </m:sup>
                              </m:sSubSup>
                              <m:r>
                                <a:rPr lang="en-US" b="0"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𝒑</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𝑑</m:t>
                              </m:r>
                            </m:e>
                          </m:d>
                          <m:r>
                            <a:rPr lang="en-US" b="0"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r>
                                <a:rPr lang="en-US" altLang="zh-CN" b="1" i="1">
                                  <a:latin typeface="Cambria Math" panose="02040503050406030204" pitchFamily="18" charset="0"/>
                                  <a:ea typeface="Cambria Math" panose="02040503050406030204" pitchFamily="18" charset="0"/>
                                </a:rPr>
                                <m:t>𝑹</m:t>
                              </m:r>
                            </m:e>
                            <m:sub>
                              <m:r>
                                <a:rPr lang="en-US" altLang="zh-CN" i="1">
                                  <a:latin typeface="Cambria Math" panose="02040503050406030204" pitchFamily="18" charset="0"/>
                                  <a:ea typeface="Cambria Math" panose="02040503050406030204" pitchFamily="18" charset="0"/>
                                </a:rPr>
                                <m:t>𝑖</m:t>
                              </m:r>
                            </m:sub>
                          </m:sSub>
                          <m:sSubSup>
                            <m:sSubSupPr>
                              <m:ctrlPr>
                                <a:rPr lang="en-US" altLang="zh-CN" i="1">
                                  <a:latin typeface="Cambria Math" panose="02040503050406030204" pitchFamily="18" charset="0"/>
                                  <a:ea typeface="Cambria Math" panose="02040503050406030204" pitchFamily="18" charset="0"/>
                                </a:rPr>
                              </m:ctrlPr>
                            </m:sSubSupPr>
                            <m:e>
                              <m:r>
                                <a:rPr lang="en-US" altLang="zh-CN" b="1" i="1">
                                  <a:latin typeface="Cambria Math" panose="02040503050406030204" pitchFamily="18" charset="0"/>
                                  <a:ea typeface="Cambria Math" panose="02040503050406030204" pitchFamily="18" charset="0"/>
                                </a:rPr>
                                <m:t>𝑹</m:t>
                              </m:r>
                            </m:e>
                            <m:sub>
                              <m:r>
                                <a:rPr lang="en-US" altLang="zh-CN" i="1">
                                  <a:latin typeface="Cambria Math" panose="02040503050406030204" pitchFamily="18" charset="0"/>
                                  <a:ea typeface="Cambria Math" panose="02040503050406030204" pitchFamily="18" charset="0"/>
                                </a:rPr>
                                <m:t>0</m:t>
                              </m:r>
                            </m:sub>
                            <m:sup>
                              <m:r>
                                <a:rPr lang="en-US" altLang="zh-CN" b="0" i="1" smtClean="0">
                                  <a:latin typeface="Cambria Math" panose="02040503050406030204" pitchFamily="18" charset="0"/>
                                  <a:ea typeface="Cambria Math" panose="02040503050406030204" pitchFamily="18" charset="0"/>
                                </a:rPr>
                                <m:t>𝑇</m:t>
                              </m:r>
                            </m:sup>
                          </m:sSubSup>
                          <m:r>
                            <a:rPr lang="en-US" altLang="zh-CN" i="1" smtClean="0">
                              <a:latin typeface="Cambria Math" panose="02040503050406030204" pitchFamily="18" charset="0"/>
                              <a:ea typeface="Cambria Math" panose="02040503050406030204" pitchFamily="18" charset="0"/>
                            </a:rPr>
                            <m:t>∙</m:t>
                          </m:r>
                          <m:sSub>
                            <m:sSubPr>
                              <m:ctrlPr>
                                <a:rPr lang="en-US" altLang="zh-CN" i="1" smtClean="0">
                                  <a:latin typeface="Cambria Math" panose="02040503050406030204" pitchFamily="18" charset="0"/>
                                  <a:ea typeface="Cambria Math" panose="02040503050406030204" pitchFamily="18" charset="0"/>
                                </a:rPr>
                              </m:ctrlPr>
                            </m:sSubPr>
                            <m:e>
                              <m:r>
                                <a:rPr lang="en-US" altLang="zh-CN" b="1" i="1" smtClean="0">
                                  <a:latin typeface="Cambria Math" panose="02040503050406030204" pitchFamily="18" charset="0"/>
                                  <a:ea typeface="Cambria Math" panose="02040503050406030204" pitchFamily="18" charset="0"/>
                                </a:rPr>
                                <m:t>𝒕</m:t>
                              </m:r>
                            </m:e>
                            <m:sub>
                              <m:r>
                                <a:rPr lang="en-US" altLang="zh-CN" b="0" i="1" smtClean="0">
                                  <a:latin typeface="Cambria Math" panose="02040503050406030204" pitchFamily="18" charset="0"/>
                                  <a:ea typeface="Cambria Math" panose="02040503050406030204" pitchFamily="18" charset="0"/>
                                </a:rPr>
                                <m:t>0</m:t>
                              </m:r>
                            </m:sub>
                          </m:sSub>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1" i="1" smtClean="0">
                                  <a:latin typeface="Cambria Math" panose="02040503050406030204" pitchFamily="18" charset="0"/>
                                  <a:ea typeface="Cambria Math" panose="02040503050406030204" pitchFamily="18" charset="0"/>
                                </a:rPr>
                                <m:t>𝒕</m:t>
                              </m:r>
                            </m:e>
                            <m:sub>
                              <m:r>
                                <a:rPr lang="en-US" altLang="zh-CN" b="0" i="1" smtClean="0">
                                  <a:latin typeface="Cambria Math" panose="02040503050406030204" pitchFamily="18" charset="0"/>
                                  <a:ea typeface="Cambria Math" panose="02040503050406030204" pitchFamily="18" charset="0"/>
                                </a:rPr>
                                <m:t>𝑖</m:t>
                              </m:r>
                            </m:sub>
                          </m:sSub>
                        </m:e>
                      </m:d>
                    </m:oMath>
                  </m:oMathPara>
                </a14:m>
                <a:endParaRPr lang="en-US" dirty="0">
                  <a:latin typeface="+mn-lt"/>
                </a:endParaRPr>
              </a:p>
              <a:p>
                <a:pPr lvl="1"/>
                <a:r>
                  <a:rPr lang="zh-CN" altLang="en-US" dirty="0">
                    <a:latin typeface="+mn-lt"/>
                  </a:rPr>
                  <a:t>然后通过可微插值获得扭曲的源特征图</a:t>
                </a:r>
                <a:endParaRPr lang="en-US" altLang="zh-CN" dirty="0">
                  <a:latin typeface="+mn-lt"/>
                </a:endParaRPr>
              </a:p>
              <a:p>
                <a:pPr lvl="1"/>
                <a:r>
                  <a:rPr lang="zh-CN" altLang="en-US" dirty="0">
                    <a:latin typeface="+mn-lt"/>
                  </a:rPr>
                  <a:t>通过执行平面扫描，获得具有规则空间形状的代价体积，使得</a:t>
                </a:r>
                <a:r>
                  <a:rPr lang="en-US" altLang="zh-CN" dirty="0">
                    <a:latin typeface="+mn-lt"/>
                  </a:rPr>
                  <a:t>CNN</a:t>
                </a:r>
                <a:r>
                  <a:rPr lang="zh-CN" altLang="en-US" dirty="0">
                    <a:latin typeface="+mn-lt"/>
                  </a:rPr>
                  <a:t>易于并行处理</a:t>
                </a:r>
                <a:endParaRPr lang="en-US" dirty="0">
                  <a:latin typeface="+mn-lt"/>
                </a:endParaRPr>
              </a:p>
            </p:txBody>
          </p:sp>
        </mc:Choice>
        <mc:Fallback xmlns="">
          <p:sp>
            <p:nvSpPr>
              <p:cNvPr id="3" name="ee4pContent1">
                <a:extLst>
                  <a:ext uri="{FF2B5EF4-FFF2-40B4-BE49-F238E27FC236}">
                    <a16:creationId xmlns:a16="http://schemas.microsoft.com/office/drawing/2014/main" id="{A5E62F97-C0DE-A6AD-3481-A54BBEBCC898}"/>
                  </a:ext>
                </a:extLst>
              </p:cNvPr>
              <p:cNvSpPr txBox="1">
                <a:spLocks noRot="1" noChangeAspect="1" noMove="1" noResize="1" noEditPoints="1" noAdjustHandles="1" noChangeArrowheads="1" noChangeShapeType="1" noTextEdit="1"/>
              </p:cNvSpPr>
              <p:nvPr>
                <p:custDataLst>
                  <p:tags r:id="rId6"/>
                </p:custDataLst>
              </p:nvPr>
            </p:nvSpPr>
            <p:spPr>
              <a:xfrm>
                <a:off x="838200" y="1690688"/>
                <a:ext cx="10515600" cy="4802187"/>
              </a:xfrm>
              <a:prstGeom prst="rect">
                <a:avLst/>
              </a:prstGeom>
              <a:blipFill>
                <a:blip r:embed="rId7"/>
                <a:stretch>
                  <a:fillRect l="-290" r="-926" b="-1646"/>
                </a:stretch>
              </a:blipFill>
              <a:ln w="9525" cmpd="sng">
                <a:solidFill>
                  <a:schemeClr val="accent1">
                    <a:lumMod val="100000"/>
                  </a:schemeClr>
                </a:solidFill>
                <a:prstDash val="solid"/>
              </a:ln>
            </p:spPr>
            <p:txBody>
              <a:bodyPr/>
              <a:lstStyle/>
              <a:p>
                <a:r>
                  <a:rPr lang="en-US">
                    <a:noFill/>
                  </a:rPr>
                  <a:t> </a:t>
                </a:r>
              </a:p>
            </p:txBody>
          </p:sp>
        </mc:Fallback>
      </mc:AlternateContent>
    </p:spTree>
    <p:extLst>
      <p:ext uri="{BB962C8B-B14F-4D97-AF65-F5344CB8AC3E}">
        <p14:creationId xmlns:p14="http://schemas.microsoft.com/office/powerpoint/2010/main" val="90138370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5" imgW="473" imgH="476" progId="TCLayout.ActiveDocument.1">
                  <p:embed/>
                </p:oleObj>
              </mc:Choice>
              <mc:Fallback>
                <p:oleObj name="think-cell 幻灯片" r:id="rId5"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a:bodyPr>
          <a:lstStyle/>
          <a:p>
            <a:r>
              <a:rPr lang="en-US" altLang="zh-CN" sz="4000" dirty="0"/>
              <a:t>Multi-view Depth Estimation with Plane Sweep</a:t>
            </a:r>
            <a:endParaRPr lang="en-US" sz="4000" dirty="0"/>
          </a:p>
        </p:txBody>
      </p:sp>
      <p:pic>
        <p:nvPicPr>
          <p:cNvPr id="5" name="图片 4">
            <a:extLst>
              <a:ext uri="{FF2B5EF4-FFF2-40B4-BE49-F238E27FC236}">
                <a16:creationId xmlns:a16="http://schemas.microsoft.com/office/drawing/2014/main" id="{C34278B1-8C40-8570-9161-F1E05E5FC2D7}"/>
              </a:ext>
            </a:extLst>
          </p:cNvPr>
          <p:cNvPicPr>
            <a:picLocks noChangeAspect="1"/>
          </p:cNvPicPr>
          <p:nvPr/>
        </p:nvPicPr>
        <p:blipFill>
          <a:blip r:embed="rId7"/>
          <a:stretch>
            <a:fillRect/>
          </a:stretch>
        </p:blipFill>
        <p:spPr>
          <a:xfrm>
            <a:off x="838200" y="1690688"/>
            <a:ext cx="3597581" cy="2983751"/>
          </a:xfrm>
          <a:prstGeom prst="rect">
            <a:avLst/>
          </a:prstGeom>
        </p:spPr>
      </p:pic>
      <mc:AlternateContent xmlns:mc="http://schemas.openxmlformats.org/markup-compatibility/2006" xmlns:a14="http://schemas.microsoft.com/office/drawing/2010/main">
        <mc:Choice Requires="a14">
          <p:sp>
            <p:nvSpPr>
              <p:cNvPr id="7" name="ee4pContent1">
                <a:extLst>
                  <a:ext uri="{FF2B5EF4-FFF2-40B4-BE49-F238E27FC236}">
                    <a16:creationId xmlns:a16="http://schemas.microsoft.com/office/drawing/2014/main" id="{76D1D876-2D7C-2E10-BB94-B552676DD794}"/>
                  </a:ext>
                </a:extLst>
              </p:cNvPr>
              <p:cNvSpPr txBox="1">
                <a:spLocks/>
              </p:cNvSpPr>
              <p:nvPr>
                <p:custDataLst>
                  <p:tags r:id="rId2"/>
                </p:custDataLst>
              </p:nvPr>
            </p:nvSpPr>
            <p:spPr>
              <a:xfrm>
                <a:off x="4672007" y="1690688"/>
                <a:ext cx="6681793" cy="2983751"/>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以三个摄像机查看同一对象的玩具为例，如左图所示</a:t>
                </a:r>
                <a:endParaRPr lang="en-US" altLang="zh-CN" dirty="0">
                  <a:latin typeface="+mn-lt"/>
                </a:endParaRPr>
              </a:p>
              <a:p>
                <a:pPr lvl="1"/>
                <a:r>
                  <a:rPr lang="zh-CN" altLang="en-US" dirty="0">
                    <a:latin typeface="+mn-lt"/>
                  </a:rPr>
                  <a:t>通过在给定范围内（通常为</a:t>
                </a:r>
                <a14:m>
                  <m:oMath xmlns:m="http://schemas.openxmlformats.org/officeDocument/2006/math">
                    <m:r>
                      <a:rPr lang="en-US" altLang="zh-CN" i="1" dirty="0" smtClean="0">
                        <a:latin typeface="Cambria Math" panose="02040503050406030204" pitchFamily="18" charset="0"/>
                      </a:rPr>
                      <m:t>[</m:t>
                    </m:r>
                    <m:sSub>
                      <m:sSubPr>
                        <m:ctrlPr>
                          <a:rPr lang="en-US" altLang="zh-CN" i="1" dirty="0" smtClean="0">
                            <a:latin typeface="Cambria Math" panose="02040503050406030204" pitchFamily="18" charset="0"/>
                          </a:rPr>
                        </m:ctrlPr>
                      </m:sSubPr>
                      <m:e>
                        <m:r>
                          <a:rPr lang="en-US" altLang="zh-CN" b="0" i="1" dirty="0" smtClean="0">
                            <a:latin typeface="Cambria Math" panose="02040503050406030204" pitchFamily="18" charset="0"/>
                          </a:rPr>
                          <m:t>𝑑</m:t>
                        </m:r>
                      </m:e>
                      <m:sub>
                        <m:r>
                          <a:rPr lang="en-US" altLang="zh-CN" b="0" i="1" dirty="0" smtClean="0">
                            <a:latin typeface="Cambria Math" panose="02040503050406030204" pitchFamily="18" charset="0"/>
                          </a:rPr>
                          <m:t>𝑚𝑖𝑛</m:t>
                        </m:r>
                      </m:sub>
                    </m:sSub>
                    <m:r>
                      <a:rPr lang="en-US" altLang="zh-CN" i="1">
                        <a:latin typeface="Cambria Math" panose="02040503050406030204" pitchFamily="18" charset="0"/>
                      </a:rPr>
                      <m:t>,</m:t>
                    </m:r>
                    <m:sSub>
                      <m:sSubPr>
                        <m:ctrlPr>
                          <a:rPr lang="en-US" altLang="zh-CN" i="1" dirty="0" smtClean="0">
                            <a:latin typeface="Cambria Math" panose="02040503050406030204" pitchFamily="18" charset="0"/>
                          </a:rPr>
                        </m:ctrlPr>
                      </m:sSubPr>
                      <m:e>
                        <m:r>
                          <a:rPr lang="en-US" altLang="zh-CN" b="0" i="1" dirty="0" smtClean="0">
                            <a:latin typeface="Cambria Math" panose="02040503050406030204" pitchFamily="18" charset="0"/>
                          </a:rPr>
                          <m:t>𝑑</m:t>
                        </m:r>
                      </m:e>
                      <m:sub>
                        <m:r>
                          <a:rPr lang="en-US" altLang="zh-CN" b="0" i="1" dirty="0" smtClean="0">
                            <a:latin typeface="Cambria Math" panose="02040503050406030204" pitchFamily="18" charset="0"/>
                          </a:rPr>
                          <m:t>𝑚𝑎𝑥</m:t>
                        </m:r>
                      </m:sub>
                    </m:sSub>
                    <m:r>
                      <a:rPr lang="en-US" altLang="zh-CN" i="1" dirty="0" smtClean="0">
                        <a:latin typeface="Cambria Math" panose="02040503050406030204" pitchFamily="18" charset="0"/>
                      </a:rPr>
                      <m:t>] </m:t>
                    </m:r>
                  </m:oMath>
                </a14:m>
                <a:r>
                  <a:rPr lang="zh-CN" altLang="en-US" dirty="0">
                    <a:latin typeface="+mn-lt"/>
                  </a:rPr>
                  <a:t>）创建一系列平行于图像平面的假设平面，对</a:t>
                </a:r>
                <a:r>
                  <a:rPr lang="en-US" altLang="zh-CN" dirty="0">
                    <a:latin typeface="Times New Roman" panose="02020603050405020304" pitchFamily="18" charset="0"/>
                    <a:cs typeface="Times New Roman" panose="02020603050405020304" pitchFamily="18" charset="0"/>
                  </a:rPr>
                  <a:t>cam_x</a:t>
                </a:r>
                <a:r>
                  <a:rPr lang="zh-CN" altLang="en-US" dirty="0">
                    <a:latin typeface="+mn-lt"/>
                  </a:rPr>
                  <a:t>（称为参考相机）的视锥体进行平面扫描，每个平面对应于相对于</a:t>
                </a:r>
                <a:r>
                  <a:rPr lang="en-US" altLang="zh-CN" dirty="0">
                    <a:latin typeface="Times New Roman" panose="02020603050405020304" pitchFamily="18" charset="0"/>
                    <a:cs typeface="Times New Roman" panose="02020603050405020304" pitchFamily="18" charset="0"/>
                  </a:rPr>
                  <a:t>cam_x</a:t>
                </a:r>
                <a:r>
                  <a:rPr lang="zh-CN" altLang="en-US" dirty="0">
                    <a:latin typeface="+mn-lt"/>
                  </a:rPr>
                  <a:t>的深度值，以此类推</a:t>
                </a:r>
                <a:endParaRPr lang="en-US" altLang="zh-CN" dirty="0">
                  <a:latin typeface="+mn-lt"/>
                </a:endParaRPr>
              </a:p>
              <a:p>
                <a:pPr lvl="1"/>
                <a:r>
                  <a:rPr lang="zh-CN" altLang="en-US" dirty="0">
                    <a:latin typeface="+mn-lt"/>
                  </a:rPr>
                  <a:t>以</a:t>
                </a:r>
                <a14:m>
                  <m:oMath xmlns:m="http://schemas.openxmlformats.org/officeDocument/2006/math">
                    <m:r>
                      <a:rPr lang="en-US" altLang="zh-CN" b="1" i="1" dirty="0" smtClean="0">
                        <a:latin typeface="Cambria Math" panose="02040503050406030204" pitchFamily="18" charset="0"/>
                      </a:rPr>
                      <m:t>𝑴</m:t>
                    </m:r>
                  </m:oMath>
                </a14:m>
                <a:r>
                  <a:rPr lang="zh-CN" altLang="en-US" dirty="0">
                    <a:latin typeface="+mn-lt"/>
                  </a:rPr>
                  <a:t>和</a:t>
                </a:r>
                <a14:m>
                  <m:oMath xmlns:m="http://schemas.openxmlformats.org/officeDocument/2006/math">
                    <m:r>
                      <a:rPr lang="en-US" altLang="zh-CN" b="1" i="1" dirty="0" smtClean="0">
                        <a:latin typeface="Cambria Math" panose="02040503050406030204" pitchFamily="18" charset="0"/>
                      </a:rPr>
                      <m:t>𝑴</m:t>
                    </m:r>
                    <m:r>
                      <a:rPr lang="en-US" altLang="zh-CN" i="1" dirty="0" smtClean="0">
                        <a:latin typeface="Cambria Math" panose="02040503050406030204" pitchFamily="18" charset="0"/>
                      </a:rPr>
                      <m:t>′</m:t>
                    </m:r>
                  </m:oMath>
                </a14:m>
                <a:r>
                  <a:rPr lang="zh-CN" altLang="en-US" dirty="0">
                    <a:latin typeface="+mn-lt"/>
                  </a:rPr>
                  <a:t>为例，考察假设平面上已占据和未占据位置的两个三维点</a:t>
                </a:r>
                <a:endParaRPr lang="en-US" altLang="zh-CN" dirty="0">
                  <a:latin typeface="+mn-lt"/>
                </a:endParaRPr>
              </a:p>
              <a:p>
                <a:pPr lvl="2"/>
                <a:r>
                  <a:rPr lang="zh-CN" altLang="en-US" dirty="0">
                    <a:latin typeface="+mn-lt"/>
                  </a:rPr>
                  <a:t>对于</a:t>
                </a:r>
                <a14:m>
                  <m:oMath xmlns:m="http://schemas.openxmlformats.org/officeDocument/2006/math">
                    <m:r>
                      <a:rPr lang="en-US" altLang="zh-CN" b="1" i="1" dirty="0" smtClean="0">
                        <a:latin typeface="Cambria Math" panose="02040503050406030204" pitchFamily="18" charset="0"/>
                      </a:rPr>
                      <m:t>𝑴</m:t>
                    </m:r>
                  </m:oMath>
                </a14:m>
                <a:r>
                  <a:rPr lang="zh-CN" altLang="en-US" dirty="0">
                    <a:latin typeface="+mn-lt"/>
                  </a:rPr>
                  <a:t>三个摄像头都捕获到位于几何表面上具有光度一致性的相同点</a:t>
                </a:r>
                <a:endParaRPr lang="en-US" altLang="zh-CN" dirty="0">
                  <a:latin typeface="+mn-lt"/>
                </a:endParaRPr>
              </a:p>
              <a:p>
                <a:pPr lvl="2"/>
                <a:r>
                  <a:rPr lang="zh-CN" altLang="en-US" dirty="0">
                    <a:latin typeface="+mn-lt"/>
                  </a:rPr>
                  <a:t>相反，</a:t>
                </a:r>
                <a14:m>
                  <m:oMath xmlns:m="http://schemas.openxmlformats.org/officeDocument/2006/math">
                    <m:r>
                      <a:rPr lang="en-US" altLang="zh-CN" b="1" i="1" dirty="0" smtClean="0">
                        <a:latin typeface="Cambria Math" panose="02040503050406030204" pitchFamily="18" charset="0"/>
                      </a:rPr>
                      <m:t>𝑴</m:t>
                    </m:r>
                    <m:r>
                      <a:rPr lang="en-US" altLang="zh-CN" i="1" dirty="0" smtClean="0">
                        <a:latin typeface="Cambria Math" panose="02040503050406030204" pitchFamily="18" charset="0"/>
                      </a:rPr>
                      <m:t>′</m:t>
                    </m:r>
                  </m:oMath>
                </a14:m>
                <a:r>
                  <a:rPr lang="zh-CN" altLang="en-US" dirty="0">
                    <a:latin typeface="+mn-lt"/>
                  </a:rPr>
                  <a:t>观测的</a:t>
                </a:r>
                <a:r>
                  <a:rPr lang="zh-CN" altLang="en-US" dirty="0">
                    <a:solidFill>
                      <a:srgbClr val="FF0000"/>
                    </a:solidFill>
                    <a:latin typeface="+mn-lt"/>
                  </a:rPr>
                  <a:t>光度一致性</a:t>
                </a:r>
                <a:r>
                  <a:rPr lang="zh-CN" altLang="en-US" dirty="0">
                    <a:latin typeface="+mn-lt"/>
                  </a:rPr>
                  <a:t>较差，表明</a:t>
                </a:r>
                <a14:m>
                  <m:oMath xmlns:m="http://schemas.openxmlformats.org/officeDocument/2006/math">
                    <m:r>
                      <a:rPr lang="en-US" altLang="zh-CN" b="1" i="1" dirty="0" smtClean="0">
                        <a:latin typeface="Cambria Math" panose="02040503050406030204" pitchFamily="18" charset="0"/>
                      </a:rPr>
                      <m:t>𝑴</m:t>
                    </m:r>
                    <m:r>
                      <a:rPr lang="en-US" altLang="zh-CN" i="1" dirty="0" smtClean="0">
                        <a:latin typeface="Cambria Math" panose="02040503050406030204" pitchFamily="18" charset="0"/>
                      </a:rPr>
                      <m:t>′</m:t>
                    </m:r>
                  </m:oMath>
                </a14:m>
                <a:r>
                  <a:rPr lang="zh-CN" altLang="en-US" dirty="0">
                    <a:latin typeface="+mn-lt"/>
                  </a:rPr>
                  <a:t>是一个无效的假设</a:t>
                </a:r>
                <a:endParaRPr lang="en-US" altLang="zh-CN" dirty="0">
                  <a:latin typeface="+mn-lt"/>
                </a:endParaRPr>
              </a:p>
              <a:p>
                <a:pPr lvl="1"/>
                <a:r>
                  <a:rPr lang="zh-CN" altLang="en-US" dirty="0">
                    <a:latin typeface="+mn-lt"/>
                  </a:rPr>
                  <a:t>为了评估对</a:t>
                </a:r>
                <a14:m>
                  <m:oMath xmlns:m="http://schemas.openxmlformats.org/officeDocument/2006/math">
                    <m:r>
                      <a:rPr lang="en-US" altLang="zh-CN" b="1" i="1" dirty="0" smtClean="0">
                        <a:latin typeface="Cambria Math" panose="02040503050406030204" pitchFamily="18" charset="0"/>
                      </a:rPr>
                      <m:t>𝑴</m:t>
                    </m:r>
                  </m:oMath>
                </a14:m>
                <a:r>
                  <a:rPr lang="zh-CN" altLang="en-US" dirty="0">
                    <a:latin typeface="+mn-lt"/>
                  </a:rPr>
                  <a:t>和</a:t>
                </a:r>
                <a14:m>
                  <m:oMath xmlns:m="http://schemas.openxmlformats.org/officeDocument/2006/math">
                    <m:r>
                      <a:rPr lang="en-US" altLang="zh-CN" b="1" i="1" dirty="0" smtClean="0">
                        <a:latin typeface="Cambria Math" panose="02040503050406030204" pitchFamily="18" charset="0"/>
                      </a:rPr>
                      <m:t>𝑴</m:t>
                    </m:r>
                    <m:r>
                      <a:rPr lang="en-US" altLang="zh-CN" i="1" dirty="0" smtClean="0">
                        <a:latin typeface="Cambria Math" panose="02040503050406030204" pitchFamily="18" charset="0"/>
                      </a:rPr>
                      <m:t>′</m:t>
                    </m:r>
                  </m:oMath>
                </a14:m>
                <a:r>
                  <a:rPr lang="zh-CN" altLang="en-US" dirty="0">
                    <a:latin typeface="+mn-lt"/>
                  </a:rPr>
                  <a:t>的观测的相似性，</a:t>
                </a:r>
                <a:r>
                  <a:rPr lang="en-US" altLang="zh-CN" dirty="0">
                    <a:latin typeface="Times New Roman" panose="02020603050405020304" pitchFamily="18" charset="0"/>
                    <a:cs typeface="Times New Roman" panose="02020603050405020304" pitchFamily="18" charset="0"/>
                  </a:rPr>
                  <a:t>cam_1</a:t>
                </a:r>
                <a:r>
                  <a:rPr lang="zh-CN" altLang="en-US" dirty="0">
                    <a:latin typeface="+mn-lt"/>
                  </a:rPr>
                  <a:t>和</a:t>
                </a:r>
                <a:r>
                  <a:rPr lang="en-US" altLang="zh-CN" dirty="0">
                    <a:latin typeface="Times New Roman" panose="02020603050405020304" pitchFamily="18" charset="0"/>
                    <a:cs typeface="Times New Roman" panose="02020603050405020304" pitchFamily="18" charset="0"/>
                  </a:rPr>
                  <a:t>cam_2</a:t>
                </a:r>
                <a:r>
                  <a:rPr lang="zh-CN" altLang="en-US" dirty="0">
                    <a:latin typeface="+mn-lt"/>
                  </a:rPr>
                  <a:t>（源相机）的图像通过单应性变换到每个深度平面，然后将这些变换后的图像与</a:t>
                </a:r>
                <a:r>
                  <a:rPr lang="en-US" altLang="zh-CN" dirty="0">
                    <a:latin typeface="Times New Roman" panose="02020603050405020304" pitchFamily="18" charset="0"/>
                    <a:cs typeface="Times New Roman" panose="02020603050405020304" pitchFamily="18" charset="0"/>
                  </a:rPr>
                  <a:t>cam_x</a:t>
                </a:r>
                <a:r>
                  <a:rPr lang="zh-CN" altLang="en-US" dirty="0">
                    <a:latin typeface="+mn-lt"/>
                  </a:rPr>
                  <a:t>的缩放图像进行比较，具有高相似性度量的深度假设被认为是可靠的</a:t>
                </a:r>
                <a:endParaRPr lang="en-US" dirty="0">
                  <a:latin typeface="+mn-lt"/>
                </a:endParaRPr>
              </a:p>
            </p:txBody>
          </p:sp>
        </mc:Choice>
        <mc:Fallback xmlns="">
          <p:sp>
            <p:nvSpPr>
              <p:cNvPr id="7" name="ee4pContent1">
                <a:extLst>
                  <a:ext uri="{FF2B5EF4-FFF2-40B4-BE49-F238E27FC236}">
                    <a16:creationId xmlns:a16="http://schemas.microsoft.com/office/drawing/2014/main" id="{76D1D876-2D7C-2E10-BB94-B552676DD794}"/>
                  </a:ext>
                </a:extLst>
              </p:cNvPr>
              <p:cNvSpPr txBox="1">
                <a:spLocks noRot="1" noChangeAspect="1" noMove="1" noResize="1" noEditPoints="1" noAdjustHandles="1" noChangeArrowheads="1" noChangeShapeType="1" noTextEdit="1"/>
              </p:cNvSpPr>
              <p:nvPr>
                <p:custDataLst>
                  <p:tags r:id="rId8"/>
                </p:custDataLst>
              </p:nvPr>
            </p:nvSpPr>
            <p:spPr>
              <a:xfrm>
                <a:off x="4672007" y="1690688"/>
                <a:ext cx="6681793" cy="2983751"/>
              </a:xfrm>
              <a:prstGeom prst="rect">
                <a:avLst/>
              </a:prstGeom>
              <a:blipFill>
                <a:blip r:embed="rId9"/>
                <a:stretch>
                  <a:fillRect l="-273" b="-1016"/>
                </a:stretch>
              </a:blipFill>
              <a:ln w="9525" cmpd="sng">
                <a:solidFill>
                  <a:schemeClr val="accent1">
                    <a:lumMod val="100000"/>
                  </a:schemeClr>
                </a:solidFill>
                <a:prstDash val="solid"/>
              </a:ln>
            </p:spPr>
            <p:txBody>
              <a:bodyPr/>
              <a:lstStyle/>
              <a:p>
                <a:r>
                  <a:rPr lang="en-US">
                    <a:noFill/>
                  </a:rPr>
                  <a:t> </a:t>
                </a:r>
              </a:p>
            </p:txBody>
          </p:sp>
        </mc:Fallback>
      </mc:AlternateContent>
      <p:sp>
        <p:nvSpPr>
          <p:cNvPr id="3" name="ee4pContent1">
            <a:extLst>
              <a:ext uri="{FF2B5EF4-FFF2-40B4-BE49-F238E27FC236}">
                <a16:creationId xmlns:a16="http://schemas.microsoft.com/office/drawing/2014/main" id="{C3A4380D-6605-2C5C-CE7A-F032853BFB2D}"/>
              </a:ext>
            </a:extLst>
          </p:cNvPr>
          <p:cNvSpPr txBox="1">
            <a:spLocks/>
          </p:cNvSpPr>
          <p:nvPr>
            <p:custDataLst>
              <p:tags r:id="rId3"/>
            </p:custDataLst>
          </p:nvPr>
        </p:nvSpPr>
        <p:spPr>
          <a:xfrm>
            <a:off x="3830128" y="4865298"/>
            <a:ext cx="7523673" cy="1578631"/>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solidFill>
                  <a:srgbClr val="FF0000"/>
                </a:solidFill>
                <a:latin typeface="+mn-lt"/>
              </a:rPr>
              <a:t>光度一致性约束</a:t>
            </a:r>
          </a:p>
          <a:p>
            <a:pPr lvl="1"/>
            <a:r>
              <a:rPr lang="zh-CN" altLang="en-US" dirty="0">
                <a:latin typeface="+mn-lt"/>
              </a:rPr>
              <a:t>同一个空间的点在不同的视角的投影应当具有相同的光度，重建的核心在于恢复空间中具有光度一致性的点</a:t>
            </a:r>
            <a:endParaRPr lang="en-US" altLang="zh-CN" dirty="0">
              <a:latin typeface="+mn-lt"/>
            </a:endParaRPr>
          </a:p>
          <a:p>
            <a:pPr lvl="1"/>
            <a:r>
              <a:rPr lang="zh-CN" altLang="en-US" dirty="0">
                <a:latin typeface="+mn-lt"/>
              </a:rPr>
              <a:t>要求物体的表面为朗伯面</a:t>
            </a:r>
            <a:endParaRPr lang="en-US" altLang="zh-CN" dirty="0">
              <a:latin typeface="+mn-lt"/>
            </a:endParaRPr>
          </a:p>
          <a:p>
            <a:pPr lvl="1"/>
            <a:r>
              <a:rPr lang="zh-CN" altLang="en-US" dirty="0">
                <a:solidFill>
                  <a:srgbClr val="FF0000"/>
                </a:solidFill>
                <a:latin typeface="+mn-lt"/>
              </a:rPr>
              <a:t>玻璃、镜子、水面不属于朗伯面</a:t>
            </a:r>
            <a:endParaRPr lang="en-US" dirty="0">
              <a:solidFill>
                <a:srgbClr val="FF0000"/>
              </a:solidFill>
              <a:latin typeface="+mn-lt"/>
            </a:endParaRPr>
          </a:p>
        </p:txBody>
      </p:sp>
      <p:pic>
        <p:nvPicPr>
          <p:cNvPr id="8" name="图片 7" descr="图表&#10;&#10;描述已自动生成">
            <a:extLst>
              <a:ext uri="{FF2B5EF4-FFF2-40B4-BE49-F238E27FC236}">
                <a16:creationId xmlns:a16="http://schemas.microsoft.com/office/drawing/2014/main" id="{C1D63B31-B226-5789-1FAE-0AF17F437FD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38200" y="4865539"/>
            <a:ext cx="2766726" cy="1578390"/>
          </a:xfrm>
          <a:prstGeom prst="rect">
            <a:avLst/>
          </a:prstGeom>
        </p:spPr>
      </p:pic>
    </p:spTree>
    <p:extLst>
      <p:ext uri="{BB962C8B-B14F-4D97-AF65-F5344CB8AC3E}">
        <p14:creationId xmlns:p14="http://schemas.microsoft.com/office/powerpoint/2010/main" val="285154385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a:bodyPr>
          <a:lstStyle/>
          <a:p>
            <a:r>
              <a:rPr lang="en-US" altLang="zh-CN" sz="4000" dirty="0"/>
              <a:t>Multi-view Depth Estimation with Plane Sweep</a:t>
            </a:r>
            <a:endParaRPr lang="en-US" sz="4000" dirty="0"/>
          </a:p>
        </p:txBody>
      </p:sp>
      <mc:AlternateContent xmlns:mc="http://schemas.openxmlformats.org/markup-compatibility/2006" xmlns:a14="http://schemas.microsoft.com/office/drawing/2010/main">
        <mc:Choice Requires="a14">
          <p:sp>
            <p:nvSpPr>
              <p:cNvPr id="6" name="ee4pContent1">
                <a:extLst>
                  <a:ext uri="{FF2B5EF4-FFF2-40B4-BE49-F238E27FC236}">
                    <a16:creationId xmlns:a16="http://schemas.microsoft.com/office/drawing/2014/main" id="{4FDCB265-ED02-1BB9-D32E-0F71814A1684}"/>
                  </a:ext>
                </a:extLst>
              </p:cNvPr>
              <p:cNvSpPr txBox="1">
                <a:spLocks/>
              </p:cNvSpPr>
              <p:nvPr>
                <p:custDataLst>
                  <p:tags r:id="rId2"/>
                </p:custDataLst>
              </p:nvPr>
            </p:nvSpPr>
            <p:spPr>
              <a:xfrm>
                <a:off x="838200" y="2156514"/>
                <a:ext cx="10515600" cy="3329886"/>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关于从三角化深度范围</a:t>
                </a:r>
                <a14:m>
                  <m:oMath xmlns:m="http://schemas.openxmlformats.org/officeDocument/2006/math">
                    <m:r>
                      <a:rPr lang="en-US" altLang="zh-CN" i="1" dirty="0" smtClean="0">
                        <a:latin typeface="Cambria Math" panose="02040503050406030204" pitchFamily="18" charset="0"/>
                      </a:rPr>
                      <m:t>[</m:t>
                    </m:r>
                    <m:sSub>
                      <m:sSubPr>
                        <m:ctrlPr>
                          <a:rPr lang="en-US" altLang="zh-CN" i="1" dirty="0" smtClean="0">
                            <a:latin typeface="Cambria Math" panose="02040503050406030204" pitchFamily="18" charset="0"/>
                          </a:rPr>
                        </m:ctrlPr>
                      </m:sSubPr>
                      <m:e>
                        <m:r>
                          <a:rPr lang="en-US" altLang="zh-CN" b="0" i="1" dirty="0" smtClean="0">
                            <a:latin typeface="Cambria Math" panose="02040503050406030204" pitchFamily="18" charset="0"/>
                          </a:rPr>
                          <m:t>𝑑</m:t>
                        </m:r>
                      </m:e>
                      <m:sub>
                        <m:r>
                          <a:rPr lang="en-US" altLang="zh-CN" b="0" i="1" dirty="0" smtClean="0">
                            <a:latin typeface="Cambria Math" panose="02040503050406030204" pitchFamily="18" charset="0"/>
                          </a:rPr>
                          <m:t>𝑚𝑖𝑛</m:t>
                        </m:r>
                      </m:sub>
                    </m:sSub>
                    <m:r>
                      <a:rPr lang="en-US" altLang="zh-CN" i="1">
                        <a:latin typeface="Cambria Math" panose="02040503050406030204" pitchFamily="18" charset="0"/>
                      </a:rPr>
                      <m:t>,</m:t>
                    </m:r>
                    <m:sSub>
                      <m:sSubPr>
                        <m:ctrlPr>
                          <a:rPr lang="en-US" altLang="zh-CN" i="1" dirty="0" smtClean="0">
                            <a:latin typeface="Cambria Math" panose="02040503050406030204" pitchFamily="18" charset="0"/>
                          </a:rPr>
                        </m:ctrlPr>
                      </m:sSubPr>
                      <m:e>
                        <m:r>
                          <a:rPr lang="en-US" altLang="zh-CN" b="0" i="1" dirty="0" smtClean="0">
                            <a:latin typeface="Cambria Math" panose="02040503050406030204" pitchFamily="18" charset="0"/>
                          </a:rPr>
                          <m:t>𝑑</m:t>
                        </m:r>
                      </m:e>
                      <m:sub>
                        <m:r>
                          <a:rPr lang="en-US" altLang="zh-CN" b="0" i="1" dirty="0" smtClean="0">
                            <a:latin typeface="Cambria Math" panose="02040503050406030204" pitchFamily="18" charset="0"/>
                          </a:rPr>
                          <m:t>𝑚𝑎𝑥</m:t>
                        </m:r>
                      </m:sub>
                    </m:sSub>
                    <m:r>
                      <a:rPr lang="en-US" altLang="zh-CN" i="1" dirty="0" smtClean="0">
                        <a:latin typeface="Cambria Math" panose="02040503050406030204" pitchFamily="18" charset="0"/>
                      </a:rPr>
                      <m:t>] </m:t>
                    </m:r>
                  </m:oMath>
                </a14:m>
                <a:r>
                  <a:rPr lang="zh-CN" altLang="en-US" dirty="0"/>
                  <a:t>中选择</a:t>
                </a:r>
                <a14:m>
                  <m:oMath xmlns:m="http://schemas.openxmlformats.org/officeDocument/2006/math">
                    <m:r>
                      <a:rPr lang="en-US" altLang="zh-CN" i="1" dirty="0" smtClean="0">
                        <a:latin typeface="Cambria Math" panose="02040503050406030204" pitchFamily="18" charset="0"/>
                      </a:rPr>
                      <m:t>𝐷</m:t>
                    </m:r>
                  </m:oMath>
                </a14:m>
                <a:r>
                  <a:rPr lang="zh-CN" altLang="en-US" dirty="0"/>
                  <a:t>个深度假设，主要有两种方案，即</a:t>
                </a:r>
                <a:r>
                  <a:rPr lang="zh-CN" altLang="en-US" dirty="0">
                    <a:solidFill>
                      <a:srgbClr val="FF0000"/>
                    </a:solidFill>
                  </a:rPr>
                  <a:t>前向深度采样</a:t>
                </a:r>
                <a:r>
                  <a:rPr lang="zh-CN" altLang="en-US" dirty="0"/>
                  <a:t>和</a:t>
                </a:r>
                <a:r>
                  <a:rPr lang="zh-CN" altLang="en-US" dirty="0">
                    <a:solidFill>
                      <a:srgbClr val="FF0000"/>
                    </a:solidFill>
                  </a:rPr>
                  <a:t>逆向深度采样</a:t>
                </a:r>
                <a:endParaRPr lang="en-US" altLang="zh-CN" dirty="0">
                  <a:solidFill>
                    <a:srgbClr val="FF0000"/>
                  </a:solidFill>
                </a:endParaRPr>
              </a:p>
              <a:p>
                <a:pPr lvl="1"/>
                <a:r>
                  <a:rPr lang="zh-CN" altLang="en-US" dirty="0"/>
                  <a:t>简单的前向采样将深度范围划分为</a:t>
                </a:r>
                <a14:m>
                  <m:oMath xmlns:m="http://schemas.openxmlformats.org/officeDocument/2006/math">
                    <m:r>
                      <a:rPr lang="en-US" altLang="zh-CN" i="1" dirty="0" smtClean="0">
                        <a:latin typeface="Cambria Math" panose="02040503050406030204" pitchFamily="18" charset="0"/>
                      </a:rPr>
                      <m:t>𝐷</m:t>
                    </m:r>
                    <m:r>
                      <a:rPr lang="en-US" altLang="zh-CN" i="1" dirty="0" smtClean="0">
                        <a:latin typeface="Cambria Math" panose="02040503050406030204" pitchFamily="18" charset="0"/>
                      </a:rPr>
                      <m:t>−1</m:t>
                    </m:r>
                  </m:oMath>
                </a14:m>
                <a:r>
                  <a:rPr lang="zh-CN" altLang="en-US" dirty="0"/>
                  <a:t>个长度相同的深度区间。给定深度索引</a:t>
                </a:r>
                <a14:m>
                  <m:oMath xmlns:m="http://schemas.openxmlformats.org/officeDocument/2006/math">
                    <m:r>
                      <a:rPr lang="en-US" altLang="zh-CN" i="1" dirty="0" smtClean="0">
                        <a:latin typeface="Cambria Math" panose="02040503050406030204" pitchFamily="18" charset="0"/>
                      </a:rPr>
                      <m:t>𝑘</m:t>
                    </m:r>
                    <m:r>
                      <a:rPr lang="zh-CN" altLang="en-US" i="1" dirty="0">
                        <a:latin typeface="Cambria Math" panose="02040503050406030204" pitchFamily="18" charset="0"/>
                      </a:rPr>
                      <m:t>，</m:t>
                    </m:r>
                  </m:oMath>
                </a14:m>
                <a:r>
                  <a:rPr lang="zh-CN" altLang="en-US" dirty="0">
                    <a:latin typeface="+mn-lt"/>
                  </a:rPr>
                  <a:t>有：</a:t>
                </a:r>
                <a:endParaRPr lang="en-US" altLang="zh-CN" dirty="0">
                  <a:latin typeface="+mn-lt"/>
                </a:endParaRPr>
              </a:p>
              <a:p>
                <a:pPr marL="0" lvl="1" indent="0">
                  <a:buNone/>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𝑑</m:t>
                          </m:r>
                        </m:e>
                        <m:sub>
                          <m:r>
                            <a:rPr lang="en-US" altLang="zh-CN" b="0" i="1" smtClean="0">
                              <a:latin typeface="Cambria Math" panose="02040503050406030204" pitchFamily="18" charset="0"/>
                            </a:rPr>
                            <m:t>𝑘</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𝑑</m:t>
                          </m:r>
                        </m:e>
                        <m:sub>
                          <m:r>
                            <a:rPr lang="en-US" altLang="zh-CN" b="0" i="1" smtClean="0">
                              <a:latin typeface="Cambria Math" panose="02040503050406030204" pitchFamily="18" charset="0"/>
                            </a:rPr>
                            <m:t>𝑚𝑖𝑛</m:t>
                          </m:r>
                        </m:sub>
                      </m:sSub>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𝑘</m:t>
                          </m:r>
                        </m:num>
                        <m:den>
                          <m:r>
                            <a:rPr lang="en-US" altLang="zh-CN" b="0" i="1" smtClean="0">
                              <a:latin typeface="Cambria Math" panose="02040503050406030204" pitchFamily="18" charset="0"/>
                            </a:rPr>
                            <m:t>𝐷</m:t>
                          </m:r>
                          <m:r>
                            <a:rPr lang="en-US" altLang="zh-CN" b="0" i="1" smtClean="0">
                              <a:latin typeface="Cambria Math" panose="02040503050406030204" pitchFamily="18" charset="0"/>
                            </a:rPr>
                            <m:t>−1</m:t>
                          </m:r>
                        </m:den>
                      </m:f>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𝑑</m:t>
                              </m:r>
                            </m:e>
                            <m:sub>
                              <m:r>
                                <a:rPr lang="en-US" altLang="zh-CN" b="0" i="1" smtClean="0">
                                  <a:latin typeface="Cambria Math" panose="02040503050406030204" pitchFamily="18" charset="0"/>
                                </a:rPr>
                                <m:t>𝑚𝑎𝑥</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𝑑</m:t>
                              </m:r>
                            </m:e>
                            <m:sub>
                              <m:r>
                                <a:rPr lang="en-US" altLang="zh-CN" b="0" i="1" smtClean="0">
                                  <a:latin typeface="Cambria Math" panose="02040503050406030204" pitchFamily="18" charset="0"/>
                                </a:rPr>
                                <m:t>𝑚𝑖𝑛</m:t>
                              </m:r>
                            </m:sub>
                          </m:sSub>
                        </m:e>
                      </m:d>
                      <m:r>
                        <a:rPr lang="en-US" altLang="zh-CN" b="0" i="1" smtClean="0">
                          <a:latin typeface="Cambria Math" panose="02040503050406030204" pitchFamily="18" charset="0"/>
                        </a:rPr>
                        <m:t>, </m:t>
                      </m:r>
                      <m:r>
                        <a:rPr lang="en-US" altLang="zh-CN" b="0" i="1" smtClean="0">
                          <a:latin typeface="Cambria Math" panose="02040503050406030204" pitchFamily="18" charset="0"/>
                        </a:rPr>
                        <m:t>𝑘</m:t>
                      </m:r>
                      <m:r>
                        <a:rPr lang="en-US" altLang="zh-CN" b="0" i="1" smtClean="0">
                          <a:latin typeface="Cambria Math" panose="02040503050406030204" pitchFamily="18" charset="0"/>
                        </a:rPr>
                        <m:t>=0,⋯,</m:t>
                      </m:r>
                      <m:r>
                        <a:rPr lang="en-US" altLang="zh-CN" b="0" i="1" smtClean="0">
                          <a:latin typeface="Cambria Math" panose="02040503050406030204" pitchFamily="18" charset="0"/>
                          <a:ea typeface="Cambria Math" panose="02040503050406030204" pitchFamily="18" charset="0"/>
                        </a:rPr>
                        <m:t>𝐷</m:t>
                      </m:r>
                      <m:r>
                        <a:rPr lang="en-US" altLang="zh-CN" b="0" i="1" smtClean="0">
                          <a:latin typeface="Cambria Math" panose="02040503050406030204" pitchFamily="18" charset="0"/>
                          <a:ea typeface="Cambria Math" panose="02040503050406030204" pitchFamily="18" charset="0"/>
                        </a:rPr>
                        <m:t>−1</m:t>
                      </m:r>
                    </m:oMath>
                  </m:oMathPara>
                </a14:m>
                <a:endParaRPr lang="en-US" altLang="zh-CN" dirty="0">
                  <a:latin typeface="+mn-lt"/>
                </a:endParaRPr>
              </a:p>
              <a:p>
                <a:pPr marL="0" lvl="1" indent="0">
                  <a:buNone/>
                </a:pPr>
                <a:r>
                  <a:rPr lang="zh-CN" altLang="en-US" dirty="0">
                    <a:latin typeface="+mn-lt"/>
                  </a:rPr>
                  <a:t>其中深度假设均匀分布在两端之间</a:t>
                </a:r>
                <a:endParaRPr lang="en-US" altLang="zh-CN" dirty="0">
                  <a:latin typeface="+mn-lt"/>
                </a:endParaRPr>
              </a:p>
              <a:p>
                <a:pPr lvl="1"/>
                <a:r>
                  <a:rPr lang="zh-CN" altLang="en-US" dirty="0">
                    <a:latin typeface="+mn-lt"/>
                  </a:rPr>
                  <a:t>而对于逆向采样方案，在</a:t>
                </a:r>
                <a14:m>
                  <m:oMath xmlns:m="http://schemas.openxmlformats.org/officeDocument/2006/math">
                    <m:r>
                      <a:rPr lang="en-US" altLang="zh-CN" i="1" dirty="0" smtClean="0">
                        <a:latin typeface="Cambria Math" panose="02040503050406030204" pitchFamily="18" charset="0"/>
                      </a:rPr>
                      <m:t>𝑑</m:t>
                    </m:r>
                  </m:oMath>
                </a14:m>
                <a:r>
                  <a:rPr lang="zh-CN" altLang="en-US" dirty="0">
                    <a:latin typeface="+mn-lt"/>
                  </a:rPr>
                  <a:t>的乘法逆元中进行均匀采样，使得</a:t>
                </a:r>
                <a:r>
                  <a:rPr lang="en-US" altLang="zh-CN" dirty="0">
                    <a:latin typeface="+mn-lt"/>
                  </a:rPr>
                  <a:t>:</a:t>
                </a:r>
              </a:p>
              <a:p>
                <a:pPr marL="0" lvl="1" indent="0">
                  <a:buNone/>
                </a:pPr>
                <a14:m>
                  <m:oMathPara xmlns:m="http://schemas.openxmlformats.org/officeDocument/2006/math">
                    <m:oMathParaPr>
                      <m:jc m:val="centerGroup"/>
                    </m:oMathParaPr>
                    <m:oMath xmlns:m="http://schemas.openxmlformats.org/officeDocument/2006/math">
                      <m:f>
                        <m:fPr>
                          <m:ctrlPr>
                            <a:rPr lang="en-US" altLang="zh-CN" i="1" smtClean="0">
                              <a:latin typeface="Cambria Math" panose="02040503050406030204" pitchFamily="18" charset="0"/>
                            </a:rPr>
                          </m:ctrlPr>
                        </m:fPr>
                        <m:num>
                          <m:r>
                            <a:rPr lang="en-US" altLang="zh-CN" b="0" i="1" smtClean="0">
                              <a:latin typeface="Cambria Math" panose="02040503050406030204" pitchFamily="18" charset="0"/>
                            </a:rPr>
                            <m:t>1</m:t>
                          </m:r>
                        </m:num>
                        <m:den>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𝑑</m:t>
                              </m:r>
                            </m:e>
                            <m:sub>
                              <m:r>
                                <a:rPr lang="en-US" altLang="zh-CN" b="0" i="1" smtClean="0">
                                  <a:latin typeface="Cambria Math" panose="02040503050406030204" pitchFamily="18" charset="0"/>
                                </a:rPr>
                                <m:t>𝑘</m:t>
                              </m:r>
                            </m:sub>
                          </m:sSub>
                        </m:den>
                      </m:f>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𝑑</m:t>
                              </m:r>
                            </m:e>
                            <m:sub>
                              <m:r>
                                <a:rPr lang="en-US" altLang="zh-CN" b="0" i="1" smtClean="0">
                                  <a:latin typeface="Cambria Math" panose="02040503050406030204" pitchFamily="18" charset="0"/>
                                </a:rPr>
                                <m:t>𝑚𝑎𝑥</m:t>
                              </m:r>
                            </m:sub>
                          </m:sSub>
                        </m:den>
                      </m:f>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𝑘</m:t>
                          </m:r>
                        </m:num>
                        <m:den>
                          <m:r>
                            <a:rPr lang="en-US" altLang="zh-CN" b="0" i="1" smtClean="0">
                              <a:latin typeface="Cambria Math" panose="02040503050406030204" pitchFamily="18" charset="0"/>
                            </a:rPr>
                            <m:t>𝐷</m:t>
                          </m:r>
                          <m:r>
                            <a:rPr lang="en-US" altLang="zh-CN" b="0" i="1" smtClean="0">
                              <a:latin typeface="Cambria Math" panose="02040503050406030204" pitchFamily="18" charset="0"/>
                            </a:rPr>
                            <m:t>−1</m:t>
                          </m:r>
                        </m:den>
                      </m:f>
                      <m:d>
                        <m:dPr>
                          <m:ctrlPr>
                            <a:rPr lang="en-US" altLang="zh-CN" b="0" i="1" smtClean="0">
                              <a:latin typeface="Cambria Math" panose="02040503050406030204" pitchFamily="18" charset="0"/>
                            </a:rPr>
                          </m:ctrlPr>
                        </m:dPr>
                        <m:e>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𝑑</m:t>
                                  </m:r>
                                </m:e>
                                <m:sub>
                                  <m:r>
                                    <a:rPr lang="en-US" altLang="zh-CN" b="0" i="1" smtClean="0">
                                      <a:latin typeface="Cambria Math" panose="02040503050406030204" pitchFamily="18" charset="0"/>
                                    </a:rPr>
                                    <m:t>𝑚𝑖𝑛</m:t>
                                  </m:r>
                                </m:sub>
                              </m:sSub>
                            </m:den>
                          </m:f>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𝑑</m:t>
                                  </m:r>
                                </m:e>
                                <m:sub>
                                  <m:r>
                                    <a:rPr lang="en-US" altLang="zh-CN" b="0" i="1" smtClean="0">
                                      <a:latin typeface="Cambria Math" panose="02040503050406030204" pitchFamily="18" charset="0"/>
                                    </a:rPr>
                                    <m:t>𝑚𝑎𝑥</m:t>
                                  </m:r>
                                </m:sub>
                              </m:sSub>
                            </m:den>
                          </m:f>
                        </m:e>
                      </m:d>
                      <m:r>
                        <a:rPr lang="en-US" altLang="zh-CN" b="0" i="1" smtClean="0">
                          <a:latin typeface="Cambria Math" panose="02040503050406030204" pitchFamily="18" charset="0"/>
                        </a:rPr>
                        <m:t>, </m:t>
                      </m:r>
                      <m:r>
                        <a:rPr lang="en-US" altLang="zh-CN" b="0" i="1" smtClean="0">
                          <a:latin typeface="Cambria Math" panose="02040503050406030204" pitchFamily="18" charset="0"/>
                        </a:rPr>
                        <m:t>𝑘</m:t>
                      </m:r>
                      <m:r>
                        <a:rPr lang="en-US" altLang="zh-CN" b="0" i="1" smtClean="0">
                          <a:latin typeface="Cambria Math" panose="02040503050406030204" pitchFamily="18" charset="0"/>
                        </a:rPr>
                        <m:t>=0,⋯,</m:t>
                      </m:r>
                      <m:r>
                        <a:rPr lang="en-US" altLang="zh-CN" b="0" i="1" smtClean="0">
                          <a:latin typeface="Cambria Math" panose="02040503050406030204" pitchFamily="18" charset="0"/>
                          <a:ea typeface="Cambria Math" panose="02040503050406030204" pitchFamily="18" charset="0"/>
                        </a:rPr>
                        <m:t>𝐷</m:t>
                      </m:r>
                      <m:r>
                        <a:rPr lang="en-US" altLang="zh-CN" b="0" i="1" smtClean="0">
                          <a:latin typeface="Cambria Math" panose="02040503050406030204" pitchFamily="18" charset="0"/>
                          <a:ea typeface="Cambria Math" panose="02040503050406030204" pitchFamily="18" charset="0"/>
                        </a:rPr>
                        <m:t>−1</m:t>
                      </m:r>
                    </m:oMath>
                  </m:oMathPara>
                </a14:m>
                <a:endParaRPr lang="en-US" altLang="zh-CN" dirty="0">
                  <a:latin typeface="+mn-lt"/>
                </a:endParaRPr>
              </a:p>
              <a:p>
                <a:pPr lvl="1"/>
                <a:r>
                  <a:rPr lang="zh-CN" altLang="en-US" dirty="0">
                    <a:latin typeface="+mn-lt"/>
                  </a:rPr>
                  <a:t>这样，采样深度值的分布</a:t>
                </a:r>
                <a:r>
                  <a:rPr lang="zh-CN" altLang="en-US" dirty="0">
                    <a:solidFill>
                      <a:srgbClr val="FF0000"/>
                    </a:solidFill>
                    <a:latin typeface="+mn-lt"/>
                  </a:rPr>
                  <a:t>随着</a:t>
                </a:r>
                <a14:m>
                  <m:oMath xmlns:m="http://schemas.openxmlformats.org/officeDocument/2006/math">
                    <m:r>
                      <a:rPr lang="en-US" altLang="zh-CN" i="1" dirty="0" smtClean="0">
                        <a:solidFill>
                          <a:srgbClr val="FF0000"/>
                        </a:solidFill>
                        <a:latin typeface="Cambria Math" panose="02040503050406030204" pitchFamily="18" charset="0"/>
                      </a:rPr>
                      <m:t>𝑑</m:t>
                    </m:r>
                  </m:oMath>
                </a14:m>
                <a:r>
                  <a:rPr lang="zh-CN" altLang="en-US" dirty="0">
                    <a:solidFill>
                      <a:srgbClr val="FF0000"/>
                    </a:solidFill>
                    <a:latin typeface="+mn-lt"/>
                  </a:rPr>
                  <a:t>接近</a:t>
                </a:r>
                <a14:m>
                  <m:oMath xmlns:m="http://schemas.openxmlformats.org/officeDocument/2006/math">
                    <m:sSub>
                      <m:sSubPr>
                        <m:ctrlPr>
                          <a:rPr lang="en-US" altLang="zh-CN" i="1" dirty="0" smtClean="0">
                            <a:solidFill>
                              <a:srgbClr val="FF0000"/>
                            </a:solidFill>
                            <a:latin typeface="Cambria Math" panose="02040503050406030204" pitchFamily="18" charset="0"/>
                          </a:rPr>
                        </m:ctrlPr>
                      </m:sSubPr>
                      <m:e>
                        <m:r>
                          <a:rPr lang="en-US" altLang="zh-CN" i="1" dirty="0">
                            <a:solidFill>
                              <a:srgbClr val="FF0000"/>
                            </a:solidFill>
                            <a:latin typeface="Cambria Math" panose="02040503050406030204" pitchFamily="18" charset="0"/>
                          </a:rPr>
                          <m:t>𝑑</m:t>
                        </m:r>
                      </m:e>
                      <m:sub>
                        <m:r>
                          <a:rPr lang="en-US" altLang="zh-CN" b="0" i="1" dirty="0" smtClean="0">
                            <a:solidFill>
                              <a:srgbClr val="FF0000"/>
                            </a:solidFill>
                            <a:latin typeface="Cambria Math" panose="02040503050406030204" pitchFamily="18" charset="0"/>
                          </a:rPr>
                          <m:t>𝑚𝑎𝑥</m:t>
                        </m:r>
                      </m:sub>
                    </m:sSub>
                  </m:oMath>
                </a14:m>
                <a:r>
                  <a:rPr lang="zh-CN" altLang="en-US" dirty="0">
                    <a:solidFill>
                      <a:srgbClr val="FF0000"/>
                    </a:solidFill>
                    <a:latin typeface="+mn-lt"/>
                  </a:rPr>
                  <a:t>而变得越来越稀疏</a:t>
                </a:r>
                <a:endParaRPr lang="en-US" altLang="zh-CN" dirty="0">
                  <a:latin typeface="+mn-lt"/>
                </a:endParaRPr>
              </a:p>
              <a:p>
                <a:pPr lvl="1"/>
                <a:r>
                  <a:rPr lang="zh-CN" altLang="en-US" dirty="0">
                    <a:latin typeface="+mn-lt"/>
                  </a:rPr>
                  <a:t>在重建无界室外场景时，深度范围相当大，逆向采样将是一个合理的选择，因为它在前景处采样更密集</a:t>
                </a:r>
                <a:endParaRPr lang="en-US" altLang="zh-CN" dirty="0">
                  <a:latin typeface="+mn-lt"/>
                </a:endParaRPr>
              </a:p>
              <a:p>
                <a:pPr lvl="1"/>
                <a:r>
                  <a:rPr lang="zh-CN" altLang="en-US" dirty="0">
                    <a:latin typeface="+mn-lt"/>
                  </a:rPr>
                  <a:t>此外，逆向采样导致在源图像的投影极线上进行均匀采样</a:t>
                </a:r>
                <a:endParaRPr lang="en-US" altLang="zh-CN" dirty="0">
                  <a:latin typeface="+mn-lt"/>
                </a:endParaRPr>
              </a:p>
            </p:txBody>
          </p:sp>
        </mc:Choice>
        <mc:Fallback xmlns="">
          <p:sp>
            <p:nvSpPr>
              <p:cNvPr id="6" name="ee4pContent1">
                <a:extLst>
                  <a:ext uri="{FF2B5EF4-FFF2-40B4-BE49-F238E27FC236}">
                    <a16:creationId xmlns:a16="http://schemas.microsoft.com/office/drawing/2014/main" id="{4FDCB265-ED02-1BB9-D32E-0F71814A1684}"/>
                  </a:ext>
                </a:extLst>
              </p:cNvPr>
              <p:cNvSpPr txBox="1">
                <a:spLocks noRot="1" noChangeAspect="1" noMove="1" noResize="1" noEditPoints="1" noAdjustHandles="1" noChangeArrowheads="1" noChangeShapeType="1" noTextEdit="1"/>
              </p:cNvSpPr>
              <p:nvPr>
                <p:custDataLst>
                  <p:tags r:id="rId6"/>
                </p:custDataLst>
              </p:nvPr>
            </p:nvSpPr>
            <p:spPr>
              <a:xfrm>
                <a:off x="838200" y="2156514"/>
                <a:ext cx="10515600" cy="3329886"/>
              </a:xfrm>
              <a:prstGeom prst="rect">
                <a:avLst/>
              </a:prstGeom>
              <a:blipFill>
                <a:blip r:embed="rId7"/>
                <a:stretch>
                  <a:fillRect l="-290" b="-1095"/>
                </a:stretch>
              </a:blipFill>
              <a:ln w="9525" cmpd="sng">
                <a:solidFill>
                  <a:schemeClr val="accent1">
                    <a:lumMod val="100000"/>
                  </a:schemeClr>
                </a:solidFill>
                <a:prstDash val="solid"/>
              </a:ln>
            </p:spPr>
            <p:txBody>
              <a:bodyPr/>
              <a:lstStyle/>
              <a:p>
                <a:r>
                  <a:rPr lang="en-US">
                    <a:noFill/>
                  </a:rPr>
                  <a:t> </a:t>
                </a:r>
              </a:p>
            </p:txBody>
          </p:sp>
        </mc:Fallback>
      </mc:AlternateContent>
    </p:spTree>
    <p:extLst>
      <p:ext uri="{BB962C8B-B14F-4D97-AF65-F5344CB8AC3E}">
        <p14:creationId xmlns:p14="http://schemas.microsoft.com/office/powerpoint/2010/main" val="40287487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矩形 42">
            <a:hlinkClick r:id="rId23" action="ppaction://hlinksldjump"/>
            <a:extLst>
              <a:ext uri="{FF2B5EF4-FFF2-40B4-BE49-F238E27FC236}">
                <a16:creationId xmlns:a16="http://schemas.microsoft.com/office/drawing/2014/main" id="{5546E42E-D1DC-9984-E88E-B4F567B321B6}"/>
              </a:ext>
            </a:extLst>
          </p:cNvPr>
          <p:cNvSpPr/>
          <p:nvPr>
            <p:custDataLst>
              <p:tags r:id="rId2"/>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55</a:t>
            </a:r>
          </a:p>
        </p:txBody>
      </p:sp>
      <p:sp>
        <p:nvSpPr>
          <p:cNvPr id="42" name="矩形 41">
            <a:hlinkClick r:id="rId23" action="ppaction://hlinksldjump"/>
            <a:extLst>
              <a:ext uri="{FF2B5EF4-FFF2-40B4-BE49-F238E27FC236}">
                <a16:creationId xmlns:a16="http://schemas.microsoft.com/office/drawing/2014/main" id="{D66E2081-C781-0D0E-5D52-F1658B45A03C}"/>
              </a:ext>
            </a:extLst>
          </p:cNvPr>
          <p:cNvSpPr/>
          <p:nvPr>
            <p:custDataLst>
              <p:tags r:id="rId3"/>
            </p:custDataLst>
          </p:nvPr>
        </p:nvSpPr>
        <p:spPr>
          <a:xfrm>
            <a:off x="977959" y="4035725"/>
            <a:ext cx="2463816"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Evaluation Metrics</a:t>
            </a:r>
          </a:p>
        </p:txBody>
      </p:sp>
      <p:sp>
        <p:nvSpPr>
          <p:cNvPr id="41" name="矩形 40">
            <a:hlinkClick r:id="rId23" action="ppaction://hlinksldjump"/>
            <a:extLst>
              <a:ext uri="{FF2B5EF4-FFF2-40B4-BE49-F238E27FC236}">
                <a16:creationId xmlns:a16="http://schemas.microsoft.com/office/drawing/2014/main" id="{1D924227-41E8-5614-D040-585CC4C578BA}"/>
              </a:ext>
            </a:extLst>
          </p:cNvPr>
          <p:cNvSpPr/>
          <p:nvPr>
            <p:custDataLst>
              <p:tags r:id="rId4"/>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40" name="矩形 39">
            <a:hlinkClick r:id="rId24" action="ppaction://hlinksldjump"/>
            <a:extLst>
              <a:ext uri="{FF2B5EF4-FFF2-40B4-BE49-F238E27FC236}">
                <a16:creationId xmlns:a16="http://schemas.microsoft.com/office/drawing/2014/main" id="{006AB4F1-4075-78A1-4CBD-51DDFD58743E}"/>
              </a:ext>
            </a:extLst>
          </p:cNvPr>
          <p:cNvSpPr/>
          <p:nvPr>
            <p:custDataLst>
              <p:tags r:id="rId5"/>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52</a:t>
            </a:r>
          </a:p>
        </p:txBody>
      </p:sp>
      <p:sp>
        <p:nvSpPr>
          <p:cNvPr id="39" name="矩形 38">
            <a:hlinkClick r:id="rId24" action="ppaction://hlinksldjump"/>
            <a:extLst>
              <a:ext uri="{FF2B5EF4-FFF2-40B4-BE49-F238E27FC236}">
                <a16:creationId xmlns:a16="http://schemas.microsoft.com/office/drawing/2014/main" id="{86ACF542-526E-3E93-F936-FA5F99549B68}"/>
              </a:ext>
            </a:extLst>
          </p:cNvPr>
          <p:cNvSpPr/>
          <p:nvPr>
            <p:custDataLst>
              <p:tags r:id="rId6"/>
            </p:custDataLst>
          </p:nvPr>
        </p:nvSpPr>
        <p:spPr>
          <a:xfrm>
            <a:off x="977959" y="3572115"/>
            <a:ext cx="2463816"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Datasets and Benchmarks</a:t>
            </a:r>
          </a:p>
        </p:txBody>
      </p:sp>
      <p:sp>
        <p:nvSpPr>
          <p:cNvPr id="38" name="矩形 37">
            <a:hlinkClick r:id="rId24" action="ppaction://hlinksldjump"/>
            <a:extLst>
              <a:ext uri="{FF2B5EF4-FFF2-40B4-BE49-F238E27FC236}">
                <a16:creationId xmlns:a16="http://schemas.microsoft.com/office/drawing/2014/main" id="{0948F572-4CBA-E8B6-3B04-DA90198A600A}"/>
              </a:ext>
            </a:extLst>
          </p:cNvPr>
          <p:cNvSpPr/>
          <p:nvPr>
            <p:custDataLst>
              <p:tags r:id="rId7"/>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37" name="矩形 36">
            <a:extLst>
              <a:ext uri="{FF2B5EF4-FFF2-40B4-BE49-F238E27FC236}">
                <a16:creationId xmlns:a16="http://schemas.microsoft.com/office/drawing/2014/main" id="{F1A2A37A-A73F-1916-F213-BA3678CCD8BE}"/>
              </a:ext>
            </a:extLst>
          </p:cNvPr>
          <p:cNvSpPr/>
          <p:nvPr>
            <p:custDataLst>
              <p:tags r:id="rId8"/>
            </p:custDataLst>
          </p:nvPr>
        </p:nvSpPr>
        <p:spPr>
          <a:xfrm>
            <a:off x="977959" y="310850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36" name="矩形 35">
            <a:hlinkClick r:id="rId25" action="ppaction://hlinksldjump"/>
            <a:extLst>
              <a:ext uri="{FF2B5EF4-FFF2-40B4-BE49-F238E27FC236}">
                <a16:creationId xmlns:a16="http://schemas.microsoft.com/office/drawing/2014/main" id="{419B6A4C-5B32-8F5B-1A22-D5D085895955}"/>
              </a:ext>
            </a:extLst>
          </p:cNvPr>
          <p:cNvSpPr/>
          <p:nvPr>
            <p:custDataLst>
              <p:tags r:id="rId9"/>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48</a:t>
            </a:r>
          </a:p>
        </p:txBody>
      </p:sp>
      <p:sp>
        <p:nvSpPr>
          <p:cNvPr id="35" name="矩形 34">
            <a:hlinkClick r:id="rId25" action="ppaction://hlinksldjump"/>
            <a:extLst>
              <a:ext uri="{FF2B5EF4-FFF2-40B4-BE49-F238E27FC236}">
                <a16:creationId xmlns:a16="http://schemas.microsoft.com/office/drawing/2014/main" id="{4A3E446C-CDD0-97A8-1F5D-DC55D6D5F480}"/>
              </a:ext>
            </a:extLst>
          </p:cNvPr>
          <p:cNvSpPr/>
          <p:nvPr>
            <p:custDataLst>
              <p:tags r:id="rId10"/>
            </p:custDataLst>
          </p:nvPr>
        </p:nvSpPr>
        <p:spPr>
          <a:xfrm>
            <a:off x="977959" y="3108505"/>
            <a:ext cx="2463816"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Depth Fusion</a:t>
            </a:r>
          </a:p>
        </p:txBody>
      </p:sp>
      <p:sp>
        <p:nvSpPr>
          <p:cNvPr id="34" name="矩形 33">
            <a:hlinkClick r:id="rId25" action="ppaction://hlinksldjump"/>
            <a:extLst>
              <a:ext uri="{FF2B5EF4-FFF2-40B4-BE49-F238E27FC236}">
                <a16:creationId xmlns:a16="http://schemas.microsoft.com/office/drawing/2014/main" id="{E74283D5-A5FF-4D81-3C35-A8C4BF130F49}"/>
              </a:ext>
            </a:extLst>
          </p:cNvPr>
          <p:cNvSpPr/>
          <p:nvPr>
            <p:custDataLst>
              <p:tags r:id="rId11"/>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33" name="矩形 32">
            <a:hlinkClick r:id="rId26" action="ppaction://hlinksldjump"/>
            <a:extLst>
              <a:ext uri="{FF2B5EF4-FFF2-40B4-BE49-F238E27FC236}">
                <a16:creationId xmlns:a16="http://schemas.microsoft.com/office/drawing/2014/main" id="{3D0BAAED-BA2C-880C-7E85-947714976D5A}"/>
              </a:ext>
            </a:extLst>
          </p:cNvPr>
          <p:cNvSpPr/>
          <p:nvPr>
            <p:custDataLst>
              <p:tags r:id="rId12"/>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37</a:t>
            </a:r>
          </a:p>
        </p:txBody>
      </p:sp>
      <p:sp>
        <p:nvSpPr>
          <p:cNvPr id="32" name="矩形 31">
            <a:hlinkClick r:id="rId26" action="ppaction://hlinksldjump"/>
            <a:extLst>
              <a:ext uri="{FF2B5EF4-FFF2-40B4-BE49-F238E27FC236}">
                <a16:creationId xmlns:a16="http://schemas.microsoft.com/office/drawing/2014/main" id="{3CBF29B7-973C-4D6F-CFDF-1BDBCA41C69B}"/>
              </a:ext>
            </a:extLst>
          </p:cNvPr>
          <p:cNvSpPr/>
          <p:nvPr>
            <p:custDataLst>
              <p:tags r:id="rId13"/>
            </p:custDataLst>
          </p:nvPr>
        </p:nvSpPr>
        <p:spPr>
          <a:xfrm>
            <a:off x="977959" y="2644895"/>
            <a:ext cx="2463816"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Plane Sweep</a:t>
            </a:r>
          </a:p>
        </p:txBody>
      </p:sp>
      <p:sp>
        <p:nvSpPr>
          <p:cNvPr id="31" name="矩形 30">
            <a:hlinkClick r:id="rId26" action="ppaction://hlinksldjump"/>
            <a:extLst>
              <a:ext uri="{FF2B5EF4-FFF2-40B4-BE49-F238E27FC236}">
                <a16:creationId xmlns:a16="http://schemas.microsoft.com/office/drawing/2014/main" id="{3A9EEA1B-0AD5-443E-B14B-151C159D2BA5}"/>
              </a:ext>
            </a:extLst>
          </p:cNvPr>
          <p:cNvSpPr/>
          <p:nvPr>
            <p:custDataLst>
              <p:tags r:id="rId14"/>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30" name="矩形 29">
            <a:hlinkClick r:id="rId27" action="ppaction://hlinksldjump"/>
            <a:extLst>
              <a:ext uri="{FF2B5EF4-FFF2-40B4-BE49-F238E27FC236}">
                <a16:creationId xmlns:a16="http://schemas.microsoft.com/office/drawing/2014/main" id="{C2104A19-F6BF-8F96-39ED-D435AD47F95D}"/>
              </a:ext>
            </a:extLst>
          </p:cNvPr>
          <p:cNvSpPr/>
          <p:nvPr>
            <p:custDataLst>
              <p:tags r:id="rId15"/>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34</a:t>
            </a:r>
          </a:p>
        </p:txBody>
      </p:sp>
      <p:sp>
        <p:nvSpPr>
          <p:cNvPr id="29" name="矩形 28">
            <a:hlinkClick r:id="rId27" action="ppaction://hlinksldjump"/>
            <a:extLst>
              <a:ext uri="{FF2B5EF4-FFF2-40B4-BE49-F238E27FC236}">
                <a16:creationId xmlns:a16="http://schemas.microsoft.com/office/drawing/2014/main" id="{907E7A3E-D6EB-8E17-FA86-C814D13228B7}"/>
              </a:ext>
            </a:extLst>
          </p:cNvPr>
          <p:cNvSpPr/>
          <p:nvPr>
            <p:custDataLst>
              <p:tags r:id="rId16"/>
            </p:custDataLst>
          </p:nvPr>
        </p:nvSpPr>
        <p:spPr>
          <a:xfrm>
            <a:off x="977959" y="2181285"/>
            <a:ext cx="2463816"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View Selection</a:t>
            </a:r>
          </a:p>
        </p:txBody>
      </p:sp>
      <p:sp>
        <p:nvSpPr>
          <p:cNvPr id="28" name="矩形 27">
            <a:hlinkClick r:id="rId27" action="ppaction://hlinksldjump"/>
            <a:extLst>
              <a:ext uri="{FF2B5EF4-FFF2-40B4-BE49-F238E27FC236}">
                <a16:creationId xmlns:a16="http://schemas.microsoft.com/office/drawing/2014/main" id="{B883173C-0A2D-6583-6092-DA8C14F0805F}"/>
              </a:ext>
            </a:extLst>
          </p:cNvPr>
          <p:cNvSpPr/>
          <p:nvPr>
            <p:custDataLst>
              <p:tags r:id="rId17"/>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27" name="矩形 26">
            <a:hlinkClick r:id="rId28" action="ppaction://hlinksldjump"/>
            <a:extLst>
              <a:ext uri="{FF2B5EF4-FFF2-40B4-BE49-F238E27FC236}">
                <a16:creationId xmlns:a16="http://schemas.microsoft.com/office/drawing/2014/main" id="{D49050FB-9FCD-1DAA-B613-082D6187A330}"/>
              </a:ext>
            </a:extLst>
          </p:cNvPr>
          <p:cNvSpPr/>
          <p:nvPr>
            <p:custDataLst>
              <p:tags r:id="rId18"/>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15</a:t>
            </a:r>
          </a:p>
        </p:txBody>
      </p:sp>
      <p:sp>
        <p:nvSpPr>
          <p:cNvPr id="26" name="矩形 25">
            <a:hlinkClick r:id="rId28" action="ppaction://hlinksldjump"/>
            <a:extLst>
              <a:ext uri="{FF2B5EF4-FFF2-40B4-BE49-F238E27FC236}">
                <a16:creationId xmlns:a16="http://schemas.microsoft.com/office/drawing/2014/main" id="{3A957DD9-CC2C-1023-FA40-6C334BAC1D8D}"/>
              </a:ext>
            </a:extLst>
          </p:cNvPr>
          <p:cNvSpPr/>
          <p:nvPr>
            <p:custDataLst>
              <p:tags r:id="rId19"/>
            </p:custDataLst>
          </p:nvPr>
        </p:nvSpPr>
        <p:spPr>
          <a:xfrm>
            <a:off x="977959" y="1717675"/>
            <a:ext cx="2463816"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Camera Calibration</a:t>
            </a:r>
          </a:p>
        </p:txBody>
      </p:sp>
      <p:sp>
        <p:nvSpPr>
          <p:cNvPr id="25" name="矩形 24">
            <a:hlinkClick r:id="rId28" action="ppaction://hlinksldjump"/>
            <a:extLst>
              <a:ext uri="{FF2B5EF4-FFF2-40B4-BE49-F238E27FC236}">
                <a16:creationId xmlns:a16="http://schemas.microsoft.com/office/drawing/2014/main" id="{A140E5D3-D5E0-FD80-00A2-519037C56FF6}"/>
              </a:ext>
            </a:extLst>
          </p:cNvPr>
          <p:cNvSpPr/>
          <p:nvPr>
            <p:custDataLst>
              <p:tags r:id="rId20"/>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24" name="标题 23">
            <a:extLst>
              <a:ext uri="{FF2B5EF4-FFF2-40B4-BE49-F238E27FC236}">
                <a16:creationId xmlns:a16="http://schemas.microsoft.com/office/drawing/2014/main" id="{CD2AB5DA-CEC5-327E-2262-0289A02DF029}"/>
              </a:ext>
            </a:extLst>
          </p:cNvPr>
          <p:cNvSpPr>
            <a:spLocks noGrp="1"/>
          </p:cNvSpPr>
          <p:nvPr>
            <p:ph type="title"/>
            <p:custDataLst>
              <p:tags r:id="rId21"/>
            </p:custDataLst>
          </p:nvPr>
        </p:nvSpPr>
        <p:spPr/>
        <p:txBody>
          <a:bodyPr/>
          <a:lstStyle/>
          <a:p>
            <a:r>
              <a:rPr lang="en-US"/>
              <a:t>Preliminaries</a:t>
            </a:r>
          </a:p>
        </p:txBody>
      </p:sp>
    </p:spTree>
    <p:custDataLst>
      <p:tags r:id="rId1"/>
    </p:custDataLst>
    <p:extLst>
      <p:ext uri="{BB962C8B-B14F-4D97-AF65-F5344CB8AC3E}">
        <p14:creationId xmlns:p14="http://schemas.microsoft.com/office/powerpoint/2010/main" val="92570639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Depth Fusion</a:t>
            </a:r>
            <a:endParaRPr lang="en-US" dirty="0"/>
          </a:p>
        </p:txBody>
      </p:sp>
      <p:sp>
        <p:nvSpPr>
          <p:cNvPr id="3" name="ee4pContent1">
            <a:extLst>
              <a:ext uri="{FF2B5EF4-FFF2-40B4-BE49-F238E27FC236}">
                <a16:creationId xmlns:a16="http://schemas.microsoft.com/office/drawing/2014/main" id="{B2CD67C2-8010-1D52-5524-7AE3E5BA6CC8}"/>
              </a:ext>
            </a:extLst>
          </p:cNvPr>
          <p:cNvSpPr txBox="1">
            <a:spLocks/>
          </p:cNvSpPr>
          <p:nvPr>
            <p:custDataLst>
              <p:tags r:id="rId2"/>
            </p:custDataLst>
          </p:nvPr>
        </p:nvSpPr>
        <p:spPr>
          <a:xfrm>
            <a:off x="838199" y="1690690"/>
            <a:ext cx="10515599" cy="1684514"/>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对于基于深度图的 </a:t>
            </a:r>
            <a:r>
              <a:rPr lang="en-US" altLang="zh-CN" dirty="0">
                <a:latin typeface="+mn-lt"/>
              </a:rPr>
              <a:t>MVS</a:t>
            </a:r>
            <a:r>
              <a:rPr lang="zh-CN" altLang="en-US" dirty="0">
                <a:latin typeface="+mn-lt"/>
              </a:rPr>
              <a:t>，在估计所有深度图之后，需要将它们融合成密集的 </a:t>
            </a:r>
            <a:r>
              <a:rPr lang="en-US" altLang="zh-CN" dirty="0">
                <a:latin typeface="+mn-lt"/>
              </a:rPr>
              <a:t>3D </a:t>
            </a:r>
            <a:r>
              <a:rPr lang="zh-CN" altLang="en-US" dirty="0">
                <a:latin typeface="+mn-lt"/>
              </a:rPr>
              <a:t>表示，例如，点云或网格</a:t>
            </a:r>
            <a:endParaRPr lang="en-US" altLang="zh-CN" dirty="0">
              <a:latin typeface="+mn-lt"/>
            </a:endParaRPr>
          </a:p>
          <a:p>
            <a:pPr lvl="1"/>
            <a:r>
              <a:rPr lang="zh-CN" altLang="en-US" dirty="0">
                <a:latin typeface="+mn-lt"/>
              </a:rPr>
              <a:t>在线 </a:t>
            </a:r>
            <a:r>
              <a:rPr lang="en-US" altLang="zh-CN" dirty="0">
                <a:latin typeface="+mn-lt"/>
              </a:rPr>
              <a:t>MVS </a:t>
            </a:r>
            <a:r>
              <a:rPr lang="zh-CN" altLang="en-US" dirty="0">
                <a:latin typeface="+mn-lt"/>
              </a:rPr>
              <a:t>通常采用截断符号距离函数 </a:t>
            </a:r>
            <a:r>
              <a:rPr lang="en-US" altLang="zh-CN" dirty="0">
                <a:latin typeface="+mn-lt"/>
              </a:rPr>
              <a:t>(TSDF) </a:t>
            </a:r>
            <a:r>
              <a:rPr lang="zh-CN" altLang="en-US" dirty="0">
                <a:latin typeface="+mn-lt"/>
              </a:rPr>
              <a:t>将深度图融合到 </a:t>
            </a:r>
            <a:r>
              <a:rPr lang="en-US" altLang="zh-CN" dirty="0">
                <a:latin typeface="+mn-lt"/>
              </a:rPr>
              <a:t>TSDF </a:t>
            </a:r>
            <a:r>
              <a:rPr lang="zh-CN" altLang="en-US" dirty="0">
                <a:latin typeface="+mn-lt"/>
              </a:rPr>
              <a:t>体素中，然后使用 </a:t>
            </a:r>
            <a:r>
              <a:rPr lang="en-US" altLang="zh-CN" dirty="0">
                <a:latin typeface="+mn-lt"/>
              </a:rPr>
              <a:t>Marching Cube </a:t>
            </a:r>
            <a:r>
              <a:rPr lang="zh-CN" altLang="en-US" dirty="0">
                <a:latin typeface="+mn-lt"/>
              </a:rPr>
              <a:t>提取网格</a:t>
            </a:r>
            <a:endParaRPr lang="en-US" altLang="zh-CN" dirty="0">
              <a:latin typeface="+mn-lt"/>
            </a:endParaRPr>
          </a:p>
          <a:p>
            <a:pPr lvl="1"/>
            <a:r>
              <a:rPr lang="zh-CN" altLang="en-US" dirty="0">
                <a:latin typeface="+mn-lt"/>
              </a:rPr>
              <a:t>然而，深度图中通常存在异常值，这可能会降低重建精度</a:t>
            </a:r>
            <a:endParaRPr lang="en-US" altLang="zh-CN" dirty="0">
              <a:latin typeface="+mn-lt"/>
            </a:endParaRPr>
          </a:p>
          <a:p>
            <a:pPr lvl="1"/>
            <a:r>
              <a:rPr lang="zh-CN" altLang="en-US" dirty="0">
                <a:latin typeface="+mn-lt"/>
              </a:rPr>
              <a:t>为了克服这个问题并提高精度，离线 </a:t>
            </a:r>
            <a:r>
              <a:rPr lang="en-US" altLang="zh-CN" dirty="0">
                <a:latin typeface="+mn-lt"/>
              </a:rPr>
              <a:t>MVS </a:t>
            </a:r>
            <a:r>
              <a:rPr lang="zh-CN" altLang="en-US" dirty="0">
                <a:latin typeface="+mn-lt"/>
              </a:rPr>
              <a:t>方法通常在融合成点云之前对深度图进行滤波</a:t>
            </a:r>
            <a:endParaRPr lang="en-US" altLang="zh-CN" dirty="0">
              <a:latin typeface="+mn-lt"/>
            </a:endParaRPr>
          </a:p>
          <a:p>
            <a:pPr lvl="1"/>
            <a:r>
              <a:rPr lang="zh-CN" altLang="en-US" dirty="0">
                <a:latin typeface="+mn-lt"/>
              </a:rPr>
              <a:t>主要有两个滤波步骤：</a:t>
            </a:r>
            <a:r>
              <a:rPr lang="zh-CN" altLang="en-US" dirty="0">
                <a:solidFill>
                  <a:srgbClr val="FF0000"/>
                </a:solidFill>
                <a:latin typeface="+mn-lt"/>
              </a:rPr>
              <a:t>光度一致性滤波</a:t>
            </a:r>
            <a:r>
              <a:rPr lang="zh-CN" altLang="en-US" dirty="0">
                <a:latin typeface="+mn-lt"/>
              </a:rPr>
              <a:t>和</a:t>
            </a:r>
            <a:r>
              <a:rPr lang="zh-CN" altLang="en-US" dirty="0">
                <a:solidFill>
                  <a:srgbClr val="FF0000"/>
                </a:solidFill>
                <a:latin typeface="+mn-lt"/>
              </a:rPr>
              <a:t>几何一致性滤波</a:t>
            </a:r>
            <a:endParaRPr lang="en-US" dirty="0">
              <a:solidFill>
                <a:srgbClr val="FF0000"/>
              </a:solidFill>
              <a:latin typeface="+mn-lt"/>
            </a:endParaRPr>
          </a:p>
        </p:txBody>
      </p:sp>
      <p:grpSp>
        <p:nvGrpSpPr>
          <p:cNvPr id="6" name="组合 5">
            <a:extLst>
              <a:ext uri="{FF2B5EF4-FFF2-40B4-BE49-F238E27FC236}">
                <a16:creationId xmlns:a16="http://schemas.microsoft.com/office/drawing/2014/main" id="{50C2B2D3-89F4-8542-DC1A-54F9E6EE8EDB}"/>
              </a:ext>
            </a:extLst>
          </p:cNvPr>
          <p:cNvGrpSpPr/>
          <p:nvPr/>
        </p:nvGrpSpPr>
        <p:grpSpPr>
          <a:xfrm>
            <a:off x="838200" y="3482797"/>
            <a:ext cx="10515599" cy="2413429"/>
            <a:chOff x="838199" y="4019909"/>
            <a:chExt cx="10515599" cy="2413429"/>
          </a:xfrm>
        </p:grpSpPr>
        <p:pic>
          <p:nvPicPr>
            <p:cNvPr id="1026" name="Picture 2">
              <a:extLst>
                <a:ext uri="{FF2B5EF4-FFF2-40B4-BE49-F238E27FC236}">
                  <a16:creationId xmlns:a16="http://schemas.microsoft.com/office/drawing/2014/main" id="{73FF3C04-3D8F-8D1D-389F-806AFC8563B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8199" y="4102709"/>
              <a:ext cx="5139186" cy="233062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D516C2DE-12EB-3EE7-3A58-59E27A35BE1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11307" y="4102709"/>
              <a:ext cx="5242491" cy="2330629"/>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a:extLst>
                <a:ext uri="{FF2B5EF4-FFF2-40B4-BE49-F238E27FC236}">
                  <a16:creationId xmlns:a16="http://schemas.microsoft.com/office/drawing/2014/main" id="{9E5E297A-8CE8-B276-3B8E-80EEA541F9FE}"/>
                </a:ext>
              </a:extLst>
            </p:cNvPr>
            <p:cNvSpPr txBox="1"/>
            <p:nvPr/>
          </p:nvSpPr>
          <p:spPr>
            <a:xfrm>
              <a:off x="838199" y="4019909"/>
              <a:ext cx="843952" cy="369332"/>
            </a:xfrm>
            <a:prstGeom prst="rect">
              <a:avLst/>
            </a:prstGeom>
            <a:noFill/>
          </p:spPr>
          <p:txBody>
            <a:bodyPr wrap="square" rtlCol="0">
              <a:spAutoFit/>
            </a:bodyPr>
            <a:lstStyle/>
            <a:p>
              <a:r>
                <a:rPr lang="en-US" altLang="zh-CN" dirty="0"/>
                <a:t>TSDF</a:t>
              </a:r>
              <a:endParaRPr lang="en-US" dirty="0"/>
            </a:p>
          </p:txBody>
        </p:sp>
      </p:grpSp>
      <p:grpSp>
        <p:nvGrpSpPr>
          <p:cNvPr id="7" name="Group 4">
            <a:extLst>
              <a:ext uri="{FF2B5EF4-FFF2-40B4-BE49-F238E27FC236}">
                <a16:creationId xmlns:a16="http://schemas.microsoft.com/office/drawing/2014/main" id="{F19FF174-3FCA-B0EB-3031-1BE530F1AFCF}"/>
              </a:ext>
            </a:extLst>
          </p:cNvPr>
          <p:cNvGrpSpPr/>
          <p:nvPr/>
        </p:nvGrpSpPr>
        <p:grpSpPr>
          <a:xfrm>
            <a:off x="838200" y="5896226"/>
            <a:ext cx="4795175" cy="573228"/>
            <a:chOff x="514349" y="5583953"/>
            <a:chExt cx="4806749" cy="577023"/>
          </a:xfrm>
        </p:grpSpPr>
        <mc:AlternateContent xmlns:mc="http://schemas.openxmlformats.org/markup-compatibility/2006" xmlns:a14="http://schemas.microsoft.com/office/drawing/2010/main">
          <mc:Choice Requires="a14">
            <p:sp>
              <p:nvSpPr>
                <p:cNvPr id="8" name="Rectangle 2">
                  <a:extLst>
                    <a:ext uri="{FF2B5EF4-FFF2-40B4-BE49-F238E27FC236}">
                      <a16:creationId xmlns:a16="http://schemas.microsoft.com/office/drawing/2014/main" id="{757EBDF4-4CCE-CA35-A605-D28DE1B7C153}"/>
                    </a:ext>
                  </a:extLst>
                </p:cNvPr>
                <p:cNvSpPr>
                  <a:spLocks noChangeArrowheads="1"/>
                </p:cNvSpPr>
                <p:nvPr/>
              </p:nvSpPr>
              <p:spPr bwMode="gray">
                <a:xfrm>
                  <a:off x="793510" y="6006069"/>
                  <a:ext cx="4527588" cy="154907"/>
                </a:xfrm>
                <a:prstGeom prst="rect">
                  <a:avLst/>
                </a:prstGeom>
                <a:noFill/>
                <a:ln w="9525">
                  <a:noFill/>
                  <a:miter lim="800000"/>
                  <a:headEnd/>
                  <a:tailEnd/>
                </a:ln>
              </p:spPr>
              <p:txBody>
                <a:bodyPr wrap="none" lIns="0" tIns="0" rIns="0" bIns="0" anchor="ctr">
                  <a:spAutoFit/>
                </a:bodyPr>
                <a:lstStyle/>
                <a:p>
                  <a:pPr defTabSz="762000" eaLnBrk="0" hangingPunct="0"/>
                  <a14:m>
                    <m:oMath xmlns:m="http://schemas.openxmlformats.org/officeDocument/2006/math">
                      <m:r>
                        <m:rPr>
                          <m:sty m:val="p"/>
                        </m:rPr>
                        <a:rPr lang="en-US" sz="1000" b="0" i="0" dirty="0" smtClean="0">
                          <a:latin typeface="Cambria Math" panose="02040503050406030204" pitchFamily="18" charset="0"/>
                          <a:cs typeface="Arial" panose="020B0604020202020204" pitchFamily="34" charset="0"/>
                        </a:rPr>
                        <m:t>SDF</m:t>
                      </m:r>
                      <m:d>
                        <m:dPr>
                          <m:ctrlPr>
                            <a:rPr lang="en-US" sz="1000" i="1" dirty="0" smtClean="0">
                              <a:latin typeface="Cambria Math" panose="02040503050406030204" pitchFamily="18" charset="0"/>
                              <a:cs typeface="Arial" panose="020B0604020202020204" pitchFamily="34" charset="0"/>
                            </a:rPr>
                          </m:ctrlPr>
                        </m:dPr>
                        <m:e>
                          <m:r>
                            <a:rPr lang="en-US" sz="1000" b="0" i="1" dirty="0" smtClean="0">
                              <a:latin typeface="Cambria Math" panose="02040503050406030204" pitchFamily="18" charset="0"/>
                              <a:cs typeface="Arial" panose="020B0604020202020204" pitchFamily="34" charset="0"/>
                            </a:rPr>
                            <m:t>𝑥</m:t>
                          </m:r>
                        </m:e>
                      </m:d>
                      <m:r>
                        <a:rPr lang="en-US" sz="1000" b="0" i="1" dirty="0" smtClean="0">
                          <a:latin typeface="Cambria Math" panose="02040503050406030204" pitchFamily="18" charset="0"/>
                          <a:cs typeface="Arial" panose="020B0604020202020204" pitchFamily="34" charset="0"/>
                        </a:rPr>
                        <m:t>=</m:t>
                      </m:r>
                      <m:sSub>
                        <m:sSubPr>
                          <m:ctrlPr>
                            <a:rPr lang="en-US" altLang="zh-CN" sz="1000" i="1" dirty="0" smtClean="0">
                              <a:latin typeface="Cambria Math" panose="02040503050406030204" pitchFamily="18" charset="0"/>
                              <a:cs typeface="Arial" panose="020B0604020202020204" pitchFamily="34" charset="0"/>
                            </a:rPr>
                          </m:ctrlPr>
                        </m:sSubPr>
                        <m:e>
                          <m:r>
                            <a:rPr lang="en-US" altLang="zh-CN" sz="1000" i="1" dirty="0">
                              <a:latin typeface="Cambria Math" panose="02040503050406030204" pitchFamily="18" charset="0"/>
                              <a:cs typeface="Arial" panose="020B0604020202020204" pitchFamily="34" charset="0"/>
                            </a:rPr>
                            <m:t>𝑑</m:t>
                          </m:r>
                        </m:e>
                        <m:sub>
                          <m:acc>
                            <m:accPr>
                              <m:chr m:val="⃗"/>
                              <m:ctrlPr>
                                <a:rPr lang="en-US" altLang="zh-CN" sz="1000" i="1" dirty="0">
                                  <a:latin typeface="Cambria Math" panose="02040503050406030204" pitchFamily="18" charset="0"/>
                                  <a:cs typeface="Arial" panose="020B0604020202020204" pitchFamily="34" charset="0"/>
                                </a:rPr>
                              </m:ctrlPr>
                            </m:accPr>
                            <m:e>
                              <m:r>
                                <a:rPr lang="en-US" altLang="zh-CN" sz="1000" i="1" dirty="0" smtClean="0">
                                  <a:latin typeface="Cambria Math" panose="02040503050406030204" pitchFamily="18" charset="0"/>
                                  <a:cs typeface="Arial" panose="020B0604020202020204" pitchFamily="34" charset="0"/>
                                </a:rPr>
                                <m:t>𝑥</m:t>
                              </m:r>
                            </m:e>
                          </m:acc>
                        </m:sub>
                      </m:sSub>
                      <m:r>
                        <a:rPr lang="en-US" sz="1000" b="0" i="1" dirty="0" smtClean="0">
                          <a:latin typeface="Cambria Math" panose="02040503050406030204" pitchFamily="18" charset="0"/>
                          <a:cs typeface="Arial" panose="020B0604020202020204" pitchFamily="34" charset="0"/>
                        </a:rPr>
                        <m:t>=</m:t>
                      </m:r>
                      <m:sSub>
                        <m:sSubPr>
                          <m:ctrlPr>
                            <a:rPr lang="en-US" altLang="zh-CN" sz="1000" i="1" dirty="0">
                              <a:latin typeface="Cambria Math" panose="02040503050406030204" pitchFamily="18" charset="0"/>
                              <a:cs typeface="Arial" panose="020B0604020202020204" pitchFamily="34" charset="0"/>
                            </a:rPr>
                          </m:ctrlPr>
                        </m:sSubPr>
                        <m:e>
                          <m:r>
                            <a:rPr lang="en-US" altLang="zh-CN" sz="1000" i="1" dirty="0">
                              <a:latin typeface="Cambria Math" panose="02040503050406030204" pitchFamily="18" charset="0"/>
                              <a:cs typeface="Arial" panose="020B0604020202020204" pitchFamily="34" charset="0"/>
                            </a:rPr>
                            <m:t>𝑑</m:t>
                          </m:r>
                        </m:e>
                        <m:sub>
                          <m:r>
                            <a:rPr lang="en-US" altLang="zh-CN" sz="1000" i="1" dirty="0">
                              <a:latin typeface="Cambria Math" panose="02040503050406030204" pitchFamily="18" charset="0"/>
                              <a:cs typeface="Arial" panose="020B0604020202020204" pitchFamily="34" charset="0"/>
                            </a:rPr>
                            <m:t>𝑠</m:t>
                          </m:r>
                        </m:sub>
                      </m:sSub>
                      <m:r>
                        <a:rPr lang="en-US" altLang="zh-CN" sz="1000" b="0" i="0" dirty="0" smtClean="0">
                          <a:latin typeface="Cambria Math" panose="02040503050406030204" pitchFamily="18" charset="0"/>
                          <a:cs typeface="Arial" panose="020B0604020202020204" pitchFamily="34" charset="0"/>
                        </a:rPr>
                        <m:t>−</m:t>
                      </m:r>
                      <m:sSub>
                        <m:sSubPr>
                          <m:ctrlPr>
                            <a:rPr lang="en-US" altLang="zh-CN" sz="1000" i="1" dirty="0">
                              <a:latin typeface="Cambria Math" panose="02040503050406030204" pitchFamily="18" charset="0"/>
                              <a:cs typeface="Arial" panose="020B0604020202020204" pitchFamily="34" charset="0"/>
                            </a:rPr>
                          </m:ctrlPr>
                        </m:sSubPr>
                        <m:e>
                          <m:r>
                            <a:rPr lang="en-US" altLang="zh-CN" sz="1000" i="1" dirty="0">
                              <a:latin typeface="Cambria Math" panose="02040503050406030204" pitchFamily="18" charset="0"/>
                              <a:cs typeface="Arial" panose="020B0604020202020204" pitchFamily="34" charset="0"/>
                            </a:rPr>
                            <m:t>𝑑</m:t>
                          </m:r>
                        </m:e>
                        <m:sub>
                          <m:r>
                            <a:rPr lang="en-US" altLang="zh-CN" sz="1000" b="0" i="1" dirty="0" smtClean="0">
                              <a:latin typeface="Cambria Math" panose="02040503050406030204" pitchFamily="18" charset="0"/>
                              <a:cs typeface="Arial" panose="020B0604020202020204" pitchFamily="34" charset="0"/>
                            </a:rPr>
                            <m:t>𝑣</m:t>
                          </m:r>
                        </m:sub>
                      </m:sSub>
                      <m:r>
                        <a:rPr lang="zh-CN" altLang="en-US" sz="1000" i="1" dirty="0">
                          <a:latin typeface="Cambria Math" panose="02040503050406030204" pitchFamily="18" charset="0"/>
                          <a:cs typeface="Arial" panose="020B0604020202020204" pitchFamily="34" charset="0"/>
                        </a:rPr>
                        <m:t>：</m:t>
                      </m:r>
                    </m:oMath>
                  </a14:m>
                  <a:r>
                    <a:rPr lang="zh-CN" altLang="en-US" sz="1000" dirty="0">
                      <a:cs typeface="Arial" panose="020B0604020202020204" pitchFamily="34" charset="0"/>
                    </a:rPr>
                    <a:t>大于</a:t>
                  </a:r>
                  <a:r>
                    <a:rPr lang="en-US" altLang="zh-CN" sz="1000" dirty="0">
                      <a:cs typeface="Arial" panose="020B0604020202020204" pitchFamily="34" charset="0"/>
                    </a:rPr>
                    <a:t>0</a:t>
                  </a:r>
                  <a:r>
                    <a:rPr lang="zh-CN" altLang="en-US" sz="1000" dirty="0">
                      <a:cs typeface="Arial" panose="020B0604020202020204" pitchFamily="34" charset="0"/>
                    </a:rPr>
                    <a:t>，体素在真实面前面；小于</a:t>
                  </a:r>
                  <a:r>
                    <a:rPr lang="en-US" altLang="zh-CN" sz="1000" dirty="0">
                      <a:cs typeface="Arial" panose="020B0604020202020204" pitchFamily="34" charset="0"/>
                    </a:rPr>
                    <a:t>0</a:t>
                  </a:r>
                  <a:r>
                    <a:rPr lang="zh-CN" altLang="en-US" sz="1000" dirty="0">
                      <a:cs typeface="Arial" panose="020B0604020202020204" pitchFamily="34" charset="0"/>
                    </a:rPr>
                    <a:t>，体素在真实面后面</a:t>
                  </a:r>
                  <a:endParaRPr lang="en-US" sz="1000" dirty="0">
                    <a:cs typeface="Arial" panose="020B0604020202020204" pitchFamily="34" charset="0"/>
                  </a:endParaRPr>
                </a:p>
              </p:txBody>
            </p:sp>
          </mc:Choice>
          <mc:Fallback xmlns="">
            <p:sp>
              <p:nvSpPr>
                <p:cNvPr id="8" name="Rectangle 2">
                  <a:extLst>
                    <a:ext uri="{FF2B5EF4-FFF2-40B4-BE49-F238E27FC236}">
                      <a16:creationId xmlns:a16="http://schemas.microsoft.com/office/drawing/2014/main" id="{757EBDF4-4CCE-CA35-A605-D28DE1B7C153}"/>
                    </a:ext>
                  </a:extLst>
                </p:cNvPr>
                <p:cNvSpPr>
                  <a:spLocks noRot="1" noChangeAspect="1" noMove="1" noResize="1" noEditPoints="1" noAdjustHandles="1" noChangeArrowheads="1" noChangeShapeType="1" noTextEdit="1"/>
                </p:cNvSpPr>
                <p:nvPr/>
              </p:nvSpPr>
              <p:spPr bwMode="gray">
                <a:xfrm>
                  <a:off x="793510" y="6006069"/>
                  <a:ext cx="4527588" cy="154907"/>
                </a:xfrm>
                <a:prstGeom prst="rect">
                  <a:avLst/>
                </a:prstGeom>
                <a:blipFill>
                  <a:blip r:embed="rId8"/>
                  <a:stretch>
                    <a:fillRect l="-945" t="-24000" r="-675" b="-56000"/>
                  </a:stretch>
                </a:blipFill>
                <a:ln w="9525">
                  <a:noFill/>
                  <a:miter lim="800000"/>
                  <a:headEnd/>
                  <a:tailEnd/>
                </a:ln>
              </p:spPr>
              <p:txBody>
                <a:bodyPr/>
                <a:lstStyle/>
                <a:p>
                  <a:r>
                    <a:rPr lang="en-US">
                      <a:noFill/>
                    </a:rPr>
                    <a:t> </a:t>
                  </a:r>
                </a:p>
              </p:txBody>
            </p:sp>
          </mc:Fallback>
        </mc:AlternateContent>
        <p:sp>
          <p:nvSpPr>
            <p:cNvPr id="9" name="Line 4">
              <a:extLst>
                <a:ext uri="{FF2B5EF4-FFF2-40B4-BE49-F238E27FC236}">
                  <a16:creationId xmlns:a16="http://schemas.microsoft.com/office/drawing/2014/main" id="{DC0BC2ED-DCA5-EBDF-B4DF-4D62C9414E42}"/>
                </a:ext>
              </a:extLst>
            </p:cNvPr>
            <p:cNvSpPr>
              <a:spLocks noChangeShapeType="1"/>
            </p:cNvSpPr>
            <p:nvPr/>
          </p:nvSpPr>
          <p:spPr bwMode="gray">
            <a:xfrm rot="16200000">
              <a:off x="249107" y="5872073"/>
              <a:ext cx="530484" cy="0"/>
            </a:xfrm>
            <a:prstGeom prst="line">
              <a:avLst/>
            </a:prstGeom>
            <a:noFill/>
            <a:ln w="9525" cap="flat" cmpd="sng" algn="ctr">
              <a:solidFill>
                <a:schemeClr val="accent1">
                  <a:lumMod val="100000"/>
                </a:schemeClr>
              </a:solidFill>
              <a:prstDash val="solid"/>
              <a:miter lim="800000"/>
              <a:headEnd type="none" w="med" len="med"/>
              <a:tailEnd type="none" w="med" len="med"/>
            </a:ln>
          </p:spPr>
          <p:txBody>
            <a:bodyPr/>
            <a:lstStyle/>
            <a:p>
              <a:endParaRPr lang="en-US" sz="1000" dirty="0">
                <a:cs typeface="Arial" panose="020B0604020202020204" pitchFamily="34" charset="0"/>
              </a:endParaRPr>
            </a:p>
          </p:txBody>
        </p:sp>
        <p:sp>
          <p:nvSpPr>
            <p:cNvPr id="10" name="Rectangle 3">
              <a:extLst>
                <a:ext uri="{FF2B5EF4-FFF2-40B4-BE49-F238E27FC236}">
                  <a16:creationId xmlns:a16="http://schemas.microsoft.com/office/drawing/2014/main" id="{80A29B3C-5D8F-B891-C9FF-D6E475AF9183}"/>
                </a:ext>
              </a:extLst>
            </p:cNvPr>
            <p:cNvSpPr>
              <a:spLocks noChangeAspect="1" noChangeArrowheads="1"/>
            </p:cNvSpPr>
            <p:nvPr/>
          </p:nvSpPr>
          <p:spPr bwMode="gray">
            <a:xfrm>
              <a:off x="586149" y="6029719"/>
              <a:ext cx="151967" cy="107596"/>
            </a:xfrm>
            <a:prstGeom prst="rect">
              <a:avLst/>
            </a:prstGeom>
            <a:solidFill>
              <a:schemeClr val="accent1">
                <a:lumMod val="100000"/>
              </a:schemeClr>
            </a:solidFill>
            <a:ln w="9525">
              <a:noFill/>
              <a:miter lim="800000"/>
              <a:headEnd/>
              <a:tailEnd/>
            </a:ln>
          </p:spPr>
          <p:txBody>
            <a:bodyPr lIns="54006" tIns="54006" rIns="54006" bIns="54006" anchor="ctr"/>
            <a:lstStyle/>
            <a:p>
              <a:pPr>
                <a:tabLst>
                  <a:tab pos="1800225" algn="r"/>
                </a:tabLst>
              </a:pPr>
              <a:endParaRPr lang="en-US" sz="1000" kern="0" dirty="0">
                <a:cs typeface="Arial" panose="020B0604020202020204" pitchFamily="34" charset="0"/>
              </a:endParaRPr>
            </a:p>
          </p:txBody>
        </p:sp>
        <mc:AlternateContent xmlns:mc="http://schemas.openxmlformats.org/markup-compatibility/2006" xmlns:a14="http://schemas.microsoft.com/office/drawing/2010/main">
          <mc:Choice Requires="a14">
            <p:sp>
              <p:nvSpPr>
                <p:cNvPr id="11" name="Rectangle 5">
                  <a:extLst>
                    <a:ext uri="{FF2B5EF4-FFF2-40B4-BE49-F238E27FC236}">
                      <a16:creationId xmlns:a16="http://schemas.microsoft.com/office/drawing/2014/main" id="{508A86E2-128F-ABC5-083F-D094C44C35E7}"/>
                    </a:ext>
                  </a:extLst>
                </p:cNvPr>
                <p:cNvSpPr>
                  <a:spLocks noChangeArrowheads="1"/>
                </p:cNvSpPr>
                <p:nvPr/>
              </p:nvSpPr>
              <p:spPr bwMode="gray">
                <a:xfrm>
                  <a:off x="793509" y="5795396"/>
                  <a:ext cx="777405" cy="154907"/>
                </a:xfrm>
                <a:prstGeom prst="rect">
                  <a:avLst/>
                </a:prstGeom>
                <a:noFill/>
                <a:ln w="9525">
                  <a:noFill/>
                  <a:miter lim="800000"/>
                  <a:headEnd/>
                  <a:tailEnd/>
                </a:ln>
              </p:spPr>
              <p:txBody>
                <a:bodyPr wrap="none" lIns="0" tIns="0" rIns="0" bIns="0" anchor="ctr">
                  <a:spAutoFit/>
                </a:bodyPr>
                <a:lstStyle/>
                <a:p>
                  <a:pPr defTabSz="762000" eaLnBrk="0" hangingPunct="0"/>
                  <a14:m>
                    <m:oMath xmlns:m="http://schemas.openxmlformats.org/officeDocument/2006/math">
                      <m:sSub>
                        <m:sSubPr>
                          <m:ctrlPr>
                            <a:rPr lang="en-US" altLang="zh-CN" sz="1000" i="1" dirty="0" smtClean="0">
                              <a:latin typeface="Cambria Math" panose="02040503050406030204" pitchFamily="18" charset="0"/>
                              <a:cs typeface="Arial" panose="020B0604020202020204" pitchFamily="34" charset="0"/>
                            </a:rPr>
                          </m:ctrlPr>
                        </m:sSubPr>
                        <m:e>
                          <m:r>
                            <a:rPr lang="en-US" altLang="zh-CN" sz="1000" b="0" i="1" dirty="0" smtClean="0">
                              <a:latin typeface="Cambria Math" panose="02040503050406030204" pitchFamily="18" charset="0"/>
                              <a:cs typeface="Arial" panose="020B0604020202020204" pitchFamily="34" charset="0"/>
                            </a:rPr>
                            <m:t>𝑑</m:t>
                          </m:r>
                        </m:e>
                        <m:sub>
                          <m:r>
                            <a:rPr lang="en-US" altLang="zh-CN" sz="1000" b="0" i="1" dirty="0" smtClean="0">
                              <a:latin typeface="Cambria Math" panose="02040503050406030204" pitchFamily="18" charset="0"/>
                              <a:cs typeface="Arial" panose="020B0604020202020204" pitchFamily="34" charset="0"/>
                            </a:rPr>
                            <m:t>𝑣</m:t>
                          </m:r>
                        </m:sub>
                      </m:sSub>
                    </m:oMath>
                  </a14:m>
                  <a:r>
                    <a:rPr lang="zh-CN" altLang="en-US" sz="1000" dirty="0">
                      <a:cs typeface="Arial" panose="020B0604020202020204" pitchFamily="34" charset="0"/>
                    </a:rPr>
                    <a:t>：估计深度</a:t>
                  </a:r>
                  <a:endParaRPr lang="en-US" altLang="zh-CN" sz="1000" dirty="0">
                    <a:cs typeface="Arial" panose="020B0604020202020204" pitchFamily="34" charset="0"/>
                  </a:endParaRPr>
                </a:p>
              </p:txBody>
            </p:sp>
          </mc:Choice>
          <mc:Fallback xmlns="">
            <p:sp>
              <p:nvSpPr>
                <p:cNvPr id="11" name="Rectangle 5">
                  <a:extLst>
                    <a:ext uri="{FF2B5EF4-FFF2-40B4-BE49-F238E27FC236}">
                      <a16:creationId xmlns:a16="http://schemas.microsoft.com/office/drawing/2014/main" id="{508A86E2-128F-ABC5-083F-D094C44C35E7}"/>
                    </a:ext>
                  </a:extLst>
                </p:cNvPr>
                <p:cNvSpPr>
                  <a:spLocks noRot="1" noChangeAspect="1" noMove="1" noResize="1" noEditPoints="1" noAdjustHandles="1" noChangeArrowheads="1" noChangeShapeType="1" noTextEdit="1"/>
                </p:cNvSpPr>
                <p:nvPr/>
              </p:nvSpPr>
              <p:spPr bwMode="gray">
                <a:xfrm>
                  <a:off x="793509" y="5795396"/>
                  <a:ext cx="777405" cy="154907"/>
                </a:xfrm>
                <a:prstGeom prst="rect">
                  <a:avLst/>
                </a:prstGeom>
                <a:blipFill>
                  <a:blip r:embed="rId9"/>
                  <a:stretch>
                    <a:fillRect l="-6299" t="-24000" r="-10236" b="-56000"/>
                  </a:stretch>
                </a:blipFill>
                <a:ln w="9525">
                  <a:noFill/>
                  <a:miter lim="800000"/>
                  <a:headEnd/>
                  <a:tailEnd/>
                </a:ln>
              </p:spPr>
              <p:txBody>
                <a:bodyPr/>
                <a:lstStyle/>
                <a:p>
                  <a:r>
                    <a:rPr lang="en-US">
                      <a:noFill/>
                    </a:rPr>
                    <a:t> </a:t>
                  </a:r>
                </a:p>
              </p:txBody>
            </p:sp>
          </mc:Fallback>
        </mc:AlternateContent>
        <p:sp>
          <p:nvSpPr>
            <p:cNvPr id="12" name="Rectangle 6">
              <a:extLst>
                <a:ext uri="{FF2B5EF4-FFF2-40B4-BE49-F238E27FC236}">
                  <a16:creationId xmlns:a16="http://schemas.microsoft.com/office/drawing/2014/main" id="{B3B6ECE0-553A-9CED-104C-08ACF8B7ACC7}"/>
                </a:ext>
              </a:extLst>
            </p:cNvPr>
            <p:cNvSpPr>
              <a:spLocks noChangeAspect="1" noChangeArrowheads="1"/>
            </p:cNvSpPr>
            <p:nvPr/>
          </p:nvSpPr>
          <p:spPr bwMode="gray">
            <a:xfrm>
              <a:off x="586149" y="5818275"/>
              <a:ext cx="151967" cy="107596"/>
            </a:xfrm>
            <a:prstGeom prst="rect">
              <a:avLst/>
            </a:prstGeom>
            <a:solidFill>
              <a:schemeClr val="accent2"/>
            </a:solidFill>
            <a:ln w="9525" algn="ctr">
              <a:noFill/>
              <a:miter lim="800000"/>
              <a:headEnd/>
              <a:tailEnd/>
            </a:ln>
          </p:spPr>
          <p:txBody>
            <a:bodyPr lIns="54006" tIns="54006" rIns="54006" bIns="54006" anchor="ctr"/>
            <a:lstStyle/>
            <a:p>
              <a:pPr>
                <a:tabLst>
                  <a:tab pos="1800225" algn="r"/>
                </a:tabLst>
              </a:pPr>
              <a:endParaRPr lang="en-US" sz="1000" kern="0" dirty="0">
                <a:cs typeface="Arial" panose="020B0604020202020204" pitchFamily="34" charset="0"/>
              </a:endParaRPr>
            </a:p>
          </p:txBody>
        </p:sp>
        <mc:AlternateContent xmlns:mc="http://schemas.openxmlformats.org/markup-compatibility/2006" xmlns:a14="http://schemas.microsoft.com/office/drawing/2010/main">
          <mc:Choice Requires="a14">
            <p:sp>
              <p:nvSpPr>
                <p:cNvPr id="13" name="Rectangle 7">
                  <a:extLst>
                    <a:ext uri="{FF2B5EF4-FFF2-40B4-BE49-F238E27FC236}">
                      <a16:creationId xmlns:a16="http://schemas.microsoft.com/office/drawing/2014/main" id="{A185FE09-88E3-28F2-9691-88E2F38545AF}"/>
                    </a:ext>
                  </a:extLst>
                </p:cNvPr>
                <p:cNvSpPr>
                  <a:spLocks noChangeArrowheads="1"/>
                </p:cNvSpPr>
                <p:nvPr/>
              </p:nvSpPr>
              <p:spPr bwMode="gray">
                <a:xfrm>
                  <a:off x="793509" y="5583953"/>
                  <a:ext cx="768920" cy="154907"/>
                </a:xfrm>
                <a:prstGeom prst="rect">
                  <a:avLst/>
                </a:prstGeom>
                <a:noFill/>
                <a:ln w="9525">
                  <a:noFill/>
                  <a:miter lim="800000"/>
                  <a:headEnd/>
                  <a:tailEnd/>
                </a:ln>
              </p:spPr>
              <p:txBody>
                <a:bodyPr wrap="none" lIns="0" tIns="0" rIns="0" bIns="0" anchor="ctr">
                  <a:spAutoFit/>
                </a:bodyPr>
                <a:lstStyle/>
                <a:p>
                  <a:pPr defTabSz="762000" eaLnBrk="0" hangingPunct="0"/>
                  <a14:m>
                    <m:oMath xmlns:m="http://schemas.openxmlformats.org/officeDocument/2006/math">
                      <m:sSub>
                        <m:sSubPr>
                          <m:ctrlPr>
                            <a:rPr lang="en-US" sz="1000" i="1" dirty="0" smtClean="0">
                              <a:latin typeface="Cambria Math" panose="02040503050406030204" pitchFamily="18" charset="0"/>
                              <a:cs typeface="Arial" panose="020B0604020202020204" pitchFamily="34" charset="0"/>
                            </a:rPr>
                          </m:ctrlPr>
                        </m:sSubPr>
                        <m:e>
                          <m:r>
                            <a:rPr lang="en-US" sz="1000" b="0" i="1" dirty="0" smtClean="0">
                              <a:latin typeface="Cambria Math" panose="02040503050406030204" pitchFamily="18" charset="0"/>
                              <a:cs typeface="Arial" panose="020B0604020202020204" pitchFamily="34" charset="0"/>
                            </a:rPr>
                            <m:t>𝑑</m:t>
                          </m:r>
                        </m:e>
                        <m:sub>
                          <m:r>
                            <a:rPr lang="en-US" sz="1000" b="0" i="1" dirty="0" smtClean="0">
                              <a:latin typeface="Cambria Math" panose="02040503050406030204" pitchFamily="18" charset="0"/>
                              <a:cs typeface="Arial" panose="020B0604020202020204" pitchFamily="34" charset="0"/>
                            </a:rPr>
                            <m:t>𝑠</m:t>
                          </m:r>
                        </m:sub>
                      </m:sSub>
                    </m:oMath>
                  </a14:m>
                  <a:r>
                    <a:rPr lang="zh-CN" altLang="en-US" sz="1000" dirty="0">
                      <a:cs typeface="Arial" panose="020B0604020202020204" pitchFamily="34" charset="0"/>
                    </a:rPr>
                    <a:t>：真实深度</a:t>
                  </a:r>
                  <a:endParaRPr lang="en-US" sz="1000" dirty="0">
                    <a:cs typeface="Arial" panose="020B0604020202020204" pitchFamily="34" charset="0"/>
                  </a:endParaRPr>
                </a:p>
              </p:txBody>
            </p:sp>
          </mc:Choice>
          <mc:Fallback xmlns="">
            <p:sp>
              <p:nvSpPr>
                <p:cNvPr id="13" name="Rectangle 7">
                  <a:extLst>
                    <a:ext uri="{FF2B5EF4-FFF2-40B4-BE49-F238E27FC236}">
                      <a16:creationId xmlns:a16="http://schemas.microsoft.com/office/drawing/2014/main" id="{A185FE09-88E3-28F2-9691-88E2F38545AF}"/>
                    </a:ext>
                  </a:extLst>
                </p:cNvPr>
                <p:cNvSpPr>
                  <a:spLocks noRot="1" noChangeAspect="1" noMove="1" noResize="1" noEditPoints="1" noAdjustHandles="1" noChangeArrowheads="1" noChangeShapeType="1" noTextEdit="1"/>
                </p:cNvSpPr>
                <p:nvPr/>
              </p:nvSpPr>
              <p:spPr bwMode="gray">
                <a:xfrm>
                  <a:off x="793509" y="5583953"/>
                  <a:ext cx="768920" cy="154907"/>
                </a:xfrm>
                <a:prstGeom prst="rect">
                  <a:avLst/>
                </a:prstGeom>
                <a:blipFill>
                  <a:blip r:embed="rId10"/>
                  <a:stretch>
                    <a:fillRect l="-6349" t="-20000" r="-9524" b="-56000"/>
                  </a:stretch>
                </a:blipFill>
                <a:ln w="9525">
                  <a:noFill/>
                  <a:miter lim="800000"/>
                  <a:headEnd/>
                  <a:tailEnd/>
                </a:ln>
              </p:spPr>
              <p:txBody>
                <a:bodyPr/>
                <a:lstStyle/>
                <a:p>
                  <a:r>
                    <a:rPr lang="en-US">
                      <a:noFill/>
                    </a:rPr>
                    <a:t> </a:t>
                  </a:r>
                </a:p>
              </p:txBody>
            </p:sp>
          </mc:Fallback>
        </mc:AlternateContent>
        <p:sp>
          <p:nvSpPr>
            <p:cNvPr id="14" name="Rectangle 8">
              <a:extLst>
                <a:ext uri="{FF2B5EF4-FFF2-40B4-BE49-F238E27FC236}">
                  <a16:creationId xmlns:a16="http://schemas.microsoft.com/office/drawing/2014/main" id="{2C780741-FEA3-7999-0883-F8E3FABF3B2C}"/>
                </a:ext>
              </a:extLst>
            </p:cNvPr>
            <p:cNvSpPr>
              <a:spLocks noChangeAspect="1" noChangeArrowheads="1"/>
            </p:cNvSpPr>
            <p:nvPr/>
          </p:nvSpPr>
          <p:spPr bwMode="gray">
            <a:xfrm>
              <a:off x="586149" y="5606831"/>
              <a:ext cx="151967" cy="107596"/>
            </a:xfrm>
            <a:prstGeom prst="rect">
              <a:avLst/>
            </a:prstGeom>
            <a:solidFill>
              <a:schemeClr val="accent3"/>
            </a:solidFill>
            <a:ln w="9525">
              <a:noFill/>
              <a:miter lim="800000"/>
              <a:headEnd/>
              <a:tailEnd/>
            </a:ln>
          </p:spPr>
          <p:txBody>
            <a:bodyPr lIns="54006" tIns="54006" rIns="54006" bIns="54006" anchor="ctr"/>
            <a:lstStyle/>
            <a:p>
              <a:pPr>
                <a:tabLst>
                  <a:tab pos="1800225" algn="r"/>
                </a:tabLst>
              </a:pPr>
              <a:endParaRPr lang="en-US" sz="1000" kern="0" dirty="0">
                <a:cs typeface="Arial" panose="020B0604020202020204" pitchFamily="34" charset="0"/>
              </a:endParaRPr>
            </a:p>
          </p:txBody>
        </p:sp>
      </p:grpSp>
      <p:grpSp>
        <p:nvGrpSpPr>
          <p:cNvPr id="15" name="Group 3">
            <a:extLst>
              <a:ext uri="{FF2B5EF4-FFF2-40B4-BE49-F238E27FC236}">
                <a16:creationId xmlns:a16="http://schemas.microsoft.com/office/drawing/2014/main" id="{599BF0DC-8F71-B792-697F-D3C5167BF032}"/>
              </a:ext>
            </a:extLst>
          </p:cNvPr>
          <p:cNvGrpSpPr/>
          <p:nvPr/>
        </p:nvGrpSpPr>
        <p:grpSpPr>
          <a:xfrm>
            <a:off x="6380316" y="5896580"/>
            <a:ext cx="3612734" cy="153888"/>
            <a:chOff x="514349" y="6004869"/>
            <a:chExt cx="3621456" cy="157299"/>
          </a:xfrm>
        </p:grpSpPr>
        <p:sp>
          <p:nvSpPr>
            <p:cNvPr id="16" name="Rectangle 2">
              <a:extLst>
                <a:ext uri="{FF2B5EF4-FFF2-40B4-BE49-F238E27FC236}">
                  <a16:creationId xmlns:a16="http://schemas.microsoft.com/office/drawing/2014/main" id="{745154AE-D2D9-141F-3729-0BE4672C3A04}"/>
                </a:ext>
              </a:extLst>
            </p:cNvPr>
            <p:cNvSpPr>
              <a:spLocks noChangeArrowheads="1"/>
            </p:cNvSpPr>
            <p:nvPr/>
          </p:nvSpPr>
          <p:spPr bwMode="gray">
            <a:xfrm>
              <a:off x="793510" y="6004869"/>
              <a:ext cx="3342295" cy="157299"/>
            </a:xfrm>
            <a:prstGeom prst="rect">
              <a:avLst/>
            </a:prstGeom>
            <a:noFill/>
            <a:ln w="9525">
              <a:noFill/>
              <a:miter lim="800000"/>
              <a:headEnd/>
              <a:tailEnd/>
            </a:ln>
          </p:spPr>
          <p:txBody>
            <a:bodyPr wrap="none" lIns="0" tIns="0" rIns="0" bIns="0" anchor="ctr">
              <a:spAutoFit/>
            </a:bodyPr>
            <a:lstStyle/>
            <a:p>
              <a:pPr defTabSz="762000" eaLnBrk="0" hangingPunct="0"/>
              <a:r>
                <a:rPr lang="zh-CN" altLang="en-US" sz="1000" dirty="0">
                  <a:cs typeface="Arial" panose="020B0604020202020204" pitchFamily="34" charset="0"/>
                </a:rPr>
                <a:t>截断：只关注真实面前后一段距离阈值范围内与体素的关系</a:t>
              </a:r>
              <a:endParaRPr lang="en-US" sz="1000" dirty="0">
                <a:cs typeface="Arial" panose="020B0604020202020204" pitchFamily="34" charset="0"/>
              </a:endParaRPr>
            </a:p>
          </p:txBody>
        </p:sp>
        <p:sp>
          <p:nvSpPr>
            <p:cNvPr id="17" name="Line 4">
              <a:extLst>
                <a:ext uri="{FF2B5EF4-FFF2-40B4-BE49-F238E27FC236}">
                  <a16:creationId xmlns:a16="http://schemas.microsoft.com/office/drawing/2014/main" id="{9EB747B5-E44B-BFA1-6434-9D8A3B77AE3C}"/>
                </a:ext>
              </a:extLst>
            </p:cNvPr>
            <p:cNvSpPr>
              <a:spLocks noChangeShapeType="1"/>
            </p:cNvSpPr>
            <p:nvPr/>
          </p:nvSpPr>
          <p:spPr bwMode="gray">
            <a:xfrm rot="16200000">
              <a:off x="460551" y="6083517"/>
              <a:ext cx="107596" cy="0"/>
            </a:xfrm>
            <a:prstGeom prst="line">
              <a:avLst/>
            </a:prstGeom>
            <a:noFill/>
            <a:ln w="9525" cap="flat" cmpd="sng" algn="ctr">
              <a:solidFill>
                <a:schemeClr val="accent1">
                  <a:lumMod val="100000"/>
                </a:schemeClr>
              </a:solidFill>
              <a:prstDash val="solid"/>
              <a:miter lim="800000"/>
              <a:headEnd type="none" w="med" len="med"/>
              <a:tailEnd type="none" w="med" len="med"/>
            </a:ln>
          </p:spPr>
          <p:txBody>
            <a:bodyPr/>
            <a:lstStyle/>
            <a:p>
              <a:endParaRPr lang="en-US" sz="1000" dirty="0">
                <a:cs typeface="Arial" panose="020B0604020202020204" pitchFamily="34" charset="0"/>
              </a:endParaRPr>
            </a:p>
          </p:txBody>
        </p:sp>
        <p:sp>
          <p:nvSpPr>
            <p:cNvPr id="18" name="Rectangle 3">
              <a:extLst>
                <a:ext uri="{FF2B5EF4-FFF2-40B4-BE49-F238E27FC236}">
                  <a16:creationId xmlns:a16="http://schemas.microsoft.com/office/drawing/2014/main" id="{9DCD454A-7CEA-C098-66F3-C218FD3CA867}"/>
                </a:ext>
              </a:extLst>
            </p:cNvPr>
            <p:cNvSpPr>
              <a:spLocks noChangeAspect="1" noChangeArrowheads="1"/>
            </p:cNvSpPr>
            <p:nvPr/>
          </p:nvSpPr>
          <p:spPr bwMode="gray">
            <a:xfrm>
              <a:off x="586149" y="6029719"/>
              <a:ext cx="151967" cy="107596"/>
            </a:xfrm>
            <a:prstGeom prst="rect">
              <a:avLst/>
            </a:prstGeom>
            <a:solidFill>
              <a:schemeClr val="accent1">
                <a:lumMod val="100000"/>
              </a:schemeClr>
            </a:solidFill>
            <a:ln w="9525">
              <a:noFill/>
              <a:miter lim="800000"/>
              <a:headEnd/>
              <a:tailEnd/>
            </a:ln>
          </p:spPr>
          <p:txBody>
            <a:bodyPr lIns="54006" tIns="54006" rIns="54006" bIns="54006" anchor="ctr"/>
            <a:lstStyle/>
            <a:p>
              <a:pPr>
                <a:tabLst>
                  <a:tab pos="1800225" algn="r"/>
                </a:tabLst>
              </a:pPr>
              <a:endParaRPr lang="en-US" sz="1000" kern="0" dirty="0">
                <a:cs typeface="Arial" panose="020B0604020202020204" pitchFamily="34" charset="0"/>
              </a:endParaRPr>
            </a:p>
          </p:txBody>
        </p:sp>
      </p:grpSp>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4B046C58-42E8-9F61-7F0E-9FE1D8E70B10}"/>
                  </a:ext>
                </a:extLst>
              </p:cNvPr>
              <p:cNvSpPr txBox="1"/>
              <p:nvPr/>
            </p:nvSpPr>
            <p:spPr>
              <a:xfrm>
                <a:off x="6380316" y="6072207"/>
                <a:ext cx="2311160" cy="78579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n-US" altLang="zh-CN" sz="1000" i="0" smtClean="0">
                          <a:latin typeface="Cambria Math" panose="02040503050406030204" pitchFamily="18" charset="0"/>
                        </a:rPr>
                        <m:t>TSDF</m:t>
                      </m:r>
                      <m:d>
                        <m:dPr>
                          <m:ctrlPr>
                            <a:rPr lang="en-US" altLang="zh-CN" sz="1000" i="1">
                              <a:latin typeface="Cambria Math" panose="02040503050406030204" pitchFamily="18" charset="0"/>
                            </a:rPr>
                          </m:ctrlPr>
                        </m:dPr>
                        <m:e>
                          <m:r>
                            <a:rPr lang="en-US" altLang="zh-CN" sz="1000" i="1">
                              <a:latin typeface="Cambria Math" panose="02040503050406030204" pitchFamily="18" charset="0"/>
                            </a:rPr>
                            <m:t>𝑥</m:t>
                          </m:r>
                        </m:e>
                      </m:d>
                      <m:r>
                        <a:rPr lang="en-US" sz="1000" i="1" smtClean="0">
                          <a:latin typeface="Cambria Math" panose="02040503050406030204" pitchFamily="18" charset="0"/>
                        </a:rPr>
                        <m:t>=</m:t>
                      </m:r>
                      <m:d>
                        <m:dPr>
                          <m:begChr m:val="{"/>
                          <m:endChr m:val=""/>
                          <m:ctrlPr>
                            <a:rPr lang="en-US" sz="1000" i="1" smtClean="0">
                              <a:latin typeface="Cambria Math" panose="02040503050406030204" pitchFamily="18" charset="0"/>
                            </a:rPr>
                          </m:ctrlPr>
                        </m:dPr>
                        <m:e>
                          <m:eqArr>
                            <m:eqArrPr>
                              <m:ctrlPr>
                                <a:rPr lang="en-US" sz="1000" i="1" smtClean="0">
                                  <a:latin typeface="Cambria Math" panose="02040503050406030204" pitchFamily="18" charset="0"/>
                                </a:rPr>
                              </m:ctrlPr>
                            </m:eqArrPr>
                            <m:e>
                              <m:r>
                                <a:rPr lang="en-US" altLang="zh-CN" sz="1000" i="1">
                                  <a:latin typeface="Cambria Math" panose="02040503050406030204" pitchFamily="18" charset="0"/>
                                </a:rPr>
                                <m:t>1</m:t>
                              </m:r>
                              <m:r>
                                <a:rPr lang="en-US" sz="1000" i="1" smtClean="0">
                                  <a:latin typeface="Cambria Math" panose="02040503050406030204" pitchFamily="18" charset="0"/>
                                </a:rPr>
                                <m:t>,</m:t>
                              </m:r>
                              <m:r>
                                <m:rPr>
                                  <m:sty m:val="p"/>
                                </m:rPr>
                                <a:rPr lang="en-US" altLang="zh-CN" sz="1000" i="0">
                                  <a:latin typeface="Cambria Math" panose="02040503050406030204" pitchFamily="18" charset="0"/>
                                </a:rPr>
                                <m:t>if</m:t>
                              </m:r>
                              <m:r>
                                <a:rPr lang="en-US" altLang="zh-CN" sz="1000" i="1">
                                  <a:latin typeface="Cambria Math" panose="02040503050406030204" pitchFamily="18" charset="0"/>
                                </a:rPr>
                                <m:t> </m:t>
                              </m:r>
                              <m:r>
                                <a:rPr lang="en-US" altLang="zh-CN" sz="1000" i="1">
                                  <a:latin typeface="Cambria Math" panose="02040503050406030204" pitchFamily="18" charset="0"/>
                                </a:rPr>
                                <m:t>𝑥</m:t>
                              </m:r>
                              <m:r>
                                <a:rPr lang="en-US" altLang="zh-CN" sz="1000" i="1">
                                  <a:latin typeface="Cambria Math" panose="02040503050406030204" pitchFamily="18" charset="0"/>
                                  <a:ea typeface="Cambria Math" panose="02040503050406030204" pitchFamily="18" charset="0"/>
                                </a:rPr>
                                <m:t>≥</m:t>
                              </m:r>
                              <m:r>
                                <a:rPr lang="en-US" altLang="zh-CN" sz="1000" i="1">
                                  <a:latin typeface="Cambria Math" panose="02040503050406030204" pitchFamily="18" charset="0"/>
                                  <a:ea typeface="Cambria Math" panose="02040503050406030204" pitchFamily="18" charset="0"/>
                                </a:rPr>
                                <m:t>𝛿</m:t>
                              </m:r>
                            </m:e>
                            <m:e>
                              <m:r>
                                <a:rPr lang="en-US" sz="1000" i="1" smtClean="0">
                                  <a:latin typeface="Cambria Math" panose="02040503050406030204" pitchFamily="18" charset="0"/>
                                </a:rPr>
                                <m:t>&amp;</m:t>
                              </m:r>
                              <m:f>
                                <m:fPr>
                                  <m:ctrlPr>
                                    <a:rPr lang="en-US" altLang="zh-CN" sz="1000" i="1">
                                      <a:latin typeface="Cambria Math" panose="02040503050406030204" pitchFamily="18" charset="0"/>
                                    </a:rPr>
                                  </m:ctrlPr>
                                </m:fPr>
                                <m:num>
                                  <m:r>
                                    <m:rPr>
                                      <m:sty m:val="p"/>
                                    </m:rPr>
                                    <a:rPr lang="en-US" altLang="zh-CN" sz="1000" i="0">
                                      <a:latin typeface="Cambria Math" panose="02040503050406030204" pitchFamily="18" charset="0"/>
                                    </a:rPr>
                                    <m:t>SDF</m:t>
                                  </m:r>
                                  <m:d>
                                    <m:dPr>
                                      <m:ctrlPr>
                                        <a:rPr lang="en-US" altLang="zh-CN" sz="1000" i="1">
                                          <a:latin typeface="Cambria Math" panose="02040503050406030204" pitchFamily="18" charset="0"/>
                                        </a:rPr>
                                      </m:ctrlPr>
                                    </m:dPr>
                                    <m:e>
                                      <m:r>
                                        <a:rPr lang="en-US" altLang="zh-CN" sz="1000" b="0" i="1">
                                          <a:latin typeface="Cambria Math" panose="02040503050406030204" pitchFamily="18" charset="0"/>
                                        </a:rPr>
                                        <m:t>𝑥</m:t>
                                      </m:r>
                                    </m:e>
                                  </m:d>
                                </m:num>
                                <m:den>
                                  <m:r>
                                    <a:rPr lang="en-US" altLang="zh-CN" sz="1000" i="1">
                                      <a:latin typeface="Cambria Math" panose="02040503050406030204" pitchFamily="18" charset="0"/>
                                      <a:ea typeface="Cambria Math" panose="02040503050406030204" pitchFamily="18" charset="0"/>
                                    </a:rPr>
                                    <m:t>𝛿</m:t>
                                  </m:r>
                                </m:den>
                              </m:f>
                              <m:r>
                                <a:rPr lang="en-US" sz="1000" i="1" smtClean="0">
                                  <a:latin typeface="Cambria Math" panose="02040503050406030204" pitchFamily="18" charset="0"/>
                                </a:rPr>
                                <m:t>,</m:t>
                              </m:r>
                              <m:r>
                                <m:rPr>
                                  <m:sty m:val="p"/>
                                </m:rPr>
                                <a:rPr lang="en-US" altLang="zh-CN" sz="1000" i="0">
                                  <a:latin typeface="Cambria Math" panose="02040503050406030204" pitchFamily="18" charset="0"/>
                                </a:rPr>
                                <m:t>if</m:t>
                              </m:r>
                              <m:r>
                                <a:rPr lang="en-US" altLang="zh-CN" sz="1000" i="1">
                                  <a:latin typeface="Cambria Math" panose="02040503050406030204" pitchFamily="18" charset="0"/>
                                </a:rPr>
                                <m:t> −</m:t>
                              </m:r>
                              <m:r>
                                <a:rPr lang="en-US" altLang="zh-CN" sz="1000" i="1">
                                  <a:latin typeface="Cambria Math" panose="02040503050406030204" pitchFamily="18" charset="0"/>
                                  <a:ea typeface="Cambria Math" panose="02040503050406030204" pitchFamily="18" charset="0"/>
                                </a:rPr>
                                <m:t>𝛿</m:t>
                              </m:r>
                              <m:r>
                                <a:rPr lang="en-US" altLang="zh-CN" sz="1000" i="1">
                                  <a:latin typeface="Cambria Math" panose="02040503050406030204" pitchFamily="18" charset="0"/>
                                  <a:ea typeface="Cambria Math" panose="02040503050406030204" pitchFamily="18" charset="0"/>
                                </a:rPr>
                                <m:t>≤</m:t>
                              </m:r>
                              <m:r>
                                <a:rPr lang="en-US" altLang="zh-CN" sz="1000" i="1">
                                  <a:latin typeface="Cambria Math" panose="02040503050406030204" pitchFamily="18" charset="0"/>
                                  <a:ea typeface="Cambria Math" panose="02040503050406030204" pitchFamily="18" charset="0"/>
                                </a:rPr>
                                <m:t>𝑥</m:t>
                              </m:r>
                              <m:r>
                                <a:rPr lang="en-US" altLang="zh-CN" sz="1000" i="1">
                                  <a:latin typeface="Cambria Math" panose="02040503050406030204" pitchFamily="18" charset="0"/>
                                  <a:ea typeface="Cambria Math" panose="02040503050406030204" pitchFamily="18" charset="0"/>
                                </a:rPr>
                                <m:t>&lt;</m:t>
                              </m:r>
                              <m:r>
                                <a:rPr lang="en-US" altLang="zh-CN" sz="1000" i="1">
                                  <a:latin typeface="Cambria Math" panose="02040503050406030204" pitchFamily="18" charset="0"/>
                                  <a:ea typeface="Cambria Math" panose="02040503050406030204" pitchFamily="18" charset="0"/>
                                </a:rPr>
                                <m:t>𝛿</m:t>
                              </m:r>
                            </m:e>
                            <m:e>
                              <m:r>
                                <a:rPr lang="en-US" altLang="zh-CN" sz="1000" i="1">
                                  <a:latin typeface="Cambria Math" panose="02040503050406030204" pitchFamily="18" charset="0"/>
                                </a:rPr>
                                <m:t>−1,</m:t>
                              </m:r>
                              <m:r>
                                <m:rPr>
                                  <m:sty m:val="p"/>
                                </m:rPr>
                                <a:rPr lang="en-US" altLang="zh-CN" sz="1000" i="0">
                                  <a:latin typeface="Cambria Math" panose="02040503050406030204" pitchFamily="18" charset="0"/>
                                </a:rPr>
                                <m:t>if</m:t>
                              </m:r>
                              <m:r>
                                <a:rPr lang="en-US" altLang="zh-CN" sz="1000" i="1">
                                  <a:latin typeface="Cambria Math" panose="02040503050406030204" pitchFamily="18" charset="0"/>
                                </a:rPr>
                                <m:t> </m:t>
                              </m:r>
                              <m:r>
                                <a:rPr lang="en-US" altLang="zh-CN" sz="1000" i="1">
                                  <a:latin typeface="Cambria Math" panose="02040503050406030204" pitchFamily="18" charset="0"/>
                                </a:rPr>
                                <m:t>𝑥</m:t>
                              </m:r>
                              <m:r>
                                <a:rPr lang="en-US" altLang="zh-CN" sz="1000" i="1">
                                  <a:latin typeface="Cambria Math" panose="02040503050406030204" pitchFamily="18" charset="0"/>
                                  <a:ea typeface="Cambria Math" panose="02040503050406030204" pitchFamily="18" charset="0"/>
                                </a:rPr>
                                <m:t>&lt;−</m:t>
                              </m:r>
                              <m:r>
                                <a:rPr lang="en-US" altLang="zh-CN" sz="1000" i="1">
                                  <a:latin typeface="Cambria Math" panose="02040503050406030204" pitchFamily="18" charset="0"/>
                                  <a:ea typeface="Cambria Math" panose="02040503050406030204" pitchFamily="18" charset="0"/>
                                </a:rPr>
                                <m:t>𝛿</m:t>
                              </m:r>
                            </m:e>
                          </m:eqArr>
                        </m:e>
                      </m:d>
                    </m:oMath>
                  </m:oMathPara>
                </a14:m>
                <a:endParaRPr lang="en-US" sz="1000" dirty="0"/>
              </a:p>
            </p:txBody>
          </p:sp>
        </mc:Choice>
        <mc:Fallback xmlns="">
          <p:sp>
            <p:nvSpPr>
              <p:cNvPr id="20" name="文本框 19">
                <a:extLst>
                  <a:ext uri="{FF2B5EF4-FFF2-40B4-BE49-F238E27FC236}">
                    <a16:creationId xmlns:a16="http://schemas.microsoft.com/office/drawing/2014/main" id="{4B046C58-42E8-9F61-7F0E-9FE1D8E70B10}"/>
                  </a:ext>
                </a:extLst>
              </p:cNvPr>
              <p:cNvSpPr txBox="1">
                <a:spLocks noRot="1" noChangeAspect="1" noMove="1" noResize="1" noEditPoints="1" noAdjustHandles="1" noChangeArrowheads="1" noChangeShapeType="1" noTextEdit="1"/>
              </p:cNvSpPr>
              <p:nvPr/>
            </p:nvSpPr>
            <p:spPr>
              <a:xfrm>
                <a:off x="6380316" y="6072207"/>
                <a:ext cx="2311160" cy="785793"/>
              </a:xfrm>
              <a:prstGeom prst="rect">
                <a:avLst/>
              </a:prstGeom>
              <a:blipFill>
                <a:blip r:embed="rId11"/>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0848026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B1CB810C-01DB-C733-01BC-EEED5CBC333A}"/>
              </a:ext>
            </a:extLst>
          </p:cNvPr>
          <p:cNvGraphicFramePr>
            <a:graphicFrameLocks noChangeAspect="1"/>
          </p:cNvGraphicFramePr>
          <p:nvPr>
            <p:custDataLst>
              <p:tags r:id="rId1"/>
            </p:custDataLst>
            <p:extLst>
              <p:ext uri="{D42A27DB-BD31-4B8C-83A1-F6EECF244321}">
                <p14:modId xmlns:p14="http://schemas.microsoft.com/office/powerpoint/2010/main" val="69795350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4" name="think-cell data - do not delete" hidden="1">
                        <a:extLst>
                          <a:ext uri="{FF2B5EF4-FFF2-40B4-BE49-F238E27FC236}">
                            <a16:creationId xmlns:a16="http://schemas.microsoft.com/office/drawing/2014/main" id="{B1CB810C-01DB-C733-01BC-EEED5CBC333A}"/>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2050" name="Picture 2" descr="双目视觉原理,双目视觉,双目视觉测量_大山谷图库">
            <a:extLst>
              <a:ext uri="{FF2B5EF4-FFF2-40B4-BE49-F238E27FC236}">
                <a16:creationId xmlns:a16="http://schemas.microsoft.com/office/drawing/2014/main" id="{A243E062-7031-FFBD-9517-5EBD894607F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93380" y="0"/>
            <a:ext cx="9805240" cy="6858000"/>
          </a:xfrm>
          <a:prstGeom prst="rect">
            <a:avLst/>
          </a:prstGeom>
          <a:noFill/>
          <a:extLst>
            <a:ext uri="{909E8E84-426E-40DD-AFC4-6F175D3DCCD1}">
              <a14:hiddenFill xmlns:a14="http://schemas.microsoft.com/office/drawing/2010/main">
                <a:solidFill>
                  <a:srgbClr val="FFFFFF"/>
                </a:solidFill>
              </a14:hiddenFill>
            </a:ext>
          </a:extLst>
        </p:spPr>
      </p:pic>
      <p:sp>
        <p:nvSpPr>
          <p:cNvPr id="11" name="标题 1">
            <a:extLst>
              <a:ext uri="{FF2B5EF4-FFF2-40B4-BE49-F238E27FC236}">
                <a16:creationId xmlns:a16="http://schemas.microsoft.com/office/drawing/2014/main" id="{ACD99E0A-4F4F-0A32-A172-C809629FDFC0}"/>
              </a:ext>
            </a:extLst>
          </p:cNvPr>
          <p:cNvSpPr>
            <a:spLocks noGrp="1"/>
          </p:cNvSpPr>
          <p:nvPr>
            <p:ph type="title"/>
          </p:nvPr>
        </p:nvSpPr>
        <p:spPr>
          <a:xfrm>
            <a:off x="838200" y="171397"/>
            <a:ext cx="10515600" cy="1325563"/>
          </a:xfrm>
        </p:spPr>
        <p:txBody>
          <a:bodyPr vert="horz"/>
          <a:lstStyle/>
          <a:p>
            <a:r>
              <a:rPr lang="en-US" altLang="zh-CN" dirty="0"/>
              <a:t>Binocular Vision</a:t>
            </a:r>
            <a:endParaRPr lang="en-US" dirty="0"/>
          </a:p>
        </p:txBody>
      </p:sp>
    </p:spTree>
    <p:extLst>
      <p:ext uri="{BB962C8B-B14F-4D97-AF65-F5344CB8AC3E}">
        <p14:creationId xmlns:p14="http://schemas.microsoft.com/office/powerpoint/2010/main" val="385286730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extLst>
              <p:ext uri="{D42A27DB-BD31-4B8C-83A1-F6EECF244321}">
                <p14:modId xmlns:p14="http://schemas.microsoft.com/office/powerpoint/2010/main" val="210775381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6" imgW="473" imgH="476" progId="TCLayout.ActiveDocument.1">
                  <p:embed/>
                </p:oleObj>
              </mc:Choice>
              <mc:Fallback>
                <p:oleObj name="think-cell 幻灯片" r:id="rId6"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Depth Fusion—TSDF</a:t>
            </a:r>
            <a:endParaRPr lang="en-US" dirty="0"/>
          </a:p>
        </p:txBody>
      </p:sp>
      <p:sp>
        <p:nvSpPr>
          <p:cNvPr id="3" name="ee4pContent1">
            <a:extLst>
              <a:ext uri="{FF2B5EF4-FFF2-40B4-BE49-F238E27FC236}">
                <a16:creationId xmlns:a16="http://schemas.microsoft.com/office/drawing/2014/main" id="{B2CD67C2-8010-1D52-5524-7AE3E5BA6CC8}"/>
              </a:ext>
            </a:extLst>
          </p:cNvPr>
          <p:cNvSpPr txBox="1">
            <a:spLocks/>
          </p:cNvSpPr>
          <p:nvPr>
            <p:custDataLst>
              <p:tags r:id="rId2"/>
            </p:custDataLst>
          </p:nvPr>
        </p:nvSpPr>
        <p:spPr>
          <a:xfrm>
            <a:off x="838199" y="1690690"/>
            <a:ext cx="10515599" cy="741959"/>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想要对于多个不同帧的同一个体素观测进行更新，首先要定义体素的概率</a:t>
            </a:r>
            <a:endParaRPr lang="en-US" altLang="zh-CN" dirty="0">
              <a:latin typeface="+mn-lt"/>
            </a:endParaRPr>
          </a:p>
          <a:p>
            <a:pPr lvl="1"/>
            <a:r>
              <a:rPr lang="zh-CN" altLang="en-US" dirty="0">
                <a:latin typeface="+mn-lt"/>
              </a:rPr>
              <a:t>考虑到一个显然的事实，对于一个深度传感器来说，测量数据的方差与角度有关</a:t>
            </a:r>
            <a:endParaRPr lang="en-US" dirty="0">
              <a:solidFill>
                <a:srgbClr val="FF0000"/>
              </a:solidFill>
              <a:latin typeface="+mn-lt"/>
            </a:endParaRPr>
          </a:p>
        </p:txBody>
      </p:sp>
      <p:pic>
        <p:nvPicPr>
          <p:cNvPr id="19" name="Picture 2">
            <a:extLst>
              <a:ext uri="{FF2B5EF4-FFF2-40B4-BE49-F238E27FC236}">
                <a16:creationId xmlns:a16="http://schemas.microsoft.com/office/drawing/2014/main" id="{707ACFD7-8CEA-D111-1E6C-72D4223E4572}"/>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3082" t="4798" r="1198" b="5146"/>
          <a:stretch/>
        </p:blipFill>
        <p:spPr bwMode="auto">
          <a:xfrm>
            <a:off x="838199" y="2668716"/>
            <a:ext cx="3690670" cy="1632156"/>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1" name="ee4pContent1">
                <a:extLst>
                  <a:ext uri="{FF2B5EF4-FFF2-40B4-BE49-F238E27FC236}">
                    <a16:creationId xmlns:a16="http://schemas.microsoft.com/office/drawing/2014/main" id="{05A5E390-EFD8-D4DE-EB7B-32F842428A3F}"/>
                  </a:ext>
                </a:extLst>
              </p:cNvPr>
              <p:cNvSpPr txBox="1">
                <a:spLocks/>
              </p:cNvSpPr>
              <p:nvPr>
                <p:custDataLst>
                  <p:tags r:id="rId3"/>
                </p:custDataLst>
              </p:nvPr>
            </p:nvSpPr>
            <p:spPr>
              <a:xfrm>
                <a:off x="838199" y="4566279"/>
                <a:ext cx="3690670" cy="1325563"/>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则可以想到一种基本的权重定义如下：</a:t>
                </a:r>
                <a:endParaRPr lang="en-US" altLang="zh-CN" dirty="0">
                  <a:latin typeface="+mn-lt"/>
                </a:endParaRPr>
              </a:p>
              <a:p>
                <a:pPr marL="0" lvl="1" indent="0">
                  <a:buNone/>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𝑤</m:t>
                      </m:r>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𝑝</m:t>
                          </m:r>
                        </m:e>
                      </m:d>
                      <m:r>
                        <a:rPr lang="en-US" b="0" i="1" smtClean="0">
                          <a:solidFill>
                            <a:schemeClr val="tx1"/>
                          </a:solidFill>
                          <a:latin typeface="Cambria Math" panose="02040503050406030204" pitchFamily="18" charset="0"/>
                        </a:rPr>
                        <m:t>=</m:t>
                      </m:r>
                      <m:f>
                        <m:fPr>
                          <m:ctrlPr>
                            <a:rPr lang="en-US" b="0" i="1" smtClean="0">
                              <a:solidFill>
                                <a:schemeClr val="tx1"/>
                              </a:solidFill>
                              <a:latin typeface="Cambria Math" panose="02040503050406030204" pitchFamily="18" charset="0"/>
                            </a:rPr>
                          </m:ctrlPr>
                        </m:fPr>
                        <m:num>
                          <m:func>
                            <m:funcPr>
                              <m:ctrlPr>
                                <a:rPr lang="en-US" b="0" i="1" smtClean="0">
                                  <a:solidFill>
                                    <a:schemeClr val="tx1"/>
                                  </a:solidFill>
                                  <a:latin typeface="Cambria Math" panose="02040503050406030204" pitchFamily="18" charset="0"/>
                                </a:rPr>
                              </m:ctrlPr>
                            </m:funcPr>
                            <m:fName>
                              <m:r>
                                <m:rPr>
                                  <m:sty m:val="p"/>
                                </m:rPr>
                                <a:rPr lang="en-US" b="0" i="0" smtClean="0">
                                  <a:solidFill>
                                    <a:schemeClr val="tx1"/>
                                  </a:solidFill>
                                  <a:latin typeface="Cambria Math" panose="02040503050406030204" pitchFamily="18" charset="0"/>
                                </a:rPr>
                                <m:t>cos</m:t>
                              </m:r>
                            </m:fName>
                            <m:e>
                              <m:r>
                                <a:rPr lang="en-US" b="0" i="1" smtClean="0">
                                  <a:solidFill>
                                    <a:schemeClr val="tx1"/>
                                  </a:solidFill>
                                  <a:latin typeface="Cambria Math" panose="02040503050406030204" pitchFamily="18" charset="0"/>
                                  <a:ea typeface="Cambria Math" panose="02040503050406030204" pitchFamily="18" charset="0"/>
                                </a:rPr>
                                <m:t>𝜃</m:t>
                              </m:r>
                            </m:e>
                          </m:func>
                        </m:num>
                        <m:den>
                          <m:r>
                            <m:rPr>
                              <m:sty m:val="p"/>
                            </m:rPr>
                            <a:rPr lang="en-US" b="0" i="0" smtClean="0">
                              <a:solidFill>
                                <a:schemeClr val="tx1"/>
                              </a:solidFill>
                              <a:latin typeface="Cambria Math" panose="02040503050406030204" pitchFamily="18" charset="0"/>
                            </a:rPr>
                            <m:t>distance</m:t>
                          </m:r>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𝑣</m:t>
                              </m:r>
                            </m:e>
                          </m:d>
                        </m:den>
                      </m:f>
                    </m:oMath>
                  </m:oMathPara>
                </a14:m>
                <a:endParaRPr lang="en-US" dirty="0">
                  <a:solidFill>
                    <a:srgbClr val="FF0000"/>
                  </a:solidFill>
                  <a:latin typeface="+mn-lt"/>
                </a:endParaRPr>
              </a:p>
              <a:p>
                <a:pPr marL="0" lvl="1" indent="0">
                  <a:buNone/>
                </a:pPr>
                <a:r>
                  <a:rPr lang="zh-CN" altLang="en-US" dirty="0">
                    <a:latin typeface="+mn-lt"/>
                  </a:rPr>
                  <a:t>其中</a:t>
                </a:r>
                <a14:m>
                  <m:oMath xmlns:m="http://schemas.openxmlformats.org/officeDocument/2006/math">
                    <m:r>
                      <m:rPr>
                        <m:sty m:val="p"/>
                      </m:rPr>
                      <a:rPr lang="en-US" altLang="zh-CN" b="0" i="0" smtClean="0">
                        <a:solidFill>
                          <a:schemeClr val="tx1"/>
                        </a:solidFill>
                        <a:latin typeface="Cambria Math" panose="02040503050406030204" pitchFamily="18" charset="0"/>
                      </a:rPr>
                      <m:t>distance</m:t>
                    </m:r>
                    <m:d>
                      <m:dPr>
                        <m:ctrlPr>
                          <a:rPr lang="en-US" altLang="zh-CN" b="0" i="1" smtClean="0">
                            <a:solidFill>
                              <a:schemeClr val="tx1"/>
                            </a:solidFill>
                            <a:latin typeface="Cambria Math" panose="02040503050406030204" pitchFamily="18" charset="0"/>
                          </a:rPr>
                        </m:ctrlPr>
                      </m:dPr>
                      <m:e>
                        <m:r>
                          <a:rPr lang="en-US" altLang="zh-CN" b="0" i="1" smtClean="0">
                            <a:solidFill>
                              <a:schemeClr val="tx1"/>
                            </a:solidFill>
                            <a:latin typeface="Cambria Math" panose="02040503050406030204" pitchFamily="18" charset="0"/>
                          </a:rPr>
                          <m:t>𝑣</m:t>
                        </m:r>
                      </m:e>
                    </m:d>
                    <m:r>
                      <a:rPr lang="en-US" altLang="zh-CN" b="0" i="1" smtClean="0">
                        <a:solidFill>
                          <a:schemeClr val="tx1"/>
                        </a:solidFill>
                        <a:latin typeface="Cambria Math" panose="02040503050406030204" pitchFamily="18" charset="0"/>
                      </a:rPr>
                      <m:t>=</m:t>
                    </m:r>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𝑑</m:t>
                        </m:r>
                      </m:e>
                      <m:sub>
                        <m:r>
                          <a:rPr lang="en-US" altLang="zh-CN" i="1" dirty="0">
                            <a:latin typeface="Cambria Math" panose="02040503050406030204" pitchFamily="18" charset="0"/>
                          </a:rPr>
                          <m:t>𝑣</m:t>
                        </m:r>
                      </m:sub>
                    </m:sSub>
                  </m:oMath>
                </a14:m>
                <a:endParaRPr lang="en-US" dirty="0">
                  <a:solidFill>
                    <a:srgbClr val="FF0000"/>
                  </a:solidFill>
                  <a:latin typeface="+mn-lt"/>
                </a:endParaRPr>
              </a:p>
            </p:txBody>
          </p:sp>
        </mc:Choice>
        <mc:Fallback xmlns="">
          <p:sp>
            <p:nvSpPr>
              <p:cNvPr id="21" name="ee4pContent1">
                <a:extLst>
                  <a:ext uri="{FF2B5EF4-FFF2-40B4-BE49-F238E27FC236}">
                    <a16:creationId xmlns:a16="http://schemas.microsoft.com/office/drawing/2014/main" id="{05A5E390-EFD8-D4DE-EB7B-32F842428A3F}"/>
                  </a:ext>
                </a:extLst>
              </p:cNvPr>
              <p:cNvSpPr txBox="1">
                <a:spLocks noRot="1" noChangeAspect="1" noMove="1" noResize="1" noEditPoints="1" noAdjustHandles="1" noChangeArrowheads="1" noChangeShapeType="1" noTextEdit="1"/>
              </p:cNvSpPr>
              <p:nvPr>
                <p:custDataLst>
                  <p:tags r:id="rId9"/>
                </p:custDataLst>
              </p:nvPr>
            </p:nvSpPr>
            <p:spPr>
              <a:xfrm>
                <a:off x="838199" y="4566279"/>
                <a:ext cx="3690670" cy="1325563"/>
              </a:xfrm>
              <a:prstGeom prst="rect">
                <a:avLst/>
              </a:prstGeom>
              <a:blipFill>
                <a:blip r:embed="rId10"/>
                <a:stretch>
                  <a:fillRect l="-658" r="-4770"/>
                </a:stretch>
              </a:blipFill>
              <a:ln w="9525" cmpd="sng">
                <a:solidFill>
                  <a:schemeClr val="accent1">
                    <a:lumMod val="100000"/>
                  </a:schemeClr>
                </a:solidFill>
                <a:prstDash val="solid"/>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ee4pContent1">
                <a:extLst>
                  <a:ext uri="{FF2B5EF4-FFF2-40B4-BE49-F238E27FC236}">
                    <a16:creationId xmlns:a16="http://schemas.microsoft.com/office/drawing/2014/main" id="{5F6219A0-AC33-3A72-5D33-2AA9C3B4BEEB}"/>
                  </a:ext>
                </a:extLst>
              </p:cNvPr>
              <p:cNvSpPr txBox="1">
                <a:spLocks/>
              </p:cNvSpPr>
              <p:nvPr>
                <p:custDataLst>
                  <p:tags r:id="rId4"/>
                </p:custDataLst>
              </p:nvPr>
            </p:nvSpPr>
            <p:spPr>
              <a:xfrm>
                <a:off x="4753155" y="2668716"/>
                <a:ext cx="6600643" cy="3223126"/>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对于同一个体素多次不同观测，采用如下方式更新：</a:t>
                </a:r>
                <a:endParaRPr lang="en-US" altLang="zh-CN" dirty="0">
                  <a:latin typeface="+mn-lt"/>
                </a:endParaRPr>
              </a:p>
              <a:p>
                <a:pPr marL="342900" lvl="1" indent="-342900">
                  <a:buFont typeface="+mj-lt"/>
                  <a:buAutoNum type="arabicPeriod"/>
                </a:pPr>
                <a:r>
                  <a:rPr lang="zh-CN" altLang="en-US" dirty="0">
                    <a:latin typeface="+mn-lt"/>
                  </a:rPr>
                  <a:t>初始化：</a:t>
                </a:r>
                <a:endParaRPr lang="en-US" altLang="zh-CN" dirty="0">
                  <a:latin typeface="+mn-lt"/>
                </a:endParaRPr>
              </a:p>
              <a:p>
                <a:pPr marL="0" lvl="1" indent="0">
                  <a:buNone/>
                </a:pPr>
                <a14:m>
                  <m:oMathPara xmlns:m="http://schemas.openxmlformats.org/officeDocument/2006/math">
                    <m:oMathParaPr>
                      <m:jc m:val="centerGroup"/>
                    </m:oMathParaPr>
                    <m:oMath xmlns:m="http://schemas.openxmlformats.org/officeDocument/2006/math">
                      <m:d>
                        <m:dPr>
                          <m:begChr m:val="{"/>
                          <m:endChr m:val=""/>
                          <m:ctrlPr>
                            <a:rPr lang="en-US" altLang="zh-CN" sz="1400" i="1" smtClean="0">
                              <a:latin typeface="Cambria Math" panose="02040503050406030204" pitchFamily="18" charset="0"/>
                            </a:rPr>
                          </m:ctrlPr>
                        </m:dPr>
                        <m:e>
                          <m:eqArr>
                            <m:eqArrPr>
                              <m:ctrlPr>
                                <a:rPr lang="en-US" altLang="zh-CN" sz="1400" i="1" smtClean="0">
                                  <a:latin typeface="Cambria Math" panose="02040503050406030204" pitchFamily="18" charset="0"/>
                                </a:rPr>
                              </m:ctrlPr>
                            </m:eqArrPr>
                            <m:e>
                              <m:r>
                                <a:rPr lang="en-US" altLang="zh-CN" sz="1400" b="0" i="1" smtClean="0">
                                  <a:latin typeface="Cambria Math" panose="02040503050406030204" pitchFamily="18" charset="0"/>
                                </a:rPr>
                                <m:t>&amp;</m:t>
                              </m:r>
                              <m:sSub>
                                <m:sSubPr>
                                  <m:ctrlPr>
                                    <a:rPr lang="en-US" altLang="zh-CN" sz="1400" i="1" smtClean="0">
                                      <a:latin typeface="Cambria Math" panose="02040503050406030204" pitchFamily="18" charset="0"/>
                                    </a:rPr>
                                  </m:ctrlPr>
                                </m:sSubPr>
                                <m:e>
                                  <m:r>
                                    <m:rPr>
                                      <m:sty m:val="p"/>
                                    </m:rPr>
                                    <a:rPr lang="en-US" altLang="zh-CN" sz="1400" b="0" i="0" smtClean="0">
                                      <a:latin typeface="Cambria Math" panose="02040503050406030204" pitchFamily="18" charset="0"/>
                                    </a:rPr>
                                    <m:t>TSDF</m:t>
                                  </m:r>
                                </m:e>
                                <m:sub>
                                  <m:r>
                                    <a:rPr lang="en-US" altLang="zh-CN" sz="1400" b="0" i="1" smtClean="0">
                                      <a:latin typeface="Cambria Math" panose="02040503050406030204" pitchFamily="18" charset="0"/>
                                    </a:rPr>
                                    <m:t>0</m:t>
                                  </m:r>
                                </m:sub>
                              </m:sSub>
                              <m:d>
                                <m:dPr>
                                  <m:ctrlPr>
                                    <a:rPr lang="en-US" altLang="zh-CN" sz="1400" b="1" i="1" smtClean="0">
                                      <a:latin typeface="Cambria Math" panose="02040503050406030204" pitchFamily="18" charset="0"/>
                                    </a:rPr>
                                  </m:ctrlPr>
                                </m:dPr>
                                <m:e>
                                  <m:r>
                                    <a:rPr lang="en-US" altLang="zh-CN" sz="1400" b="1" i="1" smtClean="0">
                                      <a:latin typeface="Cambria Math" panose="02040503050406030204" pitchFamily="18" charset="0"/>
                                    </a:rPr>
                                    <m:t>𝒙</m:t>
                                  </m:r>
                                </m:e>
                              </m:d>
                              <m:r>
                                <a:rPr lang="en-US" altLang="zh-CN" sz="1400" b="1" i="0" smtClean="0">
                                  <a:latin typeface="Cambria Math" panose="02040503050406030204" pitchFamily="18" charset="0"/>
                                </a:rPr>
                                <m:t>=</m:t>
                              </m:r>
                              <m:r>
                                <a:rPr lang="en-US" altLang="zh-CN" sz="1400" b="0" i="0" smtClean="0">
                                  <a:latin typeface="Cambria Math" panose="02040503050406030204" pitchFamily="18" charset="0"/>
                                </a:rPr>
                                <m:t>0</m:t>
                              </m:r>
                            </m:e>
                            <m:e>
                              <m:r>
                                <a:rPr lang="en-US" altLang="zh-CN" sz="1400" b="0" i="1" smtClean="0">
                                  <a:latin typeface="Cambria Math" panose="02040503050406030204" pitchFamily="18" charset="0"/>
                                </a:rPr>
                                <m:t>&amp;</m:t>
                              </m:r>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𝑊</m:t>
                                  </m:r>
                                </m:e>
                                <m:sub>
                                  <m:r>
                                    <a:rPr lang="en-US" altLang="zh-CN" sz="1400" b="0" i="1" smtClean="0">
                                      <a:latin typeface="Cambria Math" panose="02040503050406030204" pitchFamily="18" charset="0"/>
                                    </a:rPr>
                                    <m:t>0</m:t>
                                  </m:r>
                                </m:sub>
                              </m:sSub>
                              <m:d>
                                <m:dPr>
                                  <m:ctrlPr>
                                    <a:rPr lang="en-US" altLang="zh-CN" sz="1400" b="1" i="1">
                                      <a:latin typeface="Cambria Math" panose="02040503050406030204" pitchFamily="18" charset="0"/>
                                    </a:rPr>
                                  </m:ctrlPr>
                                </m:dPr>
                                <m:e>
                                  <m:r>
                                    <a:rPr lang="en-US" altLang="zh-CN" sz="1400" b="1" i="1">
                                      <a:latin typeface="Cambria Math" panose="02040503050406030204" pitchFamily="18" charset="0"/>
                                    </a:rPr>
                                    <m:t>𝒙</m:t>
                                  </m:r>
                                </m:e>
                              </m:d>
                              <m:r>
                                <a:rPr lang="en-US" altLang="zh-CN" sz="1400" b="0" i="1" smtClean="0">
                                  <a:latin typeface="Cambria Math" panose="02040503050406030204" pitchFamily="18" charset="0"/>
                                </a:rPr>
                                <m:t>=0</m:t>
                              </m:r>
                            </m:e>
                          </m:eqArr>
                        </m:e>
                      </m:d>
                    </m:oMath>
                  </m:oMathPara>
                </a14:m>
                <a:endParaRPr lang="en-US" altLang="zh-CN" sz="1400" dirty="0">
                  <a:latin typeface="+mn-lt"/>
                </a:endParaRPr>
              </a:p>
              <a:p>
                <a:pPr marL="342900" lvl="1" indent="-342900">
                  <a:buFont typeface="+mj-lt"/>
                  <a:buAutoNum type="arabicPeriod" startAt="2"/>
                </a:pPr>
                <a:r>
                  <a:rPr lang="zh-CN" altLang="en-US" dirty="0">
                    <a:latin typeface="+mn-lt"/>
                  </a:rPr>
                  <a:t>更新</a:t>
                </a:r>
                <a14:m>
                  <m:oMath xmlns:m="http://schemas.openxmlformats.org/officeDocument/2006/math">
                    <m:r>
                      <m:rPr>
                        <m:sty m:val="p"/>
                      </m:rPr>
                      <a:rPr lang="en-US" altLang="zh-CN" b="0" i="0" smtClean="0">
                        <a:latin typeface="Cambria Math" panose="02040503050406030204" pitchFamily="18" charset="0"/>
                      </a:rPr>
                      <m:t>TSDF</m:t>
                    </m:r>
                  </m:oMath>
                </a14:m>
                <a:r>
                  <a:rPr lang="zh-CN" altLang="en-US" dirty="0">
                    <a:latin typeface="+mn-lt"/>
                  </a:rPr>
                  <a:t>和</a:t>
                </a:r>
                <a14:m>
                  <m:oMath xmlns:m="http://schemas.openxmlformats.org/officeDocument/2006/math">
                    <m:r>
                      <a:rPr lang="en-US" altLang="zh-CN" i="1">
                        <a:latin typeface="Cambria Math" panose="02040503050406030204" pitchFamily="18" charset="0"/>
                      </a:rPr>
                      <m:t>𝑊</m:t>
                    </m:r>
                  </m:oMath>
                </a14:m>
                <a:r>
                  <a:rPr lang="zh-CN" altLang="en-US" dirty="0">
                    <a:latin typeface="+mn-lt"/>
                  </a:rPr>
                  <a:t>的值：</a:t>
                </a:r>
                <a:endParaRPr lang="en-US" altLang="zh-CN" dirty="0">
                  <a:latin typeface="+mn-lt"/>
                </a:endParaRPr>
              </a:p>
              <a:p>
                <a:pPr marL="0" lvl="1" indent="0">
                  <a:buNone/>
                </a:pPr>
                <a14:m>
                  <m:oMathPara xmlns:m="http://schemas.openxmlformats.org/officeDocument/2006/math">
                    <m:oMathParaPr>
                      <m:jc m:val="centerGroup"/>
                    </m:oMathParaPr>
                    <m:oMath xmlns:m="http://schemas.openxmlformats.org/officeDocument/2006/math">
                      <m:d>
                        <m:dPr>
                          <m:begChr m:val="{"/>
                          <m:endChr m:val=""/>
                          <m:ctrlPr>
                            <a:rPr lang="en-US" altLang="zh-CN" sz="1400" i="1" smtClean="0">
                              <a:latin typeface="Cambria Math" panose="02040503050406030204" pitchFamily="18" charset="0"/>
                            </a:rPr>
                          </m:ctrlPr>
                        </m:dPr>
                        <m:e>
                          <m:eqArr>
                            <m:eqArrPr>
                              <m:ctrlPr>
                                <a:rPr lang="en-US" altLang="zh-CN" sz="1400" i="1" smtClean="0">
                                  <a:latin typeface="Cambria Math" panose="02040503050406030204" pitchFamily="18" charset="0"/>
                                </a:rPr>
                              </m:ctrlPr>
                            </m:eqArrPr>
                            <m:e>
                              <m:r>
                                <a:rPr lang="en-US" altLang="zh-CN" sz="1400" b="0" i="1" smtClean="0">
                                  <a:latin typeface="Cambria Math" panose="02040503050406030204" pitchFamily="18" charset="0"/>
                                </a:rPr>
                                <m:t>&amp;</m:t>
                              </m:r>
                              <m:sSub>
                                <m:sSubPr>
                                  <m:ctrlPr>
                                    <a:rPr lang="en-US" altLang="zh-CN" sz="1400" i="1" smtClean="0">
                                      <a:latin typeface="Cambria Math" panose="02040503050406030204" pitchFamily="18" charset="0"/>
                                    </a:rPr>
                                  </m:ctrlPr>
                                </m:sSubPr>
                                <m:e>
                                  <m:r>
                                    <m:rPr>
                                      <m:sty m:val="p"/>
                                    </m:rPr>
                                    <a:rPr lang="en-US" altLang="zh-CN" sz="1400" b="0" i="0" smtClean="0">
                                      <a:latin typeface="Cambria Math" panose="02040503050406030204" pitchFamily="18" charset="0"/>
                                    </a:rPr>
                                    <m:t>TSDF</m:t>
                                  </m:r>
                                </m:e>
                                <m:sub>
                                  <m:r>
                                    <a:rPr lang="en-US" altLang="zh-CN" sz="1400" b="0" i="1" smtClean="0">
                                      <a:latin typeface="Cambria Math" panose="02040503050406030204" pitchFamily="18" charset="0"/>
                                    </a:rPr>
                                    <m:t>𝑖</m:t>
                                  </m:r>
                                </m:sub>
                              </m:sSub>
                              <m:d>
                                <m:dPr>
                                  <m:ctrlPr>
                                    <a:rPr lang="en-US" altLang="zh-CN" sz="1400" b="1" i="1" smtClean="0">
                                      <a:latin typeface="Cambria Math" panose="02040503050406030204" pitchFamily="18" charset="0"/>
                                    </a:rPr>
                                  </m:ctrlPr>
                                </m:dPr>
                                <m:e>
                                  <m:r>
                                    <a:rPr lang="en-US" altLang="zh-CN" sz="1400" b="1" i="1" smtClean="0">
                                      <a:latin typeface="Cambria Math" panose="02040503050406030204" pitchFamily="18" charset="0"/>
                                    </a:rPr>
                                    <m:t>𝒙</m:t>
                                  </m:r>
                                </m:e>
                              </m:d>
                              <m:r>
                                <a:rPr lang="en-US" altLang="zh-CN" sz="1400" b="1" i="0" smtClean="0">
                                  <a:latin typeface="Cambria Math" panose="02040503050406030204" pitchFamily="18" charset="0"/>
                                </a:rPr>
                                <m:t>=</m:t>
                              </m:r>
                              <m:f>
                                <m:fPr>
                                  <m:ctrlPr>
                                    <a:rPr lang="en-US" altLang="zh-CN" sz="1400" b="1" i="1" smtClean="0">
                                      <a:latin typeface="Cambria Math" panose="02040503050406030204" pitchFamily="18" charset="0"/>
                                    </a:rPr>
                                  </m:ctrlPr>
                                </m:fPr>
                                <m:num>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𝑊</m:t>
                                      </m:r>
                                    </m:e>
                                    <m:sub>
                                      <m:r>
                                        <a:rPr lang="en-US" altLang="zh-CN" sz="1400" i="1">
                                          <a:latin typeface="Cambria Math" panose="02040503050406030204" pitchFamily="18" charset="0"/>
                                        </a:rPr>
                                        <m:t>𝑖</m:t>
                                      </m:r>
                                    </m:sub>
                                  </m:sSub>
                                  <m:d>
                                    <m:dPr>
                                      <m:ctrlPr>
                                        <a:rPr lang="en-US" altLang="zh-CN" sz="1400" b="1" i="1">
                                          <a:latin typeface="Cambria Math" panose="02040503050406030204" pitchFamily="18" charset="0"/>
                                        </a:rPr>
                                      </m:ctrlPr>
                                    </m:dPr>
                                    <m:e>
                                      <m:r>
                                        <a:rPr lang="en-US" altLang="zh-CN" sz="1400" b="1" i="1">
                                          <a:latin typeface="Cambria Math" panose="02040503050406030204" pitchFamily="18" charset="0"/>
                                        </a:rPr>
                                        <m:t>𝒙</m:t>
                                      </m:r>
                                    </m:e>
                                  </m:d>
                                  <m:sSub>
                                    <m:sSubPr>
                                      <m:ctrlPr>
                                        <a:rPr lang="en-US" altLang="zh-CN" sz="1400" i="1">
                                          <a:latin typeface="Cambria Math" panose="02040503050406030204" pitchFamily="18" charset="0"/>
                                        </a:rPr>
                                      </m:ctrlPr>
                                    </m:sSubPr>
                                    <m:e>
                                      <m:r>
                                        <m:rPr>
                                          <m:sty m:val="p"/>
                                        </m:rPr>
                                        <a:rPr lang="en-US" altLang="zh-CN" sz="1400">
                                          <a:latin typeface="Cambria Math" panose="02040503050406030204" pitchFamily="18" charset="0"/>
                                        </a:rPr>
                                        <m:t>TSDF</m:t>
                                      </m:r>
                                    </m:e>
                                    <m:sub>
                                      <m:r>
                                        <a:rPr lang="en-US" altLang="zh-CN" sz="1400" i="1">
                                          <a:latin typeface="Cambria Math" panose="02040503050406030204" pitchFamily="18" charset="0"/>
                                        </a:rPr>
                                        <m:t>𝑖</m:t>
                                      </m:r>
                                    </m:sub>
                                  </m:sSub>
                                  <m:d>
                                    <m:dPr>
                                      <m:ctrlPr>
                                        <a:rPr lang="en-US" altLang="zh-CN" sz="1400" b="1" i="1">
                                          <a:latin typeface="Cambria Math" panose="02040503050406030204" pitchFamily="18" charset="0"/>
                                        </a:rPr>
                                      </m:ctrlPr>
                                    </m:dPr>
                                    <m:e>
                                      <m:r>
                                        <a:rPr lang="en-US" altLang="zh-CN" sz="1400" b="1" i="1">
                                          <a:latin typeface="Cambria Math" panose="02040503050406030204" pitchFamily="18" charset="0"/>
                                        </a:rPr>
                                        <m:t>𝒙</m:t>
                                      </m:r>
                                    </m:e>
                                  </m:d>
                                  <m:r>
                                    <a:rPr lang="en-US" altLang="zh-CN" sz="1400" b="1" i="1" smtClean="0">
                                      <a:latin typeface="Cambria Math" panose="02040503050406030204" pitchFamily="18" charset="0"/>
                                    </a:rPr>
                                    <m:t>+</m:t>
                                  </m:r>
                                  <m:sSub>
                                    <m:sSubPr>
                                      <m:ctrlPr>
                                        <a:rPr lang="en-US" altLang="zh-CN" sz="1400" b="1" i="1" smtClean="0">
                                          <a:latin typeface="Cambria Math" panose="02040503050406030204" pitchFamily="18" charset="0"/>
                                        </a:rPr>
                                      </m:ctrlPr>
                                    </m:sSubPr>
                                    <m:e>
                                      <m:r>
                                        <a:rPr lang="en-US" altLang="zh-CN" sz="1400" b="0" i="1" smtClean="0">
                                          <a:latin typeface="Cambria Math" panose="02040503050406030204" pitchFamily="18" charset="0"/>
                                        </a:rPr>
                                        <m:t>𝑤</m:t>
                                      </m:r>
                                    </m:e>
                                    <m:sub>
                                      <m:r>
                                        <a:rPr lang="en-US" altLang="zh-CN" sz="1400" b="0" i="1" smtClean="0">
                                          <a:latin typeface="Cambria Math" panose="02040503050406030204" pitchFamily="18" charset="0"/>
                                        </a:rPr>
                                        <m:t>𝑖</m:t>
                                      </m:r>
                                    </m:sub>
                                  </m:sSub>
                                  <m:d>
                                    <m:dPr>
                                      <m:ctrlPr>
                                        <a:rPr lang="en-US" altLang="zh-CN" sz="1400" b="1" i="1">
                                          <a:latin typeface="Cambria Math" panose="02040503050406030204" pitchFamily="18" charset="0"/>
                                        </a:rPr>
                                      </m:ctrlPr>
                                    </m:dPr>
                                    <m:e>
                                      <m:r>
                                        <a:rPr lang="en-US" altLang="zh-CN" sz="1400" b="1" i="1">
                                          <a:latin typeface="Cambria Math" panose="02040503050406030204" pitchFamily="18" charset="0"/>
                                        </a:rPr>
                                        <m:t>𝒙</m:t>
                                      </m:r>
                                    </m:e>
                                  </m:d>
                                  <m:sSub>
                                    <m:sSubPr>
                                      <m:ctrlPr>
                                        <a:rPr lang="en-US" altLang="zh-CN" sz="1400" i="1">
                                          <a:latin typeface="Cambria Math" panose="02040503050406030204" pitchFamily="18" charset="0"/>
                                        </a:rPr>
                                      </m:ctrlPr>
                                    </m:sSubPr>
                                    <m:e>
                                      <m:r>
                                        <m:rPr>
                                          <m:sty m:val="p"/>
                                        </m:rPr>
                                        <a:rPr lang="en-US" altLang="zh-CN" sz="1400" b="0" i="0" smtClean="0">
                                          <a:latin typeface="Cambria Math" panose="02040503050406030204" pitchFamily="18" charset="0"/>
                                        </a:rPr>
                                        <m:t>tsdf</m:t>
                                      </m:r>
                                    </m:e>
                                    <m:sub>
                                      <m:r>
                                        <a:rPr lang="en-US" altLang="zh-CN" sz="1400" i="1">
                                          <a:latin typeface="Cambria Math" panose="02040503050406030204" pitchFamily="18" charset="0"/>
                                        </a:rPr>
                                        <m:t>𝑖</m:t>
                                      </m:r>
                                    </m:sub>
                                  </m:sSub>
                                  <m:d>
                                    <m:dPr>
                                      <m:ctrlPr>
                                        <a:rPr lang="en-US" altLang="zh-CN" sz="1400" b="1" i="1">
                                          <a:latin typeface="Cambria Math" panose="02040503050406030204" pitchFamily="18" charset="0"/>
                                        </a:rPr>
                                      </m:ctrlPr>
                                    </m:dPr>
                                    <m:e>
                                      <m:r>
                                        <a:rPr lang="en-US" altLang="zh-CN" sz="1400" b="1" i="1">
                                          <a:latin typeface="Cambria Math" panose="02040503050406030204" pitchFamily="18" charset="0"/>
                                        </a:rPr>
                                        <m:t>𝒙</m:t>
                                      </m:r>
                                    </m:e>
                                  </m:d>
                                </m:num>
                                <m:den>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𝑊</m:t>
                                      </m:r>
                                    </m:e>
                                    <m:sub>
                                      <m:r>
                                        <a:rPr lang="en-US" altLang="zh-CN" sz="1400" i="1">
                                          <a:latin typeface="Cambria Math" panose="02040503050406030204" pitchFamily="18" charset="0"/>
                                        </a:rPr>
                                        <m:t>𝑖</m:t>
                                      </m:r>
                                    </m:sub>
                                  </m:sSub>
                                  <m:d>
                                    <m:dPr>
                                      <m:ctrlPr>
                                        <a:rPr lang="en-US" altLang="zh-CN" sz="1400" b="1" i="1">
                                          <a:latin typeface="Cambria Math" panose="02040503050406030204" pitchFamily="18" charset="0"/>
                                        </a:rPr>
                                      </m:ctrlPr>
                                    </m:dPr>
                                    <m:e>
                                      <m:r>
                                        <a:rPr lang="en-US" altLang="zh-CN" sz="1400" b="1" i="1">
                                          <a:latin typeface="Cambria Math" panose="02040503050406030204" pitchFamily="18" charset="0"/>
                                        </a:rPr>
                                        <m:t>𝒙</m:t>
                                      </m:r>
                                    </m:e>
                                  </m:d>
                                  <m:r>
                                    <a:rPr lang="en-US" altLang="zh-CN" sz="1400" b="1" i="1">
                                      <a:latin typeface="Cambria Math" panose="02040503050406030204" pitchFamily="18" charset="0"/>
                                    </a:rPr>
                                    <m:t>+</m:t>
                                  </m:r>
                                  <m:sSub>
                                    <m:sSubPr>
                                      <m:ctrlPr>
                                        <a:rPr lang="en-US" altLang="zh-CN" sz="1400" b="1" i="1">
                                          <a:latin typeface="Cambria Math" panose="02040503050406030204" pitchFamily="18" charset="0"/>
                                        </a:rPr>
                                      </m:ctrlPr>
                                    </m:sSubPr>
                                    <m:e>
                                      <m:r>
                                        <a:rPr lang="en-US" altLang="zh-CN" sz="1400" i="1">
                                          <a:latin typeface="Cambria Math" panose="02040503050406030204" pitchFamily="18" charset="0"/>
                                        </a:rPr>
                                        <m:t>𝑤</m:t>
                                      </m:r>
                                    </m:e>
                                    <m:sub>
                                      <m:r>
                                        <a:rPr lang="en-US" altLang="zh-CN" sz="1400" i="1">
                                          <a:latin typeface="Cambria Math" panose="02040503050406030204" pitchFamily="18" charset="0"/>
                                        </a:rPr>
                                        <m:t>𝑖</m:t>
                                      </m:r>
                                    </m:sub>
                                  </m:sSub>
                                  <m:d>
                                    <m:dPr>
                                      <m:ctrlPr>
                                        <a:rPr lang="en-US" altLang="zh-CN" sz="1400" b="1" i="1">
                                          <a:latin typeface="Cambria Math" panose="02040503050406030204" pitchFamily="18" charset="0"/>
                                        </a:rPr>
                                      </m:ctrlPr>
                                    </m:dPr>
                                    <m:e>
                                      <m:r>
                                        <a:rPr lang="en-US" altLang="zh-CN" sz="1400" b="1" i="1">
                                          <a:latin typeface="Cambria Math" panose="02040503050406030204" pitchFamily="18" charset="0"/>
                                        </a:rPr>
                                        <m:t>𝒙</m:t>
                                      </m:r>
                                    </m:e>
                                  </m:d>
                                </m:den>
                              </m:f>
                            </m:e>
                            <m:e>
                              <m:r>
                                <a:rPr lang="en-US" altLang="zh-CN" sz="1400" b="0" i="1" smtClean="0">
                                  <a:latin typeface="Cambria Math" panose="02040503050406030204" pitchFamily="18" charset="0"/>
                                </a:rPr>
                                <m:t>&amp;</m:t>
                              </m:r>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𝑊</m:t>
                                  </m:r>
                                </m:e>
                                <m:sub>
                                  <m:r>
                                    <a:rPr lang="en-US" altLang="zh-CN" sz="1400" b="0" i="1" smtClean="0">
                                      <a:latin typeface="Cambria Math" panose="02040503050406030204" pitchFamily="18" charset="0"/>
                                    </a:rPr>
                                    <m:t>𝑖</m:t>
                                  </m:r>
                                </m:sub>
                              </m:sSub>
                              <m:d>
                                <m:dPr>
                                  <m:ctrlPr>
                                    <a:rPr lang="en-US" altLang="zh-CN" sz="1400" b="1" i="1">
                                      <a:latin typeface="Cambria Math" panose="02040503050406030204" pitchFamily="18" charset="0"/>
                                    </a:rPr>
                                  </m:ctrlPr>
                                </m:dPr>
                                <m:e>
                                  <m:r>
                                    <a:rPr lang="en-US" altLang="zh-CN" sz="1400" b="1" i="1">
                                      <a:latin typeface="Cambria Math" panose="02040503050406030204" pitchFamily="18" charset="0"/>
                                    </a:rPr>
                                    <m:t>𝒙</m:t>
                                  </m:r>
                                </m:e>
                              </m:d>
                              <m:r>
                                <a:rPr lang="en-US" altLang="zh-CN" sz="1400" b="0" i="1" smtClean="0">
                                  <a:latin typeface="Cambria Math" panose="02040503050406030204" pitchFamily="18" charset="0"/>
                                </a:rPr>
                                <m:t>=</m:t>
                              </m:r>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𝑊</m:t>
                                  </m:r>
                                </m:e>
                                <m:sub>
                                  <m:r>
                                    <a:rPr lang="en-US" altLang="zh-CN" sz="1400" i="1">
                                      <a:latin typeface="Cambria Math" panose="02040503050406030204" pitchFamily="18" charset="0"/>
                                    </a:rPr>
                                    <m:t>𝑖</m:t>
                                  </m:r>
                                </m:sub>
                              </m:sSub>
                              <m:d>
                                <m:dPr>
                                  <m:ctrlPr>
                                    <a:rPr lang="en-US" altLang="zh-CN" sz="1400" b="1" i="1">
                                      <a:latin typeface="Cambria Math" panose="02040503050406030204" pitchFamily="18" charset="0"/>
                                    </a:rPr>
                                  </m:ctrlPr>
                                </m:dPr>
                                <m:e>
                                  <m:r>
                                    <a:rPr lang="en-US" altLang="zh-CN" sz="1400" b="1" i="1">
                                      <a:latin typeface="Cambria Math" panose="02040503050406030204" pitchFamily="18" charset="0"/>
                                    </a:rPr>
                                    <m:t>𝒙</m:t>
                                  </m:r>
                                </m:e>
                              </m:d>
                              <m:r>
                                <a:rPr lang="en-US" altLang="zh-CN" sz="1400" b="1" i="1">
                                  <a:latin typeface="Cambria Math" panose="02040503050406030204" pitchFamily="18" charset="0"/>
                                </a:rPr>
                                <m:t>+</m:t>
                              </m:r>
                              <m:sSub>
                                <m:sSubPr>
                                  <m:ctrlPr>
                                    <a:rPr lang="en-US" altLang="zh-CN" sz="1400" b="1" i="1">
                                      <a:latin typeface="Cambria Math" panose="02040503050406030204" pitchFamily="18" charset="0"/>
                                    </a:rPr>
                                  </m:ctrlPr>
                                </m:sSubPr>
                                <m:e>
                                  <m:r>
                                    <a:rPr lang="en-US" altLang="zh-CN" sz="1400" i="1">
                                      <a:latin typeface="Cambria Math" panose="02040503050406030204" pitchFamily="18" charset="0"/>
                                    </a:rPr>
                                    <m:t>𝑤</m:t>
                                  </m:r>
                                </m:e>
                                <m:sub>
                                  <m:r>
                                    <a:rPr lang="en-US" altLang="zh-CN" sz="1400" i="1">
                                      <a:latin typeface="Cambria Math" panose="02040503050406030204" pitchFamily="18" charset="0"/>
                                    </a:rPr>
                                    <m:t>𝑖</m:t>
                                  </m:r>
                                </m:sub>
                              </m:sSub>
                              <m:d>
                                <m:dPr>
                                  <m:ctrlPr>
                                    <a:rPr lang="en-US" altLang="zh-CN" sz="1400" b="1" i="1">
                                      <a:latin typeface="Cambria Math" panose="02040503050406030204" pitchFamily="18" charset="0"/>
                                    </a:rPr>
                                  </m:ctrlPr>
                                </m:dPr>
                                <m:e>
                                  <m:r>
                                    <a:rPr lang="en-US" altLang="zh-CN" sz="1400" b="1" i="1">
                                      <a:latin typeface="Cambria Math" panose="02040503050406030204" pitchFamily="18" charset="0"/>
                                    </a:rPr>
                                    <m:t>𝒙</m:t>
                                  </m:r>
                                </m:e>
                              </m:d>
                            </m:e>
                          </m:eqArr>
                        </m:e>
                      </m:d>
                    </m:oMath>
                  </m:oMathPara>
                </a14:m>
                <a:endParaRPr lang="en-US" altLang="zh-CN" sz="1400" dirty="0">
                  <a:latin typeface="+mn-lt"/>
                </a:endParaRPr>
              </a:p>
              <a:p>
                <a:pPr marL="0" lvl="1" indent="0">
                  <a:buNone/>
                </a:pPr>
                <a:r>
                  <a:rPr lang="zh-CN" altLang="en-US" dirty="0">
                    <a:latin typeface="+mn-lt"/>
                  </a:rPr>
                  <a:t>其中 </a:t>
                </a:r>
                <a14:m>
                  <m:oMath xmlns:m="http://schemas.openxmlformats.org/officeDocument/2006/math">
                    <m:r>
                      <m:rPr>
                        <m:sty m:val="p"/>
                      </m:rPr>
                      <a:rPr lang="en-US" altLang="zh-CN" b="0" i="0" smtClean="0">
                        <a:latin typeface="Cambria Math" panose="02040503050406030204" pitchFamily="18" charset="0"/>
                      </a:rPr>
                      <m:t>tsdf</m:t>
                    </m:r>
                  </m:oMath>
                </a14:m>
                <a:r>
                  <a:rPr lang="zh-CN" altLang="en-US" dirty="0">
                    <a:latin typeface="+mn-lt"/>
                  </a:rPr>
                  <a:t> 和 </a:t>
                </a:r>
                <a14:m>
                  <m:oMath xmlns:m="http://schemas.openxmlformats.org/officeDocument/2006/math">
                    <m:r>
                      <a:rPr lang="en-US" altLang="zh-CN" i="1">
                        <a:latin typeface="Cambria Math" panose="02040503050406030204" pitchFamily="18" charset="0"/>
                      </a:rPr>
                      <m:t>𝑤</m:t>
                    </m:r>
                  </m:oMath>
                </a14:m>
                <a:r>
                  <a:rPr lang="en-US" altLang="zh-CN" dirty="0">
                    <a:latin typeface="+mn-lt"/>
                  </a:rPr>
                  <a:t> </a:t>
                </a:r>
                <a:r>
                  <a:rPr lang="zh-CN" altLang="en-US" dirty="0">
                    <a:latin typeface="+mn-lt"/>
                  </a:rPr>
                  <a:t>表示更新之前的观测值（对于相机视野外的情况 </a:t>
                </a:r>
                <a14:m>
                  <m:oMath xmlns:m="http://schemas.openxmlformats.org/officeDocument/2006/math">
                    <m:r>
                      <a:rPr lang="en-US" altLang="zh-CN" i="1">
                        <a:latin typeface="Cambria Math" panose="02040503050406030204" pitchFamily="18" charset="0"/>
                      </a:rPr>
                      <m:t>𝑤</m:t>
                    </m:r>
                    <m:r>
                      <a:rPr lang="en-US" altLang="zh-CN" b="0" i="1" smtClean="0">
                        <a:latin typeface="Cambria Math" panose="02040503050406030204" pitchFamily="18" charset="0"/>
                      </a:rPr>
                      <m:t>=0</m:t>
                    </m:r>
                    <m:r>
                      <a:rPr lang="zh-CN" altLang="en-US" i="1">
                        <a:latin typeface="Cambria Math" panose="02040503050406030204" pitchFamily="18" charset="0"/>
                      </a:rPr>
                      <m:t>；</m:t>
                    </m:r>
                  </m:oMath>
                </a14:m>
                <a:r>
                  <a:rPr lang="zh-CN" altLang="en-US" dirty="0">
                    <a:latin typeface="+mn-lt"/>
                  </a:rPr>
                  <a:t>对于视野内的情况 </a:t>
                </a:r>
                <a14:m>
                  <m:oMath xmlns:m="http://schemas.openxmlformats.org/officeDocument/2006/math">
                    <m:r>
                      <a:rPr lang="en-US" altLang="zh-CN" i="1">
                        <a:latin typeface="Cambria Math" panose="02040503050406030204" pitchFamily="18" charset="0"/>
                      </a:rPr>
                      <m:t>𝑤</m:t>
                    </m:r>
                    <m:r>
                      <a:rPr lang="en-US" altLang="zh-CN" i="1">
                        <a:latin typeface="Cambria Math" panose="02040503050406030204" pitchFamily="18" charset="0"/>
                      </a:rPr>
                      <m:t>=1</m:t>
                    </m:r>
                  </m:oMath>
                </a14:m>
                <a:r>
                  <a:rPr lang="zh-CN" altLang="en-US" dirty="0">
                    <a:latin typeface="+mn-lt"/>
                  </a:rPr>
                  <a:t>），</a:t>
                </a:r>
                <a14:m>
                  <m:oMath xmlns:m="http://schemas.openxmlformats.org/officeDocument/2006/math">
                    <m:r>
                      <m:rPr>
                        <m:sty m:val="p"/>
                      </m:rPr>
                      <a:rPr lang="en-US" altLang="zh-CN">
                        <a:latin typeface="Cambria Math" panose="02040503050406030204" pitchFamily="18" charset="0"/>
                      </a:rPr>
                      <m:t>TSDF</m:t>
                    </m:r>
                  </m:oMath>
                </a14:m>
                <a:r>
                  <a:rPr lang="zh-CN" altLang="en-US" dirty="0">
                    <a:latin typeface="+mn-lt"/>
                  </a:rPr>
                  <a:t> 和 </a:t>
                </a:r>
                <a14:m>
                  <m:oMath xmlns:m="http://schemas.openxmlformats.org/officeDocument/2006/math">
                    <m:r>
                      <a:rPr lang="en-US" altLang="zh-CN" i="1">
                        <a:latin typeface="Cambria Math" panose="02040503050406030204" pitchFamily="18" charset="0"/>
                      </a:rPr>
                      <m:t>𝑊</m:t>
                    </m:r>
                  </m:oMath>
                </a14:m>
                <a:r>
                  <a:rPr lang="zh-CN" altLang="en-US" dirty="0">
                    <a:latin typeface="+mn-lt"/>
                  </a:rPr>
                  <a:t> 表示更新之后的值</a:t>
                </a:r>
                <a:endParaRPr lang="en-US" altLang="zh-CN" dirty="0">
                  <a:latin typeface="+mn-lt"/>
                </a:endParaRPr>
              </a:p>
              <a:p>
                <a:pPr lvl="1"/>
                <a:r>
                  <a:rPr lang="zh-CN" altLang="en-US" dirty="0">
                    <a:latin typeface="+mn-lt"/>
                  </a:rPr>
                  <a:t>反复执行上述操作即可将新的帧融合到之前的帧上</a:t>
                </a:r>
                <a:endParaRPr lang="en-US" dirty="0">
                  <a:latin typeface="+mn-lt"/>
                </a:endParaRPr>
              </a:p>
            </p:txBody>
          </p:sp>
        </mc:Choice>
        <mc:Fallback xmlns="">
          <p:sp>
            <p:nvSpPr>
              <p:cNvPr id="22" name="ee4pContent1">
                <a:extLst>
                  <a:ext uri="{FF2B5EF4-FFF2-40B4-BE49-F238E27FC236}">
                    <a16:creationId xmlns:a16="http://schemas.microsoft.com/office/drawing/2014/main" id="{5F6219A0-AC33-3A72-5D33-2AA9C3B4BEEB}"/>
                  </a:ext>
                </a:extLst>
              </p:cNvPr>
              <p:cNvSpPr txBox="1">
                <a:spLocks noRot="1" noChangeAspect="1" noMove="1" noResize="1" noEditPoints="1" noAdjustHandles="1" noChangeArrowheads="1" noChangeShapeType="1" noTextEdit="1"/>
              </p:cNvSpPr>
              <p:nvPr>
                <p:custDataLst>
                  <p:tags r:id="rId11"/>
                </p:custDataLst>
              </p:nvPr>
            </p:nvSpPr>
            <p:spPr>
              <a:xfrm>
                <a:off x="4753155" y="2668716"/>
                <a:ext cx="6600643" cy="3223126"/>
              </a:xfrm>
              <a:prstGeom prst="rect">
                <a:avLst/>
              </a:prstGeom>
              <a:blipFill>
                <a:blip r:embed="rId12"/>
                <a:stretch>
                  <a:fillRect l="-461" t="-12994" b="-188"/>
                </a:stretch>
              </a:blipFill>
              <a:ln w="9525" cmpd="sng">
                <a:solidFill>
                  <a:schemeClr val="accent1">
                    <a:lumMod val="100000"/>
                  </a:schemeClr>
                </a:solidFill>
                <a:prstDash val="solid"/>
              </a:ln>
            </p:spPr>
            <p:txBody>
              <a:bodyPr/>
              <a:lstStyle/>
              <a:p>
                <a:r>
                  <a:rPr lang="en-US">
                    <a:noFill/>
                  </a:rPr>
                  <a:t> </a:t>
                </a:r>
              </a:p>
            </p:txBody>
          </p:sp>
        </mc:Fallback>
      </mc:AlternateContent>
    </p:spTree>
    <p:extLst>
      <p:ext uri="{BB962C8B-B14F-4D97-AF65-F5344CB8AC3E}">
        <p14:creationId xmlns:p14="http://schemas.microsoft.com/office/powerpoint/2010/main" val="330161785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extLst>
              <p:ext uri="{D42A27DB-BD31-4B8C-83A1-F6EECF244321}">
                <p14:modId xmlns:p14="http://schemas.microsoft.com/office/powerpoint/2010/main" val="269721963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Depth Fusion</a:t>
            </a:r>
            <a:endParaRPr lang="en-US" dirty="0"/>
          </a:p>
        </p:txBody>
      </p:sp>
      <mc:AlternateContent xmlns:mc="http://schemas.openxmlformats.org/markup-compatibility/2006" xmlns:a14="http://schemas.microsoft.com/office/drawing/2010/main">
        <mc:Choice Requires="a14">
          <p:sp>
            <p:nvSpPr>
              <p:cNvPr id="3" name="ee4pContent1">
                <a:extLst>
                  <a:ext uri="{FF2B5EF4-FFF2-40B4-BE49-F238E27FC236}">
                    <a16:creationId xmlns:a16="http://schemas.microsoft.com/office/drawing/2014/main" id="{B2CD67C2-8010-1D52-5524-7AE3E5BA6CC8}"/>
                  </a:ext>
                </a:extLst>
              </p:cNvPr>
              <p:cNvSpPr txBox="1">
                <a:spLocks/>
              </p:cNvSpPr>
              <p:nvPr>
                <p:custDataLst>
                  <p:tags r:id="rId2"/>
                </p:custDataLst>
              </p:nvPr>
            </p:nvSpPr>
            <p:spPr>
              <a:xfrm>
                <a:off x="838199" y="1690688"/>
                <a:ext cx="10515599" cy="506379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对于</a:t>
                </a:r>
                <a:r>
                  <a:rPr lang="zh-CN" altLang="en-US" dirty="0">
                    <a:solidFill>
                      <a:srgbClr val="FF0000"/>
                    </a:solidFill>
                    <a:latin typeface="+mn-lt"/>
                  </a:rPr>
                  <a:t>光度一致性滤波</a:t>
                </a:r>
                <a:r>
                  <a:rPr lang="zh-CN" altLang="en-US" dirty="0">
                    <a:latin typeface="+mn-lt"/>
                  </a:rPr>
                  <a:t>，估计每个像素的置信度来衡量深度估计的置信度，即真实深度在估计值附近的一个小范围内存在的概率，然后可以设置一个阈值来过滤置信度低的深度值</a:t>
                </a:r>
                <a:endParaRPr lang="en-US" altLang="zh-CN" dirty="0">
                  <a:latin typeface="+mn-lt"/>
                </a:endParaRPr>
              </a:p>
              <a:p>
                <a:pPr lvl="1"/>
                <a:r>
                  <a:rPr lang="zh-CN" altLang="en-US" dirty="0">
                    <a:latin typeface="+mn-lt"/>
                  </a:rPr>
                  <a:t>对于</a:t>
                </a:r>
                <a:r>
                  <a:rPr lang="zh-CN" altLang="en-US" dirty="0">
                    <a:solidFill>
                      <a:srgbClr val="FF0000"/>
                    </a:solidFill>
                    <a:latin typeface="+mn-lt"/>
                  </a:rPr>
                  <a:t>几何一致性滤波</a:t>
                </a:r>
                <a:r>
                  <a:rPr lang="zh-CN" altLang="en-US" dirty="0">
                    <a:latin typeface="+mn-lt"/>
                  </a:rPr>
                  <a:t>，在多个视图中测量深度估计的一致性。对于参考视图</a:t>
                </a:r>
                <a:r>
                  <a:rPr lang="en-US" altLang="zh-CN" dirty="0">
                    <a:latin typeface="+mn-lt"/>
                  </a:rPr>
                  <a:t>0</a:t>
                </a:r>
                <a:r>
                  <a:rPr lang="zh-CN" altLang="en-US" dirty="0">
                    <a:latin typeface="+mn-lt"/>
                  </a:rPr>
                  <a:t>中的像素</a:t>
                </a:r>
                <a14:m>
                  <m:oMath xmlns:m="http://schemas.openxmlformats.org/officeDocument/2006/math">
                    <m:r>
                      <a:rPr lang="zh-CN" altLang="en-US" b="1" i="1" dirty="0" smtClean="0">
                        <a:latin typeface="Cambria Math" panose="02040503050406030204" pitchFamily="18" charset="0"/>
                      </a:rPr>
                      <m:t>𝒑</m:t>
                    </m:r>
                  </m:oMath>
                </a14:m>
                <a:r>
                  <a:rPr lang="zh-CN" altLang="en-US" dirty="0">
                    <a:latin typeface="+mn-lt"/>
                  </a:rPr>
                  <a:t>，我们通过其深度预测</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𝑑</m:t>
                        </m:r>
                      </m:e>
                      <m:sub>
                        <m:r>
                          <a:rPr lang="en-US" altLang="zh-CN" b="0" i="1" smtClean="0">
                            <a:latin typeface="Cambria Math" panose="02040503050406030204" pitchFamily="18" charset="0"/>
                          </a:rPr>
                          <m:t>0</m:t>
                        </m:r>
                      </m:sub>
                    </m:sSub>
                    <m:d>
                      <m:dPr>
                        <m:ctrlPr>
                          <a:rPr lang="en-US" altLang="zh-CN" b="1" i="1" smtClean="0">
                            <a:latin typeface="Cambria Math" panose="02040503050406030204" pitchFamily="18" charset="0"/>
                          </a:rPr>
                        </m:ctrlPr>
                      </m:dPr>
                      <m:e>
                        <m:r>
                          <a:rPr lang="zh-CN" altLang="en-US" b="1" i="1" dirty="0">
                            <a:latin typeface="Cambria Math" panose="02040503050406030204" pitchFamily="18" charset="0"/>
                          </a:rPr>
                          <m:t>𝒑</m:t>
                        </m:r>
                      </m:e>
                    </m:d>
                  </m:oMath>
                </a14:m>
                <a:r>
                  <a:rPr lang="zh-CN" altLang="en-US" dirty="0">
                    <a:latin typeface="+mn-lt"/>
                  </a:rPr>
                  <a:t>将其投影到其第</a:t>
                </a:r>
                <a14:m>
                  <m:oMath xmlns:m="http://schemas.openxmlformats.org/officeDocument/2006/math">
                    <m:r>
                      <a:rPr lang="en-US" altLang="zh-CN" i="1" dirty="0" smtClean="0">
                        <a:latin typeface="Cambria Math" panose="02040503050406030204" pitchFamily="18" charset="0"/>
                      </a:rPr>
                      <m:t>𝑖</m:t>
                    </m:r>
                  </m:oMath>
                </a14:m>
                <a:r>
                  <a:rPr lang="zh-CN" altLang="en-US" dirty="0">
                    <a:latin typeface="+mn-lt"/>
                  </a:rPr>
                  <a:t>个相邻视图中的像素</a:t>
                </a:r>
                <a14:m>
                  <m:oMath xmlns:m="http://schemas.openxmlformats.org/officeDocument/2006/math">
                    <m:r>
                      <a:rPr lang="zh-CN" altLang="en-US" b="1" i="1" dirty="0" smtClean="0">
                        <a:latin typeface="Cambria Math" panose="02040503050406030204" pitchFamily="18" charset="0"/>
                      </a:rPr>
                      <m:t>𝒑</m:t>
                    </m:r>
                    <m:r>
                      <a:rPr lang="en-US" altLang="zh-CN" i="1" dirty="0" smtClean="0">
                        <a:latin typeface="Cambria Math" panose="02040503050406030204" pitchFamily="18" charset="0"/>
                      </a:rPr>
                      <m:t>′</m:t>
                    </m:r>
                  </m:oMath>
                </a14:m>
                <a:r>
                  <a:rPr lang="zh-CN" altLang="en-US" dirty="0">
                    <a:latin typeface="+mn-lt"/>
                  </a:rPr>
                  <a:t>。查询</a:t>
                </a:r>
                <a14:m>
                  <m:oMath xmlns:m="http://schemas.openxmlformats.org/officeDocument/2006/math">
                    <m:r>
                      <a:rPr lang="zh-CN" altLang="en-US" b="1" i="1" dirty="0" smtClean="0">
                        <a:latin typeface="Cambria Math" panose="02040503050406030204" pitchFamily="18" charset="0"/>
                      </a:rPr>
                      <m:t>𝒑</m:t>
                    </m:r>
                    <m:r>
                      <a:rPr lang="en-US" altLang="zh-CN" i="1" dirty="0" smtClean="0">
                        <a:latin typeface="Cambria Math" panose="02040503050406030204" pitchFamily="18" charset="0"/>
                      </a:rPr>
                      <m:t>′</m:t>
                    </m:r>
                  </m:oMath>
                </a14:m>
                <a:r>
                  <a:rPr lang="zh-CN" altLang="en-US" dirty="0">
                    <a:latin typeface="+mn-lt"/>
                  </a:rPr>
                  <a:t>、</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𝑑</m:t>
                        </m:r>
                      </m:e>
                      <m:sub>
                        <m:r>
                          <a:rPr lang="en-US" altLang="zh-CN" b="0" i="1" smtClean="0">
                            <a:latin typeface="Cambria Math" panose="02040503050406030204" pitchFamily="18" charset="0"/>
                          </a:rPr>
                          <m:t>𝑖</m:t>
                        </m:r>
                      </m:sub>
                    </m:sSub>
                    <m:d>
                      <m:dPr>
                        <m:ctrlPr>
                          <a:rPr lang="en-US" altLang="zh-CN" i="1">
                            <a:latin typeface="Cambria Math" panose="02040503050406030204" pitchFamily="18" charset="0"/>
                          </a:rPr>
                        </m:ctrlPr>
                      </m:dPr>
                      <m:e>
                        <m:r>
                          <a:rPr lang="zh-CN" altLang="en-US" b="1" i="1" dirty="0">
                            <a:latin typeface="Cambria Math" panose="02040503050406030204" pitchFamily="18" charset="0"/>
                          </a:rPr>
                          <m:t>𝒑</m:t>
                        </m:r>
                        <m:r>
                          <a:rPr lang="en-US" altLang="zh-CN" i="1" dirty="0">
                            <a:latin typeface="Cambria Math" panose="02040503050406030204" pitchFamily="18" charset="0"/>
                          </a:rPr>
                          <m:t>′</m:t>
                        </m:r>
                      </m:e>
                    </m:d>
                  </m:oMath>
                </a14:m>
                <a:r>
                  <a:rPr lang="zh-CN" altLang="en-US" dirty="0">
                    <a:latin typeface="+mn-lt"/>
                  </a:rPr>
                  <a:t>的深度后，我们将</a:t>
                </a:r>
                <a14:m>
                  <m:oMath xmlns:m="http://schemas.openxmlformats.org/officeDocument/2006/math">
                    <m:r>
                      <a:rPr lang="zh-CN" altLang="en-US" b="1" i="1" dirty="0" smtClean="0">
                        <a:latin typeface="Cambria Math" panose="02040503050406030204" pitchFamily="18" charset="0"/>
                      </a:rPr>
                      <m:t>𝒑</m:t>
                    </m:r>
                    <m:r>
                      <a:rPr lang="en-US" altLang="zh-CN" i="1" dirty="0" smtClean="0">
                        <a:latin typeface="Cambria Math" panose="02040503050406030204" pitchFamily="18" charset="0"/>
                      </a:rPr>
                      <m:t>′</m:t>
                    </m:r>
                  </m:oMath>
                </a14:m>
                <a:r>
                  <a:rPr lang="zh-CN" altLang="en-US" dirty="0">
                    <a:latin typeface="+mn-lt"/>
                  </a:rPr>
                  <a:t>重新投影回参考视图的像素</a:t>
                </a:r>
                <a14:m>
                  <m:oMath xmlns:m="http://schemas.openxmlformats.org/officeDocument/2006/math">
                    <m:r>
                      <a:rPr lang="zh-CN" altLang="en-US" b="1" i="1" dirty="0" smtClean="0">
                        <a:latin typeface="Cambria Math" panose="02040503050406030204" pitchFamily="18" charset="0"/>
                      </a:rPr>
                      <m:t>𝒑</m:t>
                    </m:r>
                    <m:r>
                      <a:rPr lang="en-US" altLang="zh-CN" i="1" dirty="0" smtClean="0">
                        <a:latin typeface="Cambria Math" panose="02040503050406030204" pitchFamily="18" charset="0"/>
                      </a:rPr>
                      <m:t>′′</m:t>
                    </m:r>
                  </m:oMath>
                </a14:m>
                <a:r>
                  <a:rPr lang="zh-CN" altLang="en-US" dirty="0">
                    <a:latin typeface="+mn-lt"/>
                  </a:rPr>
                  <a:t>处，并查询其深度</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𝑑</m:t>
                        </m:r>
                      </m:e>
                      <m:sub>
                        <m:r>
                          <a:rPr lang="en-US" altLang="zh-CN" i="1">
                            <a:latin typeface="Cambria Math" panose="02040503050406030204" pitchFamily="18" charset="0"/>
                          </a:rPr>
                          <m:t>0</m:t>
                        </m:r>
                      </m:sub>
                    </m:sSub>
                    <m:d>
                      <m:dPr>
                        <m:ctrlPr>
                          <a:rPr lang="en-US" altLang="zh-CN" i="1">
                            <a:latin typeface="Cambria Math" panose="02040503050406030204" pitchFamily="18" charset="0"/>
                          </a:rPr>
                        </m:ctrlPr>
                      </m:dPr>
                      <m:e>
                        <m:r>
                          <a:rPr lang="zh-CN" altLang="en-US" b="1" i="1" dirty="0">
                            <a:latin typeface="Cambria Math" panose="02040503050406030204" pitchFamily="18" charset="0"/>
                          </a:rPr>
                          <m:t>𝒑</m:t>
                        </m:r>
                        <m:r>
                          <a:rPr lang="en-US" altLang="zh-CN" i="1" dirty="0">
                            <a:latin typeface="Cambria Math" panose="02040503050406030204" pitchFamily="18" charset="0"/>
                          </a:rPr>
                          <m:t>′′</m:t>
                        </m:r>
                      </m:e>
                    </m:d>
                  </m:oMath>
                </a14:m>
                <a:r>
                  <a:rPr lang="zh-CN" altLang="en-US" dirty="0">
                    <a:latin typeface="+mn-lt"/>
                  </a:rPr>
                  <a:t>。如果在图像空间和深度中，原始估计与其重新投影之间的距离满足以下条件，则我们将像素</a:t>
                </a:r>
                <a14:m>
                  <m:oMath xmlns:m="http://schemas.openxmlformats.org/officeDocument/2006/math">
                    <m:r>
                      <a:rPr lang="zh-CN" altLang="en-US" b="1" i="1" dirty="0" smtClean="0">
                        <a:latin typeface="Cambria Math" panose="02040503050406030204" pitchFamily="18" charset="0"/>
                      </a:rPr>
                      <m:t>𝒑</m:t>
                    </m:r>
                  </m:oMath>
                </a14:m>
                <a:r>
                  <a:rPr lang="zh-CN" altLang="en-US" dirty="0">
                    <a:latin typeface="+mn-lt"/>
                  </a:rPr>
                  <a:t>及其深度视为与第</a:t>
                </a:r>
                <a14:m>
                  <m:oMath xmlns:m="http://schemas.openxmlformats.org/officeDocument/2006/math">
                    <m:r>
                      <a:rPr lang="en-US" altLang="zh-CN" i="1" dirty="0" smtClean="0">
                        <a:latin typeface="Cambria Math" panose="02040503050406030204" pitchFamily="18" charset="0"/>
                      </a:rPr>
                      <m:t>𝑖</m:t>
                    </m:r>
                  </m:oMath>
                </a14:m>
                <a:r>
                  <a:rPr lang="zh-CN" altLang="en-US" dirty="0">
                    <a:latin typeface="+mn-lt"/>
                  </a:rPr>
                  <a:t>个相邻视图一致：</a:t>
                </a:r>
                <a:endParaRPr lang="en-US" altLang="zh-CN" dirty="0">
                  <a:latin typeface="+mn-lt"/>
                </a:endParaRPr>
              </a:p>
              <a:p>
                <a:pPr marL="0" lvl="1" indent="0">
                  <a:buNone/>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ea typeface="Cambria Math" panose="02040503050406030204" pitchFamily="18" charset="0"/>
                            </a:rPr>
                          </m:ctrlPr>
                        </m:sSubPr>
                        <m:e>
                          <m:r>
                            <a:rPr lang="en-US" altLang="zh-CN" sz="1400" i="1">
                              <a:latin typeface="Cambria Math" panose="02040503050406030204" pitchFamily="18" charset="0"/>
                              <a:ea typeface="Cambria Math" panose="02040503050406030204" pitchFamily="18" charset="0"/>
                            </a:rPr>
                            <m:t>𝜉</m:t>
                          </m:r>
                        </m:e>
                        <m:sub>
                          <m:r>
                            <a:rPr lang="en-US" sz="1400" b="0" i="1" smtClean="0">
                              <a:latin typeface="Cambria Math" panose="02040503050406030204" pitchFamily="18" charset="0"/>
                              <a:ea typeface="Cambria Math" panose="02040503050406030204" pitchFamily="18" charset="0"/>
                            </a:rPr>
                            <m:t>𝑑</m:t>
                          </m:r>
                        </m:sub>
                      </m:sSub>
                      <m:r>
                        <a:rPr lang="en-US" sz="1400" b="0" i="1" smtClean="0">
                          <a:latin typeface="Cambria Math" panose="02040503050406030204" pitchFamily="18" charset="0"/>
                          <a:ea typeface="Cambria Math" panose="02040503050406030204" pitchFamily="18" charset="0"/>
                        </a:rPr>
                        <m:t>=</m:t>
                      </m:r>
                      <m:sSub>
                        <m:sSubPr>
                          <m:ctrlPr>
                            <a:rPr lang="en-US" sz="1400" b="0" i="1" smtClean="0">
                              <a:latin typeface="Cambria Math" panose="02040503050406030204" pitchFamily="18" charset="0"/>
                              <a:ea typeface="Cambria Math" panose="02040503050406030204" pitchFamily="18" charset="0"/>
                            </a:rPr>
                          </m:ctrlPr>
                        </m:sSubPr>
                        <m:e>
                          <m:d>
                            <m:dPr>
                              <m:begChr m:val="‖"/>
                              <m:endChr m:val="‖"/>
                              <m:ctrlPr>
                                <a:rPr lang="en-US" sz="1400" b="0" i="1" smtClean="0">
                                  <a:latin typeface="Cambria Math" panose="02040503050406030204" pitchFamily="18" charset="0"/>
                                  <a:ea typeface="Cambria Math" panose="02040503050406030204" pitchFamily="18" charset="0"/>
                                </a:rPr>
                              </m:ctrlPr>
                            </m:dPr>
                            <m:e>
                              <m:r>
                                <a:rPr lang="zh-CN" altLang="en-US" sz="1400" b="1" i="1" dirty="0">
                                  <a:latin typeface="Cambria Math" panose="02040503050406030204" pitchFamily="18" charset="0"/>
                                </a:rPr>
                                <m:t>𝒑</m:t>
                              </m:r>
                              <m:r>
                                <a:rPr lang="en-US" altLang="zh-CN" sz="1400" b="0" i="1" dirty="0" smtClean="0">
                                  <a:latin typeface="Cambria Math" panose="02040503050406030204" pitchFamily="18" charset="0"/>
                                </a:rPr>
                                <m:t>−</m:t>
                              </m:r>
                              <m:r>
                                <a:rPr lang="zh-CN" altLang="en-US" sz="1400" b="1" i="1" dirty="0">
                                  <a:latin typeface="Cambria Math" panose="02040503050406030204" pitchFamily="18" charset="0"/>
                                </a:rPr>
                                <m:t>𝒑</m:t>
                              </m:r>
                              <m:r>
                                <a:rPr lang="en-US" altLang="zh-CN" sz="1400" i="1" dirty="0">
                                  <a:latin typeface="Cambria Math" panose="02040503050406030204" pitchFamily="18" charset="0"/>
                                </a:rPr>
                                <m:t>′′</m:t>
                              </m:r>
                            </m:e>
                          </m:d>
                        </m:e>
                        <m:sub>
                          <m:r>
                            <a:rPr lang="en-US" sz="1400" b="0" i="1" smtClean="0">
                              <a:latin typeface="Cambria Math" panose="02040503050406030204" pitchFamily="18" charset="0"/>
                              <a:ea typeface="Cambria Math" panose="02040503050406030204" pitchFamily="18" charset="0"/>
                            </a:rPr>
                            <m:t>2</m:t>
                          </m:r>
                        </m:sub>
                      </m:sSub>
                      <m:r>
                        <a:rPr lang="en-US" sz="1400" b="0" i="1" smtClean="0">
                          <a:latin typeface="Cambria Math" panose="02040503050406030204" pitchFamily="18" charset="0"/>
                          <a:ea typeface="Cambria Math" panose="02040503050406030204" pitchFamily="18" charset="0"/>
                        </a:rPr>
                        <m:t>≤</m:t>
                      </m:r>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𝜏</m:t>
                          </m:r>
                        </m:e>
                        <m:sub>
                          <m:r>
                            <a:rPr lang="en-US" sz="1400" b="0" i="1" smtClean="0">
                              <a:latin typeface="Cambria Math" panose="02040503050406030204" pitchFamily="18" charset="0"/>
                              <a:ea typeface="Cambria Math" panose="02040503050406030204" pitchFamily="18" charset="0"/>
                            </a:rPr>
                            <m:t>1</m:t>
                          </m:r>
                        </m:sub>
                      </m:sSub>
                    </m:oMath>
                  </m:oMathPara>
                </a14:m>
                <a:endParaRPr lang="en-US" sz="1400" dirty="0">
                  <a:latin typeface="+mn-lt"/>
                </a:endParaRPr>
              </a:p>
              <a:p>
                <a:pPr marL="0" lvl="1" indent="0">
                  <a:buNone/>
                </a:pPr>
                <a:endParaRPr lang="en-US" sz="1400" dirty="0">
                  <a:latin typeface="+mn-lt"/>
                </a:endParaRPr>
              </a:p>
              <a:p>
                <a:pPr marL="0" lvl="1" indent="0">
                  <a:buNone/>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i="1" smtClean="0">
                              <a:latin typeface="Cambria Math" panose="02040503050406030204" pitchFamily="18" charset="0"/>
                              <a:ea typeface="Cambria Math" panose="02040503050406030204" pitchFamily="18" charset="0"/>
                            </a:rPr>
                            <m:t>𝜉</m:t>
                          </m:r>
                        </m:e>
                        <m:sub>
                          <m:r>
                            <a:rPr lang="en-US" sz="1400" b="0" i="1" smtClean="0">
                              <a:latin typeface="Cambria Math" panose="02040503050406030204" pitchFamily="18" charset="0"/>
                            </a:rPr>
                            <m:t>𝑝</m:t>
                          </m:r>
                        </m:sub>
                      </m:sSub>
                      <m:r>
                        <a:rPr lang="en-US" sz="1400" b="0" i="1" smtClean="0">
                          <a:latin typeface="Cambria Math" panose="02040503050406030204" pitchFamily="18" charset="0"/>
                        </a:rPr>
                        <m:t>=</m:t>
                      </m:r>
                      <m:f>
                        <m:fPr>
                          <m:ctrlPr>
                            <a:rPr lang="en-US" sz="1400" b="0" i="1" smtClean="0">
                              <a:latin typeface="Cambria Math" panose="02040503050406030204" pitchFamily="18" charset="0"/>
                            </a:rPr>
                          </m:ctrlPr>
                        </m:fPr>
                        <m:num>
                          <m:d>
                            <m:dPr>
                              <m:begChr m:val="‖"/>
                              <m:endChr m:val="‖"/>
                              <m:ctrlPr>
                                <a:rPr lang="en-US" sz="1400" b="0" i="1" smtClean="0">
                                  <a:latin typeface="Cambria Math" panose="02040503050406030204" pitchFamily="18" charset="0"/>
                                </a:rPr>
                              </m:ctrlPr>
                            </m:dPr>
                            <m:e>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𝑑</m:t>
                                  </m:r>
                                </m:e>
                                <m:sub>
                                  <m:r>
                                    <a:rPr lang="en-US" altLang="zh-CN" sz="1400" i="1">
                                      <a:latin typeface="Cambria Math" panose="02040503050406030204" pitchFamily="18" charset="0"/>
                                    </a:rPr>
                                    <m:t>0</m:t>
                                  </m:r>
                                </m:sub>
                              </m:sSub>
                              <m:d>
                                <m:dPr>
                                  <m:ctrlPr>
                                    <a:rPr lang="en-US" altLang="zh-CN" sz="1400" i="1">
                                      <a:latin typeface="Cambria Math" panose="02040503050406030204" pitchFamily="18" charset="0"/>
                                    </a:rPr>
                                  </m:ctrlPr>
                                </m:dPr>
                                <m:e>
                                  <m:r>
                                    <a:rPr lang="zh-CN" altLang="en-US" sz="1400" b="1" i="1" dirty="0">
                                      <a:latin typeface="Cambria Math" panose="02040503050406030204" pitchFamily="18" charset="0"/>
                                    </a:rPr>
                                    <m:t>𝒑</m:t>
                                  </m:r>
                                  <m:r>
                                    <a:rPr lang="en-US" altLang="zh-CN" sz="1400" i="1" dirty="0">
                                      <a:latin typeface="Cambria Math" panose="02040503050406030204" pitchFamily="18" charset="0"/>
                                    </a:rPr>
                                    <m:t>′′</m:t>
                                  </m:r>
                                </m:e>
                              </m:d>
                              <m:r>
                                <a:rPr lang="en-US" altLang="zh-CN" sz="1400" b="0" i="1" dirty="0" smtClean="0">
                                  <a:latin typeface="Cambria Math" panose="02040503050406030204" pitchFamily="18" charset="0"/>
                                </a:rPr>
                                <m:t>−</m:t>
                              </m:r>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𝑑</m:t>
                                  </m:r>
                                </m:e>
                                <m:sub>
                                  <m:r>
                                    <a:rPr lang="en-US" altLang="zh-CN" sz="1400" i="1">
                                      <a:latin typeface="Cambria Math" panose="02040503050406030204" pitchFamily="18" charset="0"/>
                                    </a:rPr>
                                    <m:t>0</m:t>
                                  </m:r>
                                </m:sub>
                              </m:sSub>
                              <m:d>
                                <m:dPr>
                                  <m:ctrlPr>
                                    <a:rPr lang="en-US" altLang="zh-CN" sz="1400" b="1" i="1">
                                      <a:latin typeface="Cambria Math" panose="02040503050406030204" pitchFamily="18" charset="0"/>
                                    </a:rPr>
                                  </m:ctrlPr>
                                </m:dPr>
                                <m:e>
                                  <m:r>
                                    <a:rPr lang="zh-CN" altLang="en-US" sz="1400" b="1" i="1" dirty="0">
                                      <a:latin typeface="Cambria Math" panose="02040503050406030204" pitchFamily="18" charset="0"/>
                                    </a:rPr>
                                    <m:t>𝒑</m:t>
                                  </m:r>
                                </m:e>
                              </m:d>
                            </m:e>
                          </m:d>
                        </m:num>
                        <m:den>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𝑑</m:t>
                              </m:r>
                            </m:e>
                            <m:sub>
                              <m:r>
                                <a:rPr lang="en-US" altLang="zh-CN" sz="1400" i="1">
                                  <a:latin typeface="Cambria Math" panose="02040503050406030204" pitchFamily="18" charset="0"/>
                                </a:rPr>
                                <m:t>0</m:t>
                              </m:r>
                            </m:sub>
                          </m:sSub>
                          <m:d>
                            <m:dPr>
                              <m:ctrlPr>
                                <a:rPr lang="en-US" altLang="zh-CN" sz="1400" b="1" i="1">
                                  <a:latin typeface="Cambria Math" panose="02040503050406030204" pitchFamily="18" charset="0"/>
                                </a:rPr>
                              </m:ctrlPr>
                            </m:dPr>
                            <m:e>
                              <m:r>
                                <a:rPr lang="zh-CN" altLang="en-US" sz="1400" b="1" i="1" dirty="0">
                                  <a:latin typeface="Cambria Math" panose="02040503050406030204" pitchFamily="18" charset="0"/>
                                </a:rPr>
                                <m:t>𝒑</m:t>
                              </m:r>
                            </m:e>
                          </m:d>
                        </m:den>
                      </m:f>
                      <m:r>
                        <a:rPr lang="en-US" sz="1400" b="0" i="1" smtClean="0">
                          <a:latin typeface="Cambria Math" panose="02040503050406030204" pitchFamily="18" charset="0"/>
                          <a:ea typeface="Cambria Math" panose="02040503050406030204" pitchFamily="18" charset="0"/>
                        </a:rPr>
                        <m:t>≤</m:t>
                      </m:r>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𝜏</m:t>
                          </m:r>
                        </m:e>
                        <m:sub>
                          <m:r>
                            <a:rPr lang="en-US" sz="1400" b="0" i="1" smtClean="0">
                              <a:latin typeface="Cambria Math" panose="02040503050406030204" pitchFamily="18" charset="0"/>
                              <a:ea typeface="Cambria Math" panose="02040503050406030204" pitchFamily="18" charset="0"/>
                            </a:rPr>
                            <m:t>2</m:t>
                          </m:r>
                        </m:sub>
                      </m:sSub>
                    </m:oMath>
                  </m:oMathPara>
                </a14:m>
                <a:endParaRPr lang="en-US" sz="1400" dirty="0">
                  <a:latin typeface="+mn-lt"/>
                </a:endParaRPr>
              </a:p>
              <a:p>
                <a:pPr marL="0" lvl="1" indent="0">
                  <a:buNone/>
                </a:pPr>
                <a:r>
                  <a:rPr lang="zh-CN" altLang="en-US" dirty="0">
                    <a:latin typeface="+mn-lt"/>
                  </a:rPr>
                  <a:t>其中</a:t>
                </a:r>
                <a14:m>
                  <m:oMath xmlns:m="http://schemas.openxmlformats.org/officeDocument/2006/math">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𝜏</m:t>
                        </m:r>
                      </m:e>
                      <m:sub>
                        <m:r>
                          <a:rPr lang="en-US" altLang="zh-CN" b="0" i="1" smtClean="0">
                            <a:latin typeface="Cambria Math" panose="02040503050406030204" pitchFamily="18" charset="0"/>
                            <a:ea typeface="Cambria Math" panose="02040503050406030204" pitchFamily="18" charset="0"/>
                          </a:rPr>
                          <m:t>1</m:t>
                        </m:r>
                      </m:sub>
                    </m:sSub>
                  </m:oMath>
                </a14:m>
                <a:r>
                  <a:rPr lang="zh-CN" altLang="en-US" dirty="0">
                    <a:latin typeface="+mn-lt"/>
                  </a:rPr>
                  <a:t>和</a:t>
                </a:r>
                <a14:m>
                  <m:oMath xmlns:m="http://schemas.openxmlformats.org/officeDocument/2006/math">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𝜏</m:t>
                        </m:r>
                      </m:e>
                      <m:sub>
                        <m:r>
                          <a:rPr lang="en-US" altLang="zh-CN" i="1">
                            <a:latin typeface="Cambria Math" panose="02040503050406030204" pitchFamily="18" charset="0"/>
                            <a:ea typeface="Cambria Math" panose="02040503050406030204" pitchFamily="18" charset="0"/>
                          </a:rPr>
                          <m:t>2</m:t>
                        </m:r>
                      </m:sub>
                    </m:sSub>
                  </m:oMath>
                </a14:m>
                <a:r>
                  <a:rPr lang="zh-CN" altLang="en-US" dirty="0">
                    <a:latin typeface="+mn-lt"/>
                  </a:rPr>
                  <a:t>是阈值</a:t>
                </a:r>
                <a:endParaRPr lang="en-US" altLang="zh-CN" dirty="0">
                  <a:latin typeface="+mn-lt"/>
                </a:endParaRPr>
              </a:p>
              <a:p>
                <a:pPr lvl="1"/>
                <a:r>
                  <a:rPr lang="zh-CN" altLang="en-US" dirty="0">
                    <a:latin typeface="+mn-lt"/>
                  </a:rPr>
                  <a:t>如果像素至少在</a:t>
                </a:r>
                <a14:m>
                  <m:oMath xmlns:m="http://schemas.openxmlformats.org/officeDocument/2006/math">
                    <m:r>
                      <a:rPr lang="en-US" altLang="zh-CN" i="1" dirty="0" smtClean="0">
                        <a:latin typeface="Cambria Math" panose="02040503050406030204" pitchFamily="18" charset="0"/>
                      </a:rPr>
                      <m:t>𝑁</m:t>
                    </m:r>
                  </m:oMath>
                </a14:m>
                <a:r>
                  <a:rPr lang="zh-CN" altLang="en-US" dirty="0">
                    <a:latin typeface="+mn-lt"/>
                  </a:rPr>
                  <a:t>个相邻视图中一致，则认为这些像素是可靠的估计</a:t>
                </a:r>
                <a:endParaRPr lang="en-US" altLang="zh-CN" dirty="0">
                  <a:latin typeface="+mn-lt"/>
                </a:endParaRPr>
              </a:p>
              <a:p>
                <a:pPr lvl="1"/>
                <a:r>
                  <a:rPr lang="zh-CN" altLang="en-US" dirty="0">
                    <a:latin typeface="+mn-lt"/>
                  </a:rPr>
                  <a:t>最近，为了替代使用</a:t>
                </a:r>
                <a14:m>
                  <m:oMath xmlns:m="http://schemas.openxmlformats.org/officeDocument/2006/math">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𝜏</m:t>
                        </m:r>
                      </m:e>
                      <m:sub>
                        <m:r>
                          <a:rPr lang="en-US" altLang="zh-CN" b="0" i="1" smtClean="0">
                            <a:latin typeface="Cambria Math" panose="02040503050406030204" pitchFamily="18" charset="0"/>
                            <a:ea typeface="Cambria Math" panose="02040503050406030204" pitchFamily="18" charset="0"/>
                          </a:rPr>
                          <m:t>1</m:t>
                        </m:r>
                      </m:sub>
                    </m:sSub>
                  </m:oMath>
                </a14:m>
                <a:r>
                  <a:rPr lang="zh-CN" altLang="en-US" dirty="0">
                    <a:latin typeface="+mn-lt"/>
                  </a:rPr>
                  <a:t>和</a:t>
                </a:r>
                <a14:m>
                  <m:oMath xmlns:m="http://schemas.openxmlformats.org/officeDocument/2006/math">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𝜏</m:t>
                        </m:r>
                      </m:e>
                      <m:sub>
                        <m:r>
                          <a:rPr lang="en-US" altLang="zh-CN" i="1">
                            <a:latin typeface="Cambria Math" panose="02040503050406030204" pitchFamily="18" charset="0"/>
                            <a:ea typeface="Cambria Math" panose="02040503050406030204" pitchFamily="18" charset="0"/>
                          </a:rPr>
                          <m:t>2</m:t>
                        </m:r>
                      </m:sub>
                    </m:sSub>
                  </m:oMath>
                </a14:m>
                <a:r>
                  <a:rPr lang="zh-CN" altLang="en-US" dirty="0">
                    <a:latin typeface="+mn-lt"/>
                  </a:rPr>
                  <a:t>的预定义阈值，提出了</a:t>
                </a:r>
                <a:r>
                  <a:rPr lang="zh-CN" altLang="en-US" dirty="0">
                    <a:solidFill>
                      <a:srgbClr val="FF0000"/>
                    </a:solidFill>
                    <a:latin typeface="+mn-lt"/>
                  </a:rPr>
                  <a:t>动态一致性检查</a:t>
                </a:r>
                <a:r>
                  <a:rPr lang="zh-CN" altLang="en-US" dirty="0">
                    <a:latin typeface="+mn-lt"/>
                  </a:rPr>
                  <a:t>，以动态地聚合所有视图中的几何匹配误差，并提高重建的鲁棒性。特别地，动态多视图几何一致性</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m:rPr>
                            <m:sty m:val="p"/>
                          </m:rPr>
                          <a:rPr lang="en-US" altLang="zh-CN" b="0" i="0" smtClean="0">
                            <a:latin typeface="Cambria Math" panose="02040503050406030204" pitchFamily="18" charset="0"/>
                          </a:rPr>
                          <m:t>geo</m:t>
                        </m:r>
                      </m:sub>
                    </m:sSub>
                    <m:d>
                      <m:dPr>
                        <m:ctrlPr>
                          <a:rPr lang="en-US" altLang="zh-CN" b="1" i="1" smtClean="0">
                            <a:latin typeface="Cambria Math" panose="02040503050406030204" pitchFamily="18" charset="0"/>
                          </a:rPr>
                        </m:ctrlPr>
                      </m:dPr>
                      <m:e>
                        <m:r>
                          <a:rPr lang="zh-CN" altLang="en-US" b="1" i="1" dirty="0">
                            <a:latin typeface="Cambria Math" panose="02040503050406030204" pitchFamily="18" charset="0"/>
                          </a:rPr>
                          <m:t>𝒑</m:t>
                        </m:r>
                      </m:e>
                    </m:d>
                  </m:oMath>
                </a14:m>
                <a:r>
                  <a:rPr lang="zh-CN" altLang="en-US" dirty="0">
                    <a:latin typeface="+mn-lt"/>
                  </a:rPr>
                  <a:t>计算如下：</a:t>
                </a:r>
                <a:endParaRPr lang="en-US" altLang="zh-CN" dirty="0">
                  <a:latin typeface="+mn-lt"/>
                </a:endParaRPr>
              </a:p>
              <a:p>
                <a:pPr marL="0" lvl="1" indent="0">
                  <a:buNone/>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𝐶</m:t>
                          </m:r>
                        </m:e>
                        <m:sub>
                          <m:r>
                            <m:rPr>
                              <m:sty m:val="p"/>
                            </m:rPr>
                            <a:rPr lang="en-US" altLang="zh-CN" sz="1400" b="0" i="0" smtClean="0">
                              <a:latin typeface="Cambria Math" panose="02040503050406030204" pitchFamily="18" charset="0"/>
                            </a:rPr>
                            <m:t>geo</m:t>
                          </m:r>
                        </m:sub>
                      </m:sSub>
                      <m:d>
                        <m:dPr>
                          <m:ctrlPr>
                            <a:rPr lang="en-US" altLang="zh-CN" sz="1400" b="1" i="1" smtClean="0">
                              <a:latin typeface="Cambria Math" panose="02040503050406030204" pitchFamily="18" charset="0"/>
                            </a:rPr>
                          </m:ctrlPr>
                        </m:dPr>
                        <m:e>
                          <m:r>
                            <a:rPr lang="zh-CN" altLang="en-US" sz="1400" b="1" i="1" dirty="0">
                              <a:latin typeface="Cambria Math" panose="02040503050406030204" pitchFamily="18" charset="0"/>
                            </a:rPr>
                            <m:t>𝒑</m:t>
                          </m:r>
                        </m:e>
                      </m:d>
                      <m:r>
                        <a:rPr lang="en-US" altLang="zh-CN" sz="1400" b="0" i="1" dirty="0" smtClean="0">
                          <a:latin typeface="Cambria Math" panose="02040503050406030204" pitchFamily="18" charset="0"/>
                        </a:rPr>
                        <m:t>=</m:t>
                      </m:r>
                      <m:nary>
                        <m:naryPr>
                          <m:chr m:val="∑"/>
                          <m:supHide m:val="on"/>
                          <m:ctrlPr>
                            <a:rPr lang="en-US" altLang="zh-CN" sz="1400" b="0" i="1" dirty="0" smtClean="0">
                              <a:latin typeface="Cambria Math" panose="02040503050406030204" pitchFamily="18" charset="0"/>
                            </a:rPr>
                          </m:ctrlPr>
                        </m:naryPr>
                        <m:sub>
                          <m:r>
                            <m:rPr>
                              <m:brk m:alnAt="7"/>
                            </m:rPr>
                            <a:rPr lang="en-US" altLang="zh-CN" sz="1400" b="0" i="1" dirty="0" smtClean="0">
                              <a:latin typeface="Cambria Math" panose="02040503050406030204" pitchFamily="18" charset="0"/>
                            </a:rPr>
                            <m:t>𝑖</m:t>
                          </m:r>
                        </m:sub>
                        <m:sup/>
                        <m:e>
                          <m:r>
                            <m:rPr>
                              <m:sty m:val="p"/>
                            </m:rPr>
                            <a:rPr lang="en-US" altLang="zh-CN" sz="1400" b="0" i="0" dirty="0" smtClean="0">
                              <a:latin typeface="Cambria Math" panose="02040503050406030204" pitchFamily="18" charset="0"/>
                            </a:rPr>
                            <m:t>exp</m:t>
                          </m:r>
                          <m:d>
                            <m:dPr>
                              <m:ctrlPr>
                                <a:rPr lang="en-US" altLang="zh-CN" sz="1400" b="0" i="1" dirty="0" smtClean="0">
                                  <a:latin typeface="Cambria Math" panose="02040503050406030204" pitchFamily="18" charset="0"/>
                                </a:rPr>
                              </m:ctrlPr>
                            </m:dPr>
                            <m:e>
                              <m:r>
                                <a:rPr lang="en-US" altLang="zh-CN" sz="1400" b="0" i="1" dirty="0" smtClean="0">
                                  <a:latin typeface="Cambria Math" panose="02040503050406030204" pitchFamily="18" charset="0"/>
                                </a:rPr>
                                <m:t>−</m:t>
                              </m:r>
                              <m:d>
                                <m:dPr>
                                  <m:ctrlPr>
                                    <a:rPr lang="en-US" altLang="zh-CN" sz="1400" b="0" i="1" dirty="0" smtClean="0">
                                      <a:latin typeface="Cambria Math" panose="02040503050406030204" pitchFamily="18" charset="0"/>
                                    </a:rPr>
                                  </m:ctrlPr>
                                </m:dPr>
                                <m:e>
                                  <m:sSub>
                                    <m:sSubPr>
                                      <m:ctrlPr>
                                        <a:rPr lang="en-US" altLang="zh-CN" sz="1400" i="1">
                                          <a:latin typeface="Cambria Math" panose="02040503050406030204" pitchFamily="18" charset="0"/>
                                        </a:rPr>
                                      </m:ctrlPr>
                                    </m:sSubPr>
                                    <m:e>
                                      <m:r>
                                        <a:rPr lang="en-US" altLang="zh-CN" sz="1400" i="1">
                                          <a:latin typeface="Cambria Math" panose="02040503050406030204" pitchFamily="18" charset="0"/>
                                          <a:ea typeface="Cambria Math" panose="02040503050406030204" pitchFamily="18" charset="0"/>
                                        </a:rPr>
                                        <m:t>𝜉</m:t>
                                      </m:r>
                                    </m:e>
                                    <m:sub>
                                      <m:r>
                                        <a:rPr lang="en-US" altLang="zh-CN" sz="1400" i="1">
                                          <a:latin typeface="Cambria Math" panose="02040503050406030204" pitchFamily="18" charset="0"/>
                                        </a:rPr>
                                        <m:t>𝑝</m:t>
                                      </m:r>
                                    </m:sub>
                                  </m:sSub>
                                  <m:r>
                                    <a:rPr lang="en-US" altLang="zh-CN" sz="1400" b="0" i="1" smtClean="0">
                                      <a:latin typeface="Cambria Math" panose="02040503050406030204" pitchFamily="18" charset="0"/>
                                    </a:rPr>
                                    <m:t>+</m:t>
                                  </m:r>
                                  <m:r>
                                    <a:rPr lang="zh-CN" altLang="en-US" sz="1400" b="0" i="1" smtClean="0">
                                      <a:latin typeface="Cambria Math" panose="02040503050406030204" pitchFamily="18" charset="0"/>
                                    </a:rPr>
                                    <m:t>𝜆</m:t>
                                  </m:r>
                                  <m:sSub>
                                    <m:sSubPr>
                                      <m:ctrlPr>
                                        <a:rPr lang="en-US" altLang="zh-CN" sz="1400" i="1">
                                          <a:latin typeface="Cambria Math" panose="02040503050406030204" pitchFamily="18" charset="0"/>
                                          <a:ea typeface="Cambria Math" panose="02040503050406030204" pitchFamily="18" charset="0"/>
                                        </a:rPr>
                                      </m:ctrlPr>
                                    </m:sSubPr>
                                    <m:e>
                                      <m:r>
                                        <a:rPr lang="en-US" altLang="zh-CN" sz="1400" i="1">
                                          <a:latin typeface="Cambria Math" panose="02040503050406030204" pitchFamily="18" charset="0"/>
                                          <a:ea typeface="Cambria Math" panose="02040503050406030204" pitchFamily="18" charset="0"/>
                                        </a:rPr>
                                        <m:t>𝜉</m:t>
                                      </m:r>
                                    </m:e>
                                    <m:sub>
                                      <m:r>
                                        <a:rPr lang="en-US" altLang="zh-CN" sz="1400" i="1">
                                          <a:latin typeface="Cambria Math" panose="02040503050406030204" pitchFamily="18" charset="0"/>
                                          <a:ea typeface="Cambria Math" panose="02040503050406030204" pitchFamily="18" charset="0"/>
                                        </a:rPr>
                                        <m:t>𝑑</m:t>
                                      </m:r>
                                    </m:sub>
                                  </m:sSub>
                                </m:e>
                              </m:d>
                            </m:e>
                          </m:d>
                        </m:e>
                      </m:nary>
                    </m:oMath>
                  </m:oMathPara>
                </a14:m>
                <a:endParaRPr lang="en-US" altLang="zh-CN" sz="1400" dirty="0">
                  <a:latin typeface="+mn-lt"/>
                </a:endParaRPr>
              </a:p>
              <a:p>
                <a:pPr marL="0" lvl="1" indent="0">
                  <a:buNone/>
                </a:pPr>
                <a:r>
                  <a:rPr lang="zh-CN" altLang="en-US" dirty="0">
                    <a:latin typeface="+mn-lt"/>
                  </a:rPr>
                  <a:t>其中</a:t>
                </a:r>
                <a14:m>
                  <m:oMath xmlns:m="http://schemas.openxmlformats.org/officeDocument/2006/math">
                    <m:r>
                      <a:rPr lang="zh-CN" altLang="en-US" b="0" i="1" smtClean="0">
                        <a:latin typeface="Cambria Math" panose="02040503050406030204" pitchFamily="18" charset="0"/>
                      </a:rPr>
                      <m:t>𝜆</m:t>
                    </m:r>
                  </m:oMath>
                </a14:m>
                <a:r>
                  <a:rPr lang="zh-CN" altLang="en-US" dirty="0">
                    <a:latin typeface="+mn-lt"/>
                  </a:rPr>
                  <a:t>是用于平衡两种度量中重投影误差的权重</a:t>
                </a:r>
                <a:endParaRPr lang="en-US" altLang="zh-CN" dirty="0">
                  <a:latin typeface="+mn-lt"/>
                </a:endParaRPr>
              </a:p>
              <a:p>
                <a:pPr lvl="1"/>
                <a:r>
                  <a:rPr lang="zh-CN" altLang="en-US" dirty="0">
                    <a:latin typeface="+mn-lt"/>
                  </a:rPr>
                  <a:t>然后，</a:t>
                </a:r>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𝐶</m:t>
                        </m:r>
                      </m:e>
                      <m:sub>
                        <m:r>
                          <m:rPr>
                            <m:sty m:val="p"/>
                          </m:rPr>
                          <a:rPr lang="en-US" altLang="zh-CN">
                            <a:latin typeface="Cambria Math" panose="02040503050406030204" pitchFamily="18" charset="0"/>
                          </a:rPr>
                          <m:t>geo</m:t>
                        </m:r>
                      </m:sub>
                    </m:sSub>
                    <m:d>
                      <m:dPr>
                        <m:ctrlPr>
                          <a:rPr lang="en-US" altLang="zh-CN" b="1" i="1">
                            <a:latin typeface="Cambria Math" panose="02040503050406030204" pitchFamily="18" charset="0"/>
                          </a:rPr>
                        </m:ctrlPr>
                      </m:dPr>
                      <m:e>
                        <m:r>
                          <a:rPr lang="zh-CN" altLang="en-US" b="1" i="1" dirty="0">
                            <a:latin typeface="Cambria Math" panose="02040503050406030204" pitchFamily="18" charset="0"/>
                          </a:rPr>
                          <m:t>𝒑</m:t>
                        </m:r>
                      </m:e>
                    </m:d>
                  </m:oMath>
                </a14:m>
                <a:r>
                  <a:rPr lang="zh-CN" altLang="en-US" dirty="0">
                    <a:latin typeface="+mn-lt"/>
                  </a:rPr>
                  <a:t>过滤掉小于阈值的离群值</a:t>
                </a:r>
                <a:endParaRPr lang="en-US" altLang="zh-CN" dirty="0">
                  <a:latin typeface="+mn-lt"/>
                </a:endParaRPr>
              </a:p>
            </p:txBody>
          </p:sp>
        </mc:Choice>
        <mc:Fallback xmlns="">
          <p:sp>
            <p:nvSpPr>
              <p:cNvPr id="3" name="ee4pContent1">
                <a:extLst>
                  <a:ext uri="{FF2B5EF4-FFF2-40B4-BE49-F238E27FC236}">
                    <a16:creationId xmlns:a16="http://schemas.microsoft.com/office/drawing/2014/main" id="{B2CD67C2-8010-1D52-5524-7AE3E5BA6CC8}"/>
                  </a:ext>
                </a:extLst>
              </p:cNvPr>
              <p:cNvSpPr txBox="1">
                <a:spLocks noRot="1" noChangeAspect="1" noMove="1" noResize="1" noEditPoints="1" noAdjustHandles="1" noChangeArrowheads="1" noChangeShapeType="1" noTextEdit="1"/>
              </p:cNvSpPr>
              <p:nvPr>
                <p:custDataLst>
                  <p:tags r:id="rId6"/>
                </p:custDataLst>
              </p:nvPr>
            </p:nvSpPr>
            <p:spPr>
              <a:xfrm>
                <a:off x="838199" y="1690688"/>
                <a:ext cx="10515599" cy="5063795"/>
              </a:xfrm>
              <a:prstGeom prst="rect">
                <a:avLst/>
              </a:prstGeom>
              <a:blipFill>
                <a:blip r:embed="rId7"/>
                <a:stretch>
                  <a:fillRect l="-232" b="-6122"/>
                </a:stretch>
              </a:blipFill>
              <a:ln w="9525" cmpd="sng">
                <a:solidFill>
                  <a:schemeClr val="accent1">
                    <a:lumMod val="100000"/>
                  </a:schemeClr>
                </a:solidFill>
                <a:prstDash val="solid"/>
              </a:ln>
            </p:spPr>
            <p:txBody>
              <a:bodyPr/>
              <a:lstStyle/>
              <a:p>
                <a:r>
                  <a:rPr lang="en-US">
                    <a:noFill/>
                  </a:rPr>
                  <a:t> </a:t>
                </a:r>
              </a:p>
            </p:txBody>
          </p:sp>
        </mc:Fallback>
      </mc:AlternateContent>
      <p:pic>
        <p:nvPicPr>
          <p:cNvPr id="5" name="图片 4" descr="图表&#10;&#10;描述已自动生成">
            <a:extLst>
              <a:ext uri="{FF2B5EF4-FFF2-40B4-BE49-F238E27FC236}">
                <a16:creationId xmlns:a16="http://schemas.microsoft.com/office/drawing/2014/main" id="{6929F819-0B86-D3D0-6485-BA966D1776E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860100" y="3079871"/>
            <a:ext cx="3220365" cy="1837186"/>
          </a:xfrm>
          <a:prstGeom prst="rect">
            <a:avLst/>
          </a:prstGeom>
        </p:spPr>
      </p:pic>
    </p:spTree>
    <p:extLst>
      <p:ext uri="{BB962C8B-B14F-4D97-AF65-F5344CB8AC3E}">
        <p14:creationId xmlns:p14="http://schemas.microsoft.com/office/powerpoint/2010/main" val="204078663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矩形 42">
            <a:hlinkClick r:id="rId23" action="ppaction://hlinksldjump"/>
            <a:extLst>
              <a:ext uri="{FF2B5EF4-FFF2-40B4-BE49-F238E27FC236}">
                <a16:creationId xmlns:a16="http://schemas.microsoft.com/office/drawing/2014/main" id="{004A798A-82B3-6D50-8782-1E9D96BF880D}"/>
              </a:ext>
            </a:extLst>
          </p:cNvPr>
          <p:cNvSpPr/>
          <p:nvPr>
            <p:custDataLst>
              <p:tags r:id="rId2"/>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55</a:t>
            </a:r>
          </a:p>
        </p:txBody>
      </p:sp>
      <p:sp>
        <p:nvSpPr>
          <p:cNvPr id="42" name="矩形 41">
            <a:hlinkClick r:id="rId23" action="ppaction://hlinksldjump"/>
            <a:extLst>
              <a:ext uri="{FF2B5EF4-FFF2-40B4-BE49-F238E27FC236}">
                <a16:creationId xmlns:a16="http://schemas.microsoft.com/office/drawing/2014/main" id="{FDD145F7-7CA3-7746-8DA7-F39F9E33FD1E}"/>
              </a:ext>
            </a:extLst>
          </p:cNvPr>
          <p:cNvSpPr/>
          <p:nvPr>
            <p:custDataLst>
              <p:tags r:id="rId3"/>
            </p:custDataLst>
          </p:nvPr>
        </p:nvSpPr>
        <p:spPr>
          <a:xfrm>
            <a:off x="977959" y="4035725"/>
            <a:ext cx="2463816"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Evaluation Metrics</a:t>
            </a:r>
          </a:p>
        </p:txBody>
      </p:sp>
      <p:sp>
        <p:nvSpPr>
          <p:cNvPr id="41" name="矩形 40">
            <a:hlinkClick r:id="rId23" action="ppaction://hlinksldjump"/>
            <a:extLst>
              <a:ext uri="{FF2B5EF4-FFF2-40B4-BE49-F238E27FC236}">
                <a16:creationId xmlns:a16="http://schemas.microsoft.com/office/drawing/2014/main" id="{AA0FDCB4-B914-F8A8-C681-F299E5F9E6B0}"/>
              </a:ext>
            </a:extLst>
          </p:cNvPr>
          <p:cNvSpPr/>
          <p:nvPr>
            <p:custDataLst>
              <p:tags r:id="rId4"/>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40" name="矩形 39">
            <a:extLst>
              <a:ext uri="{FF2B5EF4-FFF2-40B4-BE49-F238E27FC236}">
                <a16:creationId xmlns:a16="http://schemas.microsoft.com/office/drawing/2014/main" id="{3F52F9DB-FAC8-88E9-21DD-E3F970F28076}"/>
              </a:ext>
            </a:extLst>
          </p:cNvPr>
          <p:cNvSpPr/>
          <p:nvPr>
            <p:custDataLst>
              <p:tags r:id="rId5"/>
            </p:custDataLst>
          </p:nvPr>
        </p:nvSpPr>
        <p:spPr>
          <a:xfrm>
            <a:off x="977959" y="357211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39" name="矩形 38">
            <a:hlinkClick r:id="rId24" action="ppaction://hlinksldjump"/>
            <a:extLst>
              <a:ext uri="{FF2B5EF4-FFF2-40B4-BE49-F238E27FC236}">
                <a16:creationId xmlns:a16="http://schemas.microsoft.com/office/drawing/2014/main" id="{6B7BD056-52F1-66EC-70BE-AC149ED978B7}"/>
              </a:ext>
            </a:extLst>
          </p:cNvPr>
          <p:cNvSpPr/>
          <p:nvPr>
            <p:custDataLst>
              <p:tags r:id="rId6"/>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52</a:t>
            </a:r>
          </a:p>
        </p:txBody>
      </p:sp>
      <p:sp>
        <p:nvSpPr>
          <p:cNvPr id="38" name="矩形 37">
            <a:hlinkClick r:id="rId24" action="ppaction://hlinksldjump"/>
            <a:extLst>
              <a:ext uri="{FF2B5EF4-FFF2-40B4-BE49-F238E27FC236}">
                <a16:creationId xmlns:a16="http://schemas.microsoft.com/office/drawing/2014/main" id="{0EB187BA-2545-5CDA-1011-D24F38121C7B}"/>
              </a:ext>
            </a:extLst>
          </p:cNvPr>
          <p:cNvSpPr/>
          <p:nvPr>
            <p:custDataLst>
              <p:tags r:id="rId7"/>
            </p:custDataLst>
          </p:nvPr>
        </p:nvSpPr>
        <p:spPr>
          <a:xfrm>
            <a:off x="977959" y="3572115"/>
            <a:ext cx="2463816"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Datasets and Benchmarks</a:t>
            </a:r>
          </a:p>
        </p:txBody>
      </p:sp>
      <p:sp>
        <p:nvSpPr>
          <p:cNvPr id="37" name="矩形 36">
            <a:hlinkClick r:id="rId24" action="ppaction://hlinksldjump"/>
            <a:extLst>
              <a:ext uri="{FF2B5EF4-FFF2-40B4-BE49-F238E27FC236}">
                <a16:creationId xmlns:a16="http://schemas.microsoft.com/office/drawing/2014/main" id="{6C5AEBA7-B060-996E-993B-B98C8160D4F8}"/>
              </a:ext>
            </a:extLst>
          </p:cNvPr>
          <p:cNvSpPr/>
          <p:nvPr>
            <p:custDataLst>
              <p:tags r:id="rId8"/>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36" name="矩形 35">
            <a:hlinkClick r:id="rId25" action="ppaction://hlinksldjump"/>
            <a:extLst>
              <a:ext uri="{FF2B5EF4-FFF2-40B4-BE49-F238E27FC236}">
                <a16:creationId xmlns:a16="http://schemas.microsoft.com/office/drawing/2014/main" id="{BDA61594-2BBA-3E65-77D3-BD4A976890FA}"/>
              </a:ext>
            </a:extLst>
          </p:cNvPr>
          <p:cNvSpPr/>
          <p:nvPr>
            <p:custDataLst>
              <p:tags r:id="rId9"/>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48</a:t>
            </a:r>
          </a:p>
        </p:txBody>
      </p:sp>
      <p:sp>
        <p:nvSpPr>
          <p:cNvPr id="35" name="矩形 34">
            <a:hlinkClick r:id="rId25" action="ppaction://hlinksldjump"/>
            <a:extLst>
              <a:ext uri="{FF2B5EF4-FFF2-40B4-BE49-F238E27FC236}">
                <a16:creationId xmlns:a16="http://schemas.microsoft.com/office/drawing/2014/main" id="{EE86C57A-8FDF-3411-8CB9-D177AE355CB7}"/>
              </a:ext>
            </a:extLst>
          </p:cNvPr>
          <p:cNvSpPr/>
          <p:nvPr>
            <p:custDataLst>
              <p:tags r:id="rId10"/>
            </p:custDataLst>
          </p:nvPr>
        </p:nvSpPr>
        <p:spPr>
          <a:xfrm>
            <a:off x="977959" y="3108505"/>
            <a:ext cx="2463816"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Depth Fusion</a:t>
            </a:r>
          </a:p>
        </p:txBody>
      </p:sp>
      <p:sp>
        <p:nvSpPr>
          <p:cNvPr id="34" name="矩形 33">
            <a:hlinkClick r:id="rId25" action="ppaction://hlinksldjump"/>
            <a:extLst>
              <a:ext uri="{FF2B5EF4-FFF2-40B4-BE49-F238E27FC236}">
                <a16:creationId xmlns:a16="http://schemas.microsoft.com/office/drawing/2014/main" id="{54E050C0-7BC5-F060-621A-912716C7E224}"/>
              </a:ext>
            </a:extLst>
          </p:cNvPr>
          <p:cNvSpPr/>
          <p:nvPr>
            <p:custDataLst>
              <p:tags r:id="rId11"/>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33" name="矩形 32">
            <a:hlinkClick r:id="rId26" action="ppaction://hlinksldjump"/>
            <a:extLst>
              <a:ext uri="{FF2B5EF4-FFF2-40B4-BE49-F238E27FC236}">
                <a16:creationId xmlns:a16="http://schemas.microsoft.com/office/drawing/2014/main" id="{BEFE6677-E69B-8715-63CB-7264A1B484DE}"/>
              </a:ext>
            </a:extLst>
          </p:cNvPr>
          <p:cNvSpPr/>
          <p:nvPr>
            <p:custDataLst>
              <p:tags r:id="rId12"/>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37</a:t>
            </a:r>
          </a:p>
        </p:txBody>
      </p:sp>
      <p:sp>
        <p:nvSpPr>
          <p:cNvPr id="32" name="矩形 31">
            <a:hlinkClick r:id="rId26" action="ppaction://hlinksldjump"/>
            <a:extLst>
              <a:ext uri="{FF2B5EF4-FFF2-40B4-BE49-F238E27FC236}">
                <a16:creationId xmlns:a16="http://schemas.microsoft.com/office/drawing/2014/main" id="{62FC2F25-0F69-65FB-8248-68CCD577F43B}"/>
              </a:ext>
            </a:extLst>
          </p:cNvPr>
          <p:cNvSpPr/>
          <p:nvPr>
            <p:custDataLst>
              <p:tags r:id="rId13"/>
            </p:custDataLst>
          </p:nvPr>
        </p:nvSpPr>
        <p:spPr>
          <a:xfrm>
            <a:off x="977959" y="2644895"/>
            <a:ext cx="2463816"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Plane Sweep</a:t>
            </a:r>
          </a:p>
        </p:txBody>
      </p:sp>
      <p:sp>
        <p:nvSpPr>
          <p:cNvPr id="31" name="矩形 30">
            <a:hlinkClick r:id="rId26" action="ppaction://hlinksldjump"/>
            <a:extLst>
              <a:ext uri="{FF2B5EF4-FFF2-40B4-BE49-F238E27FC236}">
                <a16:creationId xmlns:a16="http://schemas.microsoft.com/office/drawing/2014/main" id="{BC5F4244-6D59-8D34-C08B-0AF1784CBF52}"/>
              </a:ext>
            </a:extLst>
          </p:cNvPr>
          <p:cNvSpPr/>
          <p:nvPr>
            <p:custDataLst>
              <p:tags r:id="rId14"/>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30" name="矩形 29">
            <a:hlinkClick r:id="rId27" action="ppaction://hlinksldjump"/>
            <a:extLst>
              <a:ext uri="{FF2B5EF4-FFF2-40B4-BE49-F238E27FC236}">
                <a16:creationId xmlns:a16="http://schemas.microsoft.com/office/drawing/2014/main" id="{C104B684-DFD4-5019-6146-A9454835C08B}"/>
              </a:ext>
            </a:extLst>
          </p:cNvPr>
          <p:cNvSpPr/>
          <p:nvPr>
            <p:custDataLst>
              <p:tags r:id="rId15"/>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34</a:t>
            </a:r>
          </a:p>
        </p:txBody>
      </p:sp>
      <p:sp>
        <p:nvSpPr>
          <p:cNvPr id="29" name="矩形 28">
            <a:hlinkClick r:id="rId27" action="ppaction://hlinksldjump"/>
            <a:extLst>
              <a:ext uri="{FF2B5EF4-FFF2-40B4-BE49-F238E27FC236}">
                <a16:creationId xmlns:a16="http://schemas.microsoft.com/office/drawing/2014/main" id="{E91655D7-C2DF-2A23-8732-E32067407ACF}"/>
              </a:ext>
            </a:extLst>
          </p:cNvPr>
          <p:cNvSpPr/>
          <p:nvPr>
            <p:custDataLst>
              <p:tags r:id="rId16"/>
            </p:custDataLst>
          </p:nvPr>
        </p:nvSpPr>
        <p:spPr>
          <a:xfrm>
            <a:off x="977959" y="2181285"/>
            <a:ext cx="2463816"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View Selection</a:t>
            </a:r>
          </a:p>
        </p:txBody>
      </p:sp>
      <p:sp>
        <p:nvSpPr>
          <p:cNvPr id="28" name="矩形 27">
            <a:hlinkClick r:id="rId27" action="ppaction://hlinksldjump"/>
            <a:extLst>
              <a:ext uri="{FF2B5EF4-FFF2-40B4-BE49-F238E27FC236}">
                <a16:creationId xmlns:a16="http://schemas.microsoft.com/office/drawing/2014/main" id="{83E170A0-9173-6D6E-7EB9-CD3AE160407B}"/>
              </a:ext>
            </a:extLst>
          </p:cNvPr>
          <p:cNvSpPr/>
          <p:nvPr>
            <p:custDataLst>
              <p:tags r:id="rId17"/>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27" name="矩形 26">
            <a:hlinkClick r:id="rId28" action="ppaction://hlinksldjump"/>
            <a:extLst>
              <a:ext uri="{FF2B5EF4-FFF2-40B4-BE49-F238E27FC236}">
                <a16:creationId xmlns:a16="http://schemas.microsoft.com/office/drawing/2014/main" id="{DACC3A67-3288-AA91-BBBA-725CD08CA8FC}"/>
              </a:ext>
            </a:extLst>
          </p:cNvPr>
          <p:cNvSpPr/>
          <p:nvPr>
            <p:custDataLst>
              <p:tags r:id="rId18"/>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15</a:t>
            </a:r>
          </a:p>
        </p:txBody>
      </p:sp>
      <p:sp>
        <p:nvSpPr>
          <p:cNvPr id="26" name="矩形 25">
            <a:hlinkClick r:id="rId28" action="ppaction://hlinksldjump"/>
            <a:extLst>
              <a:ext uri="{FF2B5EF4-FFF2-40B4-BE49-F238E27FC236}">
                <a16:creationId xmlns:a16="http://schemas.microsoft.com/office/drawing/2014/main" id="{389596FF-821C-40A2-FEAC-F861A9BC4585}"/>
              </a:ext>
            </a:extLst>
          </p:cNvPr>
          <p:cNvSpPr/>
          <p:nvPr>
            <p:custDataLst>
              <p:tags r:id="rId19"/>
            </p:custDataLst>
          </p:nvPr>
        </p:nvSpPr>
        <p:spPr>
          <a:xfrm>
            <a:off x="977959" y="1717675"/>
            <a:ext cx="2463816"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Camera Calibration</a:t>
            </a:r>
          </a:p>
        </p:txBody>
      </p:sp>
      <p:sp>
        <p:nvSpPr>
          <p:cNvPr id="25" name="矩形 24">
            <a:hlinkClick r:id="rId28" action="ppaction://hlinksldjump"/>
            <a:extLst>
              <a:ext uri="{FF2B5EF4-FFF2-40B4-BE49-F238E27FC236}">
                <a16:creationId xmlns:a16="http://schemas.microsoft.com/office/drawing/2014/main" id="{7F2C190F-9CB1-6E9A-CD32-98E531DA2096}"/>
              </a:ext>
            </a:extLst>
          </p:cNvPr>
          <p:cNvSpPr/>
          <p:nvPr>
            <p:custDataLst>
              <p:tags r:id="rId20"/>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24" name="标题 23">
            <a:extLst>
              <a:ext uri="{FF2B5EF4-FFF2-40B4-BE49-F238E27FC236}">
                <a16:creationId xmlns:a16="http://schemas.microsoft.com/office/drawing/2014/main" id="{8FFE5588-4B1F-04B6-9F48-F539A3FAC1E4}"/>
              </a:ext>
            </a:extLst>
          </p:cNvPr>
          <p:cNvSpPr>
            <a:spLocks noGrp="1"/>
          </p:cNvSpPr>
          <p:nvPr>
            <p:ph type="title"/>
            <p:custDataLst>
              <p:tags r:id="rId21"/>
            </p:custDataLst>
          </p:nvPr>
        </p:nvSpPr>
        <p:spPr/>
        <p:txBody>
          <a:bodyPr/>
          <a:lstStyle/>
          <a:p>
            <a:r>
              <a:rPr lang="en-US"/>
              <a:t>Preliminaries</a:t>
            </a:r>
          </a:p>
        </p:txBody>
      </p:sp>
    </p:spTree>
    <p:custDataLst>
      <p:tags r:id="rId1"/>
    </p:custDataLst>
    <p:extLst>
      <p:ext uri="{BB962C8B-B14F-4D97-AF65-F5344CB8AC3E}">
        <p14:creationId xmlns:p14="http://schemas.microsoft.com/office/powerpoint/2010/main" val="318984212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5" imgW="473" imgH="476" progId="TCLayout.ActiveDocument.1">
                  <p:embed/>
                </p:oleObj>
              </mc:Choice>
              <mc:Fallback>
                <p:oleObj name="think-cell 幻灯片" r:id="rId5"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Datasets and Benchmarks</a:t>
            </a:r>
            <a:endParaRPr lang="en-US" dirty="0"/>
          </a:p>
        </p:txBody>
      </p:sp>
      <p:pic>
        <p:nvPicPr>
          <p:cNvPr id="5" name="图片 4">
            <a:extLst>
              <a:ext uri="{FF2B5EF4-FFF2-40B4-BE49-F238E27FC236}">
                <a16:creationId xmlns:a16="http://schemas.microsoft.com/office/drawing/2014/main" id="{78814B87-1B96-EFFD-6712-973AAB81C6E7}"/>
              </a:ext>
            </a:extLst>
          </p:cNvPr>
          <p:cNvPicPr>
            <a:picLocks noChangeAspect="1"/>
          </p:cNvPicPr>
          <p:nvPr/>
        </p:nvPicPr>
        <p:blipFill>
          <a:blip r:embed="rId7"/>
          <a:stretch>
            <a:fillRect/>
          </a:stretch>
        </p:blipFill>
        <p:spPr>
          <a:xfrm>
            <a:off x="838200" y="1690688"/>
            <a:ext cx="10515600" cy="2750111"/>
          </a:xfrm>
          <a:prstGeom prst="rect">
            <a:avLst/>
          </a:prstGeom>
        </p:spPr>
      </p:pic>
      <p:sp>
        <p:nvSpPr>
          <p:cNvPr id="6" name="ee4pContent1">
            <a:extLst>
              <a:ext uri="{FF2B5EF4-FFF2-40B4-BE49-F238E27FC236}">
                <a16:creationId xmlns:a16="http://schemas.microsoft.com/office/drawing/2014/main" id="{82DD0BCC-9077-C55C-8957-85B3DC3F6CD9}"/>
              </a:ext>
            </a:extLst>
          </p:cNvPr>
          <p:cNvSpPr txBox="1">
            <a:spLocks/>
          </p:cNvSpPr>
          <p:nvPr>
            <p:custDataLst>
              <p:tags r:id="rId2"/>
            </p:custDataLst>
          </p:nvPr>
        </p:nvSpPr>
        <p:spPr>
          <a:xfrm>
            <a:off x="838198" y="4440799"/>
            <a:ext cx="10515599" cy="1041660"/>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a:solidFill>
                  <a:srgbClr val="FF0000"/>
                </a:solidFill>
                <a:latin typeface="+mn-lt"/>
                <a:hlinkClick r:id="rId8"/>
              </a:rPr>
              <a:t>ScanNet</a:t>
            </a:r>
            <a:endParaRPr lang="en-US" altLang="zh-CN" dirty="0">
              <a:latin typeface="+mn-lt"/>
            </a:endParaRPr>
          </a:p>
          <a:p>
            <a:pPr lvl="1"/>
            <a:r>
              <a:rPr lang="en-US" altLang="zh-CN" dirty="0">
                <a:latin typeface="+mn-lt"/>
              </a:rPr>
              <a:t>ScanNet</a:t>
            </a:r>
            <a:r>
              <a:rPr lang="zh-CN" altLang="en-US" dirty="0">
                <a:latin typeface="+mn-lt"/>
              </a:rPr>
              <a:t>是一个大型 </a:t>
            </a:r>
            <a:r>
              <a:rPr lang="en-US" altLang="zh-CN" dirty="0">
                <a:latin typeface="+mn-lt"/>
              </a:rPr>
              <a:t>RGB-D </a:t>
            </a:r>
            <a:r>
              <a:rPr lang="zh-CN" altLang="en-US" dirty="0">
                <a:latin typeface="+mn-lt"/>
              </a:rPr>
              <a:t>数据集，包含</a:t>
            </a:r>
            <a:r>
              <a:rPr lang="en-US" altLang="zh-CN" dirty="0">
                <a:latin typeface="+mn-lt"/>
              </a:rPr>
              <a:t>1613</a:t>
            </a:r>
            <a:r>
              <a:rPr lang="zh-CN" altLang="en-US" dirty="0">
                <a:latin typeface="+mn-lt"/>
              </a:rPr>
              <a:t>个室内场景，具有地面真实相机姿态、深度图、表面重建和语义分割标签。在线</a:t>
            </a:r>
            <a:r>
              <a:rPr lang="en-US" altLang="zh-CN" dirty="0">
                <a:latin typeface="+mn-lt"/>
              </a:rPr>
              <a:t>MVS</a:t>
            </a:r>
            <a:r>
              <a:rPr lang="zh-CN" altLang="en-US" dirty="0">
                <a:latin typeface="+mn-lt"/>
              </a:rPr>
              <a:t>方法主要使用</a:t>
            </a:r>
            <a:r>
              <a:rPr lang="en-US" altLang="zh-CN" dirty="0">
                <a:latin typeface="+mn-lt"/>
              </a:rPr>
              <a:t>ScanNet</a:t>
            </a:r>
            <a:r>
              <a:rPr lang="zh-CN" altLang="en-US" dirty="0">
                <a:latin typeface="+mn-lt"/>
              </a:rPr>
              <a:t>进行训练和测试</a:t>
            </a:r>
            <a:endParaRPr lang="en-US" dirty="0">
              <a:latin typeface="+mn-lt"/>
            </a:endParaRPr>
          </a:p>
        </p:txBody>
      </p:sp>
      <p:sp>
        <p:nvSpPr>
          <p:cNvPr id="7" name="ee4pContent1">
            <a:extLst>
              <a:ext uri="{FF2B5EF4-FFF2-40B4-BE49-F238E27FC236}">
                <a16:creationId xmlns:a16="http://schemas.microsoft.com/office/drawing/2014/main" id="{BA34975B-19DC-BFD7-1242-5DD582F1F987}"/>
              </a:ext>
            </a:extLst>
          </p:cNvPr>
          <p:cNvSpPr txBox="1">
            <a:spLocks/>
          </p:cNvSpPr>
          <p:nvPr>
            <p:custDataLst>
              <p:tags r:id="rId3"/>
            </p:custDataLst>
          </p:nvPr>
        </p:nvSpPr>
        <p:spPr>
          <a:xfrm>
            <a:off x="838198" y="5642741"/>
            <a:ext cx="10515599" cy="1041660"/>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a:solidFill>
                  <a:srgbClr val="FF0000"/>
                </a:solidFill>
                <a:latin typeface="+mn-lt"/>
                <a:hlinkClick r:id="rId9"/>
              </a:rPr>
              <a:t>7-Scenes</a:t>
            </a:r>
            <a:endParaRPr lang="en-US" altLang="zh-CN" dirty="0">
              <a:solidFill>
                <a:srgbClr val="FF0000"/>
              </a:solidFill>
              <a:latin typeface="+mn-lt"/>
            </a:endParaRPr>
          </a:p>
          <a:p>
            <a:pPr lvl="1"/>
            <a:r>
              <a:rPr lang="en-US" altLang="zh-CN" dirty="0">
                <a:latin typeface="+mn-lt"/>
              </a:rPr>
              <a:t>7-Scenes </a:t>
            </a:r>
            <a:r>
              <a:rPr lang="zh-CN" altLang="en-US" dirty="0">
                <a:latin typeface="+mn-lt"/>
              </a:rPr>
              <a:t>数据集是一个使用手持式</a:t>
            </a:r>
            <a:r>
              <a:rPr lang="en-US" altLang="zh-CN" dirty="0">
                <a:latin typeface="+mn-lt"/>
              </a:rPr>
              <a:t>Kinect RGB-D</a:t>
            </a:r>
            <a:r>
              <a:rPr lang="zh-CN" altLang="en-US" dirty="0">
                <a:latin typeface="+mn-lt"/>
              </a:rPr>
              <a:t>相机在室内场景中捕获的</a:t>
            </a:r>
            <a:r>
              <a:rPr lang="en-US" altLang="zh-CN" dirty="0">
                <a:latin typeface="+mn-lt"/>
              </a:rPr>
              <a:t>RGB-D</a:t>
            </a:r>
            <a:r>
              <a:rPr lang="zh-CN" altLang="en-US" dirty="0">
                <a:latin typeface="+mn-lt"/>
              </a:rPr>
              <a:t>数据集。由于</a:t>
            </a:r>
            <a:r>
              <a:rPr lang="en-US" altLang="zh-CN" dirty="0">
                <a:latin typeface="+mn-lt"/>
              </a:rPr>
              <a:t>7-Scenes</a:t>
            </a:r>
            <a:r>
              <a:rPr lang="zh-CN" altLang="en-US" dirty="0">
                <a:latin typeface="+mn-lt"/>
              </a:rPr>
              <a:t>数据集相对较小，它通常用于测试在</a:t>
            </a:r>
            <a:r>
              <a:rPr lang="en-US" altLang="zh-CN" dirty="0">
                <a:latin typeface="+mn-lt"/>
              </a:rPr>
              <a:t>ScanNet</a:t>
            </a:r>
            <a:r>
              <a:rPr lang="zh-CN" altLang="en-US" dirty="0">
                <a:latin typeface="+mn-lt"/>
              </a:rPr>
              <a:t>上训练的模型在无需微调（</a:t>
            </a:r>
            <a:r>
              <a:rPr lang="en-US" altLang="zh-CN" dirty="0">
                <a:latin typeface="+mn-lt"/>
              </a:rPr>
              <a:t>finetuning</a:t>
            </a:r>
            <a:r>
              <a:rPr lang="zh-CN" altLang="en-US" dirty="0">
                <a:latin typeface="+mn-lt"/>
              </a:rPr>
              <a:t>）情况下的泛化性能</a:t>
            </a:r>
            <a:endParaRPr lang="en-US" dirty="0">
              <a:latin typeface="+mn-lt"/>
            </a:endParaRPr>
          </a:p>
        </p:txBody>
      </p:sp>
    </p:spTree>
    <p:extLst>
      <p:ext uri="{BB962C8B-B14F-4D97-AF65-F5344CB8AC3E}">
        <p14:creationId xmlns:p14="http://schemas.microsoft.com/office/powerpoint/2010/main" val="214048511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7" imgW="473" imgH="476" progId="TCLayout.ActiveDocument.1">
                  <p:embed/>
                </p:oleObj>
              </mc:Choice>
              <mc:Fallback>
                <p:oleObj name="think-cell 幻灯片" r:id="rId7"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Datasets and Benchmarks</a:t>
            </a:r>
            <a:endParaRPr lang="en-US" dirty="0"/>
          </a:p>
        </p:txBody>
      </p:sp>
      <p:sp>
        <p:nvSpPr>
          <p:cNvPr id="3" name="ee4pContent1">
            <a:extLst>
              <a:ext uri="{FF2B5EF4-FFF2-40B4-BE49-F238E27FC236}">
                <a16:creationId xmlns:a16="http://schemas.microsoft.com/office/drawing/2014/main" id="{E24384F1-80B5-4DA3-F030-67A38E7BBED8}"/>
              </a:ext>
            </a:extLst>
          </p:cNvPr>
          <p:cNvSpPr txBox="1">
            <a:spLocks/>
          </p:cNvSpPr>
          <p:nvPr>
            <p:custDataLst>
              <p:tags r:id="rId2"/>
            </p:custDataLst>
          </p:nvPr>
        </p:nvSpPr>
        <p:spPr>
          <a:xfrm>
            <a:off x="838200" y="1690689"/>
            <a:ext cx="10515600" cy="1225039"/>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a:solidFill>
                  <a:srgbClr val="FF0000"/>
                </a:solidFill>
                <a:latin typeface="+mn-lt"/>
                <a:hlinkClick r:id="rId9"/>
              </a:rPr>
              <a:t>DTU</a:t>
            </a:r>
            <a:endParaRPr lang="en-US" altLang="zh-CN" dirty="0">
              <a:solidFill>
                <a:srgbClr val="FF0000"/>
              </a:solidFill>
              <a:latin typeface="+mn-lt"/>
            </a:endParaRPr>
          </a:p>
          <a:p>
            <a:pPr lvl="1"/>
            <a:r>
              <a:rPr lang="en-US" altLang="zh-CN" dirty="0">
                <a:latin typeface="+mn-lt"/>
              </a:rPr>
              <a:t>DTU</a:t>
            </a:r>
            <a:r>
              <a:rPr lang="zh-CN" altLang="en-US" dirty="0">
                <a:latin typeface="+mn-lt"/>
              </a:rPr>
              <a:t>数据集是一个以物体为中心的</a:t>
            </a:r>
            <a:r>
              <a:rPr lang="en-US" altLang="zh-CN" dirty="0">
                <a:latin typeface="+mn-lt"/>
              </a:rPr>
              <a:t>MVS</a:t>
            </a:r>
            <a:r>
              <a:rPr lang="zh-CN" altLang="en-US" dirty="0">
                <a:latin typeface="+mn-lt"/>
              </a:rPr>
              <a:t>数据集，在具有已知精确相机轨迹的良好控制的实验室条件下收集。它包含</a:t>
            </a:r>
            <a:r>
              <a:rPr lang="en-US" altLang="zh-CN" dirty="0">
                <a:latin typeface="+mn-lt"/>
              </a:rPr>
              <a:t>128</a:t>
            </a:r>
            <a:r>
              <a:rPr lang="zh-CN" altLang="en-US" dirty="0">
                <a:latin typeface="+mn-lt"/>
              </a:rPr>
              <a:t>个扫描，在</a:t>
            </a:r>
            <a:r>
              <a:rPr lang="en-US" altLang="zh-CN" dirty="0">
                <a:latin typeface="+mn-lt"/>
              </a:rPr>
              <a:t>7</a:t>
            </a:r>
            <a:r>
              <a:rPr lang="zh-CN" altLang="en-US" dirty="0">
                <a:latin typeface="+mn-lt"/>
              </a:rPr>
              <a:t>种不同的光照条件下各有</a:t>
            </a:r>
            <a:r>
              <a:rPr lang="en-US" altLang="zh-CN" dirty="0">
                <a:latin typeface="+mn-lt"/>
              </a:rPr>
              <a:t>49</a:t>
            </a:r>
            <a:r>
              <a:rPr lang="zh-CN" altLang="en-US" dirty="0">
                <a:latin typeface="+mn-lt"/>
              </a:rPr>
              <a:t>或</a:t>
            </a:r>
            <a:r>
              <a:rPr lang="en-US" altLang="zh-CN" dirty="0">
                <a:latin typeface="+mn-lt"/>
              </a:rPr>
              <a:t>64</a:t>
            </a:r>
            <a:r>
              <a:rPr lang="zh-CN" altLang="en-US" dirty="0">
                <a:latin typeface="+mn-lt"/>
              </a:rPr>
              <a:t>个视角。由于</a:t>
            </a:r>
            <a:r>
              <a:rPr lang="en-US" altLang="zh-CN" dirty="0">
                <a:latin typeface="+mn-lt"/>
              </a:rPr>
              <a:t>DTU</a:t>
            </a:r>
            <a:r>
              <a:rPr lang="zh-CN" altLang="en-US" dirty="0">
                <a:latin typeface="+mn-lt"/>
              </a:rPr>
              <a:t>数据集官方提供的是扫描的真实点云而不是深度图，因此需要使用表面重建生成网格模型，例如，经过筛选的泊松表面重建算法，然后渲染深度图用于训练</a:t>
            </a:r>
            <a:endParaRPr lang="en-US" dirty="0">
              <a:latin typeface="+mn-lt"/>
            </a:endParaRPr>
          </a:p>
        </p:txBody>
      </p:sp>
      <p:sp>
        <p:nvSpPr>
          <p:cNvPr id="8" name="ee4pContent1">
            <a:extLst>
              <a:ext uri="{FF2B5EF4-FFF2-40B4-BE49-F238E27FC236}">
                <a16:creationId xmlns:a16="http://schemas.microsoft.com/office/drawing/2014/main" id="{F843F6F6-9BB9-460D-861B-AD8C318DEFE9}"/>
              </a:ext>
            </a:extLst>
          </p:cNvPr>
          <p:cNvSpPr txBox="1">
            <a:spLocks/>
          </p:cNvSpPr>
          <p:nvPr>
            <p:custDataLst>
              <p:tags r:id="rId3"/>
            </p:custDataLst>
          </p:nvPr>
        </p:nvSpPr>
        <p:spPr>
          <a:xfrm>
            <a:off x="838200" y="2962247"/>
            <a:ext cx="10515600" cy="1225039"/>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dirty="0">
                <a:solidFill>
                  <a:srgbClr val="FF0000"/>
                </a:solidFill>
                <a:latin typeface="+mn-lt"/>
                <a:hlinkClick r:id="rId10"/>
              </a:rPr>
              <a:t>Tanks and Temples</a:t>
            </a:r>
            <a:endParaRPr lang="en-US" dirty="0">
              <a:solidFill>
                <a:srgbClr val="FF0000"/>
              </a:solidFill>
              <a:latin typeface="+mn-lt"/>
            </a:endParaRPr>
          </a:p>
          <a:p>
            <a:pPr lvl="1"/>
            <a:r>
              <a:rPr lang="en-US" dirty="0">
                <a:latin typeface="+mn-lt"/>
              </a:rPr>
              <a:t>Tanks and Temples</a:t>
            </a:r>
            <a:r>
              <a:rPr lang="zh-CN" altLang="en-US" dirty="0">
                <a:latin typeface="+mn-lt"/>
              </a:rPr>
              <a:t>是一个大型基准数据集，在更复杂的真实室内和室外场景中捕获。它分为中等和高级数据集。 不同的场景具有不同的规模、表面反射和曝光条件。它通常用于测试泛化性能。注意，</a:t>
            </a:r>
            <a:r>
              <a:rPr lang="en-US" dirty="0">
                <a:latin typeface="+mn-lt"/>
              </a:rPr>
              <a:t>Tanks and Temples</a:t>
            </a:r>
            <a:r>
              <a:rPr lang="zh-CN" altLang="en-US" dirty="0">
                <a:latin typeface="+mn-lt"/>
              </a:rPr>
              <a:t>没有提供真实相机参数，这些参数通常使用结构从运动方法（例如</a:t>
            </a:r>
            <a:r>
              <a:rPr lang="en-US" dirty="0">
                <a:latin typeface="+mn-lt"/>
              </a:rPr>
              <a:t>COLMAP</a:t>
            </a:r>
            <a:r>
              <a:rPr lang="zh-CN" altLang="en-US" dirty="0">
                <a:latin typeface="+mn-lt"/>
              </a:rPr>
              <a:t>或</a:t>
            </a:r>
            <a:r>
              <a:rPr lang="en-US" dirty="0" err="1">
                <a:latin typeface="+mn-lt"/>
              </a:rPr>
              <a:t>OpenMVG</a:t>
            </a:r>
            <a:r>
              <a:rPr lang="en-US" dirty="0">
                <a:latin typeface="+mn-lt"/>
              </a:rPr>
              <a:t>）</a:t>
            </a:r>
            <a:r>
              <a:rPr lang="zh-CN" altLang="en-US" dirty="0">
                <a:latin typeface="+mn-lt"/>
              </a:rPr>
              <a:t>进行估计</a:t>
            </a:r>
            <a:endParaRPr lang="en-US" dirty="0">
              <a:latin typeface="+mn-lt"/>
            </a:endParaRPr>
          </a:p>
        </p:txBody>
      </p:sp>
      <p:sp>
        <p:nvSpPr>
          <p:cNvPr id="9" name="ee4pContent1">
            <a:extLst>
              <a:ext uri="{FF2B5EF4-FFF2-40B4-BE49-F238E27FC236}">
                <a16:creationId xmlns:a16="http://schemas.microsoft.com/office/drawing/2014/main" id="{D3871641-7D03-7F4A-D30C-F97771F5756C}"/>
              </a:ext>
            </a:extLst>
          </p:cNvPr>
          <p:cNvSpPr txBox="1">
            <a:spLocks/>
          </p:cNvSpPr>
          <p:nvPr>
            <p:custDataLst>
              <p:tags r:id="rId4"/>
            </p:custDataLst>
          </p:nvPr>
        </p:nvSpPr>
        <p:spPr>
          <a:xfrm>
            <a:off x="838200" y="4233805"/>
            <a:ext cx="10515600" cy="1225039"/>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a:solidFill>
                  <a:srgbClr val="FF0000"/>
                </a:solidFill>
                <a:latin typeface="+mn-lt"/>
                <a:hlinkClick r:id="rId11"/>
              </a:rPr>
              <a:t>ETH3D</a:t>
            </a:r>
            <a:endParaRPr lang="en-US" altLang="zh-CN" dirty="0">
              <a:solidFill>
                <a:srgbClr val="FF0000"/>
              </a:solidFill>
              <a:latin typeface="+mn-lt"/>
            </a:endParaRPr>
          </a:p>
          <a:p>
            <a:pPr lvl="1"/>
            <a:r>
              <a:rPr lang="en-US" altLang="zh-CN" dirty="0">
                <a:latin typeface="+mn-lt"/>
              </a:rPr>
              <a:t>ETH3D</a:t>
            </a:r>
            <a:r>
              <a:rPr lang="zh-CN" altLang="en-US" dirty="0">
                <a:latin typeface="+mn-lt"/>
              </a:rPr>
              <a:t>基准数据集包含</a:t>
            </a:r>
            <a:r>
              <a:rPr lang="en-US" altLang="zh-CN" dirty="0">
                <a:latin typeface="+mn-lt"/>
              </a:rPr>
              <a:t>25</a:t>
            </a:r>
            <a:r>
              <a:rPr lang="zh-CN" altLang="en-US" dirty="0">
                <a:latin typeface="+mn-lt"/>
              </a:rPr>
              <a:t>个大型场景，包括室内和室外，具有高分辨率的</a:t>
            </a:r>
            <a:r>
              <a:rPr lang="en-US" altLang="zh-CN" dirty="0">
                <a:latin typeface="+mn-lt"/>
              </a:rPr>
              <a:t>RGB</a:t>
            </a:r>
            <a:r>
              <a:rPr lang="zh-CN" altLang="en-US" dirty="0">
                <a:latin typeface="+mn-lt"/>
              </a:rPr>
              <a:t>图像。这些场景通常包含许多低纹理区域和非朗伯表面，例如，白墙和反光地板。此外，图像通常稀疏，并且具有较强的视角变化和遮挡。因此，</a:t>
            </a:r>
            <a:r>
              <a:rPr lang="en-US" altLang="zh-CN" dirty="0">
                <a:latin typeface="+mn-lt"/>
              </a:rPr>
              <a:t>ETH3D</a:t>
            </a:r>
            <a:r>
              <a:rPr lang="zh-CN" altLang="en-US" dirty="0">
                <a:latin typeface="+mn-lt"/>
              </a:rPr>
              <a:t>被认为是一个非常具有挑战性的基准数据集。与 </a:t>
            </a:r>
            <a:r>
              <a:rPr lang="en-US" altLang="zh-CN" dirty="0">
                <a:latin typeface="+mn-lt"/>
              </a:rPr>
              <a:t>Tanks and Temples </a:t>
            </a:r>
            <a:r>
              <a:rPr lang="zh-CN" altLang="en-US" dirty="0">
                <a:latin typeface="+mn-lt"/>
              </a:rPr>
              <a:t>类似，</a:t>
            </a:r>
            <a:r>
              <a:rPr lang="en-US" altLang="zh-CN" dirty="0">
                <a:latin typeface="+mn-lt"/>
              </a:rPr>
              <a:t>ETH3D</a:t>
            </a:r>
            <a:r>
              <a:rPr lang="zh-CN" altLang="en-US" dirty="0">
                <a:latin typeface="+mn-lt"/>
              </a:rPr>
              <a:t>通常用于测试泛化性能</a:t>
            </a:r>
            <a:endParaRPr lang="en-US" dirty="0">
              <a:latin typeface="+mn-lt"/>
            </a:endParaRPr>
          </a:p>
        </p:txBody>
      </p:sp>
      <p:sp>
        <p:nvSpPr>
          <p:cNvPr id="10" name="ee4pContent1">
            <a:extLst>
              <a:ext uri="{FF2B5EF4-FFF2-40B4-BE49-F238E27FC236}">
                <a16:creationId xmlns:a16="http://schemas.microsoft.com/office/drawing/2014/main" id="{430C3D66-41C2-046F-41AA-3051651C93DE}"/>
              </a:ext>
            </a:extLst>
          </p:cNvPr>
          <p:cNvSpPr txBox="1">
            <a:spLocks/>
          </p:cNvSpPr>
          <p:nvPr>
            <p:custDataLst>
              <p:tags r:id="rId5"/>
            </p:custDataLst>
          </p:nvPr>
        </p:nvSpPr>
        <p:spPr>
          <a:xfrm>
            <a:off x="838200" y="5505363"/>
            <a:ext cx="10515600" cy="1225039"/>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a:solidFill>
                  <a:srgbClr val="FF0000"/>
                </a:solidFill>
                <a:latin typeface="+mn-lt"/>
                <a:hlinkClick r:id="rId12"/>
              </a:rPr>
              <a:t>BlendedMVS</a:t>
            </a:r>
            <a:endParaRPr lang="en-US" altLang="zh-CN" dirty="0">
              <a:solidFill>
                <a:srgbClr val="FF0000"/>
              </a:solidFill>
              <a:latin typeface="+mn-lt"/>
            </a:endParaRPr>
          </a:p>
          <a:p>
            <a:pPr lvl="1"/>
            <a:r>
              <a:rPr lang="en-US" altLang="zh-CN" dirty="0">
                <a:latin typeface="+mn-lt"/>
              </a:rPr>
              <a:t>BlendedMVS</a:t>
            </a:r>
            <a:r>
              <a:rPr lang="zh-CN" altLang="en-US" dirty="0">
                <a:latin typeface="+mn-lt"/>
              </a:rPr>
              <a:t>数据集是最近推出的大规模合成</a:t>
            </a:r>
            <a:r>
              <a:rPr lang="en-US" altLang="zh-CN" dirty="0">
                <a:latin typeface="+mn-lt"/>
              </a:rPr>
              <a:t>MVS</a:t>
            </a:r>
            <a:r>
              <a:rPr lang="zh-CN" altLang="en-US" dirty="0">
                <a:latin typeface="+mn-lt"/>
              </a:rPr>
              <a:t>训练数据集，包含各种场景，例如城市、雕塑和鞋子。该数据集包含超过</a:t>
            </a:r>
            <a:r>
              <a:rPr lang="en-US" altLang="zh-CN" dirty="0">
                <a:latin typeface="+mn-lt"/>
              </a:rPr>
              <a:t>17k</a:t>
            </a:r>
            <a:r>
              <a:rPr lang="zh-CN" altLang="en-US" dirty="0">
                <a:latin typeface="+mn-lt"/>
              </a:rPr>
              <a:t>张使用重建模型渲染的高分辨率图像，并分为</a:t>
            </a:r>
            <a:r>
              <a:rPr lang="en-US" altLang="zh-CN" dirty="0">
                <a:latin typeface="+mn-lt"/>
              </a:rPr>
              <a:t>106</a:t>
            </a:r>
            <a:r>
              <a:rPr lang="zh-CN" altLang="en-US" dirty="0">
                <a:latin typeface="+mn-lt"/>
              </a:rPr>
              <a:t>个训练场景和</a:t>
            </a:r>
            <a:r>
              <a:rPr lang="en-US" altLang="zh-CN" dirty="0">
                <a:latin typeface="+mn-lt"/>
              </a:rPr>
              <a:t>7</a:t>
            </a:r>
            <a:r>
              <a:rPr lang="zh-CN" altLang="en-US" dirty="0">
                <a:latin typeface="+mn-lt"/>
              </a:rPr>
              <a:t>个验证场景。由于图像是通过虚拟相机渲染的，因此相机参数足够精确，可以用于训练</a:t>
            </a:r>
            <a:endParaRPr lang="en-US" dirty="0">
              <a:latin typeface="+mn-lt"/>
            </a:endParaRPr>
          </a:p>
        </p:txBody>
      </p:sp>
    </p:spTree>
    <p:extLst>
      <p:ext uri="{BB962C8B-B14F-4D97-AF65-F5344CB8AC3E}">
        <p14:creationId xmlns:p14="http://schemas.microsoft.com/office/powerpoint/2010/main" val="94772594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矩形 42">
            <a:extLst>
              <a:ext uri="{FF2B5EF4-FFF2-40B4-BE49-F238E27FC236}">
                <a16:creationId xmlns:a16="http://schemas.microsoft.com/office/drawing/2014/main" id="{8C562DB9-C23F-EEE2-0185-0318A0AC7B77}"/>
              </a:ext>
            </a:extLst>
          </p:cNvPr>
          <p:cNvSpPr/>
          <p:nvPr>
            <p:custDataLst>
              <p:tags r:id="rId2"/>
            </p:custDataLst>
          </p:nvPr>
        </p:nvSpPr>
        <p:spPr>
          <a:xfrm>
            <a:off x="977959" y="403572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42" name="矩形 41">
            <a:hlinkClick r:id="rId23" action="ppaction://hlinksldjump"/>
            <a:extLst>
              <a:ext uri="{FF2B5EF4-FFF2-40B4-BE49-F238E27FC236}">
                <a16:creationId xmlns:a16="http://schemas.microsoft.com/office/drawing/2014/main" id="{6D3E039D-A123-A1B7-7E36-BB8E7A6D2920}"/>
              </a:ext>
            </a:extLst>
          </p:cNvPr>
          <p:cNvSpPr/>
          <p:nvPr>
            <p:custDataLst>
              <p:tags r:id="rId3"/>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55</a:t>
            </a:r>
          </a:p>
        </p:txBody>
      </p:sp>
      <p:sp>
        <p:nvSpPr>
          <p:cNvPr id="41" name="矩形 40">
            <a:hlinkClick r:id="rId23" action="ppaction://hlinksldjump"/>
            <a:extLst>
              <a:ext uri="{FF2B5EF4-FFF2-40B4-BE49-F238E27FC236}">
                <a16:creationId xmlns:a16="http://schemas.microsoft.com/office/drawing/2014/main" id="{99CEBFBA-4C2D-4BE1-8B9D-201439794AC5}"/>
              </a:ext>
            </a:extLst>
          </p:cNvPr>
          <p:cNvSpPr/>
          <p:nvPr>
            <p:custDataLst>
              <p:tags r:id="rId4"/>
            </p:custDataLst>
          </p:nvPr>
        </p:nvSpPr>
        <p:spPr>
          <a:xfrm>
            <a:off x="977959" y="4035725"/>
            <a:ext cx="2463816"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Evaluation Metrics</a:t>
            </a:r>
          </a:p>
        </p:txBody>
      </p:sp>
      <p:sp>
        <p:nvSpPr>
          <p:cNvPr id="40" name="矩形 39">
            <a:hlinkClick r:id="rId23" action="ppaction://hlinksldjump"/>
            <a:extLst>
              <a:ext uri="{FF2B5EF4-FFF2-40B4-BE49-F238E27FC236}">
                <a16:creationId xmlns:a16="http://schemas.microsoft.com/office/drawing/2014/main" id="{820AE42B-6B47-1E48-6ACD-3A6B7324303B}"/>
              </a:ext>
            </a:extLst>
          </p:cNvPr>
          <p:cNvSpPr/>
          <p:nvPr>
            <p:custDataLst>
              <p:tags r:id="rId5"/>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39" name="矩形 38">
            <a:hlinkClick r:id="rId24" action="ppaction://hlinksldjump"/>
            <a:extLst>
              <a:ext uri="{FF2B5EF4-FFF2-40B4-BE49-F238E27FC236}">
                <a16:creationId xmlns:a16="http://schemas.microsoft.com/office/drawing/2014/main" id="{7C4D4B80-217A-9F65-40CB-C77D3E9F0AF6}"/>
              </a:ext>
            </a:extLst>
          </p:cNvPr>
          <p:cNvSpPr/>
          <p:nvPr>
            <p:custDataLst>
              <p:tags r:id="rId6"/>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52</a:t>
            </a:r>
          </a:p>
        </p:txBody>
      </p:sp>
      <p:sp>
        <p:nvSpPr>
          <p:cNvPr id="38" name="矩形 37">
            <a:hlinkClick r:id="rId24" action="ppaction://hlinksldjump"/>
            <a:extLst>
              <a:ext uri="{FF2B5EF4-FFF2-40B4-BE49-F238E27FC236}">
                <a16:creationId xmlns:a16="http://schemas.microsoft.com/office/drawing/2014/main" id="{99598729-C5C3-FC54-877E-CFFA75E8CB5E}"/>
              </a:ext>
            </a:extLst>
          </p:cNvPr>
          <p:cNvSpPr/>
          <p:nvPr>
            <p:custDataLst>
              <p:tags r:id="rId7"/>
            </p:custDataLst>
          </p:nvPr>
        </p:nvSpPr>
        <p:spPr>
          <a:xfrm>
            <a:off x="977959" y="3572115"/>
            <a:ext cx="2463816"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Datasets and Benchmarks</a:t>
            </a:r>
          </a:p>
        </p:txBody>
      </p:sp>
      <p:sp>
        <p:nvSpPr>
          <p:cNvPr id="37" name="矩形 36">
            <a:hlinkClick r:id="rId24" action="ppaction://hlinksldjump"/>
            <a:extLst>
              <a:ext uri="{FF2B5EF4-FFF2-40B4-BE49-F238E27FC236}">
                <a16:creationId xmlns:a16="http://schemas.microsoft.com/office/drawing/2014/main" id="{00345BD1-4271-7A35-238F-F7FAB49E50DC}"/>
              </a:ext>
            </a:extLst>
          </p:cNvPr>
          <p:cNvSpPr/>
          <p:nvPr>
            <p:custDataLst>
              <p:tags r:id="rId8"/>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36" name="矩形 35">
            <a:hlinkClick r:id="rId25" action="ppaction://hlinksldjump"/>
            <a:extLst>
              <a:ext uri="{FF2B5EF4-FFF2-40B4-BE49-F238E27FC236}">
                <a16:creationId xmlns:a16="http://schemas.microsoft.com/office/drawing/2014/main" id="{B7338F0F-EBD0-FAFC-8DB9-7859A1214653}"/>
              </a:ext>
            </a:extLst>
          </p:cNvPr>
          <p:cNvSpPr/>
          <p:nvPr>
            <p:custDataLst>
              <p:tags r:id="rId9"/>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48</a:t>
            </a:r>
          </a:p>
        </p:txBody>
      </p:sp>
      <p:sp>
        <p:nvSpPr>
          <p:cNvPr id="35" name="矩形 34">
            <a:hlinkClick r:id="rId25" action="ppaction://hlinksldjump"/>
            <a:extLst>
              <a:ext uri="{FF2B5EF4-FFF2-40B4-BE49-F238E27FC236}">
                <a16:creationId xmlns:a16="http://schemas.microsoft.com/office/drawing/2014/main" id="{D874837E-A43D-3587-418C-5D7630AB8165}"/>
              </a:ext>
            </a:extLst>
          </p:cNvPr>
          <p:cNvSpPr/>
          <p:nvPr>
            <p:custDataLst>
              <p:tags r:id="rId10"/>
            </p:custDataLst>
          </p:nvPr>
        </p:nvSpPr>
        <p:spPr>
          <a:xfrm>
            <a:off x="977959" y="3108505"/>
            <a:ext cx="2463816"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Depth Fusion</a:t>
            </a:r>
          </a:p>
        </p:txBody>
      </p:sp>
      <p:sp>
        <p:nvSpPr>
          <p:cNvPr id="34" name="矩形 33">
            <a:hlinkClick r:id="rId25" action="ppaction://hlinksldjump"/>
            <a:extLst>
              <a:ext uri="{FF2B5EF4-FFF2-40B4-BE49-F238E27FC236}">
                <a16:creationId xmlns:a16="http://schemas.microsoft.com/office/drawing/2014/main" id="{2B9AD04E-2C8B-B318-1F70-4FD47F94BD0B}"/>
              </a:ext>
            </a:extLst>
          </p:cNvPr>
          <p:cNvSpPr/>
          <p:nvPr>
            <p:custDataLst>
              <p:tags r:id="rId11"/>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33" name="矩形 32">
            <a:hlinkClick r:id="rId26" action="ppaction://hlinksldjump"/>
            <a:extLst>
              <a:ext uri="{FF2B5EF4-FFF2-40B4-BE49-F238E27FC236}">
                <a16:creationId xmlns:a16="http://schemas.microsoft.com/office/drawing/2014/main" id="{42E153B3-07E1-EA82-5FDC-B1D263312D8E}"/>
              </a:ext>
            </a:extLst>
          </p:cNvPr>
          <p:cNvSpPr/>
          <p:nvPr>
            <p:custDataLst>
              <p:tags r:id="rId12"/>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37</a:t>
            </a:r>
          </a:p>
        </p:txBody>
      </p:sp>
      <p:sp>
        <p:nvSpPr>
          <p:cNvPr id="32" name="矩形 31">
            <a:hlinkClick r:id="rId26" action="ppaction://hlinksldjump"/>
            <a:extLst>
              <a:ext uri="{FF2B5EF4-FFF2-40B4-BE49-F238E27FC236}">
                <a16:creationId xmlns:a16="http://schemas.microsoft.com/office/drawing/2014/main" id="{4269D035-D781-7BC3-7A51-B39C2E8DD113}"/>
              </a:ext>
            </a:extLst>
          </p:cNvPr>
          <p:cNvSpPr/>
          <p:nvPr>
            <p:custDataLst>
              <p:tags r:id="rId13"/>
            </p:custDataLst>
          </p:nvPr>
        </p:nvSpPr>
        <p:spPr>
          <a:xfrm>
            <a:off x="977959" y="2644895"/>
            <a:ext cx="2463816"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Plane Sweep</a:t>
            </a:r>
          </a:p>
        </p:txBody>
      </p:sp>
      <p:sp>
        <p:nvSpPr>
          <p:cNvPr id="31" name="矩形 30">
            <a:hlinkClick r:id="rId26" action="ppaction://hlinksldjump"/>
            <a:extLst>
              <a:ext uri="{FF2B5EF4-FFF2-40B4-BE49-F238E27FC236}">
                <a16:creationId xmlns:a16="http://schemas.microsoft.com/office/drawing/2014/main" id="{FCAF26AD-0292-DFAE-2A84-7D106A37EC95}"/>
              </a:ext>
            </a:extLst>
          </p:cNvPr>
          <p:cNvSpPr/>
          <p:nvPr>
            <p:custDataLst>
              <p:tags r:id="rId14"/>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30" name="矩形 29">
            <a:hlinkClick r:id="rId27" action="ppaction://hlinksldjump"/>
            <a:extLst>
              <a:ext uri="{FF2B5EF4-FFF2-40B4-BE49-F238E27FC236}">
                <a16:creationId xmlns:a16="http://schemas.microsoft.com/office/drawing/2014/main" id="{C3179A36-4336-565D-21A3-0CBD0E4AA05D}"/>
              </a:ext>
            </a:extLst>
          </p:cNvPr>
          <p:cNvSpPr/>
          <p:nvPr>
            <p:custDataLst>
              <p:tags r:id="rId15"/>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34</a:t>
            </a:r>
          </a:p>
        </p:txBody>
      </p:sp>
      <p:sp>
        <p:nvSpPr>
          <p:cNvPr id="29" name="矩形 28">
            <a:hlinkClick r:id="rId27" action="ppaction://hlinksldjump"/>
            <a:extLst>
              <a:ext uri="{FF2B5EF4-FFF2-40B4-BE49-F238E27FC236}">
                <a16:creationId xmlns:a16="http://schemas.microsoft.com/office/drawing/2014/main" id="{D27561FF-B730-4919-5D0B-CB0F571B674D}"/>
              </a:ext>
            </a:extLst>
          </p:cNvPr>
          <p:cNvSpPr/>
          <p:nvPr>
            <p:custDataLst>
              <p:tags r:id="rId16"/>
            </p:custDataLst>
          </p:nvPr>
        </p:nvSpPr>
        <p:spPr>
          <a:xfrm>
            <a:off x="977959" y="2181285"/>
            <a:ext cx="2463816"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View Selection</a:t>
            </a:r>
          </a:p>
        </p:txBody>
      </p:sp>
      <p:sp>
        <p:nvSpPr>
          <p:cNvPr id="28" name="矩形 27">
            <a:hlinkClick r:id="rId27" action="ppaction://hlinksldjump"/>
            <a:extLst>
              <a:ext uri="{FF2B5EF4-FFF2-40B4-BE49-F238E27FC236}">
                <a16:creationId xmlns:a16="http://schemas.microsoft.com/office/drawing/2014/main" id="{DB6B09B4-E918-4022-1529-E71A56464257}"/>
              </a:ext>
            </a:extLst>
          </p:cNvPr>
          <p:cNvSpPr/>
          <p:nvPr>
            <p:custDataLst>
              <p:tags r:id="rId17"/>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27" name="矩形 26">
            <a:hlinkClick r:id="rId28" action="ppaction://hlinksldjump"/>
            <a:extLst>
              <a:ext uri="{FF2B5EF4-FFF2-40B4-BE49-F238E27FC236}">
                <a16:creationId xmlns:a16="http://schemas.microsoft.com/office/drawing/2014/main" id="{3FE503F8-63A4-55FF-762F-25E95B288786}"/>
              </a:ext>
            </a:extLst>
          </p:cNvPr>
          <p:cNvSpPr/>
          <p:nvPr>
            <p:custDataLst>
              <p:tags r:id="rId18"/>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15</a:t>
            </a:r>
          </a:p>
        </p:txBody>
      </p:sp>
      <p:sp>
        <p:nvSpPr>
          <p:cNvPr id="26" name="矩形 25">
            <a:hlinkClick r:id="rId28" action="ppaction://hlinksldjump"/>
            <a:extLst>
              <a:ext uri="{FF2B5EF4-FFF2-40B4-BE49-F238E27FC236}">
                <a16:creationId xmlns:a16="http://schemas.microsoft.com/office/drawing/2014/main" id="{FC89DE46-874A-F479-CC18-9FB23C29C8E4}"/>
              </a:ext>
            </a:extLst>
          </p:cNvPr>
          <p:cNvSpPr/>
          <p:nvPr>
            <p:custDataLst>
              <p:tags r:id="rId19"/>
            </p:custDataLst>
          </p:nvPr>
        </p:nvSpPr>
        <p:spPr>
          <a:xfrm>
            <a:off x="977959" y="1717675"/>
            <a:ext cx="2463816"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Camera Calibration</a:t>
            </a:r>
          </a:p>
        </p:txBody>
      </p:sp>
      <p:sp>
        <p:nvSpPr>
          <p:cNvPr id="25" name="矩形 24">
            <a:hlinkClick r:id="rId28" action="ppaction://hlinksldjump"/>
            <a:extLst>
              <a:ext uri="{FF2B5EF4-FFF2-40B4-BE49-F238E27FC236}">
                <a16:creationId xmlns:a16="http://schemas.microsoft.com/office/drawing/2014/main" id="{FA99979E-0822-053F-27B0-FE7A9D103BEF}"/>
              </a:ext>
            </a:extLst>
          </p:cNvPr>
          <p:cNvSpPr/>
          <p:nvPr>
            <p:custDataLst>
              <p:tags r:id="rId20"/>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24" name="标题 23">
            <a:extLst>
              <a:ext uri="{FF2B5EF4-FFF2-40B4-BE49-F238E27FC236}">
                <a16:creationId xmlns:a16="http://schemas.microsoft.com/office/drawing/2014/main" id="{4BEFDF42-23A7-2BB3-B879-48BE84E5C453}"/>
              </a:ext>
            </a:extLst>
          </p:cNvPr>
          <p:cNvSpPr>
            <a:spLocks noGrp="1"/>
          </p:cNvSpPr>
          <p:nvPr>
            <p:ph type="title"/>
            <p:custDataLst>
              <p:tags r:id="rId21"/>
            </p:custDataLst>
          </p:nvPr>
        </p:nvSpPr>
        <p:spPr/>
        <p:txBody>
          <a:bodyPr/>
          <a:lstStyle/>
          <a:p>
            <a:r>
              <a:rPr lang="en-US"/>
              <a:t>Preliminaries</a:t>
            </a:r>
          </a:p>
        </p:txBody>
      </p:sp>
    </p:spTree>
    <p:custDataLst>
      <p:tags r:id="rId1"/>
    </p:custDataLst>
    <p:extLst>
      <p:ext uri="{BB962C8B-B14F-4D97-AF65-F5344CB8AC3E}">
        <p14:creationId xmlns:p14="http://schemas.microsoft.com/office/powerpoint/2010/main" val="424156165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8" imgW="473" imgH="476" progId="TCLayout.ActiveDocument.1">
                  <p:embed/>
                </p:oleObj>
              </mc:Choice>
              <mc:Fallback>
                <p:oleObj name="think-cell 幻灯片" r:id="rId8"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Evaluation Metrics</a:t>
            </a:r>
            <a:endParaRPr lang="en-US" dirty="0"/>
          </a:p>
        </p:txBody>
      </p:sp>
      <mc:AlternateContent xmlns:mc="http://schemas.openxmlformats.org/markup-compatibility/2006" xmlns:a14="http://schemas.microsoft.com/office/drawing/2010/main">
        <mc:Choice Requires="a14">
          <p:sp>
            <p:nvSpPr>
              <p:cNvPr id="3" name="ee4pContent1">
                <a:extLst>
                  <a:ext uri="{FF2B5EF4-FFF2-40B4-BE49-F238E27FC236}">
                    <a16:creationId xmlns:a16="http://schemas.microsoft.com/office/drawing/2014/main" id="{DFBC8490-1E92-D63D-6A38-0664845C2632}"/>
                  </a:ext>
                </a:extLst>
              </p:cNvPr>
              <p:cNvSpPr txBox="1">
                <a:spLocks/>
              </p:cNvSpPr>
              <p:nvPr>
                <p:custDataLst>
                  <p:tags r:id="rId2"/>
                </p:custDataLst>
              </p:nvPr>
            </p:nvSpPr>
            <p:spPr>
              <a:xfrm>
                <a:off x="838200" y="2938540"/>
                <a:ext cx="5079521" cy="3237974"/>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在线 </a:t>
                </a:r>
                <a:r>
                  <a:rPr lang="en-US" altLang="zh-CN" dirty="0">
                    <a:latin typeface="+mn-lt"/>
                  </a:rPr>
                  <a:t>MVS </a:t>
                </a:r>
                <a:r>
                  <a:rPr lang="zh-CN" altLang="en-US" dirty="0">
                    <a:latin typeface="+mn-lt"/>
                  </a:rPr>
                  <a:t>方法通常使用 </a:t>
                </a:r>
                <a:r>
                  <a:rPr lang="en-US" altLang="zh-CN" dirty="0">
                    <a:latin typeface="+mn-lt"/>
                  </a:rPr>
                  <a:t>2D </a:t>
                </a:r>
                <a:r>
                  <a:rPr lang="zh-CN" altLang="en-US" dirty="0">
                    <a:latin typeface="+mn-lt"/>
                  </a:rPr>
                  <a:t>基于深度的指标来评估深度图</a:t>
                </a:r>
                <a:endParaRPr lang="en-US" altLang="zh-CN" dirty="0">
                  <a:latin typeface="+mn-lt"/>
                </a:endParaRPr>
              </a:p>
              <a:p>
                <a:pPr lvl="1"/>
                <a:r>
                  <a:rPr lang="zh-CN" altLang="en-US" dirty="0">
                    <a:latin typeface="+mn-lt"/>
                  </a:rPr>
                  <a:t>常用的指标包括：</a:t>
                </a:r>
                <a:endParaRPr lang="en-US" altLang="zh-CN" dirty="0">
                  <a:latin typeface="+mn-lt"/>
                </a:endParaRPr>
              </a:p>
              <a:p>
                <a:pPr lvl="1"/>
                <a:r>
                  <a:rPr lang="zh-CN" altLang="en-US" dirty="0">
                    <a:latin typeface="+mn-lt"/>
                  </a:rPr>
                  <a:t>平均绝对深度误差 </a:t>
                </a:r>
                <a:r>
                  <a:rPr lang="en-US" altLang="zh-CN" dirty="0">
                    <a:latin typeface="+mn-lt"/>
                  </a:rPr>
                  <a:t>(Abs)</a:t>
                </a:r>
              </a:p>
              <a:p>
                <a:pPr lvl="1"/>
                <a:r>
                  <a:rPr lang="zh-CN" altLang="en-US" dirty="0">
                    <a:latin typeface="+mn-lt"/>
                  </a:rPr>
                  <a:t>平均绝对相对深度误差 </a:t>
                </a:r>
                <a:r>
                  <a:rPr lang="en-US" altLang="zh-CN" dirty="0">
                    <a:latin typeface="+mn-lt"/>
                  </a:rPr>
                  <a:t>(Abs Rel) </a:t>
                </a:r>
              </a:p>
              <a:p>
                <a:pPr lvl="1"/>
                <a:r>
                  <a:rPr lang="zh-CN" altLang="en-US" dirty="0">
                    <a:latin typeface="+mn-lt"/>
                  </a:rPr>
                  <a:t>阈值为 </a:t>
                </a:r>
                <a:r>
                  <a:rPr lang="en-US" altLang="zh-CN" dirty="0">
                    <a:latin typeface="+mn-lt"/>
                  </a:rPr>
                  <a:t>1.25 </a:t>
                </a:r>
                <a:r>
                  <a:rPr lang="zh-CN" altLang="en-US" dirty="0">
                    <a:latin typeface="+mn-lt"/>
                  </a:rPr>
                  <a:t>的内点比率 </a:t>
                </a:r>
                <a:r>
                  <a:rPr lang="en-US" altLang="zh-CN" dirty="0">
                    <a:latin typeface="+mn-lt"/>
                  </a:rPr>
                  <a:t>(</a:t>
                </a:r>
                <a14:m>
                  <m:oMath xmlns:m="http://schemas.openxmlformats.org/officeDocument/2006/math">
                    <m:r>
                      <a:rPr lang="zh-CN" altLang="en-US" i="1" smtClean="0">
                        <a:latin typeface="Cambria Math" panose="02040503050406030204" pitchFamily="18" charset="0"/>
                      </a:rPr>
                      <m:t>𝛿</m:t>
                    </m:r>
                    <m:r>
                      <a:rPr lang="en-US" altLang="zh-CN" i="1" smtClean="0">
                        <a:latin typeface="Cambria Math" panose="02040503050406030204" pitchFamily="18" charset="0"/>
                        <a:ea typeface="Cambria Math" panose="02040503050406030204" pitchFamily="18" charset="0"/>
                      </a:rPr>
                      <m:t>&lt;</m:t>
                    </m:r>
                    <m:r>
                      <a:rPr lang="en-US" altLang="zh-CN" b="0" i="1" smtClean="0">
                        <a:latin typeface="Cambria Math" panose="02040503050406030204" pitchFamily="18" charset="0"/>
                        <a:ea typeface="Cambria Math" panose="02040503050406030204" pitchFamily="18" charset="0"/>
                      </a:rPr>
                      <m:t>1.25</m:t>
                    </m:r>
                  </m:oMath>
                </a14:m>
                <a:r>
                  <a:rPr lang="en-US" altLang="zh-CN" dirty="0">
                    <a:latin typeface="+mn-lt"/>
                  </a:rPr>
                  <a:t>)</a:t>
                </a:r>
              </a:p>
            </p:txBody>
          </p:sp>
        </mc:Choice>
        <mc:Fallback xmlns="">
          <p:sp>
            <p:nvSpPr>
              <p:cNvPr id="3" name="ee4pContent1">
                <a:extLst>
                  <a:ext uri="{FF2B5EF4-FFF2-40B4-BE49-F238E27FC236}">
                    <a16:creationId xmlns:a16="http://schemas.microsoft.com/office/drawing/2014/main" id="{DFBC8490-1E92-D63D-6A38-0664845C2632}"/>
                  </a:ext>
                </a:extLst>
              </p:cNvPr>
              <p:cNvSpPr txBox="1">
                <a:spLocks noRot="1" noChangeAspect="1" noMove="1" noResize="1" noEditPoints="1" noAdjustHandles="1" noChangeArrowheads="1" noChangeShapeType="1" noTextEdit="1"/>
              </p:cNvSpPr>
              <p:nvPr>
                <p:custDataLst>
                  <p:tags r:id="rId10"/>
                </p:custDataLst>
              </p:nvPr>
            </p:nvSpPr>
            <p:spPr>
              <a:xfrm>
                <a:off x="838200" y="2938540"/>
                <a:ext cx="5079521" cy="3237974"/>
              </a:xfrm>
              <a:prstGeom prst="rect">
                <a:avLst/>
              </a:prstGeom>
              <a:blipFill>
                <a:blip r:embed="rId11"/>
                <a:stretch>
                  <a:fillRect l="-479"/>
                </a:stretch>
              </a:blipFill>
              <a:ln w="9525" cmpd="sng">
                <a:solidFill>
                  <a:schemeClr val="accent1">
                    <a:lumMod val="100000"/>
                  </a:schemeClr>
                </a:solidFill>
                <a:prstDash val="solid"/>
              </a:ln>
            </p:spPr>
            <p:txBody>
              <a:bodyPr/>
              <a:lstStyle/>
              <a:p>
                <a:r>
                  <a:rPr lang="en-US">
                    <a:noFill/>
                  </a:rPr>
                  <a:t> </a:t>
                </a:r>
              </a:p>
            </p:txBody>
          </p:sp>
        </mc:Fallback>
      </mc:AlternateContent>
      <p:sp>
        <p:nvSpPr>
          <p:cNvPr id="5" name="ee4pContent1">
            <a:extLst>
              <a:ext uri="{FF2B5EF4-FFF2-40B4-BE49-F238E27FC236}">
                <a16:creationId xmlns:a16="http://schemas.microsoft.com/office/drawing/2014/main" id="{85AAB4F0-CDEC-B0EE-4EF3-3C18DF447CFA}"/>
              </a:ext>
            </a:extLst>
          </p:cNvPr>
          <p:cNvSpPr txBox="1">
            <a:spLocks/>
          </p:cNvSpPr>
          <p:nvPr>
            <p:custDataLst>
              <p:tags r:id="rId3"/>
            </p:custDataLst>
          </p:nvPr>
        </p:nvSpPr>
        <p:spPr>
          <a:xfrm>
            <a:off x="6274279" y="2938539"/>
            <a:ext cx="5079521" cy="3237974"/>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三维点云评估被离线 </a:t>
            </a:r>
            <a:r>
              <a:rPr lang="en-US" altLang="zh-CN" dirty="0">
                <a:latin typeface="+mn-lt"/>
              </a:rPr>
              <a:t>MVS </a:t>
            </a:r>
            <a:r>
              <a:rPr lang="zh-CN" altLang="en-US" dirty="0">
                <a:latin typeface="+mn-lt"/>
              </a:rPr>
              <a:t>方法广泛使用</a:t>
            </a:r>
            <a:endParaRPr lang="en-US" altLang="zh-CN" dirty="0">
              <a:latin typeface="+mn-lt"/>
            </a:endParaRPr>
          </a:p>
          <a:p>
            <a:pPr lvl="1"/>
            <a:r>
              <a:rPr lang="zh-CN" altLang="en-US" dirty="0">
                <a:latin typeface="+mn-lt"/>
              </a:rPr>
              <a:t>注意：如果重建的点云的外部参数标定不同，则应在评估之前将其与地面真值点云对齐，例如，通过迭代最近点 </a:t>
            </a:r>
            <a:r>
              <a:rPr lang="en-US" altLang="zh-CN" dirty="0">
                <a:latin typeface="+mn-lt"/>
              </a:rPr>
              <a:t>(ICP) </a:t>
            </a:r>
            <a:r>
              <a:rPr lang="zh-CN" altLang="en-US" dirty="0">
                <a:latin typeface="+mn-lt"/>
              </a:rPr>
              <a:t>方法</a:t>
            </a:r>
            <a:endParaRPr lang="en-US" altLang="zh-CN" dirty="0">
              <a:latin typeface="+mn-lt"/>
            </a:endParaRPr>
          </a:p>
          <a:p>
            <a:pPr lvl="1"/>
            <a:r>
              <a:rPr lang="zh-CN" altLang="en-US" dirty="0">
                <a:latin typeface="+mn-lt"/>
              </a:rPr>
              <a:t>度量标准包括：</a:t>
            </a:r>
            <a:endParaRPr lang="en-US" altLang="zh-CN" dirty="0">
              <a:latin typeface="+mn-lt"/>
            </a:endParaRPr>
          </a:p>
          <a:p>
            <a:pPr lvl="1"/>
            <a:r>
              <a:rPr lang="zh-CN" altLang="en-US" dirty="0">
                <a:latin typeface="+mn-lt"/>
              </a:rPr>
              <a:t>精度</a:t>
            </a:r>
            <a:r>
              <a:rPr lang="en-US" altLang="zh-CN" dirty="0">
                <a:latin typeface="+mn-lt"/>
              </a:rPr>
              <a:t>/</a:t>
            </a:r>
            <a:r>
              <a:rPr lang="zh-CN" altLang="en-US" dirty="0">
                <a:latin typeface="+mn-lt"/>
              </a:rPr>
              <a:t>准确率</a:t>
            </a:r>
            <a:endParaRPr lang="en-US" altLang="zh-CN" dirty="0">
              <a:latin typeface="+mn-lt"/>
            </a:endParaRPr>
          </a:p>
          <a:p>
            <a:pPr lvl="1"/>
            <a:r>
              <a:rPr lang="zh-CN" altLang="en-US" dirty="0">
                <a:latin typeface="+mn-lt"/>
              </a:rPr>
              <a:t>召回率</a:t>
            </a:r>
            <a:r>
              <a:rPr lang="en-US" altLang="zh-CN" dirty="0">
                <a:latin typeface="+mn-lt"/>
              </a:rPr>
              <a:t>/</a:t>
            </a:r>
            <a:r>
              <a:rPr lang="zh-CN" altLang="en-US" dirty="0">
                <a:latin typeface="+mn-lt"/>
              </a:rPr>
              <a:t>完整性</a:t>
            </a:r>
            <a:endParaRPr lang="en-US" altLang="zh-CN" dirty="0">
              <a:latin typeface="+mn-lt"/>
            </a:endParaRPr>
          </a:p>
          <a:p>
            <a:pPr lvl="1"/>
            <a:r>
              <a:rPr lang="en-US" altLang="zh-CN" dirty="0">
                <a:latin typeface="+mn-lt"/>
              </a:rPr>
              <a:t>F </a:t>
            </a:r>
            <a:r>
              <a:rPr lang="zh-CN" altLang="en-US" dirty="0">
                <a:latin typeface="+mn-lt"/>
              </a:rPr>
              <a:t>分数</a:t>
            </a:r>
            <a:endParaRPr lang="en-US" dirty="0">
              <a:latin typeface="+mn-lt"/>
            </a:endParaRPr>
          </a:p>
        </p:txBody>
      </p:sp>
      <p:sp>
        <p:nvSpPr>
          <p:cNvPr id="6" name="ee4pHeader1">
            <a:extLst>
              <a:ext uri="{FF2B5EF4-FFF2-40B4-BE49-F238E27FC236}">
                <a16:creationId xmlns:a16="http://schemas.microsoft.com/office/drawing/2014/main" id="{7877F057-C236-E6CC-20E0-78F0D3580576}"/>
              </a:ext>
            </a:extLst>
          </p:cNvPr>
          <p:cNvSpPr/>
          <p:nvPr>
            <p:custDataLst>
              <p:tags r:id="rId4"/>
            </p:custDataLst>
          </p:nvPr>
        </p:nvSpPr>
        <p:spPr bwMode="auto">
          <a:xfrm>
            <a:off x="838198" y="2476801"/>
            <a:ext cx="5079521"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sz="1600" dirty="0">
                <a:solidFill>
                  <a:schemeClr val="bg1"/>
                </a:solidFill>
              </a:rPr>
              <a:t>2D Metrics</a:t>
            </a:r>
          </a:p>
        </p:txBody>
      </p:sp>
      <p:sp>
        <p:nvSpPr>
          <p:cNvPr id="7" name="ee4pHeader1">
            <a:extLst>
              <a:ext uri="{FF2B5EF4-FFF2-40B4-BE49-F238E27FC236}">
                <a16:creationId xmlns:a16="http://schemas.microsoft.com/office/drawing/2014/main" id="{28792272-6B3A-D794-A327-9CC7504F2AAB}"/>
              </a:ext>
            </a:extLst>
          </p:cNvPr>
          <p:cNvSpPr/>
          <p:nvPr>
            <p:custDataLst>
              <p:tags r:id="rId5"/>
            </p:custDataLst>
          </p:nvPr>
        </p:nvSpPr>
        <p:spPr bwMode="auto">
          <a:xfrm>
            <a:off x="6274277" y="2476800"/>
            <a:ext cx="5079521"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sz="1600" dirty="0">
                <a:solidFill>
                  <a:schemeClr val="bg1"/>
                </a:solidFill>
              </a:rPr>
              <a:t>3D Metrics</a:t>
            </a:r>
          </a:p>
        </p:txBody>
      </p:sp>
      <p:sp>
        <p:nvSpPr>
          <p:cNvPr id="8" name="ee4pContent1">
            <a:extLst>
              <a:ext uri="{FF2B5EF4-FFF2-40B4-BE49-F238E27FC236}">
                <a16:creationId xmlns:a16="http://schemas.microsoft.com/office/drawing/2014/main" id="{93DABC79-BF23-8DFA-9E9D-7843DDF74744}"/>
              </a:ext>
            </a:extLst>
          </p:cNvPr>
          <p:cNvSpPr txBox="1">
            <a:spLocks/>
          </p:cNvSpPr>
          <p:nvPr>
            <p:custDataLst>
              <p:tags r:id="rId6"/>
            </p:custDataLst>
          </p:nvPr>
        </p:nvSpPr>
        <p:spPr>
          <a:xfrm>
            <a:off x="838198" y="1690689"/>
            <a:ext cx="10515600" cy="46173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基于真值，例如，深度图或点云，评估可以分为 </a:t>
            </a:r>
            <a:r>
              <a:rPr lang="en-US" altLang="zh-CN" dirty="0">
                <a:latin typeface="+mn-lt"/>
              </a:rPr>
              <a:t>2D </a:t>
            </a:r>
            <a:r>
              <a:rPr lang="zh-CN" altLang="en-US" dirty="0">
                <a:latin typeface="+mn-lt"/>
              </a:rPr>
              <a:t>和 </a:t>
            </a:r>
            <a:r>
              <a:rPr lang="en-US" altLang="zh-CN" dirty="0">
                <a:latin typeface="+mn-lt"/>
              </a:rPr>
              <a:t>3D </a:t>
            </a:r>
            <a:r>
              <a:rPr lang="zh-CN" altLang="en-US" dirty="0">
                <a:latin typeface="+mn-lt"/>
              </a:rPr>
              <a:t>指标</a:t>
            </a:r>
            <a:endParaRPr lang="en-US" dirty="0">
              <a:latin typeface="+mn-lt"/>
            </a:endParaRPr>
          </a:p>
        </p:txBody>
      </p:sp>
    </p:spTree>
    <p:extLst>
      <p:ext uri="{BB962C8B-B14F-4D97-AF65-F5344CB8AC3E}">
        <p14:creationId xmlns:p14="http://schemas.microsoft.com/office/powerpoint/2010/main" val="356917537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10" imgW="473" imgH="476" progId="TCLayout.ActiveDocument.1">
                  <p:embed/>
                </p:oleObj>
              </mc:Choice>
              <mc:Fallback>
                <p:oleObj name="think-cell 幻灯片" r:id="rId10"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11"/>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Evaluation Metrics—2D Metrics</a:t>
            </a:r>
            <a:endParaRPr lang="en-US" dirty="0"/>
          </a:p>
        </p:txBody>
      </p:sp>
      <mc:AlternateContent xmlns:mc="http://schemas.openxmlformats.org/markup-compatibility/2006" xmlns:a14="http://schemas.microsoft.com/office/drawing/2010/main">
        <mc:Choice Requires="a14">
          <p:sp>
            <p:nvSpPr>
              <p:cNvPr id="12" name="ee4pContent1">
                <a:extLst>
                  <a:ext uri="{FF2B5EF4-FFF2-40B4-BE49-F238E27FC236}">
                    <a16:creationId xmlns:a16="http://schemas.microsoft.com/office/drawing/2014/main" id="{9061F89F-B4E0-4468-920F-104BD09610BA}"/>
                  </a:ext>
                </a:extLst>
              </p:cNvPr>
              <p:cNvSpPr txBox="1">
                <a:spLocks/>
              </p:cNvSpPr>
              <p:nvPr>
                <p:custDataLst>
                  <p:tags r:id="rId2"/>
                </p:custDataLst>
              </p:nvPr>
            </p:nvSpPr>
            <p:spPr>
              <a:xfrm>
                <a:off x="838200" y="2179415"/>
                <a:ext cx="2474343" cy="2884291"/>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marL="0" lvl="1" indent="0">
                  <a:buNone/>
                </a:pPr>
                <a:endParaRPr lang="en-US" b="0" i="0" dirty="0">
                  <a:latin typeface="Cambria Math" panose="02040503050406030204" pitchFamily="18" charset="0"/>
                </a:endParaRPr>
              </a:p>
              <a:p>
                <a:pPr marL="0" lvl="1" indent="0">
                  <a:buNone/>
                </a:pPr>
                <a:endParaRPr lang="en-US" b="0" i="0" dirty="0">
                  <a:latin typeface="Cambria Math" panose="02040503050406030204" pitchFamily="18" charset="0"/>
                </a:endParaRPr>
              </a:p>
              <a:p>
                <a:pPr marL="0" lvl="1" indent="0">
                  <a:buNone/>
                </a:pPr>
                <a:endParaRPr lang="en-US" b="0" i="0" dirty="0">
                  <a:latin typeface="Cambria Math" panose="02040503050406030204" pitchFamily="18" charset="0"/>
                </a:endParaRPr>
              </a:p>
              <a:p>
                <a:pPr marL="0" lvl="1" indent="0">
                  <a:buNone/>
                </a:pPr>
                <a14:m>
                  <m:oMathPara xmlns:m="http://schemas.openxmlformats.org/officeDocument/2006/math">
                    <m:oMathParaPr>
                      <m:jc m:val="center"/>
                    </m:oMathParaPr>
                    <m:oMath xmlns:m="http://schemas.openxmlformats.org/officeDocument/2006/math">
                      <m:r>
                        <m:rPr>
                          <m:sty m:val="p"/>
                        </m:rPr>
                        <a:rPr lang="en-US" b="0" i="0" smtClean="0">
                          <a:latin typeface="Cambria Math" panose="02040503050406030204" pitchFamily="18" charset="0"/>
                        </a:rPr>
                        <m:t>Abs</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𝑁</m:t>
                          </m:r>
                        </m:den>
                      </m:f>
                      <m:nary>
                        <m:naryPr>
                          <m:chr m:val="∑"/>
                          <m:supHide m:val="on"/>
                          <m:ctrlPr>
                            <a:rPr lang="en-US" b="0" i="1" smtClean="0">
                              <a:latin typeface="Cambria Math" panose="02040503050406030204" pitchFamily="18" charset="0"/>
                            </a:rPr>
                          </m:ctrlPr>
                        </m:naryPr>
                        <m:sub>
                          <m:r>
                            <a:rPr lang="en-US" altLang="zh-CN" b="1" i="1">
                              <a:latin typeface="Cambria Math" panose="02040503050406030204" pitchFamily="18" charset="0"/>
                            </a:rPr>
                            <m:t>𝒑</m:t>
                          </m:r>
                        </m:sub>
                        <m:sup/>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𝑑</m:t>
                              </m:r>
                              <m:d>
                                <m:dPr>
                                  <m:ctrlPr>
                                    <a:rPr lang="en-US" b="1" i="1" smtClean="0">
                                      <a:latin typeface="Cambria Math" panose="02040503050406030204" pitchFamily="18" charset="0"/>
                                    </a:rPr>
                                  </m:ctrlPr>
                                </m:dPr>
                                <m:e>
                                  <m:r>
                                    <a:rPr lang="en-US" altLang="zh-CN" b="1" i="1">
                                      <a:latin typeface="Cambria Math" panose="02040503050406030204" pitchFamily="18" charset="0"/>
                                    </a:rPr>
                                    <m:t>𝒑</m:t>
                                  </m:r>
                                </m:e>
                              </m:d>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𝑑</m:t>
                                  </m:r>
                                </m:e>
                              </m:acc>
                              <m:d>
                                <m:dPr>
                                  <m:ctrlPr>
                                    <a:rPr lang="en-US" b="1" i="1" smtClean="0">
                                      <a:latin typeface="Cambria Math" panose="02040503050406030204" pitchFamily="18" charset="0"/>
                                    </a:rPr>
                                  </m:ctrlPr>
                                </m:dPr>
                                <m:e>
                                  <m:r>
                                    <a:rPr lang="en-US" altLang="zh-CN" b="1" i="1">
                                      <a:latin typeface="Cambria Math" panose="02040503050406030204" pitchFamily="18" charset="0"/>
                                    </a:rPr>
                                    <m:t>𝒑</m:t>
                                  </m:r>
                                </m:e>
                              </m:d>
                            </m:e>
                          </m:d>
                        </m:e>
                      </m:nary>
                    </m:oMath>
                  </m:oMathPara>
                </a14:m>
                <a:endParaRPr lang="en-US" dirty="0">
                  <a:latin typeface="+mn-lt"/>
                </a:endParaRPr>
              </a:p>
            </p:txBody>
          </p:sp>
        </mc:Choice>
        <mc:Fallback xmlns="">
          <p:sp>
            <p:nvSpPr>
              <p:cNvPr id="12" name="ee4pContent1">
                <a:extLst>
                  <a:ext uri="{FF2B5EF4-FFF2-40B4-BE49-F238E27FC236}">
                    <a16:creationId xmlns:a16="http://schemas.microsoft.com/office/drawing/2014/main" id="{9061F89F-B4E0-4468-920F-104BD09610BA}"/>
                  </a:ext>
                </a:extLst>
              </p:cNvPr>
              <p:cNvSpPr txBox="1">
                <a:spLocks noRot="1" noChangeAspect="1" noMove="1" noResize="1" noEditPoints="1" noAdjustHandles="1" noChangeArrowheads="1" noChangeShapeType="1" noTextEdit="1"/>
              </p:cNvSpPr>
              <p:nvPr>
                <p:custDataLst>
                  <p:tags r:id="rId12"/>
                </p:custDataLst>
              </p:nvPr>
            </p:nvSpPr>
            <p:spPr>
              <a:xfrm>
                <a:off x="838200" y="2179415"/>
                <a:ext cx="2474343" cy="2884291"/>
              </a:xfrm>
              <a:prstGeom prst="rect">
                <a:avLst/>
              </a:prstGeom>
              <a:blipFill>
                <a:blip r:embed="rId13"/>
                <a:stretch>
                  <a:fillRect/>
                </a:stretch>
              </a:blipFill>
              <a:ln w="9525" cmpd="sng">
                <a:solidFill>
                  <a:schemeClr val="accent1">
                    <a:lumMod val="100000"/>
                  </a:schemeClr>
                </a:solidFill>
                <a:prstDash val="solid"/>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ee4pContent1">
                <a:extLst>
                  <a:ext uri="{FF2B5EF4-FFF2-40B4-BE49-F238E27FC236}">
                    <a16:creationId xmlns:a16="http://schemas.microsoft.com/office/drawing/2014/main" id="{565F9911-50E9-212F-94CE-41039166751F}"/>
                  </a:ext>
                </a:extLst>
              </p:cNvPr>
              <p:cNvSpPr txBox="1">
                <a:spLocks/>
              </p:cNvSpPr>
              <p:nvPr>
                <p:custDataLst>
                  <p:tags r:id="rId3"/>
                </p:custDataLst>
              </p:nvPr>
            </p:nvSpPr>
            <p:spPr>
              <a:xfrm>
                <a:off x="3592615" y="2179415"/>
                <a:ext cx="3071578" cy="2884291"/>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marL="0" lvl="1" indent="0">
                  <a:buNone/>
                </a:pPr>
                <a:endParaRPr lang="en-US" b="0" i="0" dirty="0">
                  <a:latin typeface="Cambria Math" panose="02040503050406030204" pitchFamily="18" charset="0"/>
                </a:endParaRPr>
              </a:p>
              <a:p>
                <a:pPr marL="0" lvl="1" indent="0">
                  <a:buNone/>
                </a:pPr>
                <a:endParaRPr lang="en-US" b="0" i="0" dirty="0">
                  <a:latin typeface="Cambria Math" panose="02040503050406030204" pitchFamily="18" charset="0"/>
                </a:endParaRPr>
              </a:p>
              <a:p>
                <a:pPr marL="0" lvl="1" indent="0">
                  <a:buNone/>
                </a:pPr>
                <a:endParaRPr lang="en-US" b="0" i="0" dirty="0">
                  <a:latin typeface="Cambria Math" panose="02040503050406030204" pitchFamily="18" charset="0"/>
                </a:endParaRPr>
              </a:p>
              <a:p>
                <a:pPr marL="0" lvl="1" indent="0">
                  <a:buNone/>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Abs</m:t>
                      </m:r>
                      <m:r>
                        <a:rPr lang="en-US" b="0" i="0" smtClean="0">
                          <a:latin typeface="Cambria Math" panose="02040503050406030204" pitchFamily="18" charset="0"/>
                        </a:rPr>
                        <m:t> </m:t>
                      </m:r>
                      <m:r>
                        <m:rPr>
                          <m:sty m:val="p"/>
                        </m:rPr>
                        <a:rPr lang="en-US" b="0" i="0" smtClean="0">
                          <a:latin typeface="Cambria Math" panose="02040503050406030204" pitchFamily="18" charset="0"/>
                        </a:rPr>
                        <m:t>Rel</m:t>
                      </m:r>
                      <m:r>
                        <a:rPr lang="en-US" b="0" i="1" smtClean="0">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r>
                            <a:rPr lang="en-US" altLang="zh-CN" i="1">
                              <a:latin typeface="Cambria Math" panose="02040503050406030204" pitchFamily="18" charset="0"/>
                            </a:rPr>
                            <m:t>𝑁</m:t>
                          </m:r>
                        </m:den>
                      </m:f>
                      <m:nary>
                        <m:naryPr>
                          <m:chr m:val="∑"/>
                          <m:supHide m:val="on"/>
                          <m:ctrlPr>
                            <a:rPr lang="en-US" altLang="zh-CN" i="1">
                              <a:latin typeface="Cambria Math" panose="02040503050406030204" pitchFamily="18" charset="0"/>
                            </a:rPr>
                          </m:ctrlPr>
                        </m:naryPr>
                        <m:sub>
                          <m:r>
                            <a:rPr lang="en-US" altLang="zh-CN" b="1" i="1">
                              <a:latin typeface="Cambria Math" panose="02040503050406030204" pitchFamily="18" charset="0"/>
                            </a:rPr>
                            <m:t>𝒑</m:t>
                          </m:r>
                        </m:sub>
                        <m:sup/>
                        <m:e>
                          <m:f>
                            <m:fPr>
                              <m:ctrlPr>
                                <a:rPr lang="en-US" altLang="zh-CN" i="1" smtClean="0">
                                  <a:latin typeface="Cambria Math" panose="02040503050406030204" pitchFamily="18" charset="0"/>
                                </a:rPr>
                              </m:ctrlPr>
                            </m:fPr>
                            <m:num>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𝑑</m:t>
                                  </m:r>
                                  <m:d>
                                    <m:dPr>
                                      <m:ctrlPr>
                                        <a:rPr lang="en-US" altLang="zh-CN" i="1">
                                          <a:latin typeface="Cambria Math" panose="02040503050406030204" pitchFamily="18" charset="0"/>
                                        </a:rPr>
                                      </m:ctrlPr>
                                    </m:dPr>
                                    <m:e>
                                      <m:r>
                                        <a:rPr lang="en-US" altLang="zh-CN" b="1" i="1">
                                          <a:latin typeface="Cambria Math" panose="02040503050406030204" pitchFamily="18" charset="0"/>
                                        </a:rPr>
                                        <m:t>𝒑</m:t>
                                      </m:r>
                                    </m:e>
                                  </m:d>
                                  <m:r>
                                    <a:rPr lang="en-US" altLang="zh-CN" i="1">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𝑑</m:t>
                                      </m:r>
                                    </m:e>
                                  </m:acc>
                                  <m:d>
                                    <m:dPr>
                                      <m:ctrlPr>
                                        <a:rPr lang="en-US" altLang="zh-CN" b="1" i="1">
                                          <a:latin typeface="Cambria Math" panose="02040503050406030204" pitchFamily="18" charset="0"/>
                                        </a:rPr>
                                      </m:ctrlPr>
                                    </m:dPr>
                                    <m:e>
                                      <m:r>
                                        <a:rPr lang="en-US" altLang="zh-CN" b="1" i="1">
                                          <a:latin typeface="Cambria Math" panose="02040503050406030204" pitchFamily="18" charset="0"/>
                                        </a:rPr>
                                        <m:t>𝒑</m:t>
                                      </m:r>
                                    </m:e>
                                  </m:d>
                                </m:e>
                              </m:d>
                            </m:num>
                            <m:den>
                              <m:r>
                                <a:rPr lang="en-US" altLang="zh-CN" i="1">
                                  <a:latin typeface="Cambria Math" panose="02040503050406030204" pitchFamily="18" charset="0"/>
                                </a:rPr>
                                <m:t>𝑑</m:t>
                              </m:r>
                              <m:d>
                                <m:dPr>
                                  <m:ctrlPr>
                                    <a:rPr lang="en-US" altLang="zh-CN" b="1" i="1">
                                      <a:latin typeface="Cambria Math" panose="02040503050406030204" pitchFamily="18" charset="0"/>
                                    </a:rPr>
                                  </m:ctrlPr>
                                </m:dPr>
                                <m:e>
                                  <m:r>
                                    <a:rPr lang="en-US" altLang="zh-CN" b="1" i="1">
                                      <a:latin typeface="Cambria Math" panose="02040503050406030204" pitchFamily="18" charset="0"/>
                                    </a:rPr>
                                    <m:t>𝒑</m:t>
                                  </m:r>
                                </m:e>
                              </m:d>
                            </m:den>
                          </m:f>
                        </m:e>
                      </m:nary>
                    </m:oMath>
                  </m:oMathPara>
                </a14:m>
                <a:endParaRPr lang="en-US" dirty="0">
                  <a:latin typeface="+mn-lt"/>
                </a:endParaRPr>
              </a:p>
            </p:txBody>
          </p:sp>
        </mc:Choice>
        <mc:Fallback xmlns="">
          <p:sp>
            <p:nvSpPr>
              <p:cNvPr id="13" name="ee4pContent1">
                <a:extLst>
                  <a:ext uri="{FF2B5EF4-FFF2-40B4-BE49-F238E27FC236}">
                    <a16:creationId xmlns:a16="http://schemas.microsoft.com/office/drawing/2014/main" id="{565F9911-50E9-212F-94CE-41039166751F}"/>
                  </a:ext>
                </a:extLst>
              </p:cNvPr>
              <p:cNvSpPr txBox="1">
                <a:spLocks noRot="1" noChangeAspect="1" noMove="1" noResize="1" noEditPoints="1" noAdjustHandles="1" noChangeArrowheads="1" noChangeShapeType="1" noTextEdit="1"/>
              </p:cNvSpPr>
              <p:nvPr>
                <p:custDataLst>
                  <p:tags r:id="rId14"/>
                </p:custDataLst>
              </p:nvPr>
            </p:nvSpPr>
            <p:spPr>
              <a:xfrm>
                <a:off x="3592615" y="2179415"/>
                <a:ext cx="3071578" cy="2884291"/>
              </a:xfrm>
              <a:prstGeom prst="rect">
                <a:avLst/>
              </a:prstGeom>
              <a:blipFill>
                <a:blip r:embed="rId15"/>
                <a:stretch>
                  <a:fillRect/>
                </a:stretch>
              </a:blipFill>
              <a:ln w="9525" cmpd="sng">
                <a:solidFill>
                  <a:schemeClr val="accent1">
                    <a:lumMod val="100000"/>
                  </a:schemeClr>
                </a:solidFill>
                <a:prstDash val="solid"/>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ee4pContent1">
                <a:extLst>
                  <a:ext uri="{FF2B5EF4-FFF2-40B4-BE49-F238E27FC236}">
                    <a16:creationId xmlns:a16="http://schemas.microsoft.com/office/drawing/2014/main" id="{3E996CB3-2702-AA99-EA5E-9421BCBBB2AF}"/>
                  </a:ext>
                </a:extLst>
              </p:cNvPr>
              <p:cNvSpPr txBox="1">
                <a:spLocks/>
              </p:cNvSpPr>
              <p:nvPr>
                <p:custDataLst>
                  <p:tags r:id="rId4"/>
                </p:custDataLst>
              </p:nvPr>
            </p:nvSpPr>
            <p:spPr>
              <a:xfrm>
                <a:off x="6944265" y="2179415"/>
                <a:ext cx="4409536" cy="2884291"/>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marL="0" lvl="1" indent="0">
                  <a:buNone/>
                </a:pPr>
                <a:endParaRPr lang="en-US" altLang="zh-CN" b="0" i="0" dirty="0">
                  <a:latin typeface="Cambria Math" panose="02040503050406030204" pitchFamily="18" charset="0"/>
                </a:endParaRPr>
              </a:p>
              <a:p>
                <a:pPr marL="0" lvl="1" indent="0">
                  <a:buNone/>
                </a:pPr>
                <a:endParaRPr lang="en-US" altLang="zh-CN" b="0" i="0" dirty="0">
                  <a:latin typeface="Cambria Math" panose="02040503050406030204" pitchFamily="18" charset="0"/>
                </a:endParaRPr>
              </a:p>
              <a:p>
                <a:pPr marL="0" lvl="1" indent="0">
                  <a:buNone/>
                </a:pPr>
                <a:endParaRPr lang="en-US" altLang="zh-CN" b="0" i="0" dirty="0">
                  <a:latin typeface="Cambria Math" panose="02040503050406030204" pitchFamily="18" charset="0"/>
                </a:endParaRPr>
              </a:p>
              <a:p>
                <a:pPr marL="0" lvl="1" indent="0">
                  <a:buNone/>
                </a:pPr>
                <a14:m>
                  <m:oMathPara xmlns:m="http://schemas.openxmlformats.org/officeDocument/2006/math">
                    <m:oMathParaPr>
                      <m:jc m:val="centerGroup"/>
                    </m:oMathParaPr>
                    <m:oMath xmlns:m="http://schemas.openxmlformats.org/officeDocument/2006/math">
                      <m:r>
                        <m:rPr>
                          <m:sty m:val="p"/>
                        </m:rPr>
                        <a:rPr lang="en-US" altLang="zh-CN" b="0" i="0" smtClean="0">
                          <a:latin typeface="Cambria Math" panose="02040503050406030204" pitchFamily="18" charset="0"/>
                        </a:rPr>
                        <m:t>Inlier</m:t>
                      </m:r>
                      <m:r>
                        <a:rPr lang="en-US" altLang="zh-CN" b="0" i="0" smtClean="0">
                          <a:latin typeface="Cambria Math" panose="02040503050406030204" pitchFamily="18" charset="0"/>
                        </a:rPr>
                        <m:t> </m:t>
                      </m:r>
                      <m:r>
                        <m:rPr>
                          <m:sty m:val="p"/>
                        </m:rPr>
                        <a:rPr lang="en-US" altLang="zh-CN" b="0" i="0" smtClean="0">
                          <a:latin typeface="Cambria Math" panose="02040503050406030204" pitchFamily="18" charset="0"/>
                        </a:rPr>
                        <m:t>Ratio</m:t>
                      </m:r>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r>
                            <a:rPr lang="en-US" altLang="zh-CN" i="1">
                              <a:latin typeface="Cambria Math" panose="02040503050406030204" pitchFamily="18" charset="0"/>
                            </a:rPr>
                            <m:t>𝑁</m:t>
                          </m:r>
                        </m:den>
                      </m:f>
                      <m:nary>
                        <m:naryPr>
                          <m:chr m:val="∑"/>
                          <m:supHide m:val="on"/>
                          <m:ctrlPr>
                            <a:rPr lang="en-US" altLang="zh-CN" i="1">
                              <a:latin typeface="Cambria Math" panose="02040503050406030204" pitchFamily="18" charset="0"/>
                            </a:rPr>
                          </m:ctrlPr>
                        </m:naryPr>
                        <m:sub>
                          <m:r>
                            <a:rPr lang="en-US" altLang="zh-CN" b="1" i="1">
                              <a:latin typeface="Cambria Math" panose="02040503050406030204" pitchFamily="18" charset="0"/>
                            </a:rPr>
                            <m:t>𝒑</m:t>
                          </m:r>
                        </m:sub>
                        <m:sup/>
                        <m:e>
                          <m:r>
                            <a:rPr lang="zh-CN" altLang="en-US" i="1">
                              <a:latin typeface="Cambria Math" panose="02040503050406030204" pitchFamily="18" charset="0"/>
                            </a:rPr>
                            <m:t>𝟙</m:t>
                          </m:r>
                          <m:d>
                            <m:dPr>
                              <m:begChr m:val="["/>
                              <m:endChr m:val="]"/>
                              <m:ctrlPr>
                                <a:rPr lang="en-US" altLang="zh-CN" i="1" smtClean="0">
                                  <a:latin typeface="Cambria Math" panose="02040503050406030204" pitchFamily="18" charset="0"/>
                                </a:rPr>
                              </m:ctrlPr>
                            </m:dPr>
                            <m:e>
                              <m:f>
                                <m:fPr>
                                  <m:ctrlPr>
                                    <a:rPr lang="en-US" altLang="zh-CN" i="1" smtClean="0">
                                      <a:latin typeface="Cambria Math" panose="02040503050406030204" pitchFamily="18" charset="0"/>
                                    </a:rPr>
                                  </m:ctrlPr>
                                </m:fPr>
                                <m:num>
                                  <m:r>
                                    <a:rPr lang="en-US" altLang="zh-CN" i="1">
                                      <a:latin typeface="Cambria Math" panose="02040503050406030204" pitchFamily="18" charset="0"/>
                                    </a:rPr>
                                    <m:t>𝑑</m:t>
                                  </m:r>
                                  <m:d>
                                    <m:dPr>
                                      <m:ctrlPr>
                                        <a:rPr lang="en-US" altLang="zh-CN" i="1">
                                          <a:latin typeface="Cambria Math" panose="02040503050406030204" pitchFamily="18" charset="0"/>
                                        </a:rPr>
                                      </m:ctrlPr>
                                    </m:dPr>
                                    <m:e>
                                      <m:r>
                                        <a:rPr lang="en-US" altLang="zh-CN" b="1" i="1">
                                          <a:latin typeface="Cambria Math" panose="02040503050406030204" pitchFamily="18" charset="0"/>
                                        </a:rPr>
                                        <m:t>𝒑</m:t>
                                      </m:r>
                                    </m:e>
                                  </m:d>
                                </m:num>
                                <m:den>
                                  <m:r>
                                    <a:rPr lang="en-US" altLang="zh-CN" b="0" i="1" smtClean="0">
                                      <a:latin typeface="Cambria Math" panose="02040503050406030204" pitchFamily="18" charset="0"/>
                                    </a:rPr>
                                    <m:t>1.25</m:t>
                                  </m:r>
                                </m:den>
                              </m:f>
                              <m:r>
                                <a:rPr lang="en-US" altLang="zh-CN" i="1" smtClean="0">
                                  <a:latin typeface="Cambria Math" panose="02040503050406030204" pitchFamily="18" charset="0"/>
                                  <a:ea typeface="Cambria Math" panose="02040503050406030204" pitchFamily="18" charset="0"/>
                                </a:rPr>
                                <m:t>&lt;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𝑑</m:t>
                                  </m:r>
                                </m:e>
                              </m:acc>
                              <m:d>
                                <m:dPr>
                                  <m:ctrlPr>
                                    <a:rPr lang="en-US" altLang="zh-CN" i="1">
                                      <a:latin typeface="Cambria Math" panose="02040503050406030204" pitchFamily="18" charset="0"/>
                                    </a:rPr>
                                  </m:ctrlPr>
                                </m:dPr>
                                <m:e>
                                  <m:r>
                                    <a:rPr lang="en-US" altLang="zh-CN" b="1" i="1">
                                      <a:latin typeface="Cambria Math" panose="02040503050406030204" pitchFamily="18" charset="0"/>
                                    </a:rPr>
                                    <m:t>𝒑</m:t>
                                  </m:r>
                                </m:e>
                              </m:d>
                              <m:r>
                                <a:rPr lang="en-US" altLang="zh-CN" i="1" smtClean="0">
                                  <a:latin typeface="Cambria Math" panose="02040503050406030204" pitchFamily="18" charset="0"/>
                                  <a:ea typeface="Cambria Math" panose="02040503050406030204" pitchFamily="18" charset="0"/>
                                </a:rPr>
                                <m:t>&lt;</m:t>
                              </m:r>
                              <m:r>
                                <a:rPr lang="en-US" altLang="zh-CN" b="0" i="1" smtClean="0">
                                  <a:latin typeface="Cambria Math" panose="02040503050406030204" pitchFamily="18" charset="0"/>
                                  <a:ea typeface="Cambria Math" panose="02040503050406030204" pitchFamily="18" charset="0"/>
                                </a:rPr>
                                <m:t>1.25</m:t>
                              </m:r>
                              <m:r>
                                <a:rPr lang="en-US" altLang="zh-CN" i="1">
                                  <a:latin typeface="Cambria Math" panose="02040503050406030204" pitchFamily="18" charset="0"/>
                                </a:rPr>
                                <m:t>𝑑</m:t>
                              </m:r>
                              <m:d>
                                <m:dPr>
                                  <m:ctrlPr>
                                    <a:rPr lang="en-US" altLang="zh-CN" b="1" i="1" smtClean="0">
                                      <a:latin typeface="Cambria Math" panose="02040503050406030204" pitchFamily="18" charset="0"/>
                                    </a:rPr>
                                  </m:ctrlPr>
                                </m:dPr>
                                <m:e>
                                  <m:r>
                                    <a:rPr lang="en-US" altLang="zh-CN" b="1" i="1">
                                      <a:latin typeface="Cambria Math" panose="02040503050406030204" pitchFamily="18" charset="0"/>
                                    </a:rPr>
                                    <m:t>𝒑</m:t>
                                  </m:r>
                                </m:e>
                              </m:d>
                            </m:e>
                          </m:d>
                        </m:e>
                      </m:nary>
                    </m:oMath>
                  </m:oMathPara>
                </a14:m>
                <a:endParaRPr lang="en-US" dirty="0">
                  <a:latin typeface="+mn-lt"/>
                </a:endParaRPr>
              </a:p>
            </p:txBody>
          </p:sp>
        </mc:Choice>
        <mc:Fallback xmlns="">
          <p:sp>
            <p:nvSpPr>
              <p:cNvPr id="14" name="ee4pContent1">
                <a:extLst>
                  <a:ext uri="{FF2B5EF4-FFF2-40B4-BE49-F238E27FC236}">
                    <a16:creationId xmlns:a16="http://schemas.microsoft.com/office/drawing/2014/main" id="{3E996CB3-2702-AA99-EA5E-9421BCBBB2AF}"/>
                  </a:ext>
                </a:extLst>
              </p:cNvPr>
              <p:cNvSpPr txBox="1">
                <a:spLocks noRot="1" noChangeAspect="1" noMove="1" noResize="1" noEditPoints="1" noAdjustHandles="1" noChangeArrowheads="1" noChangeShapeType="1" noTextEdit="1"/>
              </p:cNvSpPr>
              <p:nvPr>
                <p:custDataLst>
                  <p:tags r:id="rId16"/>
                </p:custDataLst>
              </p:nvPr>
            </p:nvSpPr>
            <p:spPr>
              <a:xfrm>
                <a:off x="6944265" y="2179415"/>
                <a:ext cx="4409536" cy="2884291"/>
              </a:xfrm>
              <a:prstGeom prst="rect">
                <a:avLst/>
              </a:prstGeom>
              <a:blipFill>
                <a:blip r:embed="rId17"/>
                <a:stretch>
                  <a:fillRect/>
                </a:stretch>
              </a:blipFill>
              <a:ln w="9525" cmpd="sng">
                <a:solidFill>
                  <a:schemeClr val="accent1">
                    <a:lumMod val="100000"/>
                  </a:schemeClr>
                </a:solidFill>
                <a:prstDash val="solid"/>
              </a:ln>
            </p:spPr>
            <p:txBody>
              <a:bodyPr/>
              <a:lstStyle/>
              <a:p>
                <a:r>
                  <a:rPr lang="en-US">
                    <a:noFill/>
                  </a:rPr>
                  <a:t> </a:t>
                </a:r>
              </a:p>
            </p:txBody>
          </p:sp>
        </mc:Fallback>
      </mc:AlternateContent>
      <p:sp>
        <p:nvSpPr>
          <p:cNvPr id="15" name="ee4pHeader1">
            <a:extLst>
              <a:ext uri="{FF2B5EF4-FFF2-40B4-BE49-F238E27FC236}">
                <a16:creationId xmlns:a16="http://schemas.microsoft.com/office/drawing/2014/main" id="{120A0B4D-A053-CB03-7CFC-AAB6E6D03B6D}"/>
              </a:ext>
            </a:extLst>
          </p:cNvPr>
          <p:cNvSpPr/>
          <p:nvPr>
            <p:custDataLst>
              <p:tags r:id="rId5"/>
            </p:custDataLst>
          </p:nvPr>
        </p:nvSpPr>
        <p:spPr bwMode="auto">
          <a:xfrm>
            <a:off x="838200" y="1717677"/>
            <a:ext cx="2474343"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zh-CN" altLang="en-US" sz="1600" dirty="0">
                <a:solidFill>
                  <a:schemeClr val="bg1"/>
                </a:solidFill>
              </a:rPr>
              <a:t>平均绝对深度误差 </a:t>
            </a:r>
            <a:r>
              <a:rPr lang="en-US" altLang="zh-CN" sz="1600" dirty="0">
                <a:solidFill>
                  <a:schemeClr val="bg1"/>
                </a:solidFill>
              </a:rPr>
              <a:t>(Abs)</a:t>
            </a:r>
            <a:endParaRPr lang="en-US" sz="1600" dirty="0">
              <a:solidFill>
                <a:schemeClr val="bg1"/>
              </a:solidFill>
            </a:endParaRPr>
          </a:p>
        </p:txBody>
      </p:sp>
      <p:sp>
        <p:nvSpPr>
          <p:cNvPr id="16" name="ee4pHeader1">
            <a:extLst>
              <a:ext uri="{FF2B5EF4-FFF2-40B4-BE49-F238E27FC236}">
                <a16:creationId xmlns:a16="http://schemas.microsoft.com/office/drawing/2014/main" id="{7A87D3FF-3AEF-3C05-34F0-F24A800D35D8}"/>
              </a:ext>
            </a:extLst>
          </p:cNvPr>
          <p:cNvSpPr/>
          <p:nvPr>
            <p:custDataLst>
              <p:tags r:id="rId6"/>
            </p:custDataLst>
          </p:nvPr>
        </p:nvSpPr>
        <p:spPr bwMode="auto">
          <a:xfrm>
            <a:off x="3592615" y="1717677"/>
            <a:ext cx="3071578"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zh-CN" altLang="en-US" sz="1600" dirty="0">
                <a:solidFill>
                  <a:schemeClr val="bg1"/>
                </a:solidFill>
              </a:rPr>
              <a:t>平均绝对相对深度误差 </a:t>
            </a:r>
            <a:r>
              <a:rPr lang="en-US" altLang="zh-CN" sz="1600" dirty="0">
                <a:solidFill>
                  <a:schemeClr val="bg1"/>
                </a:solidFill>
              </a:rPr>
              <a:t>(Abs Rel)</a:t>
            </a:r>
            <a:endParaRPr lang="en-US" sz="1600" dirty="0">
              <a:solidFill>
                <a:schemeClr val="bg1"/>
              </a:solidFill>
            </a:endParaRPr>
          </a:p>
        </p:txBody>
      </p:sp>
      <mc:AlternateContent xmlns:mc="http://schemas.openxmlformats.org/markup-compatibility/2006" xmlns:a14="http://schemas.microsoft.com/office/drawing/2010/main">
        <mc:Choice Requires="a14">
          <p:sp>
            <p:nvSpPr>
              <p:cNvPr id="17" name="ee4pHeader1">
                <a:extLst>
                  <a:ext uri="{FF2B5EF4-FFF2-40B4-BE49-F238E27FC236}">
                    <a16:creationId xmlns:a16="http://schemas.microsoft.com/office/drawing/2014/main" id="{680A6FD4-E5E3-ADB0-E91C-BB3EEDEDB31D}"/>
                  </a:ext>
                </a:extLst>
              </p:cNvPr>
              <p:cNvSpPr/>
              <p:nvPr>
                <p:custDataLst>
                  <p:tags r:id="rId7"/>
                </p:custDataLst>
              </p:nvPr>
            </p:nvSpPr>
            <p:spPr bwMode="auto">
              <a:xfrm>
                <a:off x="6944265" y="1717677"/>
                <a:ext cx="4409536"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zh-CN" altLang="en-US" sz="1600" dirty="0">
                    <a:solidFill>
                      <a:schemeClr val="bg1"/>
                    </a:solidFill>
                  </a:rPr>
                  <a:t>内点率</a:t>
                </a:r>
                <a:r>
                  <a:rPr lang="en-US" altLang="zh-CN" sz="1600" dirty="0">
                    <a:solidFill>
                      <a:schemeClr val="bg1"/>
                    </a:solidFill>
                  </a:rPr>
                  <a:t>(</a:t>
                </a:r>
                <a:r>
                  <a:rPr lang="zh-CN" altLang="en-US" sz="1600" dirty="0">
                    <a:solidFill>
                      <a:schemeClr val="bg1"/>
                    </a:solidFill>
                  </a:rPr>
                  <a:t>阈值 </a:t>
                </a:r>
                <a:r>
                  <a:rPr lang="en-US" altLang="zh-CN" sz="1600" dirty="0">
                    <a:solidFill>
                      <a:schemeClr val="bg1"/>
                    </a:solidFill>
                  </a:rPr>
                  <a:t>1.25</a:t>
                </a:r>
                <a:r>
                  <a:rPr lang="zh-CN" altLang="en-US" sz="1600" dirty="0">
                    <a:solidFill>
                      <a:schemeClr val="bg1"/>
                    </a:solidFill>
                  </a:rPr>
                  <a:t>，</a:t>
                </a:r>
                <a14:m>
                  <m:oMath xmlns:m="http://schemas.openxmlformats.org/officeDocument/2006/math">
                    <m:r>
                      <a:rPr lang="zh-CN" altLang="en-US" sz="1600" i="1" smtClean="0">
                        <a:solidFill>
                          <a:schemeClr val="bg1"/>
                        </a:solidFill>
                        <a:latin typeface="Cambria Math" panose="02040503050406030204" pitchFamily="18" charset="0"/>
                      </a:rPr>
                      <m:t>𝛿</m:t>
                    </m:r>
                    <m:r>
                      <a:rPr lang="en-US" altLang="zh-CN" sz="1600" i="1" smtClean="0">
                        <a:solidFill>
                          <a:schemeClr val="bg1"/>
                        </a:solidFill>
                        <a:latin typeface="Cambria Math" panose="02040503050406030204" pitchFamily="18" charset="0"/>
                        <a:ea typeface="Cambria Math" panose="02040503050406030204" pitchFamily="18" charset="0"/>
                      </a:rPr>
                      <m:t>&lt;</m:t>
                    </m:r>
                    <m:r>
                      <a:rPr lang="en-US" altLang="zh-CN" sz="1600" b="0" i="1" smtClean="0">
                        <a:solidFill>
                          <a:schemeClr val="bg1"/>
                        </a:solidFill>
                        <a:latin typeface="Cambria Math" panose="02040503050406030204" pitchFamily="18" charset="0"/>
                        <a:ea typeface="Cambria Math" panose="02040503050406030204" pitchFamily="18" charset="0"/>
                      </a:rPr>
                      <m:t>1.25</m:t>
                    </m:r>
                  </m:oMath>
                </a14:m>
                <a:r>
                  <a:rPr lang="en-US" altLang="zh-CN" sz="1600" dirty="0">
                    <a:solidFill>
                      <a:schemeClr val="bg1"/>
                    </a:solidFill>
                  </a:rPr>
                  <a:t>)</a:t>
                </a:r>
                <a:endParaRPr lang="zh-CN" altLang="en-US" sz="1600" dirty="0">
                  <a:solidFill>
                    <a:schemeClr val="bg1"/>
                  </a:solidFill>
                </a:endParaRPr>
              </a:p>
            </p:txBody>
          </p:sp>
        </mc:Choice>
        <mc:Fallback xmlns="">
          <p:sp>
            <p:nvSpPr>
              <p:cNvPr id="17" name="ee4pHeader1">
                <a:extLst>
                  <a:ext uri="{FF2B5EF4-FFF2-40B4-BE49-F238E27FC236}">
                    <a16:creationId xmlns:a16="http://schemas.microsoft.com/office/drawing/2014/main" id="{680A6FD4-E5E3-ADB0-E91C-BB3EEDEDB31D}"/>
                  </a:ext>
                </a:extLst>
              </p:cNvPr>
              <p:cNvSpPr>
                <a:spLocks noRot="1" noChangeAspect="1" noMove="1" noResize="1" noEditPoints="1" noAdjustHandles="1" noChangeArrowheads="1" noChangeShapeType="1" noTextEdit="1"/>
              </p:cNvSpPr>
              <p:nvPr>
                <p:custDataLst>
                  <p:tags r:id="rId18"/>
                </p:custDataLst>
              </p:nvPr>
            </p:nvSpPr>
            <p:spPr bwMode="auto">
              <a:xfrm>
                <a:off x="6944265" y="1717677"/>
                <a:ext cx="4409536" cy="461738"/>
              </a:xfrm>
              <a:prstGeom prst="rect">
                <a:avLst/>
              </a:prstGeom>
              <a:blipFill>
                <a:blip r:embed="rId19"/>
                <a:stretch>
                  <a:fillRect b="-1282"/>
                </a:stretch>
              </a:blipFill>
              <a:ln w="9525">
                <a:solidFill>
                  <a:schemeClr val="accent1">
                    <a:lumMod val="100000"/>
                  </a:schemeClr>
                </a:solidFill>
                <a:miter lim="800000"/>
                <a:headEnd/>
                <a:tailEn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ee4pContent1">
                <a:extLst>
                  <a:ext uri="{FF2B5EF4-FFF2-40B4-BE49-F238E27FC236}">
                    <a16:creationId xmlns:a16="http://schemas.microsoft.com/office/drawing/2014/main" id="{C7FC457F-A698-6DB3-6B5D-AA336A2C7E07}"/>
                  </a:ext>
                </a:extLst>
              </p:cNvPr>
              <p:cNvSpPr txBox="1">
                <a:spLocks/>
              </p:cNvSpPr>
              <p:nvPr>
                <p:custDataLst>
                  <p:tags r:id="rId8"/>
                </p:custDataLst>
              </p:nvPr>
            </p:nvSpPr>
            <p:spPr>
              <a:xfrm>
                <a:off x="838199" y="5390729"/>
                <a:ext cx="10515600" cy="46173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其中</a:t>
                </a:r>
                <a14:m>
                  <m:oMath xmlns:m="http://schemas.openxmlformats.org/officeDocument/2006/math">
                    <m:r>
                      <a:rPr lang="en-US" altLang="zh-CN" i="1" smtClean="0">
                        <a:latin typeface="Cambria Math" panose="02040503050406030204" pitchFamily="18" charset="0"/>
                      </a:rPr>
                      <m:t>𝑑</m:t>
                    </m:r>
                    <m:d>
                      <m:dPr>
                        <m:ctrlPr>
                          <a:rPr lang="en-US" altLang="zh-CN" b="1" i="1">
                            <a:latin typeface="Cambria Math" panose="02040503050406030204" pitchFamily="18" charset="0"/>
                          </a:rPr>
                        </m:ctrlPr>
                      </m:dPr>
                      <m:e>
                        <m:r>
                          <a:rPr lang="en-US" altLang="zh-CN" b="1" i="1">
                            <a:latin typeface="Cambria Math" panose="02040503050406030204" pitchFamily="18" charset="0"/>
                          </a:rPr>
                          <m:t>𝒑</m:t>
                        </m:r>
                      </m:e>
                    </m:d>
                  </m:oMath>
                </a14:m>
                <a:r>
                  <a:rPr lang="zh-CN" altLang="en-US" dirty="0">
                    <a:latin typeface="+mn-lt"/>
                  </a:rPr>
                  <a:t>表示真实深度，</a:t>
                </a:r>
                <a:r>
                  <a:rPr lang="en-US" altLang="zh-CN" dirty="0"/>
                  <a:t> </a:t>
                </a:r>
                <a14:m>
                  <m:oMath xmlns:m="http://schemas.openxmlformats.org/officeDocument/2006/math">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𝑑</m:t>
                        </m:r>
                      </m:e>
                    </m:acc>
                    <m:d>
                      <m:dPr>
                        <m:ctrlPr>
                          <a:rPr lang="en-US" altLang="zh-CN" b="1" i="1">
                            <a:latin typeface="Cambria Math" panose="02040503050406030204" pitchFamily="18" charset="0"/>
                          </a:rPr>
                        </m:ctrlPr>
                      </m:dPr>
                      <m:e>
                        <m:r>
                          <a:rPr lang="en-US" altLang="zh-CN" b="1" i="1">
                            <a:latin typeface="Cambria Math" panose="02040503050406030204" pitchFamily="18" charset="0"/>
                          </a:rPr>
                          <m:t>𝒑</m:t>
                        </m:r>
                      </m:e>
                    </m:d>
                  </m:oMath>
                </a14:m>
                <a:r>
                  <a:rPr lang="zh-CN" altLang="en-US" dirty="0">
                    <a:latin typeface="+mn-lt"/>
                  </a:rPr>
                  <a:t>表示估计值，</a:t>
                </a:r>
                <a14:m>
                  <m:oMath xmlns:m="http://schemas.openxmlformats.org/officeDocument/2006/math">
                    <m:r>
                      <a:rPr lang="en-US" altLang="zh-CN" i="1" dirty="0" smtClean="0">
                        <a:latin typeface="Cambria Math" panose="02040503050406030204" pitchFamily="18" charset="0"/>
                      </a:rPr>
                      <m:t>𝑁</m:t>
                    </m:r>
                  </m:oMath>
                </a14:m>
                <a:r>
                  <a:rPr lang="zh-CN" altLang="en-US" dirty="0">
                    <a:latin typeface="+mn-lt"/>
                  </a:rPr>
                  <a:t>表示具有有效深度测量的像素数量，</a:t>
                </a:r>
                <a14:m>
                  <m:oMath xmlns:m="http://schemas.openxmlformats.org/officeDocument/2006/math">
                    <m:r>
                      <a:rPr lang="zh-CN" altLang="en-US" i="1" smtClean="0">
                        <a:latin typeface="Cambria Math" panose="02040503050406030204" pitchFamily="18" charset="0"/>
                      </a:rPr>
                      <m:t>𝟙</m:t>
                    </m:r>
                    <m:d>
                      <m:dPr>
                        <m:begChr m:val="["/>
                        <m:endChr m:val="]"/>
                        <m:ctrlPr>
                          <a:rPr lang="en-US" altLang="zh-CN" i="1" smtClean="0">
                            <a:latin typeface="Cambria Math" panose="02040503050406030204" pitchFamily="18" charset="0"/>
                          </a:rPr>
                        </m:ctrlPr>
                      </m:dPr>
                      <m:e>
                        <m:r>
                          <a:rPr lang="en-US" altLang="zh-CN" i="1" smtClean="0">
                            <a:latin typeface="Cambria Math" panose="02040503050406030204" pitchFamily="18" charset="0"/>
                            <a:ea typeface="Cambria Math" panose="02040503050406030204" pitchFamily="18" charset="0"/>
                          </a:rPr>
                          <m:t>∙</m:t>
                        </m:r>
                      </m:e>
                    </m:d>
                  </m:oMath>
                </a14:m>
                <a:r>
                  <a:rPr lang="zh-CN" altLang="en-US" dirty="0">
                    <a:latin typeface="+mn-lt"/>
                  </a:rPr>
                  <a:t>表示指示函数</a:t>
                </a:r>
                <a:endParaRPr lang="en-US" dirty="0">
                  <a:latin typeface="+mn-lt"/>
                </a:endParaRPr>
              </a:p>
            </p:txBody>
          </p:sp>
        </mc:Choice>
        <mc:Fallback xmlns="">
          <p:sp>
            <p:nvSpPr>
              <p:cNvPr id="18" name="ee4pContent1">
                <a:extLst>
                  <a:ext uri="{FF2B5EF4-FFF2-40B4-BE49-F238E27FC236}">
                    <a16:creationId xmlns:a16="http://schemas.microsoft.com/office/drawing/2014/main" id="{C7FC457F-A698-6DB3-6B5D-AA336A2C7E07}"/>
                  </a:ext>
                </a:extLst>
              </p:cNvPr>
              <p:cNvSpPr txBox="1">
                <a:spLocks noRot="1" noChangeAspect="1" noMove="1" noResize="1" noEditPoints="1" noAdjustHandles="1" noChangeArrowheads="1" noChangeShapeType="1" noTextEdit="1"/>
              </p:cNvSpPr>
              <p:nvPr>
                <p:custDataLst>
                  <p:tags r:id="rId20"/>
                </p:custDataLst>
              </p:nvPr>
            </p:nvSpPr>
            <p:spPr>
              <a:xfrm>
                <a:off x="838199" y="5390729"/>
                <a:ext cx="10515600" cy="461738"/>
              </a:xfrm>
              <a:prstGeom prst="rect">
                <a:avLst/>
              </a:prstGeom>
              <a:blipFill>
                <a:blip r:embed="rId21"/>
                <a:stretch>
                  <a:fillRect l="-174" b="-2564"/>
                </a:stretch>
              </a:blipFill>
              <a:ln w="9525" cmpd="sng">
                <a:solidFill>
                  <a:schemeClr val="accent1">
                    <a:lumMod val="100000"/>
                  </a:schemeClr>
                </a:solidFill>
                <a:prstDash val="solid"/>
              </a:ln>
            </p:spPr>
            <p:txBody>
              <a:bodyPr/>
              <a:lstStyle/>
              <a:p>
                <a:r>
                  <a:rPr lang="en-US">
                    <a:noFill/>
                  </a:rPr>
                  <a:t> </a:t>
                </a:r>
              </a:p>
            </p:txBody>
          </p:sp>
        </mc:Fallback>
      </mc:AlternateContent>
    </p:spTree>
    <p:extLst>
      <p:ext uri="{BB962C8B-B14F-4D97-AF65-F5344CB8AC3E}">
        <p14:creationId xmlns:p14="http://schemas.microsoft.com/office/powerpoint/2010/main" val="425259174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9" imgW="473" imgH="476" progId="TCLayout.ActiveDocument.1">
                  <p:embed/>
                </p:oleObj>
              </mc:Choice>
              <mc:Fallback>
                <p:oleObj name="think-cell 幻灯片" r:id="rId9"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10"/>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Evaluation Metrics—2D Metrics</a:t>
            </a:r>
            <a:endParaRPr lang="en-US" dirty="0"/>
          </a:p>
        </p:txBody>
      </p:sp>
      <mc:AlternateContent xmlns:mc="http://schemas.openxmlformats.org/markup-compatibility/2006" xmlns:a14="http://schemas.microsoft.com/office/drawing/2010/main">
        <mc:Choice Requires="a14">
          <p:sp>
            <p:nvSpPr>
              <p:cNvPr id="3" name="ee4pContent1">
                <a:extLst>
                  <a:ext uri="{FF2B5EF4-FFF2-40B4-BE49-F238E27FC236}">
                    <a16:creationId xmlns:a16="http://schemas.microsoft.com/office/drawing/2014/main" id="{021026B5-E529-B85C-37AD-B372DA3F66B5}"/>
                  </a:ext>
                </a:extLst>
              </p:cNvPr>
              <p:cNvSpPr txBox="1">
                <a:spLocks/>
              </p:cNvSpPr>
              <p:nvPr>
                <p:custDataLst>
                  <p:tags r:id="rId2"/>
                </p:custDataLst>
              </p:nvPr>
            </p:nvSpPr>
            <p:spPr>
              <a:xfrm>
                <a:off x="1427851" y="1690688"/>
                <a:ext cx="9925950" cy="1538516"/>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1400" dirty="0">
                    <a:latin typeface="+mn-lt"/>
                  </a:rPr>
                  <a:t>精度</a:t>
                </a:r>
                <a:r>
                  <a:rPr lang="en-US" altLang="zh-CN" sz="1400" dirty="0">
                    <a:latin typeface="+mn-lt"/>
                  </a:rPr>
                  <a:t>/</a:t>
                </a:r>
                <a:r>
                  <a:rPr lang="zh-CN" altLang="en-US" sz="1400" dirty="0">
                    <a:latin typeface="+mn-lt"/>
                  </a:rPr>
                  <a:t>准确率衡量的是可以与真实点云匹配的预测点的百分比。考虑预测点云中的点</a:t>
                </a:r>
                <a14:m>
                  <m:oMath xmlns:m="http://schemas.openxmlformats.org/officeDocument/2006/math">
                    <m:sSub>
                      <m:sSubPr>
                        <m:ctrlPr>
                          <a:rPr lang="en-US" altLang="zh-CN" sz="1400" i="1" smtClean="0">
                            <a:latin typeface="Cambria Math" panose="02040503050406030204" pitchFamily="18" charset="0"/>
                          </a:rPr>
                        </m:ctrlPr>
                      </m:sSubPr>
                      <m:e>
                        <m:r>
                          <a:rPr lang="en-US" altLang="zh-CN" sz="1400" b="1" i="1">
                            <a:latin typeface="Cambria Math" panose="02040503050406030204" pitchFamily="18" charset="0"/>
                          </a:rPr>
                          <m:t>𝒑</m:t>
                        </m:r>
                      </m:e>
                      <m:sub>
                        <m:r>
                          <m:rPr>
                            <m:sty m:val="p"/>
                          </m:rPr>
                          <a:rPr lang="en-US" altLang="zh-CN" sz="1400" b="0" i="0" smtClean="0">
                            <a:latin typeface="Cambria Math" panose="02040503050406030204" pitchFamily="18" charset="0"/>
                          </a:rPr>
                          <m:t>p</m:t>
                        </m:r>
                      </m:sub>
                    </m:sSub>
                    <m:r>
                      <a:rPr lang="zh-CN" altLang="en-US" sz="1400" i="1">
                        <a:latin typeface="Cambria Math" panose="02040503050406030204" pitchFamily="18" charset="0"/>
                      </a:rPr>
                      <m:t>，</m:t>
                    </m:r>
                  </m:oMath>
                </a14:m>
                <a:r>
                  <a:rPr lang="zh-CN" altLang="en-US" sz="1400" dirty="0">
                    <a:latin typeface="+mn-lt"/>
                  </a:rPr>
                  <a:t>如果满足以下条件，则认为它在地面真实点云</a:t>
                </a:r>
                <a14:m>
                  <m:oMath xmlns:m="http://schemas.openxmlformats.org/officeDocument/2006/math">
                    <m:d>
                      <m:dPr>
                        <m:begChr m:val="{"/>
                        <m:endChr m:val="}"/>
                        <m:ctrlPr>
                          <a:rPr lang="en-US" altLang="zh-CN" sz="1400" i="1" smtClean="0">
                            <a:latin typeface="Cambria Math" panose="02040503050406030204" pitchFamily="18" charset="0"/>
                          </a:rPr>
                        </m:ctrlPr>
                      </m:dPr>
                      <m:e>
                        <m:sSub>
                          <m:sSubPr>
                            <m:ctrlPr>
                              <a:rPr lang="en-US" altLang="zh-CN" sz="1400" i="1">
                                <a:latin typeface="Cambria Math" panose="02040503050406030204" pitchFamily="18" charset="0"/>
                              </a:rPr>
                            </m:ctrlPr>
                          </m:sSubPr>
                          <m:e>
                            <m:r>
                              <a:rPr lang="en-US" altLang="zh-CN" sz="1400" b="1" i="1">
                                <a:latin typeface="Cambria Math" panose="02040503050406030204" pitchFamily="18" charset="0"/>
                              </a:rPr>
                              <m:t>𝒑</m:t>
                            </m:r>
                          </m:e>
                          <m:sub>
                            <m:r>
                              <m:rPr>
                                <m:sty m:val="p"/>
                              </m:rPr>
                              <a:rPr lang="en-US" altLang="zh-CN" sz="1400" b="0" i="0" smtClean="0">
                                <a:latin typeface="Cambria Math" panose="02040503050406030204" pitchFamily="18" charset="0"/>
                              </a:rPr>
                              <m:t>g</m:t>
                            </m:r>
                          </m:sub>
                        </m:sSub>
                      </m:e>
                    </m:d>
                  </m:oMath>
                </a14:m>
                <a:r>
                  <a:rPr lang="zh-CN" altLang="en-US" sz="1400" dirty="0">
                    <a:latin typeface="+mn-lt"/>
                  </a:rPr>
                  <a:t>中具有良好的匹配：</a:t>
                </a:r>
                <a:endParaRPr lang="en-US" altLang="zh-CN" sz="1400" dirty="0">
                  <a:latin typeface="+mn-lt"/>
                </a:endParaRPr>
              </a:p>
              <a:p>
                <a:pPr marL="0" lvl="1" indent="0">
                  <a:buNone/>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d>
                            <m:dPr>
                              <m:begChr m:val="‖"/>
                              <m:endChr m:val="‖"/>
                              <m:ctrlPr>
                                <a:rPr lang="en-US" altLang="zh-CN" sz="1400" i="1">
                                  <a:latin typeface="Cambria Math" panose="02040503050406030204" pitchFamily="18" charset="0"/>
                                </a:rPr>
                              </m:ctrlPr>
                            </m:dPr>
                            <m:e>
                              <m:sSub>
                                <m:sSubPr>
                                  <m:ctrlPr>
                                    <a:rPr lang="en-US" altLang="zh-CN" sz="1400" i="1">
                                      <a:latin typeface="Cambria Math" panose="02040503050406030204" pitchFamily="18" charset="0"/>
                                    </a:rPr>
                                  </m:ctrlPr>
                                </m:sSubPr>
                                <m:e>
                                  <m:r>
                                    <a:rPr lang="en-US" altLang="zh-CN" sz="1400" b="1" i="1">
                                      <a:latin typeface="Cambria Math" panose="02040503050406030204" pitchFamily="18" charset="0"/>
                                    </a:rPr>
                                    <m:t>𝒑</m:t>
                                  </m:r>
                                </m:e>
                                <m:sub>
                                  <m:r>
                                    <m:rPr>
                                      <m:sty m:val="p"/>
                                    </m:rPr>
                                    <a:rPr lang="en-US" altLang="zh-CN" sz="1400" i="0">
                                      <a:latin typeface="Cambria Math" panose="02040503050406030204" pitchFamily="18" charset="0"/>
                                    </a:rPr>
                                    <m:t>p</m:t>
                                  </m:r>
                                </m:sub>
                              </m:sSub>
                              <m:r>
                                <a:rPr lang="en-US" altLang="zh-CN" sz="1400" i="1">
                                  <a:latin typeface="Cambria Math" panose="02040503050406030204" pitchFamily="18" charset="0"/>
                                </a:rPr>
                                <m:t>−</m:t>
                              </m:r>
                              <m:func>
                                <m:funcPr>
                                  <m:ctrlPr>
                                    <a:rPr lang="en-US" altLang="zh-CN" sz="1400" i="1">
                                      <a:latin typeface="Cambria Math" panose="02040503050406030204" pitchFamily="18" charset="0"/>
                                    </a:rPr>
                                  </m:ctrlPr>
                                </m:funcPr>
                                <m:fName>
                                  <m:limLow>
                                    <m:limLowPr>
                                      <m:ctrlPr>
                                        <a:rPr lang="en-US" altLang="zh-CN" sz="1400" i="1">
                                          <a:latin typeface="Cambria Math" panose="02040503050406030204" pitchFamily="18" charset="0"/>
                                        </a:rPr>
                                      </m:ctrlPr>
                                    </m:limLowPr>
                                    <m:e>
                                      <m:r>
                                        <m:rPr>
                                          <m:sty m:val="p"/>
                                        </m:rPr>
                                        <a:rPr lang="en-US" altLang="zh-CN" sz="1400">
                                          <a:latin typeface="Cambria Math" panose="02040503050406030204" pitchFamily="18" charset="0"/>
                                        </a:rPr>
                                        <m:t>argmin</m:t>
                                      </m:r>
                                    </m:e>
                                    <m:lim>
                                      <m:r>
                                        <a:rPr lang="en-US" altLang="zh-CN" sz="1400" b="1" i="1">
                                          <a:latin typeface="Cambria Math" panose="02040503050406030204" pitchFamily="18" charset="0"/>
                                        </a:rPr>
                                        <m:t>𝒑</m:t>
                                      </m:r>
                                      <m:r>
                                        <a:rPr lang="en-US" altLang="zh-CN" sz="1400" i="1">
                                          <a:latin typeface="Cambria Math" panose="02040503050406030204" pitchFamily="18" charset="0"/>
                                          <a:ea typeface="Cambria Math" panose="02040503050406030204" pitchFamily="18" charset="0"/>
                                        </a:rPr>
                                        <m:t>∈</m:t>
                                      </m:r>
                                      <m:d>
                                        <m:dPr>
                                          <m:begChr m:val="{"/>
                                          <m:endChr m:val="}"/>
                                          <m:ctrlPr>
                                            <a:rPr lang="en-US" altLang="zh-CN" sz="1400" i="1">
                                              <a:latin typeface="Cambria Math" panose="02040503050406030204" pitchFamily="18" charset="0"/>
                                            </a:rPr>
                                          </m:ctrlPr>
                                        </m:dPr>
                                        <m:e>
                                          <m:sSub>
                                            <m:sSubPr>
                                              <m:ctrlPr>
                                                <a:rPr lang="en-US" altLang="zh-CN" sz="1400" i="1">
                                                  <a:latin typeface="Cambria Math" panose="02040503050406030204" pitchFamily="18" charset="0"/>
                                                </a:rPr>
                                              </m:ctrlPr>
                                            </m:sSubPr>
                                            <m:e>
                                              <m:r>
                                                <a:rPr lang="en-US" altLang="zh-CN" sz="1400" b="1" i="1">
                                                  <a:latin typeface="Cambria Math" panose="02040503050406030204" pitchFamily="18" charset="0"/>
                                                </a:rPr>
                                                <m:t>𝒑</m:t>
                                              </m:r>
                                            </m:e>
                                            <m:sub>
                                              <m:r>
                                                <m:rPr>
                                                  <m:sty m:val="p"/>
                                                </m:rPr>
                                                <a:rPr lang="en-US" altLang="zh-CN" sz="1400" i="0">
                                                  <a:latin typeface="Cambria Math" panose="02040503050406030204" pitchFamily="18" charset="0"/>
                                                </a:rPr>
                                                <m:t>g</m:t>
                                              </m:r>
                                            </m:sub>
                                          </m:sSub>
                                        </m:e>
                                      </m:d>
                                    </m:lim>
                                  </m:limLow>
                                </m:fName>
                                <m:e>
                                  <m:sSub>
                                    <m:sSubPr>
                                      <m:ctrlPr>
                                        <a:rPr lang="en-US" altLang="zh-CN" sz="1400" i="1" smtClean="0">
                                          <a:latin typeface="Cambria Math" panose="02040503050406030204" pitchFamily="18" charset="0"/>
                                        </a:rPr>
                                      </m:ctrlPr>
                                    </m:sSubPr>
                                    <m:e>
                                      <m:d>
                                        <m:dPr>
                                          <m:begChr m:val="‖"/>
                                          <m:endChr m:val="‖"/>
                                          <m:ctrlPr>
                                            <a:rPr lang="en-US" altLang="zh-CN" sz="1400" i="1" smtClean="0">
                                              <a:latin typeface="Cambria Math" panose="02040503050406030204" pitchFamily="18" charset="0"/>
                                            </a:rPr>
                                          </m:ctrlPr>
                                        </m:dPr>
                                        <m:e>
                                          <m:r>
                                            <a:rPr lang="en-US" altLang="zh-CN" sz="1400" b="1" i="1">
                                              <a:latin typeface="Cambria Math" panose="02040503050406030204" pitchFamily="18" charset="0"/>
                                            </a:rPr>
                                            <m:t>𝒑</m:t>
                                          </m:r>
                                          <m:r>
                                            <a:rPr lang="en-US" altLang="zh-CN" sz="1400" b="0" i="1" smtClean="0">
                                              <a:latin typeface="Cambria Math" panose="02040503050406030204" pitchFamily="18" charset="0"/>
                                            </a:rPr>
                                            <m:t>−</m:t>
                                          </m:r>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𝐩</m:t>
                                              </m:r>
                                            </m:e>
                                            <m:sub>
                                              <m:r>
                                                <m:rPr>
                                                  <m:sty m:val="p"/>
                                                </m:rPr>
                                                <a:rPr lang="en-US" altLang="zh-CN" sz="1400" i="0">
                                                  <a:latin typeface="Cambria Math" panose="02040503050406030204" pitchFamily="18" charset="0"/>
                                                </a:rPr>
                                                <m:t>p</m:t>
                                              </m:r>
                                            </m:sub>
                                          </m:sSub>
                                        </m:e>
                                      </m:d>
                                    </m:e>
                                    <m:sub>
                                      <m:r>
                                        <a:rPr lang="en-US" altLang="zh-CN" sz="1400" b="0" i="1" smtClean="0">
                                          <a:latin typeface="Cambria Math" panose="02040503050406030204" pitchFamily="18" charset="0"/>
                                        </a:rPr>
                                        <m:t>2</m:t>
                                      </m:r>
                                    </m:sub>
                                  </m:sSub>
                                </m:e>
                              </m:func>
                            </m:e>
                          </m:d>
                        </m:e>
                        <m:sub>
                          <m:r>
                            <a:rPr lang="en-US" sz="1400" b="0" i="1" smtClean="0">
                              <a:latin typeface="Cambria Math" panose="02040503050406030204" pitchFamily="18" charset="0"/>
                            </a:rPr>
                            <m:t>2</m:t>
                          </m:r>
                        </m:sub>
                      </m:sSub>
                      <m:r>
                        <a:rPr lang="en-US" sz="1400" i="1" smtClean="0">
                          <a:latin typeface="Cambria Math" panose="02040503050406030204" pitchFamily="18" charset="0"/>
                          <a:ea typeface="Cambria Math" panose="02040503050406030204" pitchFamily="18" charset="0"/>
                        </a:rPr>
                        <m:t>≤</m:t>
                      </m:r>
                      <m:r>
                        <a:rPr lang="en-US" sz="1400" i="1" smtClean="0">
                          <a:latin typeface="Cambria Math" panose="02040503050406030204" pitchFamily="18" charset="0"/>
                          <a:ea typeface="Cambria Math" panose="02040503050406030204" pitchFamily="18" charset="0"/>
                        </a:rPr>
                        <m:t>𝜏</m:t>
                      </m:r>
                    </m:oMath>
                  </m:oMathPara>
                </a14:m>
                <a:endParaRPr lang="en-US" sz="1400" dirty="0">
                  <a:latin typeface="+mn-lt"/>
                </a:endParaRPr>
              </a:p>
              <a:p>
                <a:pPr lvl="1"/>
                <a:r>
                  <a:rPr lang="zh-CN" altLang="en-US" sz="1400" dirty="0">
                    <a:latin typeface="+mn-lt"/>
                  </a:rPr>
                  <a:t>其中</a:t>
                </a:r>
                <a14:m>
                  <m:oMath xmlns:m="http://schemas.openxmlformats.org/officeDocument/2006/math">
                    <m:r>
                      <a:rPr lang="en-US" altLang="zh-CN" sz="1400" i="1" smtClean="0">
                        <a:latin typeface="Cambria Math" panose="02040503050406030204" pitchFamily="18" charset="0"/>
                        <a:ea typeface="Cambria Math" panose="02040503050406030204" pitchFamily="18" charset="0"/>
                      </a:rPr>
                      <m:t>𝜏</m:t>
                    </m:r>
                  </m:oMath>
                </a14:m>
                <a:r>
                  <a:rPr lang="zh-CN" altLang="en-US" sz="1400" dirty="0">
                    <a:latin typeface="+mn-lt"/>
                  </a:rPr>
                  <a:t>是数据集指定的场景相关阈值，对于大规模场景通常设置为较大的值。注意，在某些数据集中，精度</a:t>
                </a:r>
                <a:r>
                  <a:rPr lang="en-US" altLang="zh-CN" sz="1400" dirty="0">
                    <a:latin typeface="+mn-lt"/>
                  </a:rPr>
                  <a:t>/</a:t>
                </a:r>
                <a:r>
                  <a:rPr lang="zh-CN" altLang="en-US" sz="1400" dirty="0">
                    <a:latin typeface="+mn-lt"/>
                  </a:rPr>
                  <a:t>准确率不是用百分比来衡量，而是用平均或中值绝对距离来衡量</a:t>
                </a:r>
                <a:endParaRPr lang="en-US" sz="1400" dirty="0">
                  <a:latin typeface="+mn-lt"/>
                </a:endParaRPr>
              </a:p>
            </p:txBody>
          </p:sp>
        </mc:Choice>
        <mc:Fallback xmlns="">
          <p:sp>
            <p:nvSpPr>
              <p:cNvPr id="3" name="ee4pContent1">
                <a:extLst>
                  <a:ext uri="{FF2B5EF4-FFF2-40B4-BE49-F238E27FC236}">
                    <a16:creationId xmlns:a16="http://schemas.microsoft.com/office/drawing/2014/main" id="{021026B5-E529-B85C-37AD-B372DA3F66B5}"/>
                  </a:ext>
                </a:extLst>
              </p:cNvPr>
              <p:cNvSpPr txBox="1">
                <a:spLocks noRot="1" noChangeAspect="1" noMove="1" noResize="1" noEditPoints="1" noAdjustHandles="1" noChangeArrowheads="1" noChangeShapeType="1" noTextEdit="1"/>
              </p:cNvSpPr>
              <p:nvPr>
                <p:custDataLst>
                  <p:tags r:id="rId11"/>
                </p:custDataLst>
              </p:nvPr>
            </p:nvSpPr>
            <p:spPr>
              <a:xfrm>
                <a:off x="1427851" y="1690688"/>
                <a:ext cx="9925950" cy="1538516"/>
              </a:xfrm>
              <a:prstGeom prst="rect">
                <a:avLst/>
              </a:prstGeom>
              <a:blipFill>
                <a:blip r:embed="rId12"/>
                <a:stretch>
                  <a:fillRect l="-61" b="-3529"/>
                </a:stretch>
              </a:blipFill>
              <a:ln w="9525" cmpd="sng">
                <a:solidFill>
                  <a:schemeClr val="accent1">
                    <a:lumMod val="100000"/>
                  </a:schemeClr>
                </a:solidFill>
                <a:prstDash val="solid"/>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ee4pContent1">
                <a:extLst>
                  <a:ext uri="{FF2B5EF4-FFF2-40B4-BE49-F238E27FC236}">
                    <a16:creationId xmlns:a16="http://schemas.microsoft.com/office/drawing/2014/main" id="{3ADF5F93-1C99-EF78-764D-FC64705BCFB7}"/>
                  </a:ext>
                </a:extLst>
              </p:cNvPr>
              <p:cNvSpPr txBox="1">
                <a:spLocks/>
              </p:cNvSpPr>
              <p:nvPr>
                <p:custDataLst>
                  <p:tags r:id="rId3"/>
                </p:custDataLst>
              </p:nvPr>
            </p:nvSpPr>
            <p:spPr>
              <a:xfrm>
                <a:off x="1427850" y="3429001"/>
                <a:ext cx="9925950" cy="1538516"/>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1400" dirty="0">
                    <a:latin typeface="+mn-lt"/>
                  </a:rPr>
                  <a:t>召回率</a:t>
                </a:r>
                <a:r>
                  <a:rPr lang="en-US" altLang="zh-CN" sz="1400" dirty="0">
                    <a:latin typeface="+mn-lt"/>
                  </a:rPr>
                  <a:t>/</a:t>
                </a:r>
                <a:r>
                  <a:rPr lang="zh-CN" altLang="en-US" sz="1400" dirty="0">
                    <a:latin typeface="+mn-lt"/>
                  </a:rPr>
                  <a:t>完整性衡量的是可以与预测点云匹配的真实点的百分比。 对于真实点云中的点</a:t>
                </a:r>
                <a14:m>
                  <m:oMath xmlns:m="http://schemas.openxmlformats.org/officeDocument/2006/math">
                    <m:sSub>
                      <m:sSubPr>
                        <m:ctrlPr>
                          <a:rPr lang="en-US" altLang="zh-CN" sz="1400" i="1">
                            <a:latin typeface="Cambria Math" panose="02040503050406030204" pitchFamily="18" charset="0"/>
                          </a:rPr>
                        </m:ctrlPr>
                      </m:sSubPr>
                      <m:e>
                        <m:r>
                          <a:rPr lang="en-US" altLang="zh-CN" sz="1400" b="1" i="1">
                            <a:latin typeface="Cambria Math" panose="02040503050406030204" pitchFamily="18" charset="0"/>
                          </a:rPr>
                          <m:t>𝒑</m:t>
                        </m:r>
                      </m:e>
                      <m:sub>
                        <m:r>
                          <m:rPr>
                            <m:sty m:val="p"/>
                          </m:rPr>
                          <a:rPr lang="en-US" altLang="zh-CN" sz="1400">
                            <a:latin typeface="Cambria Math" panose="02040503050406030204" pitchFamily="18" charset="0"/>
                          </a:rPr>
                          <m:t>g</m:t>
                        </m:r>
                      </m:sub>
                    </m:sSub>
                  </m:oMath>
                </a14:m>
                <a:r>
                  <a:rPr lang="zh-CN" altLang="en-US" sz="1400" dirty="0">
                    <a:latin typeface="+mn-lt"/>
                  </a:rPr>
                  <a:t>，如果满足以下条件，则认为它在预测点云</a:t>
                </a:r>
                <a14:m>
                  <m:oMath xmlns:m="http://schemas.openxmlformats.org/officeDocument/2006/math">
                    <m:d>
                      <m:dPr>
                        <m:begChr m:val="{"/>
                        <m:endChr m:val="}"/>
                        <m:ctrlPr>
                          <a:rPr lang="en-US" altLang="zh-CN" sz="1400" i="1" smtClean="0">
                            <a:latin typeface="Cambria Math" panose="02040503050406030204" pitchFamily="18" charset="0"/>
                          </a:rPr>
                        </m:ctrlPr>
                      </m:dPr>
                      <m:e>
                        <m:sSub>
                          <m:sSubPr>
                            <m:ctrlPr>
                              <a:rPr lang="en-US" altLang="zh-CN" sz="1400" i="1">
                                <a:latin typeface="Cambria Math" panose="02040503050406030204" pitchFamily="18" charset="0"/>
                              </a:rPr>
                            </m:ctrlPr>
                          </m:sSubPr>
                          <m:e>
                            <m:r>
                              <a:rPr lang="en-US" altLang="zh-CN" sz="1400" b="1" i="1">
                                <a:latin typeface="Cambria Math" panose="02040503050406030204" pitchFamily="18" charset="0"/>
                              </a:rPr>
                              <m:t>𝒑</m:t>
                            </m:r>
                          </m:e>
                          <m:sub>
                            <m:r>
                              <m:rPr>
                                <m:sty m:val="p"/>
                              </m:rPr>
                              <a:rPr lang="en-US" altLang="zh-CN" sz="1400">
                                <a:latin typeface="Cambria Math" panose="02040503050406030204" pitchFamily="18" charset="0"/>
                              </a:rPr>
                              <m:t>p</m:t>
                            </m:r>
                          </m:sub>
                        </m:sSub>
                      </m:e>
                    </m:d>
                  </m:oMath>
                </a14:m>
                <a:r>
                  <a:rPr lang="zh-CN" altLang="en-US" sz="1400" dirty="0">
                    <a:latin typeface="+mn-lt"/>
                  </a:rPr>
                  <a:t>中很好匹配：</a:t>
                </a:r>
              </a:p>
              <a:p>
                <a:pPr marL="0" lvl="1" indent="0">
                  <a:buNone/>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d>
                            <m:dPr>
                              <m:begChr m:val="‖"/>
                              <m:endChr m:val="‖"/>
                              <m:ctrlPr>
                                <a:rPr lang="en-US" altLang="zh-CN" sz="1400" i="1">
                                  <a:latin typeface="Cambria Math" panose="02040503050406030204" pitchFamily="18" charset="0"/>
                                </a:rPr>
                              </m:ctrlPr>
                            </m:dPr>
                            <m:e>
                              <m:sSub>
                                <m:sSubPr>
                                  <m:ctrlPr>
                                    <a:rPr lang="en-US" altLang="zh-CN" sz="1400" i="1">
                                      <a:latin typeface="Cambria Math" panose="02040503050406030204" pitchFamily="18" charset="0"/>
                                    </a:rPr>
                                  </m:ctrlPr>
                                </m:sSubPr>
                                <m:e>
                                  <m:r>
                                    <a:rPr lang="en-US" altLang="zh-CN" sz="1400" b="1" i="1">
                                      <a:latin typeface="Cambria Math" panose="02040503050406030204" pitchFamily="18" charset="0"/>
                                    </a:rPr>
                                    <m:t>𝒑</m:t>
                                  </m:r>
                                </m:e>
                                <m:sub>
                                  <m:r>
                                    <m:rPr>
                                      <m:sty m:val="p"/>
                                    </m:rPr>
                                    <a:rPr lang="en-US" altLang="zh-CN" sz="1400">
                                      <a:latin typeface="Cambria Math" panose="02040503050406030204" pitchFamily="18" charset="0"/>
                                    </a:rPr>
                                    <m:t>g</m:t>
                                  </m:r>
                                </m:sub>
                              </m:sSub>
                              <m:r>
                                <a:rPr lang="en-US" altLang="zh-CN" sz="1400" i="1">
                                  <a:latin typeface="Cambria Math" panose="02040503050406030204" pitchFamily="18" charset="0"/>
                                </a:rPr>
                                <m:t>−</m:t>
                              </m:r>
                              <m:func>
                                <m:funcPr>
                                  <m:ctrlPr>
                                    <a:rPr lang="en-US" altLang="zh-CN" sz="1400" i="1">
                                      <a:latin typeface="Cambria Math" panose="02040503050406030204" pitchFamily="18" charset="0"/>
                                    </a:rPr>
                                  </m:ctrlPr>
                                </m:funcPr>
                                <m:fName>
                                  <m:limLow>
                                    <m:limLowPr>
                                      <m:ctrlPr>
                                        <a:rPr lang="en-US" altLang="zh-CN" sz="1400" i="1">
                                          <a:latin typeface="Cambria Math" panose="02040503050406030204" pitchFamily="18" charset="0"/>
                                        </a:rPr>
                                      </m:ctrlPr>
                                    </m:limLowPr>
                                    <m:e>
                                      <m:r>
                                        <m:rPr>
                                          <m:sty m:val="p"/>
                                        </m:rPr>
                                        <a:rPr lang="en-US" altLang="zh-CN" sz="1400">
                                          <a:latin typeface="Cambria Math" panose="02040503050406030204" pitchFamily="18" charset="0"/>
                                        </a:rPr>
                                        <m:t>argmin</m:t>
                                      </m:r>
                                    </m:e>
                                    <m:lim>
                                      <m:r>
                                        <a:rPr lang="en-US" altLang="zh-CN" sz="1400" b="1" i="1" smtClean="0">
                                          <a:latin typeface="Cambria Math" panose="02040503050406030204" pitchFamily="18" charset="0"/>
                                        </a:rPr>
                                        <m:t>𝒑</m:t>
                                      </m:r>
                                      <m:r>
                                        <a:rPr lang="en-US" altLang="zh-CN" sz="1400" i="1">
                                          <a:latin typeface="Cambria Math" panose="02040503050406030204" pitchFamily="18" charset="0"/>
                                          <a:ea typeface="Cambria Math" panose="02040503050406030204" pitchFamily="18" charset="0"/>
                                        </a:rPr>
                                        <m:t>∈</m:t>
                                      </m:r>
                                      <m:d>
                                        <m:dPr>
                                          <m:begChr m:val="{"/>
                                          <m:endChr m:val="}"/>
                                          <m:ctrlPr>
                                            <a:rPr lang="en-US" altLang="zh-CN" sz="1400" i="1">
                                              <a:latin typeface="Cambria Math" panose="02040503050406030204" pitchFamily="18" charset="0"/>
                                            </a:rPr>
                                          </m:ctrlPr>
                                        </m:dPr>
                                        <m:e>
                                          <m:sSub>
                                            <m:sSubPr>
                                              <m:ctrlPr>
                                                <a:rPr lang="en-US" altLang="zh-CN" sz="1400" b="1" i="1">
                                                  <a:latin typeface="Cambria Math" panose="02040503050406030204" pitchFamily="18" charset="0"/>
                                                </a:rPr>
                                              </m:ctrlPr>
                                            </m:sSubPr>
                                            <m:e>
                                              <m:r>
                                                <a:rPr lang="en-US" altLang="zh-CN" sz="1400" b="1" i="1" smtClean="0">
                                                  <a:latin typeface="Cambria Math" panose="02040503050406030204" pitchFamily="18" charset="0"/>
                                                </a:rPr>
                                                <m:t>𝒑</m:t>
                                              </m:r>
                                            </m:e>
                                            <m:sub>
                                              <m:r>
                                                <m:rPr>
                                                  <m:sty m:val="p"/>
                                                </m:rPr>
                                                <a:rPr lang="en-US" altLang="zh-CN" sz="1400" b="0" i="0">
                                                  <a:latin typeface="Cambria Math" panose="02040503050406030204" pitchFamily="18" charset="0"/>
                                                </a:rPr>
                                                <m:t>p</m:t>
                                              </m:r>
                                            </m:sub>
                                          </m:sSub>
                                        </m:e>
                                      </m:d>
                                    </m:lim>
                                  </m:limLow>
                                </m:fName>
                                <m:e>
                                  <m:sSub>
                                    <m:sSubPr>
                                      <m:ctrlPr>
                                        <a:rPr lang="en-US" altLang="zh-CN" sz="1400" i="1" smtClean="0">
                                          <a:latin typeface="Cambria Math" panose="02040503050406030204" pitchFamily="18" charset="0"/>
                                        </a:rPr>
                                      </m:ctrlPr>
                                    </m:sSubPr>
                                    <m:e>
                                      <m:d>
                                        <m:dPr>
                                          <m:begChr m:val="‖"/>
                                          <m:endChr m:val="‖"/>
                                          <m:ctrlPr>
                                            <a:rPr lang="en-US" altLang="zh-CN" sz="1400" i="1" smtClean="0">
                                              <a:latin typeface="Cambria Math" panose="02040503050406030204" pitchFamily="18" charset="0"/>
                                            </a:rPr>
                                          </m:ctrlPr>
                                        </m:dPr>
                                        <m:e>
                                          <m:r>
                                            <a:rPr lang="en-US" altLang="zh-CN" sz="1400" b="1" i="1">
                                              <a:latin typeface="Cambria Math" panose="02040503050406030204" pitchFamily="18" charset="0"/>
                                            </a:rPr>
                                            <m:t>𝒑</m:t>
                                          </m:r>
                                          <m:r>
                                            <a:rPr lang="en-US" altLang="zh-CN" sz="1400" b="0" i="1" smtClean="0">
                                              <a:latin typeface="Cambria Math" panose="02040503050406030204" pitchFamily="18" charset="0"/>
                                            </a:rPr>
                                            <m:t>−</m:t>
                                          </m:r>
                                          <m:sSub>
                                            <m:sSubPr>
                                              <m:ctrlPr>
                                                <a:rPr lang="en-US" altLang="zh-CN" sz="1400" i="1">
                                                  <a:latin typeface="Cambria Math" panose="02040503050406030204" pitchFamily="18" charset="0"/>
                                                </a:rPr>
                                              </m:ctrlPr>
                                            </m:sSubPr>
                                            <m:e>
                                              <m:r>
                                                <a:rPr lang="en-US" altLang="zh-CN" sz="1400" b="1" i="1">
                                                  <a:latin typeface="Cambria Math" panose="02040503050406030204" pitchFamily="18" charset="0"/>
                                                </a:rPr>
                                                <m:t>𝒑</m:t>
                                              </m:r>
                                            </m:e>
                                            <m:sub>
                                              <m:r>
                                                <m:rPr>
                                                  <m:sty m:val="p"/>
                                                </m:rPr>
                                                <a:rPr lang="en-US" altLang="zh-CN" sz="1400" i="0">
                                                  <a:latin typeface="Cambria Math" panose="02040503050406030204" pitchFamily="18" charset="0"/>
                                                </a:rPr>
                                                <m:t>g</m:t>
                                              </m:r>
                                            </m:sub>
                                          </m:sSub>
                                        </m:e>
                                      </m:d>
                                    </m:e>
                                    <m:sub>
                                      <m:r>
                                        <a:rPr lang="en-US" altLang="zh-CN" sz="1400" b="0" i="1" smtClean="0">
                                          <a:latin typeface="Cambria Math" panose="02040503050406030204" pitchFamily="18" charset="0"/>
                                        </a:rPr>
                                        <m:t>2</m:t>
                                      </m:r>
                                    </m:sub>
                                  </m:sSub>
                                </m:e>
                              </m:func>
                            </m:e>
                          </m:d>
                        </m:e>
                        <m:sub>
                          <m:r>
                            <a:rPr lang="en-US" altLang="zh-CN" sz="1400" b="0" i="1" smtClean="0">
                              <a:latin typeface="Cambria Math" panose="02040503050406030204" pitchFamily="18" charset="0"/>
                            </a:rPr>
                            <m:t>2</m:t>
                          </m:r>
                        </m:sub>
                      </m:sSub>
                      <m:r>
                        <a:rPr lang="en-US" altLang="zh-CN" sz="1400" i="1" smtClean="0">
                          <a:latin typeface="Cambria Math" panose="02040503050406030204" pitchFamily="18" charset="0"/>
                          <a:ea typeface="Cambria Math" panose="02040503050406030204" pitchFamily="18" charset="0"/>
                        </a:rPr>
                        <m:t>≤</m:t>
                      </m:r>
                      <m:r>
                        <a:rPr lang="en-US" altLang="zh-CN" sz="1400" i="1" smtClean="0">
                          <a:latin typeface="Cambria Math" panose="02040503050406030204" pitchFamily="18" charset="0"/>
                          <a:ea typeface="Cambria Math" panose="02040503050406030204" pitchFamily="18" charset="0"/>
                        </a:rPr>
                        <m:t>𝜏</m:t>
                      </m:r>
                    </m:oMath>
                  </m:oMathPara>
                </a14:m>
                <a:endParaRPr lang="en-US" altLang="zh-CN" sz="1400" dirty="0">
                  <a:latin typeface="+mn-lt"/>
                </a:endParaRPr>
              </a:p>
              <a:p>
                <a:pPr lvl="1"/>
                <a:r>
                  <a:rPr lang="zh-CN" altLang="en-US" sz="1400" dirty="0">
                    <a:latin typeface="+mn-lt"/>
                  </a:rPr>
                  <a:t>与精度</a:t>
                </a:r>
                <a:r>
                  <a:rPr lang="en-US" altLang="zh-CN" sz="1400" dirty="0">
                    <a:latin typeface="+mn-lt"/>
                  </a:rPr>
                  <a:t>/</a:t>
                </a:r>
                <a:r>
                  <a:rPr lang="zh-CN" altLang="en-US" sz="1400" dirty="0">
                    <a:latin typeface="+mn-lt"/>
                  </a:rPr>
                  <a:t>准确率类似，召回率</a:t>
                </a:r>
                <a:r>
                  <a:rPr lang="en-US" altLang="zh-CN" sz="1400" dirty="0">
                    <a:latin typeface="+mn-lt"/>
                  </a:rPr>
                  <a:t>/</a:t>
                </a:r>
                <a:r>
                  <a:rPr lang="zh-CN" altLang="en-US" sz="1400" dirty="0">
                    <a:latin typeface="+mn-lt"/>
                  </a:rPr>
                  <a:t>完整性可以用点的百分比来衡量，也可以用绝对距离来衡量，类似于 </a:t>
                </a:r>
                <a:r>
                  <a:rPr lang="en-US" altLang="zh-CN" sz="1400" dirty="0">
                    <a:latin typeface="+mn-lt"/>
                  </a:rPr>
                  <a:t>Chamfer </a:t>
                </a:r>
                <a:r>
                  <a:rPr lang="zh-CN" altLang="en-US" sz="1400" dirty="0">
                    <a:latin typeface="+mn-lt"/>
                  </a:rPr>
                  <a:t>距离</a:t>
                </a:r>
                <a:endParaRPr lang="en-US" altLang="zh-CN" sz="1400" dirty="0">
                  <a:latin typeface="+mn-lt"/>
                </a:endParaRPr>
              </a:p>
              <a:p>
                <a:pPr marL="0" lvl="1" indent="0">
                  <a:buNone/>
                </a:pPr>
                <a:endParaRPr lang="en-US" sz="1400" dirty="0">
                  <a:latin typeface="+mn-lt"/>
                </a:endParaRPr>
              </a:p>
            </p:txBody>
          </p:sp>
        </mc:Choice>
        <mc:Fallback xmlns="">
          <p:sp>
            <p:nvSpPr>
              <p:cNvPr id="5" name="ee4pContent1">
                <a:extLst>
                  <a:ext uri="{FF2B5EF4-FFF2-40B4-BE49-F238E27FC236}">
                    <a16:creationId xmlns:a16="http://schemas.microsoft.com/office/drawing/2014/main" id="{3ADF5F93-1C99-EF78-764D-FC64705BCFB7}"/>
                  </a:ext>
                </a:extLst>
              </p:cNvPr>
              <p:cNvSpPr txBox="1">
                <a:spLocks noRot="1" noChangeAspect="1" noMove="1" noResize="1" noEditPoints="1" noAdjustHandles="1" noChangeArrowheads="1" noChangeShapeType="1" noTextEdit="1"/>
              </p:cNvSpPr>
              <p:nvPr>
                <p:custDataLst>
                  <p:tags r:id="rId13"/>
                </p:custDataLst>
              </p:nvPr>
            </p:nvSpPr>
            <p:spPr>
              <a:xfrm>
                <a:off x="1427850" y="3429001"/>
                <a:ext cx="9925950" cy="1538516"/>
              </a:xfrm>
              <a:prstGeom prst="rect">
                <a:avLst/>
              </a:prstGeom>
              <a:blipFill>
                <a:blip r:embed="rId14"/>
                <a:stretch>
                  <a:fillRect l="-61"/>
                </a:stretch>
              </a:blipFill>
              <a:ln w="9525" cmpd="sng">
                <a:solidFill>
                  <a:schemeClr val="accent1">
                    <a:lumMod val="100000"/>
                  </a:schemeClr>
                </a:solidFill>
                <a:prstDash val="solid"/>
              </a:ln>
            </p:spPr>
            <p:txBody>
              <a:bodyPr/>
              <a:lstStyle/>
              <a:p>
                <a:r>
                  <a:rPr lang="en-US">
                    <a:noFill/>
                  </a:rPr>
                  <a:t> </a:t>
                </a:r>
              </a:p>
            </p:txBody>
          </p:sp>
        </mc:Fallback>
      </mc:AlternateContent>
      <p:sp>
        <p:nvSpPr>
          <p:cNvPr id="6" name="ee4pContent1">
            <a:extLst>
              <a:ext uri="{FF2B5EF4-FFF2-40B4-BE49-F238E27FC236}">
                <a16:creationId xmlns:a16="http://schemas.microsoft.com/office/drawing/2014/main" id="{422C67BC-B085-D12B-D34A-EBA3F243B6FB}"/>
              </a:ext>
            </a:extLst>
          </p:cNvPr>
          <p:cNvSpPr txBox="1">
            <a:spLocks/>
          </p:cNvSpPr>
          <p:nvPr>
            <p:custDataLst>
              <p:tags r:id="rId4"/>
            </p:custDataLst>
          </p:nvPr>
        </p:nvSpPr>
        <p:spPr>
          <a:xfrm>
            <a:off x="1427848" y="5167311"/>
            <a:ext cx="9925950" cy="1538516"/>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1400" dirty="0">
                <a:latin typeface="+mn-lt"/>
              </a:rPr>
              <a:t>上述两个指标衡量的是预测点云的准确性和完整性。然而，这些指标中的任何一个都不能单独表示整体性能，因为不同的 </a:t>
            </a:r>
            <a:r>
              <a:rPr lang="en-US" altLang="zh-CN" sz="1400" dirty="0">
                <a:latin typeface="+mn-lt"/>
              </a:rPr>
              <a:t>MVS </a:t>
            </a:r>
            <a:r>
              <a:rPr lang="zh-CN" altLang="en-US" sz="1400" dirty="0">
                <a:latin typeface="+mn-lt"/>
              </a:rPr>
              <a:t>方法采用了不同的假设。更强的假设通常会导致更高的精度，但完整性更低。如果只报告精度</a:t>
            </a:r>
            <a:r>
              <a:rPr lang="en-US" altLang="zh-CN" sz="1400" dirty="0">
                <a:latin typeface="+mn-lt"/>
              </a:rPr>
              <a:t>/</a:t>
            </a:r>
            <a:r>
              <a:rPr lang="zh-CN" altLang="en-US" sz="1400" dirty="0">
                <a:latin typeface="+mn-lt"/>
              </a:rPr>
              <a:t>准确率，则会偏向于仅包含高确定性估计点的 </a:t>
            </a:r>
            <a:r>
              <a:rPr lang="en-US" altLang="zh-CN" sz="1400" dirty="0">
                <a:latin typeface="+mn-lt"/>
              </a:rPr>
              <a:t>MVS </a:t>
            </a:r>
            <a:r>
              <a:rPr lang="zh-CN" altLang="en-US" sz="1400" dirty="0">
                <a:latin typeface="+mn-lt"/>
              </a:rPr>
              <a:t>算法。另一方面，如果只报告召回率</a:t>
            </a:r>
            <a:r>
              <a:rPr lang="en-US" altLang="zh-CN" sz="1400" dirty="0">
                <a:latin typeface="+mn-lt"/>
              </a:rPr>
              <a:t>/</a:t>
            </a:r>
            <a:r>
              <a:rPr lang="zh-CN" altLang="en-US" sz="1400" dirty="0">
                <a:latin typeface="+mn-lt"/>
              </a:rPr>
              <a:t>完整性，则会偏向于包含所有内容的 </a:t>
            </a:r>
            <a:r>
              <a:rPr lang="en-US" altLang="zh-CN" sz="1400" dirty="0">
                <a:latin typeface="+mn-lt"/>
              </a:rPr>
              <a:t>MVS </a:t>
            </a:r>
            <a:r>
              <a:rPr lang="zh-CN" altLang="en-US" sz="1400" dirty="0">
                <a:latin typeface="+mn-lt"/>
              </a:rPr>
              <a:t>算法，而不管其准确性如何。因此，引入了集成指标 </a:t>
            </a:r>
            <a:r>
              <a:rPr lang="en-US" altLang="zh-CN" sz="1400" dirty="0">
                <a:latin typeface="+mn-lt"/>
              </a:rPr>
              <a:t>F-score</a:t>
            </a:r>
            <a:r>
              <a:rPr lang="zh-CN" altLang="en-US" sz="1400" dirty="0">
                <a:latin typeface="+mn-lt"/>
              </a:rPr>
              <a:t>。</a:t>
            </a:r>
            <a:r>
              <a:rPr lang="en-US" altLang="zh-CN" sz="1400" dirty="0">
                <a:latin typeface="+mn-lt"/>
              </a:rPr>
              <a:t>F-score </a:t>
            </a:r>
            <a:r>
              <a:rPr lang="zh-CN" altLang="en-US" sz="1400" dirty="0">
                <a:latin typeface="+mn-lt"/>
              </a:rPr>
              <a:t>是精度和召回率的调和平均数。它对极小值敏感，并且往往更容易受到较小值的影响，这意味着 </a:t>
            </a:r>
            <a:r>
              <a:rPr lang="en-US" altLang="zh-CN" sz="1400" dirty="0">
                <a:latin typeface="+mn-lt"/>
              </a:rPr>
              <a:t>F-score </a:t>
            </a:r>
            <a:r>
              <a:rPr lang="zh-CN" altLang="en-US" sz="1400" dirty="0">
                <a:latin typeface="+mn-lt"/>
              </a:rPr>
              <a:t>不会鼓励不平衡的结果。然而，在大多数情况下，由于真值的局限性，</a:t>
            </a:r>
            <a:r>
              <a:rPr lang="en-US" altLang="zh-CN" sz="1400" dirty="0">
                <a:latin typeface="+mn-lt"/>
              </a:rPr>
              <a:t>F-score </a:t>
            </a:r>
            <a:r>
              <a:rPr lang="zh-CN" altLang="en-US" sz="1400" dirty="0">
                <a:latin typeface="+mn-lt"/>
              </a:rPr>
              <a:t>仍然存在不公平的问题，例如，稀疏和不完整的点云可能会因填充真值中不存在的区域而受到惩罚</a:t>
            </a:r>
            <a:endParaRPr lang="en-US" sz="1400" dirty="0">
              <a:latin typeface="+mn-lt"/>
            </a:endParaRPr>
          </a:p>
        </p:txBody>
      </p:sp>
      <p:sp>
        <p:nvSpPr>
          <p:cNvPr id="7" name="ee4pHeader1">
            <a:extLst>
              <a:ext uri="{FF2B5EF4-FFF2-40B4-BE49-F238E27FC236}">
                <a16:creationId xmlns:a16="http://schemas.microsoft.com/office/drawing/2014/main" id="{7CC6FD4D-4CF4-318C-5C87-3CAFE0E08DDD}"/>
              </a:ext>
            </a:extLst>
          </p:cNvPr>
          <p:cNvSpPr/>
          <p:nvPr>
            <p:custDataLst>
              <p:tags r:id="rId5"/>
            </p:custDataLst>
          </p:nvPr>
        </p:nvSpPr>
        <p:spPr bwMode="auto">
          <a:xfrm rot="16200000">
            <a:off x="363767" y="2165120"/>
            <a:ext cx="1538516" cy="589649"/>
          </a:xfrm>
          <a:prstGeom prst="rect">
            <a:avLst/>
          </a:prstGeom>
          <a:solidFill>
            <a:schemeClr val="accent1">
              <a:lumMod val="100000"/>
            </a:schemeClr>
          </a:solidFill>
          <a:ln w="9525" cmpd="sng">
            <a:solidFill>
              <a:schemeClr val="accent1">
                <a:lumMod val="100000"/>
              </a:schemeClr>
            </a:solidFill>
            <a:prstDash val="solid"/>
            <a:miter lim="800000"/>
            <a:headEnd/>
            <a:tailEnd/>
          </a:ln>
          <a:effectLst/>
        </p:spPr>
        <p:txBody>
          <a:bodyPr lIns="90000" tIns="46800" rIns="90000" bIns="46800" anchor="ctr"/>
          <a:lstStyle/>
          <a:p>
            <a:pPr algn="ctr" eaLnBrk="0" hangingPunct="0">
              <a:spcAft>
                <a:spcPct val="0"/>
              </a:spcAft>
            </a:pPr>
            <a:r>
              <a:rPr lang="zh-CN" altLang="en-US" sz="1600" dirty="0">
                <a:solidFill>
                  <a:schemeClr val="bg1"/>
                </a:solidFill>
              </a:rPr>
              <a:t>精度</a:t>
            </a:r>
            <a:r>
              <a:rPr lang="en-US" altLang="zh-CN" sz="1600" dirty="0">
                <a:solidFill>
                  <a:schemeClr val="bg1"/>
                </a:solidFill>
              </a:rPr>
              <a:t>/</a:t>
            </a:r>
            <a:r>
              <a:rPr lang="zh-CN" altLang="en-US" sz="1600" dirty="0">
                <a:solidFill>
                  <a:schemeClr val="bg1"/>
                </a:solidFill>
              </a:rPr>
              <a:t>准确率</a:t>
            </a:r>
            <a:endParaRPr lang="en-US" sz="1600" dirty="0">
              <a:solidFill>
                <a:schemeClr val="bg1"/>
              </a:solidFill>
            </a:endParaRPr>
          </a:p>
        </p:txBody>
      </p:sp>
      <p:sp>
        <p:nvSpPr>
          <p:cNvPr id="8" name="ee4pHeader2">
            <a:extLst>
              <a:ext uri="{FF2B5EF4-FFF2-40B4-BE49-F238E27FC236}">
                <a16:creationId xmlns:a16="http://schemas.microsoft.com/office/drawing/2014/main" id="{2173F3D4-4FE6-7D3A-383A-9BA6F42980D8}"/>
              </a:ext>
            </a:extLst>
          </p:cNvPr>
          <p:cNvSpPr/>
          <p:nvPr>
            <p:custDataLst>
              <p:tags r:id="rId6"/>
            </p:custDataLst>
          </p:nvPr>
        </p:nvSpPr>
        <p:spPr bwMode="auto">
          <a:xfrm rot="16200000">
            <a:off x="363765" y="3903434"/>
            <a:ext cx="1538516" cy="589649"/>
          </a:xfrm>
          <a:prstGeom prst="rect">
            <a:avLst/>
          </a:prstGeom>
          <a:solidFill>
            <a:schemeClr val="accent1">
              <a:lumMod val="100000"/>
            </a:schemeClr>
          </a:solidFill>
          <a:ln w="9525" cmpd="sng">
            <a:solidFill>
              <a:schemeClr val="accent1">
                <a:lumMod val="100000"/>
              </a:schemeClr>
            </a:solidFill>
            <a:prstDash val="solid"/>
            <a:miter lim="800000"/>
            <a:headEnd/>
            <a:tailEnd/>
          </a:ln>
          <a:effectLst/>
        </p:spPr>
        <p:txBody>
          <a:bodyPr lIns="90000" tIns="46800" rIns="90000" bIns="46800" anchor="ctr"/>
          <a:lstStyle/>
          <a:p>
            <a:pPr algn="ctr" eaLnBrk="0" hangingPunct="0">
              <a:spcAft>
                <a:spcPct val="0"/>
              </a:spcAft>
            </a:pPr>
            <a:r>
              <a:rPr lang="zh-CN" altLang="en-US" sz="1600" dirty="0">
                <a:solidFill>
                  <a:schemeClr val="bg1"/>
                </a:solidFill>
              </a:rPr>
              <a:t>召回率</a:t>
            </a:r>
            <a:r>
              <a:rPr lang="en-US" altLang="zh-CN" sz="1600" dirty="0">
                <a:solidFill>
                  <a:schemeClr val="bg1"/>
                </a:solidFill>
              </a:rPr>
              <a:t>/</a:t>
            </a:r>
            <a:r>
              <a:rPr lang="zh-CN" altLang="en-US" sz="1600" dirty="0">
                <a:solidFill>
                  <a:schemeClr val="bg1"/>
                </a:solidFill>
              </a:rPr>
              <a:t>完整性</a:t>
            </a:r>
            <a:endParaRPr lang="en-US" sz="1600" dirty="0">
              <a:solidFill>
                <a:schemeClr val="bg1"/>
              </a:solidFill>
            </a:endParaRPr>
          </a:p>
        </p:txBody>
      </p:sp>
      <p:sp>
        <p:nvSpPr>
          <p:cNvPr id="9" name="ee4pHeader3">
            <a:extLst>
              <a:ext uri="{FF2B5EF4-FFF2-40B4-BE49-F238E27FC236}">
                <a16:creationId xmlns:a16="http://schemas.microsoft.com/office/drawing/2014/main" id="{0A73026A-820C-F63D-2A6C-37FD8D20EE22}"/>
              </a:ext>
            </a:extLst>
          </p:cNvPr>
          <p:cNvSpPr/>
          <p:nvPr>
            <p:custDataLst>
              <p:tags r:id="rId7"/>
            </p:custDataLst>
          </p:nvPr>
        </p:nvSpPr>
        <p:spPr bwMode="auto">
          <a:xfrm rot="16200000">
            <a:off x="363763" y="5641746"/>
            <a:ext cx="1538516" cy="589649"/>
          </a:xfrm>
          <a:prstGeom prst="rect">
            <a:avLst/>
          </a:prstGeom>
          <a:solidFill>
            <a:schemeClr val="accent1">
              <a:lumMod val="100000"/>
            </a:schemeClr>
          </a:solidFill>
          <a:ln w="9525" cmpd="sng">
            <a:solidFill>
              <a:schemeClr val="accent1">
                <a:lumMod val="100000"/>
              </a:schemeClr>
            </a:solidFill>
            <a:prstDash val="solid"/>
            <a:miter lim="800000"/>
            <a:headEnd/>
            <a:tailEnd/>
          </a:ln>
          <a:effectLst/>
        </p:spPr>
        <p:txBody>
          <a:bodyPr lIns="90000" tIns="46800" rIns="90000" bIns="46800" anchor="ctr"/>
          <a:lstStyle/>
          <a:p>
            <a:pPr algn="ctr" eaLnBrk="0" hangingPunct="0">
              <a:spcAft>
                <a:spcPct val="0"/>
              </a:spcAft>
            </a:pPr>
            <a:r>
              <a:rPr lang="en-US" sz="1600" dirty="0">
                <a:solidFill>
                  <a:schemeClr val="bg1"/>
                </a:solidFill>
              </a:rPr>
              <a:t>F-</a:t>
            </a:r>
            <a:r>
              <a:rPr lang="zh-CN" altLang="en-US" sz="1600" dirty="0">
                <a:solidFill>
                  <a:schemeClr val="bg1"/>
                </a:solidFill>
              </a:rPr>
              <a:t>分数</a:t>
            </a:r>
            <a:endParaRPr lang="en-US" sz="1600" dirty="0">
              <a:solidFill>
                <a:schemeClr val="bg1"/>
              </a:solidFill>
            </a:endParaRPr>
          </a:p>
        </p:txBody>
      </p:sp>
    </p:spTree>
    <p:extLst>
      <p:ext uri="{BB962C8B-B14F-4D97-AF65-F5344CB8AC3E}">
        <p14:creationId xmlns:p14="http://schemas.microsoft.com/office/powerpoint/2010/main" val="333046242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矩形 54">
            <a:hlinkClick r:id="rId30" action="ppaction://hlinksldjump"/>
            <a:extLst>
              <a:ext uri="{FF2B5EF4-FFF2-40B4-BE49-F238E27FC236}">
                <a16:creationId xmlns:a16="http://schemas.microsoft.com/office/drawing/2014/main" id="{687ED0A8-AC37-4FC8-3AB5-4605E809C423}"/>
              </a:ext>
            </a:extLst>
          </p:cNvPr>
          <p:cNvSpPr/>
          <p:nvPr>
            <p:custDataLst>
              <p:tags r:id="rId2"/>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143</a:t>
            </a:r>
          </a:p>
        </p:txBody>
      </p:sp>
      <p:sp>
        <p:nvSpPr>
          <p:cNvPr id="54" name="矩形 53">
            <a:hlinkClick r:id="rId30" action="ppaction://hlinksldjump"/>
            <a:extLst>
              <a:ext uri="{FF2B5EF4-FFF2-40B4-BE49-F238E27FC236}">
                <a16:creationId xmlns:a16="http://schemas.microsoft.com/office/drawing/2014/main" id="{E87362C7-4240-5BF4-AA2D-332233A24255}"/>
              </a:ext>
            </a:extLst>
          </p:cNvPr>
          <p:cNvSpPr/>
          <p:nvPr>
            <p:custDataLst>
              <p:tags r:id="rId3"/>
            </p:custDataLst>
          </p:nvPr>
        </p:nvSpPr>
        <p:spPr>
          <a:xfrm>
            <a:off x="977959" y="4962946"/>
            <a:ext cx="363114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Conclusion</a:t>
            </a:r>
          </a:p>
        </p:txBody>
      </p:sp>
      <p:sp>
        <p:nvSpPr>
          <p:cNvPr id="53" name="矩形 52">
            <a:hlinkClick r:id="rId30" action="ppaction://hlinksldjump"/>
            <a:extLst>
              <a:ext uri="{FF2B5EF4-FFF2-40B4-BE49-F238E27FC236}">
                <a16:creationId xmlns:a16="http://schemas.microsoft.com/office/drawing/2014/main" id="{3CE54AD9-6D8A-C638-BA47-095A008D4825}"/>
              </a:ext>
            </a:extLst>
          </p:cNvPr>
          <p:cNvSpPr/>
          <p:nvPr>
            <p:custDataLst>
              <p:tags r:id="rId4"/>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52" name="矩形 51">
            <a:hlinkClick r:id="rId31" action="ppaction://hlinksldjump"/>
            <a:extLst>
              <a:ext uri="{FF2B5EF4-FFF2-40B4-BE49-F238E27FC236}">
                <a16:creationId xmlns:a16="http://schemas.microsoft.com/office/drawing/2014/main" id="{8833A263-6D1F-69A7-C35B-22046545C045}"/>
              </a:ext>
            </a:extLst>
          </p:cNvPr>
          <p:cNvSpPr/>
          <p:nvPr>
            <p:custDataLst>
              <p:tags r:id="rId5"/>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118</a:t>
            </a:r>
          </a:p>
        </p:txBody>
      </p:sp>
      <p:sp>
        <p:nvSpPr>
          <p:cNvPr id="51" name="矩形 50">
            <a:hlinkClick r:id="rId31" action="ppaction://hlinksldjump"/>
            <a:extLst>
              <a:ext uri="{FF2B5EF4-FFF2-40B4-BE49-F238E27FC236}">
                <a16:creationId xmlns:a16="http://schemas.microsoft.com/office/drawing/2014/main" id="{E027846A-B270-F13B-38DE-8EC9F1E30876}"/>
              </a:ext>
            </a:extLst>
          </p:cNvPr>
          <p:cNvSpPr/>
          <p:nvPr>
            <p:custDataLst>
              <p:tags r:id="rId6"/>
            </p:custDataLst>
          </p:nvPr>
        </p:nvSpPr>
        <p:spPr>
          <a:xfrm>
            <a:off x="977959" y="4499335"/>
            <a:ext cx="3631144"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Discussions</a:t>
            </a:r>
          </a:p>
        </p:txBody>
      </p:sp>
      <p:sp>
        <p:nvSpPr>
          <p:cNvPr id="50" name="矩形 49">
            <a:hlinkClick r:id="rId31" action="ppaction://hlinksldjump"/>
            <a:extLst>
              <a:ext uri="{FF2B5EF4-FFF2-40B4-BE49-F238E27FC236}">
                <a16:creationId xmlns:a16="http://schemas.microsoft.com/office/drawing/2014/main" id="{8C3B16D0-DC65-B6BD-4742-C7C85958A882}"/>
              </a:ext>
            </a:extLst>
          </p:cNvPr>
          <p:cNvSpPr/>
          <p:nvPr>
            <p:custDataLst>
              <p:tags r:id="rId7"/>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49" name="矩形 48">
            <a:hlinkClick r:id="rId32" action="ppaction://hlinksldjump"/>
            <a:extLst>
              <a:ext uri="{FF2B5EF4-FFF2-40B4-BE49-F238E27FC236}">
                <a16:creationId xmlns:a16="http://schemas.microsoft.com/office/drawing/2014/main" id="{77DB03B2-9975-1B1D-AA97-33446B56D52A}"/>
              </a:ext>
            </a:extLst>
          </p:cNvPr>
          <p:cNvSpPr/>
          <p:nvPr>
            <p:custDataLst>
              <p:tags r:id="rId8"/>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106</a:t>
            </a:r>
          </a:p>
        </p:txBody>
      </p:sp>
      <p:sp>
        <p:nvSpPr>
          <p:cNvPr id="48" name="矩形 47">
            <a:hlinkClick r:id="rId32" action="ppaction://hlinksldjump"/>
            <a:extLst>
              <a:ext uri="{FF2B5EF4-FFF2-40B4-BE49-F238E27FC236}">
                <a16:creationId xmlns:a16="http://schemas.microsoft.com/office/drawing/2014/main" id="{FE92BDF0-6BBD-A2EF-3911-47F29D2E1589}"/>
              </a:ext>
            </a:extLst>
          </p:cNvPr>
          <p:cNvSpPr/>
          <p:nvPr>
            <p:custDataLst>
              <p:tags r:id="rId9"/>
            </p:custDataLst>
          </p:nvPr>
        </p:nvSpPr>
        <p:spPr>
          <a:xfrm>
            <a:off x="977959" y="4035725"/>
            <a:ext cx="363114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None Depth Estimation</a:t>
            </a:r>
          </a:p>
        </p:txBody>
      </p:sp>
      <p:sp>
        <p:nvSpPr>
          <p:cNvPr id="47" name="矩形 46">
            <a:hlinkClick r:id="rId32" action="ppaction://hlinksldjump"/>
            <a:extLst>
              <a:ext uri="{FF2B5EF4-FFF2-40B4-BE49-F238E27FC236}">
                <a16:creationId xmlns:a16="http://schemas.microsoft.com/office/drawing/2014/main" id="{6ED91D06-81FF-16E5-BEE5-42CD39CF4F58}"/>
              </a:ext>
            </a:extLst>
          </p:cNvPr>
          <p:cNvSpPr/>
          <p:nvPr>
            <p:custDataLst>
              <p:tags r:id="rId10"/>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46" name="矩形 45">
            <a:hlinkClick r:id="rId33" action="ppaction://hlinksldjump"/>
            <a:extLst>
              <a:ext uri="{FF2B5EF4-FFF2-40B4-BE49-F238E27FC236}">
                <a16:creationId xmlns:a16="http://schemas.microsoft.com/office/drawing/2014/main" id="{9FF0C5B2-9290-1368-8522-976FAEF94211}"/>
              </a:ext>
            </a:extLst>
          </p:cNvPr>
          <p:cNvSpPr/>
          <p:nvPr>
            <p:custDataLst>
              <p:tags r:id="rId11"/>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95</a:t>
            </a:r>
          </a:p>
        </p:txBody>
      </p:sp>
      <p:sp>
        <p:nvSpPr>
          <p:cNvPr id="45" name="矩形 44">
            <a:hlinkClick r:id="rId33" action="ppaction://hlinksldjump"/>
            <a:extLst>
              <a:ext uri="{FF2B5EF4-FFF2-40B4-BE49-F238E27FC236}">
                <a16:creationId xmlns:a16="http://schemas.microsoft.com/office/drawing/2014/main" id="{9B32E582-E0D6-DF1E-1F7C-AFAC4E524B7E}"/>
              </a:ext>
            </a:extLst>
          </p:cNvPr>
          <p:cNvSpPr/>
          <p:nvPr>
            <p:custDataLst>
              <p:tags r:id="rId12"/>
            </p:custDataLst>
          </p:nvPr>
        </p:nvSpPr>
        <p:spPr>
          <a:xfrm>
            <a:off x="1441569" y="3572115"/>
            <a:ext cx="316753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Unsupervised &amp; Semi-supervised</a:t>
            </a:r>
          </a:p>
        </p:txBody>
      </p:sp>
      <p:sp>
        <p:nvSpPr>
          <p:cNvPr id="44" name="矩形 43">
            <a:hlinkClick r:id="rId33" action="ppaction://hlinksldjump"/>
            <a:extLst>
              <a:ext uri="{FF2B5EF4-FFF2-40B4-BE49-F238E27FC236}">
                <a16:creationId xmlns:a16="http://schemas.microsoft.com/office/drawing/2014/main" id="{3D1FA088-3EE9-E5B7-FCC4-BE172640E64C}"/>
              </a:ext>
            </a:extLst>
          </p:cNvPr>
          <p:cNvSpPr/>
          <p:nvPr>
            <p:custDataLst>
              <p:tags r:id="rId13"/>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3.2</a:t>
            </a:r>
          </a:p>
        </p:txBody>
      </p:sp>
      <p:sp>
        <p:nvSpPr>
          <p:cNvPr id="43" name="矩形 42">
            <a:hlinkClick r:id="rId34" action="ppaction://hlinksldjump"/>
            <a:extLst>
              <a:ext uri="{FF2B5EF4-FFF2-40B4-BE49-F238E27FC236}">
                <a16:creationId xmlns:a16="http://schemas.microsoft.com/office/drawing/2014/main" id="{DDE6C725-6815-8194-83D9-04DBEB92996F}"/>
              </a:ext>
            </a:extLst>
          </p:cNvPr>
          <p:cNvSpPr/>
          <p:nvPr>
            <p:custDataLst>
              <p:tags r:id="rId14"/>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61</a:t>
            </a:r>
          </a:p>
        </p:txBody>
      </p:sp>
      <p:sp>
        <p:nvSpPr>
          <p:cNvPr id="42" name="矩形 41">
            <a:hlinkClick r:id="rId34" action="ppaction://hlinksldjump"/>
            <a:extLst>
              <a:ext uri="{FF2B5EF4-FFF2-40B4-BE49-F238E27FC236}">
                <a16:creationId xmlns:a16="http://schemas.microsoft.com/office/drawing/2014/main" id="{50E45057-D7C4-41CF-776C-90F73D0FED18}"/>
              </a:ext>
            </a:extLst>
          </p:cNvPr>
          <p:cNvSpPr/>
          <p:nvPr>
            <p:custDataLst>
              <p:tags r:id="rId15"/>
            </p:custDataLst>
          </p:nvPr>
        </p:nvSpPr>
        <p:spPr>
          <a:xfrm>
            <a:off x="1441569" y="3108505"/>
            <a:ext cx="316753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Supervised</a:t>
            </a:r>
          </a:p>
        </p:txBody>
      </p:sp>
      <p:sp>
        <p:nvSpPr>
          <p:cNvPr id="41" name="矩形 40">
            <a:hlinkClick r:id="rId34" action="ppaction://hlinksldjump"/>
            <a:extLst>
              <a:ext uri="{FF2B5EF4-FFF2-40B4-BE49-F238E27FC236}">
                <a16:creationId xmlns:a16="http://schemas.microsoft.com/office/drawing/2014/main" id="{0653038D-7F63-750D-3BAB-F2A3497A2452}"/>
              </a:ext>
            </a:extLst>
          </p:cNvPr>
          <p:cNvSpPr/>
          <p:nvPr>
            <p:custDataLst>
              <p:tags r:id="rId16"/>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3.1</a:t>
            </a:r>
          </a:p>
        </p:txBody>
      </p:sp>
      <p:sp>
        <p:nvSpPr>
          <p:cNvPr id="40" name="矩形 39">
            <a:extLst>
              <a:ext uri="{FF2B5EF4-FFF2-40B4-BE49-F238E27FC236}">
                <a16:creationId xmlns:a16="http://schemas.microsoft.com/office/drawing/2014/main" id="{14B613CA-2B5E-1A20-56EB-FCA34864F482}"/>
              </a:ext>
            </a:extLst>
          </p:cNvPr>
          <p:cNvSpPr/>
          <p:nvPr>
            <p:custDataLst>
              <p:tags r:id="rId17"/>
            </p:custDataLst>
          </p:nvPr>
        </p:nvSpPr>
        <p:spPr>
          <a:xfrm>
            <a:off x="977959" y="264489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39" name="矩形 38">
            <a:hlinkClick r:id="rId35" action="ppaction://hlinksldjump"/>
            <a:extLst>
              <a:ext uri="{FF2B5EF4-FFF2-40B4-BE49-F238E27FC236}">
                <a16:creationId xmlns:a16="http://schemas.microsoft.com/office/drawing/2014/main" id="{4F04A695-FFB3-1B4A-2632-ABD84224FE2E}"/>
              </a:ext>
            </a:extLst>
          </p:cNvPr>
          <p:cNvSpPr/>
          <p:nvPr>
            <p:custDataLst>
              <p:tags r:id="rId18"/>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59</a:t>
            </a:r>
          </a:p>
        </p:txBody>
      </p:sp>
      <p:sp>
        <p:nvSpPr>
          <p:cNvPr id="38" name="矩形 37">
            <a:hlinkClick r:id="rId35" action="ppaction://hlinksldjump"/>
            <a:extLst>
              <a:ext uri="{FF2B5EF4-FFF2-40B4-BE49-F238E27FC236}">
                <a16:creationId xmlns:a16="http://schemas.microsoft.com/office/drawing/2014/main" id="{D3BE3416-E8F3-22F6-F733-D96EBFCD0C8B}"/>
              </a:ext>
            </a:extLst>
          </p:cNvPr>
          <p:cNvSpPr/>
          <p:nvPr>
            <p:custDataLst>
              <p:tags r:id="rId19"/>
            </p:custDataLst>
          </p:nvPr>
        </p:nvSpPr>
        <p:spPr>
          <a:xfrm>
            <a:off x="977959" y="2644895"/>
            <a:ext cx="363114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Depth Estimation</a:t>
            </a:r>
          </a:p>
        </p:txBody>
      </p:sp>
      <p:sp>
        <p:nvSpPr>
          <p:cNvPr id="37" name="矩形 36">
            <a:hlinkClick r:id="rId35" action="ppaction://hlinksldjump"/>
            <a:extLst>
              <a:ext uri="{FF2B5EF4-FFF2-40B4-BE49-F238E27FC236}">
                <a16:creationId xmlns:a16="http://schemas.microsoft.com/office/drawing/2014/main" id="{FB23581F-3C17-8239-708E-07250132D51D}"/>
              </a:ext>
            </a:extLst>
          </p:cNvPr>
          <p:cNvSpPr/>
          <p:nvPr>
            <p:custDataLst>
              <p:tags r:id="rId20"/>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36" name="矩形 35">
            <a:hlinkClick r:id="rId36" action="ppaction://hlinksldjump"/>
            <a:extLst>
              <a:ext uri="{FF2B5EF4-FFF2-40B4-BE49-F238E27FC236}">
                <a16:creationId xmlns:a16="http://schemas.microsoft.com/office/drawing/2014/main" id="{987913CD-57CF-9E01-40F8-A21393226D6A}"/>
              </a:ext>
            </a:extLst>
          </p:cNvPr>
          <p:cNvSpPr/>
          <p:nvPr>
            <p:custDataLst>
              <p:tags r:id="rId2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13</a:t>
            </a:r>
          </a:p>
        </p:txBody>
      </p:sp>
      <p:sp>
        <p:nvSpPr>
          <p:cNvPr id="35" name="矩形 34">
            <a:hlinkClick r:id="rId36" action="ppaction://hlinksldjump"/>
            <a:extLst>
              <a:ext uri="{FF2B5EF4-FFF2-40B4-BE49-F238E27FC236}">
                <a16:creationId xmlns:a16="http://schemas.microsoft.com/office/drawing/2014/main" id="{9769FCE3-38D3-1A4B-6A85-2C1A2C9DE417}"/>
              </a:ext>
            </a:extLst>
          </p:cNvPr>
          <p:cNvSpPr/>
          <p:nvPr>
            <p:custDataLst>
              <p:tags r:id="rId22"/>
            </p:custDataLst>
          </p:nvPr>
        </p:nvSpPr>
        <p:spPr>
          <a:xfrm>
            <a:off x="977959" y="2181285"/>
            <a:ext cx="363114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Preliminaries</a:t>
            </a:r>
          </a:p>
        </p:txBody>
      </p:sp>
      <p:sp>
        <p:nvSpPr>
          <p:cNvPr id="34" name="矩形 33">
            <a:hlinkClick r:id="rId36" action="ppaction://hlinksldjump"/>
            <a:extLst>
              <a:ext uri="{FF2B5EF4-FFF2-40B4-BE49-F238E27FC236}">
                <a16:creationId xmlns:a16="http://schemas.microsoft.com/office/drawing/2014/main" id="{AEBD2C3A-D4B5-FC97-C48D-DA232165501D}"/>
              </a:ext>
            </a:extLst>
          </p:cNvPr>
          <p:cNvSpPr/>
          <p:nvPr>
            <p:custDataLst>
              <p:tags r:id="rId2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33" name="矩形 32">
            <a:hlinkClick r:id="rId37" action="ppaction://hlinksldjump"/>
            <a:extLst>
              <a:ext uri="{FF2B5EF4-FFF2-40B4-BE49-F238E27FC236}">
                <a16:creationId xmlns:a16="http://schemas.microsoft.com/office/drawing/2014/main" id="{CBDC38EF-D43A-0DC5-2E11-85283233F0AB}"/>
              </a:ext>
            </a:extLst>
          </p:cNvPr>
          <p:cNvSpPr/>
          <p:nvPr>
            <p:custDataLst>
              <p:tags r:id="rId24"/>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a:t>
            </a:r>
          </a:p>
        </p:txBody>
      </p:sp>
      <p:sp>
        <p:nvSpPr>
          <p:cNvPr id="32" name="矩形 31">
            <a:hlinkClick r:id="rId37" action="ppaction://hlinksldjump"/>
            <a:extLst>
              <a:ext uri="{FF2B5EF4-FFF2-40B4-BE49-F238E27FC236}">
                <a16:creationId xmlns:a16="http://schemas.microsoft.com/office/drawing/2014/main" id="{2A67B9EE-2ED9-CF07-9188-62795E96B46E}"/>
              </a:ext>
            </a:extLst>
          </p:cNvPr>
          <p:cNvSpPr/>
          <p:nvPr>
            <p:custDataLst>
              <p:tags r:id="rId25"/>
            </p:custDataLst>
          </p:nvPr>
        </p:nvSpPr>
        <p:spPr>
          <a:xfrm>
            <a:off x="977959" y="1717675"/>
            <a:ext cx="363114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31" name="矩形 30">
            <a:hlinkClick r:id="rId37" action="ppaction://hlinksldjump"/>
            <a:extLst>
              <a:ext uri="{FF2B5EF4-FFF2-40B4-BE49-F238E27FC236}">
                <a16:creationId xmlns:a16="http://schemas.microsoft.com/office/drawing/2014/main" id="{7AE8AEF0-C219-F0FC-EC9C-B1DA4F2C8C5D}"/>
              </a:ext>
            </a:extLst>
          </p:cNvPr>
          <p:cNvSpPr/>
          <p:nvPr>
            <p:custDataLst>
              <p:tags r:id="rId26"/>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30" name="标题 29">
            <a:extLst>
              <a:ext uri="{FF2B5EF4-FFF2-40B4-BE49-F238E27FC236}">
                <a16:creationId xmlns:a16="http://schemas.microsoft.com/office/drawing/2014/main" id="{82E43940-BEAF-4E6C-6AB3-FF28315DA690}"/>
              </a:ext>
            </a:extLst>
          </p:cNvPr>
          <p:cNvSpPr>
            <a:spLocks noGrp="1"/>
          </p:cNvSpPr>
          <p:nvPr>
            <p:ph type="title"/>
            <p:custDataLst>
              <p:tags r:id="rId27"/>
            </p:custDataLst>
          </p:nvPr>
        </p:nvSpPr>
        <p:spPr/>
        <p:txBody>
          <a:bodyPr vert="horz"/>
          <a:lstStyle/>
          <a:p>
            <a:r>
              <a:rPr lang="en-US"/>
              <a:t>MVS</a:t>
            </a:r>
          </a:p>
        </p:txBody>
      </p:sp>
      <p:graphicFrame>
        <p:nvGraphicFramePr>
          <p:cNvPr id="115" name="think-cell data - do not delete" hidden="1">
            <a:extLst>
              <a:ext uri="{FF2B5EF4-FFF2-40B4-BE49-F238E27FC236}">
                <a16:creationId xmlns:a16="http://schemas.microsoft.com/office/drawing/2014/main" id="{6E898C58-C0D8-83F9-1C72-FA2A17CFDB63}"/>
              </a:ext>
            </a:extLst>
          </p:cNvPr>
          <p:cNvGraphicFramePr>
            <a:graphicFrameLocks noChangeAspect="1"/>
          </p:cNvGraphicFramePr>
          <p:nvPr>
            <p:custDataLst>
              <p:tags r:id="rId28"/>
            </p:custDataLst>
            <p:extLst>
              <p:ext uri="{D42A27DB-BD31-4B8C-83A1-F6EECF244321}">
                <p14:modId xmlns:p14="http://schemas.microsoft.com/office/powerpoint/2010/main" val="23464145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8" imgW="473" imgH="476" progId="TCLayout.ActiveDocument.1">
                  <p:embed/>
                </p:oleObj>
              </mc:Choice>
              <mc:Fallback>
                <p:oleObj name="think-cell 幻灯片" r:id="rId38" imgW="473" imgH="476" progId="TCLayout.ActiveDocument.1">
                  <p:embed/>
                  <p:pic>
                    <p:nvPicPr>
                      <p:cNvPr id="0" name=""/>
                      <p:cNvPicPr/>
                      <p:nvPr/>
                    </p:nvPicPr>
                    <p:blipFill>
                      <a:blip r:embed="rId39"/>
                      <a:stretch>
                        <a:fillRect/>
                      </a:stretch>
                    </p:blipFill>
                    <p:spPr>
                      <a:xfrm>
                        <a:off x="1588" y="1588"/>
                        <a:ext cx="1588" cy="1588"/>
                      </a:xfrm>
                      <a:prstGeom prst="rect">
                        <a:avLst/>
                      </a:prstGeom>
                    </p:spPr>
                  </p:pic>
                </p:oleObj>
              </mc:Fallback>
            </mc:AlternateContent>
          </a:graphicData>
        </a:graphic>
      </p:graphicFrame>
    </p:spTree>
    <p:custDataLst>
      <p:tags r:id="rId1"/>
    </p:custDataLst>
    <p:extLst>
      <p:ext uri="{BB962C8B-B14F-4D97-AF65-F5344CB8AC3E}">
        <p14:creationId xmlns:p14="http://schemas.microsoft.com/office/powerpoint/2010/main" val="18855572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B1CB810C-01DB-C733-01BC-EEED5CBC333A}"/>
              </a:ext>
            </a:extLst>
          </p:cNvPr>
          <p:cNvGraphicFramePr>
            <a:graphicFrameLocks noChangeAspect="1"/>
          </p:cNvGraphicFramePr>
          <p:nvPr>
            <p:custDataLst>
              <p:tags r:id="rId1"/>
            </p:custDataLst>
            <p:extLst>
              <p:ext uri="{D42A27DB-BD31-4B8C-83A1-F6EECF244321}">
                <p14:modId xmlns:p14="http://schemas.microsoft.com/office/powerpoint/2010/main" val="385076366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4" name="think-cell data - do not delete" hidden="1">
                        <a:extLst>
                          <a:ext uri="{FF2B5EF4-FFF2-40B4-BE49-F238E27FC236}">
                            <a16:creationId xmlns:a16="http://schemas.microsoft.com/office/drawing/2014/main" id="{B1CB810C-01DB-C733-01BC-EEED5CBC333A}"/>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3074" name="Picture 2">
            <a:extLst>
              <a:ext uri="{FF2B5EF4-FFF2-40B4-BE49-F238E27FC236}">
                <a16:creationId xmlns:a16="http://schemas.microsoft.com/office/drawing/2014/main" id="{8E35095D-78AB-ACD1-1BE7-BF6488329D9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257"/>
          <a:stretch/>
        </p:blipFill>
        <p:spPr bwMode="auto">
          <a:xfrm>
            <a:off x="437929" y="0"/>
            <a:ext cx="11316141"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035426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extLst>
              <p:ext uri="{D42A27DB-BD31-4B8C-83A1-F6EECF244321}">
                <p14:modId xmlns:p14="http://schemas.microsoft.com/office/powerpoint/2010/main" val="281502989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Depth Estimation</a:t>
            </a:r>
          </a:p>
        </p:txBody>
      </p:sp>
      <p:pic>
        <p:nvPicPr>
          <p:cNvPr id="5" name="图片 4">
            <a:extLst>
              <a:ext uri="{FF2B5EF4-FFF2-40B4-BE49-F238E27FC236}">
                <a16:creationId xmlns:a16="http://schemas.microsoft.com/office/drawing/2014/main" id="{45D5E6E5-EEAB-5E6C-0F31-45DF242BC3A8}"/>
              </a:ext>
            </a:extLst>
          </p:cNvPr>
          <p:cNvPicPr>
            <a:picLocks noChangeAspect="1"/>
          </p:cNvPicPr>
          <p:nvPr/>
        </p:nvPicPr>
        <p:blipFill>
          <a:blip r:embed="rId5"/>
          <a:stretch>
            <a:fillRect/>
          </a:stretch>
        </p:blipFill>
        <p:spPr>
          <a:xfrm>
            <a:off x="156713" y="1690688"/>
            <a:ext cx="11878574" cy="4663242"/>
          </a:xfrm>
          <a:prstGeom prst="rect">
            <a:avLst/>
          </a:prstGeom>
        </p:spPr>
      </p:pic>
      <p:sp>
        <p:nvSpPr>
          <p:cNvPr id="7" name="矩形 6">
            <a:extLst>
              <a:ext uri="{FF2B5EF4-FFF2-40B4-BE49-F238E27FC236}">
                <a16:creationId xmlns:a16="http://schemas.microsoft.com/office/drawing/2014/main" id="{9E0E9137-7E41-CC20-368B-93FB98B21F00}"/>
              </a:ext>
            </a:extLst>
          </p:cNvPr>
          <p:cNvSpPr/>
          <p:nvPr/>
        </p:nvSpPr>
        <p:spPr>
          <a:xfrm>
            <a:off x="3071003" y="2208362"/>
            <a:ext cx="8972910" cy="4162821"/>
          </a:xfrm>
          <a:prstGeom prst="rect">
            <a:avLst/>
          </a:prstGeom>
          <a:noFill/>
          <a:ln w="38100"/>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324333772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矩形 54">
            <a:hlinkClick r:id="rId29" action="ppaction://hlinksldjump"/>
            <a:extLst>
              <a:ext uri="{FF2B5EF4-FFF2-40B4-BE49-F238E27FC236}">
                <a16:creationId xmlns:a16="http://schemas.microsoft.com/office/drawing/2014/main" id="{2257F3D2-B57B-002D-B1CB-96394EE2D078}"/>
              </a:ext>
            </a:extLst>
          </p:cNvPr>
          <p:cNvSpPr/>
          <p:nvPr>
            <p:custDataLst>
              <p:tags r:id="rId2"/>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143</a:t>
            </a:r>
          </a:p>
        </p:txBody>
      </p:sp>
      <p:sp>
        <p:nvSpPr>
          <p:cNvPr id="54" name="矩形 53">
            <a:hlinkClick r:id="rId29" action="ppaction://hlinksldjump"/>
            <a:extLst>
              <a:ext uri="{FF2B5EF4-FFF2-40B4-BE49-F238E27FC236}">
                <a16:creationId xmlns:a16="http://schemas.microsoft.com/office/drawing/2014/main" id="{183F8FFA-33AA-7D6A-C2B6-79426BFB8302}"/>
              </a:ext>
            </a:extLst>
          </p:cNvPr>
          <p:cNvSpPr/>
          <p:nvPr>
            <p:custDataLst>
              <p:tags r:id="rId3"/>
            </p:custDataLst>
          </p:nvPr>
        </p:nvSpPr>
        <p:spPr>
          <a:xfrm>
            <a:off x="977959" y="4962946"/>
            <a:ext cx="363114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Conclusion</a:t>
            </a:r>
          </a:p>
        </p:txBody>
      </p:sp>
      <p:sp>
        <p:nvSpPr>
          <p:cNvPr id="53" name="矩形 52">
            <a:hlinkClick r:id="rId29" action="ppaction://hlinksldjump"/>
            <a:extLst>
              <a:ext uri="{FF2B5EF4-FFF2-40B4-BE49-F238E27FC236}">
                <a16:creationId xmlns:a16="http://schemas.microsoft.com/office/drawing/2014/main" id="{4793C0F8-D983-0453-2484-0D7763C27B43}"/>
              </a:ext>
            </a:extLst>
          </p:cNvPr>
          <p:cNvSpPr/>
          <p:nvPr>
            <p:custDataLst>
              <p:tags r:id="rId4"/>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52" name="矩形 51">
            <a:hlinkClick r:id="rId30" action="ppaction://hlinksldjump"/>
            <a:extLst>
              <a:ext uri="{FF2B5EF4-FFF2-40B4-BE49-F238E27FC236}">
                <a16:creationId xmlns:a16="http://schemas.microsoft.com/office/drawing/2014/main" id="{005430EF-475F-ECB8-0D6C-5247296F0651}"/>
              </a:ext>
            </a:extLst>
          </p:cNvPr>
          <p:cNvSpPr/>
          <p:nvPr>
            <p:custDataLst>
              <p:tags r:id="rId5"/>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118</a:t>
            </a:r>
          </a:p>
        </p:txBody>
      </p:sp>
      <p:sp>
        <p:nvSpPr>
          <p:cNvPr id="51" name="矩形 50">
            <a:hlinkClick r:id="rId30" action="ppaction://hlinksldjump"/>
            <a:extLst>
              <a:ext uri="{FF2B5EF4-FFF2-40B4-BE49-F238E27FC236}">
                <a16:creationId xmlns:a16="http://schemas.microsoft.com/office/drawing/2014/main" id="{9CC1E419-33D5-597D-A5EA-D4074F0BDF66}"/>
              </a:ext>
            </a:extLst>
          </p:cNvPr>
          <p:cNvSpPr/>
          <p:nvPr>
            <p:custDataLst>
              <p:tags r:id="rId6"/>
            </p:custDataLst>
          </p:nvPr>
        </p:nvSpPr>
        <p:spPr>
          <a:xfrm>
            <a:off x="977959" y="4499335"/>
            <a:ext cx="3631144"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Discussions</a:t>
            </a:r>
          </a:p>
        </p:txBody>
      </p:sp>
      <p:sp>
        <p:nvSpPr>
          <p:cNvPr id="50" name="矩形 49">
            <a:hlinkClick r:id="rId30" action="ppaction://hlinksldjump"/>
            <a:extLst>
              <a:ext uri="{FF2B5EF4-FFF2-40B4-BE49-F238E27FC236}">
                <a16:creationId xmlns:a16="http://schemas.microsoft.com/office/drawing/2014/main" id="{27483579-09E2-634B-4F0F-941E284D0C38}"/>
              </a:ext>
            </a:extLst>
          </p:cNvPr>
          <p:cNvSpPr/>
          <p:nvPr>
            <p:custDataLst>
              <p:tags r:id="rId7"/>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49" name="矩形 48">
            <a:hlinkClick r:id="rId31" action="ppaction://hlinksldjump"/>
            <a:extLst>
              <a:ext uri="{FF2B5EF4-FFF2-40B4-BE49-F238E27FC236}">
                <a16:creationId xmlns:a16="http://schemas.microsoft.com/office/drawing/2014/main" id="{E6FB2CFB-A9F8-84E1-C5BC-F0772BBFB871}"/>
              </a:ext>
            </a:extLst>
          </p:cNvPr>
          <p:cNvSpPr/>
          <p:nvPr>
            <p:custDataLst>
              <p:tags r:id="rId8"/>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106</a:t>
            </a:r>
          </a:p>
        </p:txBody>
      </p:sp>
      <p:sp>
        <p:nvSpPr>
          <p:cNvPr id="48" name="矩形 47">
            <a:hlinkClick r:id="rId31" action="ppaction://hlinksldjump"/>
            <a:extLst>
              <a:ext uri="{FF2B5EF4-FFF2-40B4-BE49-F238E27FC236}">
                <a16:creationId xmlns:a16="http://schemas.microsoft.com/office/drawing/2014/main" id="{35B76F21-E416-4B9B-894D-4DBDB7673E71}"/>
              </a:ext>
            </a:extLst>
          </p:cNvPr>
          <p:cNvSpPr/>
          <p:nvPr>
            <p:custDataLst>
              <p:tags r:id="rId9"/>
            </p:custDataLst>
          </p:nvPr>
        </p:nvSpPr>
        <p:spPr>
          <a:xfrm>
            <a:off x="977959" y="4035725"/>
            <a:ext cx="363114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None Depth Estimation</a:t>
            </a:r>
          </a:p>
        </p:txBody>
      </p:sp>
      <p:sp>
        <p:nvSpPr>
          <p:cNvPr id="47" name="矩形 46">
            <a:hlinkClick r:id="rId31" action="ppaction://hlinksldjump"/>
            <a:extLst>
              <a:ext uri="{FF2B5EF4-FFF2-40B4-BE49-F238E27FC236}">
                <a16:creationId xmlns:a16="http://schemas.microsoft.com/office/drawing/2014/main" id="{5CBA2364-9276-9260-4586-641C2615039C}"/>
              </a:ext>
            </a:extLst>
          </p:cNvPr>
          <p:cNvSpPr/>
          <p:nvPr>
            <p:custDataLst>
              <p:tags r:id="rId10"/>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46" name="矩形 45">
            <a:hlinkClick r:id="rId32" action="ppaction://hlinksldjump"/>
            <a:extLst>
              <a:ext uri="{FF2B5EF4-FFF2-40B4-BE49-F238E27FC236}">
                <a16:creationId xmlns:a16="http://schemas.microsoft.com/office/drawing/2014/main" id="{59CE3998-4E74-CEAE-06AA-F271861939D7}"/>
              </a:ext>
            </a:extLst>
          </p:cNvPr>
          <p:cNvSpPr/>
          <p:nvPr>
            <p:custDataLst>
              <p:tags r:id="rId11"/>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95</a:t>
            </a:r>
          </a:p>
        </p:txBody>
      </p:sp>
      <p:sp>
        <p:nvSpPr>
          <p:cNvPr id="45" name="矩形 44">
            <a:hlinkClick r:id="rId32" action="ppaction://hlinksldjump"/>
            <a:extLst>
              <a:ext uri="{FF2B5EF4-FFF2-40B4-BE49-F238E27FC236}">
                <a16:creationId xmlns:a16="http://schemas.microsoft.com/office/drawing/2014/main" id="{1F5ABBBD-4C25-4B0F-75C5-7FD6C8C2AF8A}"/>
              </a:ext>
            </a:extLst>
          </p:cNvPr>
          <p:cNvSpPr/>
          <p:nvPr>
            <p:custDataLst>
              <p:tags r:id="rId12"/>
            </p:custDataLst>
          </p:nvPr>
        </p:nvSpPr>
        <p:spPr>
          <a:xfrm>
            <a:off x="1441569" y="3572115"/>
            <a:ext cx="316753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Unsupervised &amp; Semi-supervised</a:t>
            </a:r>
          </a:p>
        </p:txBody>
      </p:sp>
      <p:sp>
        <p:nvSpPr>
          <p:cNvPr id="44" name="矩形 43">
            <a:hlinkClick r:id="rId32" action="ppaction://hlinksldjump"/>
            <a:extLst>
              <a:ext uri="{FF2B5EF4-FFF2-40B4-BE49-F238E27FC236}">
                <a16:creationId xmlns:a16="http://schemas.microsoft.com/office/drawing/2014/main" id="{88FF805C-D28B-1740-E170-255C2831D513}"/>
              </a:ext>
            </a:extLst>
          </p:cNvPr>
          <p:cNvSpPr/>
          <p:nvPr>
            <p:custDataLst>
              <p:tags r:id="rId13"/>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3.2</a:t>
            </a:r>
          </a:p>
        </p:txBody>
      </p:sp>
      <p:sp>
        <p:nvSpPr>
          <p:cNvPr id="43" name="矩形 42">
            <a:extLst>
              <a:ext uri="{FF2B5EF4-FFF2-40B4-BE49-F238E27FC236}">
                <a16:creationId xmlns:a16="http://schemas.microsoft.com/office/drawing/2014/main" id="{6316C6DD-C576-70BA-9911-9556E1231BA3}"/>
              </a:ext>
            </a:extLst>
          </p:cNvPr>
          <p:cNvSpPr/>
          <p:nvPr>
            <p:custDataLst>
              <p:tags r:id="rId14"/>
            </p:custDataLst>
          </p:nvPr>
        </p:nvSpPr>
        <p:spPr>
          <a:xfrm>
            <a:off x="1441569" y="3108505"/>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42" name="矩形 41">
            <a:hlinkClick r:id="rId33" action="ppaction://hlinksldjump"/>
            <a:extLst>
              <a:ext uri="{FF2B5EF4-FFF2-40B4-BE49-F238E27FC236}">
                <a16:creationId xmlns:a16="http://schemas.microsoft.com/office/drawing/2014/main" id="{4FAD3FCC-F247-37EB-EA7C-892FD3E3FA8A}"/>
              </a:ext>
            </a:extLst>
          </p:cNvPr>
          <p:cNvSpPr/>
          <p:nvPr>
            <p:custDataLst>
              <p:tags r:id="rId15"/>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61</a:t>
            </a:r>
          </a:p>
        </p:txBody>
      </p:sp>
      <p:sp>
        <p:nvSpPr>
          <p:cNvPr id="41" name="矩形 40">
            <a:hlinkClick r:id="rId33" action="ppaction://hlinksldjump"/>
            <a:extLst>
              <a:ext uri="{FF2B5EF4-FFF2-40B4-BE49-F238E27FC236}">
                <a16:creationId xmlns:a16="http://schemas.microsoft.com/office/drawing/2014/main" id="{480C75EB-F045-675D-48BD-748A810710F0}"/>
              </a:ext>
            </a:extLst>
          </p:cNvPr>
          <p:cNvSpPr/>
          <p:nvPr>
            <p:custDataLst>
              <p:tags r:id="rId16"/>
            </p:custDataLst>
          </p:nvPr>
        </p:nvSpPr>
        <p:spPr>
          <a:xfrm>
            <a:off x="1441569" y="3108505"/>
            <a:ext cx="316753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Supervised</a:t>
            </a:r>
          </a:p>
        </p:txBody>
      </p:sp>
      <p:sp>
        <p:nvSpPr>
          <p:cNvPr id="40" name="矩形 39">
            <a:hlinkClick r:id="rId33" action="ppaction://hlinksldjump"/>
            <a:extLst>
              <a:ext uri="{FF2B5EF4-FFF2-40B4-BE49-F238E27FC236}">
                <a16:creationId xmlns:a16="http://schemas.microsoft.com/office/drawing/2014/main" id="{F7FC5D45-8D08-89EA-B509-E8B49B23E8F7}"/>
              </a:ext>
            </a:extLst>
          </p:cNvPr>
          <p:cNvSpPr/>
          <p:nvPr>
            <p:custDataLst>
              <p:tags r:id="rId17"/>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3.1</a:t>
            </a:r>
          </a:p>
        </p:txBody>
      </p:sp>
      <p:sp>
        <p:nvSpPr>
          <p:cNvPr id="39" name="矩形 38">
            <a:hlinkClick r:id="rId34" action="ppaction://hlinksldjump"/>
            <a:extLst>
              <a:ext uri="{FF2B5EF4-FFF2-40B4-BE49-F238E27FC236}">
                <a16:creationId xmlns:a16="http://schemas.microsoft.com/office/drawing/2014/main" id="{8CD403F0-E86F-17E5-99E5-84964A3C6146}"/>
              </a:ext>
            </a:extLst>
          </p:cNvPr>
          <p:cNvSpPr/>
          <p:nvPr>
            <p:custDataLst>
              <p:tags r:id="rId18"/>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59</a:t>
            </a:r>
          </a:p>
        </p:txBody>
      </p:sp>
      <p:sp>
        <p:nvSpPr>
          <p:cNvPr id="38" name="矩形 37">
            <a:hlinkClick r:id="rId34" action="ppaction://hlinksldjump"/>
            <a:extLst>
              <a:ext uri="{FF2B5EF4-FFF2-40B4-BE49-F238E27FC236}">
                <a16:creationId xmlns:a16="http://schemas.microsoft.com/office/drawing/2014/main" id="{4FD1F249-8142-0FBC-1F85-4DFC65AF6A3F}"/>
              </a:ext>
            </a:extLst>
          </p:cNvPr>
          <p:cNvSpPr/>
          <p:nvPr>
            <p:custDataLst>
              <p:tags r:id="rId19"/>
            </p:custDataLst>
          </p:nvPr>
        </p:nvSpPr>
        <p:spPr>
          <a:xfrm>
            <a:off x="977959" y="2644895"/>
            <a:ext cx="363114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Depth Estimation</a:t>
            </a:r>
          </a:p>
        </p:txBody>
      </p:sp>
      <p:sp>
        <p:nvSpPr>
          <p:cNvPr id="37" name="矩形 36">
            <a:hlinkClick r:id="rId34" action="ppaction://hlinksldjump"/>
            <a:extLst>
              <a:ext uri="{FF2B5EF4-FFF2-40B4-BE49-F238E27FC236}">
                <a16:creationId xmlns:a16="http://schemas.microsoft.com/office/drawing/2014/main" id="{57BD6CF3-65E4-A388-E57D-3349FE87FC82}"/>
              </a:ext>
            </a:extLst>
          </p:cNvPr>
          <p:cNvSpPr/>
          <p:nvPr>
            <p:custDataLst>
              <p:tags r:id="rId20"/>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36" name="矩形 35">
            <a:hlinkClick r:id="rId35" action="ppaction://hlinksldjump"/>
            <a:extLst>
              <a:ext uri="{FF2B5EF4-FFF2-40B4-BE49-F238E27FC236}">
                <a16:creationId xmlns:a16="http://schemas.microsoft.com/office/drawing/2014/main" id="{5064C0AE-A1E0-F347-C7C7-99602812A7D0}"/>
              </a:ext>
            </a:extLst>
          </p:cNvPr>
          <p:cNvSpPr/>
          <p:nvPr>
            <p:custDataLst>
              <p:tags r:id="rId2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13</a:t>
            </a:r>
          </a:p>
        </p:txBody>
      </p:sp>
      <p:sp>
        <p:nvSpPr>
          <p:cNvPr id="35" name="矩形 34">
            <a:hlinkClick r:id="rId35" action="ppaction://hlinksldjump"/>
            <a:extLst>
              <a:ext uri="{FF2B5EF4-FFF2-40B4-BE49-F238E27FC236}">
                <a16:creationId xmlns:a16="http://schemas.microsoft.com/office/drawing/2014/main" id="{998ED8EF-DD0A-98B3-3CF6-6BE9C2721D60}"/>
              </a:ext>
            </a:extLst>
          </p:cNvPr>
          <p:cNvSpPr/>
          <p:nvPr>
            <p:custDataLst>
              <p:tags r:id="rId22"/>
            </p:custDataLst>
          </p:nvPr>
        </p:nvSpPr>
        <p:spPr>
          <a:xfrm>
            <a:off x="977959" y="2181285"/>
            <a:ext cx="363114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Preliminaries</a:t>
            </a:r>
          </a:p>
        </p:txBody>
      </p:sp>
      <p:sp>
        <p:nvSpPr>
          <p:cNvPr id="34" name="矩形 33">
            <a:hlinkClick r:id="rId35" action="ppaction://hlinksldjump"/>
            <a:extLst>
              <a:ext uri="{FF2B5EF4-FFF2-40B4-BE49-F238E27FC236}">
                <a16:creationId xmlns:a16="http://schemas.microsoft.com/office/drawing/2014/main" id="{3200DA1E-3DCC-85BD-C20F-74AC8E2BBA83}"/>
              </a:ext>
            </a:extLst>
          </p:cNvPr>
          <p:cNvSpPr/>
          <p:nvPr>
            <p:custDataLst>
              <p:tags r:id="rId2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33" name="矩形 32">
            <a:hlinkClick r:id="rId36" action="ppaction://hlinksldjump"/>
            <a:extLst>
              <a:ext uri="{FF2B5EF4-FFF2-40B4-BE49-F238E27FC236}">
                <a16:creationId xmlns:a16="http://schemas.microsoft.com/office/drawing/2014/main" id="{741A1804-2C8A-B49A-95C2-B68C9DB4CDFA}"/>
              </a:ext>
            </a:extLst>
          </p:cNvPr>
          <p:cNvSpPr/>
          <p:nvPr>
            <p:custDataLst>
              <p:tags r:id="rId24"/>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a:t>
            </a:r>
          </a:p>
        </p:txBody>
      </p:sp>
      <p:sp>
        <p:nvSpPr>
          <p:cNvPr id="32" name="矩形 31">
            <a:hlinkClick r:id="rId36" action="ppaction://hlinksldjump"/>
            <a:extLst>
              <a:ext uri="{FF2B5EF4-FFF2-40B4-BE49-F238E27FC236}">
                <a16:creationId xmlns:a16="http://schemas.microsoft.com/office/drawing/2014/main" id="{FEC70A67-2D81-8563-80F1-0A609E7B2217}"/>
              </a:ext>
            </a:extLst>
          </p:cNvPr>
          <p:cNvSpPr/>
          <p:nvPr>
            <p:custDataLst>
              <p:tags r:id="rId25"/>
            </p:custDataLst>
          </p:nvPr>
        </p:nvSpPr>
        <p:spPr>
          <a:xfrm>
            <a:off x="977959" y="1717675"/>
            <a:ext cx="363114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31" name="矩形 30">
            <a:hlinkClick r:id="rId36" action="ppaction://hlinksldjump"/>
            <a:extLst>
              <a:ext uri="{FF2B5EF4-FFF2-40B4-BE49-F238E27FC236}">
                <a16:creationId xmlns:a16="http://schemas.microsoft.com/office/drawing/2014/main" id="{7A70DDD4-E3EA-EA21-AF66-900E2CB31B18}"/>
              </a:ext>
            </a:extLst>
          </p:cNvPr>
          <p:cNvSpPr/>
          <p:nvPr>
            <p:custDataLst>
              <p:tags r:id="rId26"/>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30" name="标题 29">
            <a:extLst>
              <a:ext uri="{FF2B5EF4-FFF2-40B4-BE49-F238E27FC236}">
                <a16:creationId xmlns:a16="http://schemas.microsoft.com/office/drawing/2014/main" id="{78930C17-0A4E-494A-B250-C407D5249613}"/>
              </a:ext>
            </a:extLst>
          </p:cNvPr>
          <p:cNvSpPr>
            <a:spLocks noGrp="1"/>
          </p:cNvSpPr>
          <p:nvPr>
            <p:ph type="title"/>
            <p:custDataLst>
              <p:tags r:id="rId27"/>
            </p:custDataLst>
          </p:nvPr>
        </p:nvSpPr>
        <p:spPr/>
        <p:txBody>
          <a:bodyPr/>
          <a:lstStyle/>
          <a:p>
            <a:r>
              <a:rPr lang="en-US"/>
              <a:t>MVS</a:t>
            </a:r>
          </a:p>
        </p:txBody>
      </p:sp>
    </p:spTree>
    <p:custDataLst>
      <p:tags r:id="rId1"/>
    </p:custDataLst>
    <p:extLst>
      <p:ext uri="{BB962C8B-B14F-4D97-AF65-F5344CB8AC3E}">
        <p14:creationId xmlns:p14="http://schemas.microsoft.com/office/powerpoint/2010/main" val="375844309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extLst>
              <p:ext uri="{D42A27DB-BD31-4B8C-83A1-F6EECF244321}">
                <p14:modId xmlns:p14="http://schemas.microsoft.com/office/powerpoint/2010/main" val="400758155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Supervised Method with Depth Estimation</a:t>
            </a:r>
            <a:endParaRPr lang="en-US" dirty="0"/>
          </a:p>
        </p:txBody>
      </p:sp>
      <p:sp>
        <p:nvSpPr>
          <p:cNvPr id="3" name="Freeform 6">
            <a:extLst>
              <a:ext uri="{FF2B5EF4-FFF2-40B4-BE49-F238E27FC236}">
                <a16:creationId xmlns:a16="http://schemas.microsoft.com/office/drawing/2014/main" id="{EABE8C2D-A185-7E1C-8C2B-DC7AB852756F}"/>
              </a:ext>
            </a:extLst>
          </p:cNvPr>
          <p:cNvSpPr>
            <a:spLocks noEditPoints="1"/>
          </p:cNvSpPr>
          <p:nvPr/>
        </p:nvSpPr>
        <p:spPr bwMode="auto">
          <a:xfrm>
            <a:off x="1139242" y="3114350"/>
            <a:ext cx="2743200" cy="2743200"/>
          </a:xfrm>
          <a:custGeom>
            <a:avLst/>
            <a:gdLst>
              <a:gd name="T0" fmla="*/ 8588 w 8588"/>
              <a:gd name="T1" fmla="*/ 4842 h 8589"/>
              <a:gd name="T2" fmla="*/ 8588 w 8588"/>
              <a:gd name="T3" fmla="*/ 3803 h 8589"/>
              <a:gd name="T4" fmla="*/ 7349 w 8588"/>
              <a:gd name="T5" fmla="*/ 3496 h 8589"/>
              <a:gd name="T6" fmla="*/ 6978 w 8588"/>
              <a:gd name="T7" fmla="*/ 2620 h 8589"/>
              <a:gd name="T8" fmla="*/ 7633 w 8588"/>
              <a:gd name="T9" fmla="*/ 1645 h 8589"/>
              <a:gd name="T10" fmla="*/ 6899 w 8588"/>
              <a:gd name="T11" fmla="*/ 911 h 8589"/>
              <a:gd name="T12" fmla="*/ 5871 w 8588"/>
              <a:gd name="T13" fmla="*/ 1530 h 8589"/>
              <a:gd name="T14" fmla="*/ 5045 w 8588"/>
              <a:gd name="T15" fmla="*/ 1185 h 8589"/>
              <a:gd name="T16" fmla="*/ 4813 w 8588"/>
              <a:gd name="T17" fmla="*/ 0 h 8589"/>
              <a:gd name="T18" fmla="*/ 3774 w 8588"/>
              <a:gd name="T19" fmla="*/ 0 h 8589"/>
              <a:gd name="T20" fmla="*/ 3485 w 8588"/>
              <a:gd name="T21" fmla="*/ 1168 h 8589"/>
              <a:gd name="T22" fmla="*/ 2578 w 8588"/>
              <a:gd name="T23" fmla="*/ 1537 h 8589"/>
              <a:gd name="T24" fmla="*/ 1588 w 8588"/>
              <a:gd name="T25" fmla="*/ 871 h 8589"/>
              <a:gd name="T26" fmla="*/ 854 w 8588"/>
              <a:gd name="T27" fmla="*/ 1605 h 8589"/>
              <a:gd name="T28" fmla="*/ 1474 w 8588"/>
              <a:gd name="T29" fmla="*/ 2635 h 8589"/>
              <a:gd name="T30" fmla="*/ 1103 w 8588"/>
              <a:gd name="T31" fmla="*/ 3531 h 8589"/>
              <a:gd name="T32" fmla="*/ 0 w 8588"/>
              <a:gd name="T33" fmla="*/ 3747 h 8589"/>
              <a:gd name="T34" fmla="*/ 0 w 8588"/>
              <a:gd name="T35" fmla="*/ 4786 h 8589"/>
              <a:gd name="T36" fmla="*/ 1100 w 8588"/>
              <a:gd name="T37" fmla="*/ 5059 h 8589"/>
              <a:gd name="T38" fmla="*/ 1459 w 8588"/>
              <a:gd name="T39" fmla="*/ 5943 h 8589"/>
              <a:gd name="T40" fmla="*/ 786 w 8588"/>
              <a:gd name="T41" fmla="*/ 6944 h 8589"/>
              <a:gd name="T42" fmla="*/ 1521 w 8588"/>
              <a:gd name="T43" fmla="*/ 7678 h 8589"/>
              <a:gd name="T44" fmla="*/ 2557 w 8588"/>
              <a:gd name="T45" fmla="*/ 7054 h 8589"/>
              <a:gd name="T46" fmla="*/ 3493 w 8588"/>
              <a:gd name="T47" fmla="*/ 7437 h 8589"/>
              <a:gd name="T48" fmla="*/ 3719 w 8588"/>
              <a:gd name="T49" fmla="*/ 8589 h 8589"/>
              <a:gd name="T50" fmla="*/ 4757 w 8588"/>
              <a:gd name="T51" fmla="*/ 8589 h 8589"/>
              <a:gd name="T52" fmla="*/ 5048 w 8588"/>
              <a:gd name="T53" fmla="*/ 7417 h 8589"/>
              <a:gd name="T54" fmla="*/ 5902 w 8588"/>
              <a:gd name="T55" fmla="*/ 7055 h 8589"/>
              <a:gd name="T56" fmla="*/ 6887 w 8588"/>
              <a:gd name="T57" fmla="*/ 7718 h 8589"/>
              <a:gd name="T58" fmla="*/ 7622 w 8588"/>
              <a:gd name="T59" fmla="*/ 6984 h 8589"/>
              <a:gd name="T60" fmla="*/ 6998 w 8588"/>
              <a:gd name="T61" fmla="*/ 5949 h 8589"/>
              <a:gd name="T62" fmla="*/ 7355 w 8588"/>
              <a:gd name="T63" fmla="*/ 5083 h 8589"/>
              <a:gd name="T64" fmla="*/ 8588 w 8588"/>
              <a:gd name="T65" fmla="*/ 4842 h 8589"/>
              <a:gd name="T66" fmla="*/ 4273 w 8588"/>
              <a:gd name="T67" fmla="*/ 6470 h 8589"/>
              <a:gd name="T68" fmla="*/ 2146 w 8588"/>
              <a:gd name="T69" fmla="*/ 4343 h 8589"/>
              <a:gd name="T70" fmla="*/ 4273 w 8588"/>
              <a:gd name="T71" fmla="*/ 2218 h 8589"/>
              <a:gd name="T72" fmla="*/ 6399 w 8588"/>
              <a:gd name="T73" fmla="*/ 4343 h 8589"/>
              <a:gd name="T74" fmla="*/ 4273 w 8588"/>
              <a:gd name="T75" fmla="*/ 6470 h 85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588" h="8589">
                <a:moveTo>
                  <a:pt x="8588" y="4842"/>
                </a:moveTo>
                <a:cubicBezTo>
                  <a:pt x="8588" y="3803"/>
                  <a:pt x="8588" y="3803"/>
                  <a:pt x="8588" y="3803"/>
                </a:cubicBezTo>
                <a:cubicBezTo>
                  <a:pt x="7349" y="3496"/>
                  <a:pt x="7349" y="3496"/>
                  <a:pt x="7349" y="3496"/>
                </a:cubicBezTo>
                <a:cubicBezTo>
                  <a:pt x="7269" y="3183"/>
                  <a:pt x="7142" y="2888"/>
                  <a:pt x="6978" y="2620"/>
                </a:cubicBezTo>
                <a:cubicBezTo>
                  <a:pt x="7633" y="1645"/>
                  <a:pt x="7633" y="1645"/>
                  <a:pt x="7633" y="1645"/>
                </a:cubicBezTo>
                <a:cubicBezTo>
                  <a:pt x="6899" y="911"/>
                  <a:pt x="6899" y="911"/>
                  <a:pt x="6899" y="911"/>
                </a:cubicBezTo>
                <a:cubicBezTo>
                  <a:pt x="5871" y="1530"/>
                  <a:pt x="5871" y="1530"/>
                  <a:pt x="5871" y="1530"/>
                </a:cubicBezTo>
                <a:cubicBezTo>
                  <a:pt x="5616" y="1379"/>
                  <a:pt x="5339" y="1261"/>
                  <a:pt x="5045" y="1185"/>
                </a:cubicBezTo>
                <a:cubicBezTo>
                  <a:pt x="4813" y="0"/>
                  <a:pt x="4813" y="0"/>
                  <a:pt x="4813" y="0"/>
                </a:cubicBezTo>
                <a:cubicBezTo>
                  <a:pt x="3774" y="0"/>
                  <a:pt x="3774" y="0"/>
                  <a:pt x="3774" y="0"/>
                </a:cubicBezTo>
                <a:cubicBezTo>
                  <a:pt x="3485" y="1168"/>
                  <a:pt x="3485" y="1168"/>
                  <a:pt x="3485" y="1168"/>
                </a:cubicBezTo>
                <a:cubicBezTo>
                  <a:pt x="3161" y="1245"/>
                  <a:pt x="2856" y="1370"/>
                  <a:pt x="2578" y="1537"/>
                </a:cubicBezTo>
                <a:cubicBezTo>
                  <a:pt x="1588" y="871"/>
                  <a:pt x="1588" y="871"/>
                  <a:pt x="1588" y="871"/>
                </a:cubicBezTo>
                <a:cubicBezTo>
                  <a:pt x="854" y="1605"/>
                  <a:pt x="854" y="1605"/>
                  <a:pt x="854" y="1605"/>
                </a:cubicBezTo>
                <a:cubicBezTo>
                  <a:pt x="1474" y="2635"/>
                  <a:pt x="1474" y="2635"/>
                  <a:pt x="1474" y="2635"/>
                </a:cubicBezTo>
                <a:cubicBezTo>
                  <a:pt x="1308" y="2910"/>
                  <a:pt x="1181" y="3211"/>
                  <a:pt x="1103" y="3531"/>
                </a:cubicBezTo>
                <a:cubicBezTo>
                  <a:pt x="0" y="3747"/>
                  <a:pt x="0" y="3747"/>
                  <a:pt x="0" y="3747"/>
                </a:cubicBezTo>
                <a:cubicBezTo>
                  <a:pt x="0" y="4786"/>
                  <a:pt x="0" y="4786"/>
                  <a:pt x="0" y="4786"/>
                </a:cubicBezTo>
                <a:cubicBezTo>
                  <a:pt x="1100" y="5059"/>
                  <a:pt x="1100" y="5059"/>
                  <a:pt x="1100" y="5059"/>
                </a:cubicBezTo>
                <a:cubicBezTo>
                  <a:pt x="1176" y="5374"/>
                  <a:pt x="1298" y="5672"/>
                  <a:pt x="1459" y="5943"/>
                </a:cubicBezTo>
                <a:cubicBezTo>
                  <a:pt x="786" y="6944"/>
                  <a:pt x="786" y="6944"/>
                  <a:pt x="786" y="6944"/>
                </a:cubicBezTo>
                <a:cubicBezTo>
                  <a:pt x="1521" y="7678"/>
                  <a:pt x="1521" y="7678"/>
                  <a:pt x="1521" y="7678"/>
                </a:cubicBezTo>
                <a:cubicBezTo>
                  <a:pt x="2557" y="7054"/>
                  <a:pt x="2557" y="7054"/>
                  <a:pt x="2557" y="7054"/>
                </a:cubicBezTo>
                <a:cubicBezTo>
                  <a:pt x="2843" y="7228"/>
                  <a:pt x="3158" y="7359"/>
                  <a:pt x="3493" y="7437"/>
                </a:cubicBezTo>
                <a:cubicBezTo>
                  <a:pt x="3719" y="8589"/>
                  <a:pt x="3719" y="8589"/>
                  <a:pt x="3719" y="8589"/>
                </a:cubicBezTo>
                <a:cubicBezTo>
                  <a:pt x="4757" y="8589"/>
                  <a:pt x="4757" y="8589"/>
                  <a:pt x="4757" y="8589"/>
                </a:cubicBezTo>
                <a:cubicBezTo>
                  <a:pt x="5048" y="7417"/>
                  <a:pt x="5048" y="7417"/>
                  <a:pt x="5048" y="7417"/>
                </a:cubicBezTo>
                <a:cubicBezTo>
                  <a:pt x="5352" y="7338"/>
                  <a:pt x="5639" y="7215"/>
                  <a:pt x="5902" y="7055"/>
                </a:cubicBezTo>
                <a:cubicBezTo>
                  <a:pt x="6887" y="7718"/>
                  <a:pt x="6887" y="7718"/>
                  <a:pt x="6887" y="7718"/>
                </a:cubicBezTo>
                <a:cubicBezTo>
                  <a:pt x="7622" y="6984"/>
                  <a:pt x="7622" y="6984"/>
                  <a:pt x="7622" y="6984"/>
                </a:cubicBezTo>
                <a:cubicBezTo>
                  <a:pt x="6998" y="5949"/>
                  <a:pt x="6998" y="5949"/>
                  <a:pt x="6998" y="5949"/>
                </a:cubicBezTo>
                <a:cubicBezTo>
                  <a:pt x="7157" y="5683"/>
                  <a:pt x="7278" y="5392"/>
                  <a:pt x="7355" y="5083"/>
                </a:cubicBezTo>
                <a:lnTo>
                  <a:pt x="8588" y="4842"/>
                </a:lnTo>
                <a:close/>
                <a:moveTo>
                  <a:pt x="4273" y="6470"/>
                </a:moveTo>
                <a:cubicBezTo>
                  <a:pt x="3098" y="6470"/>
                  <a:pt x="2146" y="5518"/>
                  <a:pt x="2146" y="4343"/>
                </a:cubicBezTo>
                <a:cubicBezTo>
                  <a:pt x="2146" y="3170"/>
                  <a:pt x="3098" y="2218"/>
                  <a:pt x="4273" y="2218"/>
                </a:cubicBezTo>
                <a:cubicBezTo>
                  <a:pt x="5447" y="2218"/>
                  <a:pt x="6399" y="3170"/>
                  <a:pt x="6399" y="4343"/>
                </a:cubicBezTo>
                <a:cubicBezTo>
                  <a:pt x="6399" y="5518"/>
                  <a:pt x="5447" y="6470"/>
                  <a:pt x="4273" y="647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296" tIns="41148" rIns="82296" bIns="41148" numCol="1" anchor="t" anchorCtr="0" compatLnSpc="1">
            <a:prstTxWarp prst="textNoShape">
              <a:avLst/>
            </a:prstTxWarp>
          </a:bodyPr>
          <a:lstStyle/>
          <a:p>
            <a:endParaRPr lang="en-US" dirty="0"/>
          </a:p>
        </p:txBody>
      </p:sp>
      <p:sp>
        <p:nvSpPr>
          <p:cNvPr id="5" name="Freeform 6">
            <a:extLst>
              <a:ext uri="{FF2B5EF4-FFF2-40B4-BE49-F238E27FC236}">
                <a16:creationId xmlns:a16="http://schemas.microsoft.com/office/drawing/2014/main" id="{FA79CA95-F0B2-07E0-D28F-78058F51A46B}"/>
              </a:ext>
            </a:extLst>
          </p:cNvPr>
          <p:cNvSpPr>
            <a:spLocks noEditPoints="1"/>
          </p:cNvSpPr>
          <p:nvPr/>
        </p:nvSpPr>
        <p:spPr bwMode="auto">
          <a:xfrm rot="900000">
            <a:off x="3424638" y="2025975"/>
            <a:ext cx="2743200" cy="2743200"/>
          </a:xfrm>
          <a:custGeom>
            <a:avLst/>
            <a:gdLst>
              <a:gd name="T0" fmla="*/ 8588 w 8588"/>
              <a:gd name="T1" fmla="*/ 4842 h 8589"/>
              <a:gd name="T2" fmla="*/ 8588 w 8588"/>
              <a:gd name="T3" fmla="*/ 3803 h 8589"/>
              <a:gd name="T4" fmla="*/ 7349 w 8588"/>
              <a:gd name="T5" fmla="*/ 3496 h 8589"/>
              <a:gd name="T6" fmla="*/ 6978 w 8588"/>
              <a:gd name="T7" fmla="*/ 2620 h 8589"/>
              <a:gd name="T8" fmla="*/ 7633 w 8588"/>
              <a:gd name="T9" fmla="*/ 1645 h 8589"/>
              <a:gd name="T10" fmla="*/ 6899 w 8588"/>
              <a:gd name="T11" fmla="*/ 911 h 8589"/>
              <a:gd name="T12" fmla="*/ 5871 w 8588"/>
              <a:gd name="T13" fmla="*/ 1530 h 8589"/>
              <a:gd name="T14" fmla="*/ 5045 w 8588"/>
              <a:gd name="T15" fmla="*/ 1185 h 8589"/>
              <a:gd name="T16" fmla="*/ 4813 w 8588"/>
              <a:gd name="T17" fmla="*/ 0 h 8589"/>
              <a:gd name="T18" fmla="*/ 3774 w 8588"/>
              <a:gd name="T19" fmla="*/ 0 h 8589"/>
              <a:gd name="T20" fmla="*/ 3485 w 8588"/>
              <a:gd name="T21" fmla="*/ 1168 h 8589"/>
              <a:gd name="T22" fmla="*/ 2578 w 8588"/>
              <a:gd name="T23" fmla="*/ 1537 h 8589"/>
              <a:gd name="T24" fmla="*/ 1588 w 8588"/>
              <a:gd name="T25" fmla="*/ 871 h 8589"/>
              <a:gd name="T26" fmla="*/ 854 w 8588"/>
              <a:gd name="T27" fmla="*/ 1605 h 8589"/>
              <a:gd name="T28" fmla="*/ 1474 w 8588"/>
              <a:gd name="T29" fmla="*/ 2635 h 8589"/>
              <a:gd name="T30" fmla="*/ 1103 w 8588"/>
              <a:gd name="T31" fmla="*/ 3531 h 8589"/>
              <a:gd name="T32" fmla="*/ 0 w 8588"/>
              <a:gd name="T33" fmla="*/ 3747 h 8589"/>
              <a:gd name="T34" fmla="*/ 0 w 8588"/>
              <a:gd name="T35" fmla="*/ 4786 h 8589"/>
              <a:gd name="T36" fmla="*/ 1100 w 8588"/>
              <a:gd name="T37" fmla="*/ 5059 h 8589"/>
              <a:gd name="T38" fmla="*/ 1459 w 8588"/>
              <a:gd name="T39" fmla="*/ 5943 h 8589"/>
              <a:gd name="T40" fmla="*/ 786 w 8588"/>
              <a:gd name="T41" fmla="*/ 6944 h 8589"/>
              <a:gd name="T42" fmla="*/ 1521 w 8588"/>
              <a:gd name="T43" fmla="*/ 7678 h 8589"/>
              <a:gd name="T44" fmla="*/ 2557 w 8588"/>
              <a:gd name="T45" fmla="*/ 7054 h 8589"/>
              <a:gd name="T46" fmla="*/ 3493 w 8588"/>
              <a:gd name="T47" fmla="*/ 7437 h 8589"/>
              <a:gd name="T48" fmla="*/ 3719 w 8588"/>
              <a:gd name="T49" fmla="*/ 8589 h 8589"/>
              <a:gd name="T50" fmla="*/ 4757 w 8588"/>
              <a:gd name="T51" fmla="*/ 8589 h 8589"/>
              <a:gd name="T52" fmla="*/ 5048 w 8588"/>
              <a:gd name="T53" fmla="*/ 7417 h 8589"/>
              <a:gd name="T54" fmla="*/ 5902 w 8588"/>
              <a:gd name="T55" fmla="*/ 7055 h 8589"/>
              <a:gd name="T56" fmla="*/ 6887 w 8588"/>
              <a:gd name="T57" fmla="*/ 7718 h 8589"/>
              <a:gd name="T58" fmla="*/ 7622 w 8588"/>
              <a:gd name="T59" fmla="*/ 6984 h 8589"/>
              <a:gd name="T60" fmla="*/ 6998 w 8588"/>
              <a:gd name="T61" fmla="*/ 5949 h 8589"/>
              <a:gd name="T62" fmla="*/ 7355 w 8588"/>
              <a:gd name="T63" fmla="*/ 5083 h 8589"/>
              <a:gd name="T64" fmla="*/ 8588 w 8588"/>
              <a:gd name="T65" fmla="*/ 4842 h 8589"/>
              <a:gd name="T66" fmla="*/ 4273 w 8588"/>
              <a:gd name="T67" fmla="*/ 6470 h 8589"/>
              <a:gd name="T68" fmla="*/ 2146 w 8588"/>
              <a:gd name="T69" fmla="*/ 4343 h 8589"/>
              <a:gd name="T70" fmla="*/ 4273 w 8588"/>
              <a:gd name="T71" fmla="*/ 2218 h 8589"/>
              <a:gd name="T72" fmla="*/ 6399 w 8588"/>
              <a:gd name="T73" fmla="*/ 4343 h 8589"/>
              <a:gd name="T74" fmla="*/ 4273 w 8588"/>
              <a:gd name="T75" fmla="*/ 6470 h 85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588" h="8589">
                <a:moveTo>
                  <a:pt x="8588" y="4842"/>
                </a:moveTo>
                <a:cubicBezTo>
                  <a:pt x="8588" y="3803"/>
                  <a:pt x="8588" y="3803"/>
                  <a:pt x="8588" y="3803"/>
                </a:cubicBezTo>
                <a:cubicBezTo>
                  <a:pt x="7349" y="3496"/>
                  <a:pt x="7349" y="3496"/>
                  <a:pt x="7349" y="3496"/>
                </a:cubicBezTo>
                <a:cubicBezTo>
                  <a:pt x="7269" y="3183"/>
                  <a:pt x="7142" y="2888"/>
                  <a:pt x="6978" y="2620"/>
                </a:cubicBezTo>
                <a:cubicBezTo>
                  <a:pt x="7633" y="1645"/>
                  <a:pt x="7633" y="1645"/>
                  <a:pt x="7633" y="1645"/>
                </a:cubicBezTo>
                <a:cubicBezTo>
                  <a:pt x="6899" y="911"/>
                  <a:pt x="6899" y="911"/>
                  <a:pt x="6899" y="911"/>
                </a:cubicBezTo>
                <a:cubicBezTo>
                  <a:pt x="5871" y="1530"/>
                  <a:pt x="5871" y="1530"/>
                  <a:pt x="5871" y="1530"/>
                </a:cubicBezTo>
                <a:cubicBezTo>
                  <a:pt x="5616" y="1379"/>
                  <a:pt x="5339" y="1261"/>
                  <a:pt x="5045" y="1185"/>
                </a:cubicBezTo>
                <a:cubicBezTo>
                  <a:pt x="4813" y="0"/>
                  <a:pt x="4813" y="0"/>
                  <a:pt x="4813" y="0"/>
                </a:cubicBezTo>
                <a:cubicBezTo>
                  <a:pt x="3774" y="0"/>
                  <a:pt x="3774" y="0"/>
                  <a:pt x="3774" y="0"/>
                </a:cubicBezTo>
                <a:cubicBezTo>
                  <a:pt x="3485" y="1168"/>
                  <a:pt x="3485" y="1168"/>
                  <a:pt x="3485" y="1168"/>
                </a:cubicBezTo>
                <a:cubicBezTo>
                  <a:pt x="3161" y="1245"/>
                  <a:pt x="2856" y="1370"/>
                  <a:pt x="2578" y="1537"/>
                </a:cubicBezTo>
                <a:cubicBezTo>
                  <a:pt x="1588" y="871"/>
                  <a:pt x="1588" y="871"/>
                  <a:pt x="1588" y="871"/>
                </a:cubicBezTo>
                <a:cubicBezTo>
                  <a:pt x="854" y="1605"/>
                  <a:pt x="854" y="1605"/>
                  <a:pt x="854" y="1605"/>
                </a:cubicBezTo>
                <a:cubicBezTo>
                  <a:pt x="1474" y="2635"/>
                  <a:pt x="1474" y="2635"/>
                  <a:pt x="1474" y="2635"/>
                </a:cubicBezTo>
                <a:cubicBezTo>
                  <a:pt x="1308" y="2910"/>
                  <a:pt x="1181" y="3211"/>
                  <a:pt x="1103" y="3531"/>
                </a:cubicBezTo>
                <a:cubicBezTo>
                  <a:pt x="0" y="3747"/>
                  <a:pt x="0" y="3747"/>
                  <a:pt x="0" y="3747"/>
                </a:cubicBezTo>
                <a:cubicBezTo>
                  <a:pt x="0" y="4786"/>
                  <a:pt x="0" y="4786"/>
                  <a:pt x="0" y="4786"/>
                </a:cubicBezTo>
                <a:cubicBezTo>
                  <a:pt x="1100" y="5059"/>
                  <a:pt x="1100" y="5059"/>
                  <a:pt x="1100" y="5059"/>
                </a:cubicBezTo>
                <a:cubicBezTo>
                  <a:pt x="1176" y="5374"/>
                  <a:pt x="1298" y="5672"/>
                  <a:pt x="1459" y="5943"/>
                </a:cubicBezTo>
                <a:cubicBezTo>
                  <a:pt x="786" y="6944"/>
                  <a:pt x="786" y="6944"/>
                  <a:pt x="786" y="6944"/>
                </a:cubicBezTo>
                <a:cubicBezTo>
                  <a:pt x="1521" y="7678"/>
                  <a:pt x="1521" y="7678"/>
                  <a:pt x="1521" y="7678"/>
                </a:cubicBezTo>
                <a:cubicBezTo>
                  <a:pt x="2557" y="7054"/>
                  <a:pt x="2557" y="7054"/>
                  <a:pt x="2557" y="7054"/>
                </a:cubicBezTo>
                <a:cubicBezTo>
                  <a:pt x="2843" y="7228"/>
                  <a:pt x="3158" y="7359"/>
                  <a:pt x="3493" y="7437"/>
                </a:cubicBezTo>
                <a:cubicBezTo>
                  <a:pt x="3719" y="8589"/>
                  <a:pt x="3719" y="8589"/>
                  <a:pt x="3719" y="8589"/>
                </a:cubicBezTo>
                <a:cubicBezTo>
                  <a:pt x="4757" y="8589"/>
                  <a:pt x="4757" y="8589"/>
                  <a:pt x="4757" y="8589"/>
                </a:cubicBezTo>
                <a:cubicBezTo>
                  <a:pt x="5048" y="7417"/>
                  <a:pt x="5048" y="7417"/>
                  <a:pt x="5048" y="7417"/>
                </a:cubicBezTo>
                <a:cubicBezTo>
                  <a:pt x="5352" y="7338"/>
                  <a:pt x="5639" y="7215"/>
                  <a:pt x="5902" y="7055"/>
                </a:cubicBezTo>
                <a:cubicBezTo>
                  <a:pt x="6887" y="7718"/>
                  <a:pt x="6887" y="7718"/>
                  <a:pt x="6887" y="7718"/>
                </a:cubicBezTo>
                <a:cubicBezTo>
                  <a:pt x="7622" y="6984"/>
                  <a:pt x="7622" y="6984"/>
                  <a:pt x="7622" y="6984"/>
                </a:cubicBezTo>
                <a:cubicBezTo>
                  <a:pt x="6998" y="5949"/>
                  <a:pt x="6998" y="5949"/>
                  <a:pt x="6998" y="5949"/>
                </a:cubicBezTo>
                <a:cubicBezTo>
                  <a:pt x="7157" y="5683"/>
                  <a:pt x="7278" y="5392"/>
                  <a:pt x="7355" y="5083"/>
                </a:cubicBezTo>
                <a:lnTo>
                  <a:pt x="8588" y="4842"/>
                </a:lnTo>
                <a:close/>
                <a:moveTo>
                  <a:pt x="4273" y="6470"/>
                </a:moveTo>
                <a:cubicBezTo>
                  <a:pt x="3098" y="6470"/>
                  <a:pt x="2146" y="5518"/>
                  <a:pt x="2146" y="4343"/>
                </a:cubicBezTo>
                <a:cubicBezTo>
                  <a:pt x="2146" y="3170"/>
                  <a:pt x="3098" y="2218"/>
                  <a:pt x="4273" y="2218"/>
                </a:cubicBezTo>
                <a:cubicBezTo>
                  <a:pt x="5447" y="2218"/>
                  <a:pt x="6399" y="3170"/>
                  <a:pt x="6399" y="4343"/>
                </a:cubicBezTo>
                <a:cubicBezTo>
                  <a:pt x="6399" y="5518"/>
                  <a:pt x="5447" y="6470"/>
                  <a:pt x="4273" y="647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296" tIns="41148" rIns="82296" bIns="41148" numCol="1" anchor="t" anchorCtr="0" compatLnSpc="1">
            <a:prstTxWarp prst="textNoShape">
              <a:avLst/>
            </a:prstTxWarp>
          </a:bodyPr>
          <a:lstStyle/>
          <a:p>
            <a:endParaRPr lang="en-US" dirty="0"/>
          </a:p>
        </p:txBody>
      </p:sp>
      <p:sp>
        <p:nvSpPr>
          <p:cNvPr id="6" name="Freeform 6">
            <a:extLst>
              <a:ext uri="{FF2B5EF4-FFF2-40B4-BE49-F238E27FC236}">
                <a16:creationId xmlns:a16="http://schemas.microsoft.com/office/drawing/2014/main" id="{B5FD3475-FF5A-83F0-0D23-8175AC71FE2C}"/>
              </a:ext>
            </a:extLst>
          </p:cNvPr>
          <p:cNvSpPr>
            <a:spLocks noEditPoints="1"/>
          </p:cNvSpPr>
          <p:nvPr/>
        </p:nvSpPr>
        <p:spPr bwMode="auto">
          <a:xfrm>
            <a:off x="5797321" y="2853278"/>
            <a:ext cx="2743200" cy="2743200"/>
          </a:xfrm>
          <a:custGeom>
            <a:avLst/>
            <a:gdLst>
              <a:gd name="T0" fmla="*/ 8588 w 8588"/>
              <a:gd name="T1" fmla="*/ 4842 h 8589"/>
              <a:gd name="T2" fmla="*/ 8588 w 8588"/>
              <a:gd name="T3" fmla="*/ 3803 h 8589"/>
              <a:gd name="T4" fmla="*/ 7349 w 8588"/>
              <a:gd name="T5" fmla="*/ 3496 h 8589"/>
              <a:gd name="T6" fmla="*/ 6978 w 8588"/>
              <a:gd name="T7" fmla="*/ 2620 h 8589"/>
              <a:gd name="T8" fmla="*/ 7633 w 8588"/>
              <a:gd name="T9" fmla="*/ 1645 h 8589"/>
              <a:gd name="T10" fmla="*/ 6899 w 8588"/>
              <a:gd name="T11" fmla="*/ 911 h 8589"/>
              <a:gd name="T12" fmla="*/ 5871 w 8588"/>
              <a:gd name="T13" fmla="*/ 1530 h 8589"/>
              <a:gd name="T14" fmla="*/ 5045 w 8588"/>
              <a:gd name="T15" fmla="*/ 1185 h 8589"/>
              <a:gd name="T16" fmla="*/ 4813 w 8588"/>
              <a:gd name="T17" fmla="*/ 0 h 8589"/>
              <a:gd name="T18" fmla="*/ 3774 w 8588"/>
              <a:gd name="T19" fmla="*/ 0 h 8589"/>
              <a:gd name="T20" fmla="*/ 3485 w 8588"/>
              <a:gd name="T21" fmla="*/ 1168 h 8589"/>
              <a:gd name="T22" fmla="*/ 2578 w 8588"/>
              <a:gd name="T23" fmla="*/ 1537 h 8589"/>
              <a:gd name="T24" fmla="*/ 1588 w 8588"/>
              <a:gd name="T25" fmla="*/ 871 h 8589"/>
              <a:gd name="T26" fmla="*/ 854 w 8588"/>
              <a:gd name="T27" fmla="*/ 1605 h 8589"/>
              <a:gd name="T28" fmla="*/ 1474 w 8588"/>
              <a:gd name="T29" fmla="*/ 2635 h 8589"/>
              <a:gd name="T30" fmla="*/ 1103 w 8588"/>
              <a:gd name="T31" fmla="*/ 3531 h 8589"/>
              <a:gd name="T32" fmla="*/ 0 w 8588"/>
              <a:gd name="T33" fmla="*/ 3747 h 8589"/>
              <a:gd name="T34" fmla="*/ 0 w 8588"/>
              <a:gd name="T35" fmla="*/ 4786 h 8589"/>
              <a:gd name="T36" fmla="*/ 1100 w 8588"/>
              <a:gd name="T37" fmla="*/ 5059 h 8589"/>
              <a:gd name="T38" fmla="*/ 1459 w 8588"/>
              <a:gd name="T39" fmla="*/ 5943 h 8589"/>
              <a:gd name="T40" fmla="*/ 786 w 8588"/>
              <a:gd name="T41" fmla="*/ 6944 h 8589"/>
              <a:gd name="T42" fmla="*/ 1521 w 8588"/>
              <a:gd name="T43" fmla="*/ 7678 h 8589"/>
              <a:gd name="T44" fmla="*/ 2557 w 8588"/>
              <a:gd name="T45" fmla="*/ 7054 h 8589"/>
              <a:gd name="T46" fmla="*/ 3493 w 8588"/>
              <a:gd name="T47" fmla="*/ 7437 h 8589"/>
              <a:gd name="T48" fmla="*/ 3719 w 8588"/>
              <a:gd name="T49" fmla="*/ 8589 h 8589"/>
              <a:gd name="T50" fmla="*/ 4757 w 8588"/>
              <a:gd name="T51" fmla="*/ 8589 h 8589"/>
              <a:gd name="T52" fmla="*/ 5048 w 8588"/>
              <a:gd name="T53" fmla="*/ 7417 h 8589"/>
              <a:gd name="T54" fmla="*/ 5902 w 8588"/>
              <a:gd name="T55" fmla="*/ 7055 h 8589"/>
              <a:gd name="T56" fmla="*/ 6887 w 8588"/>
              <a:gd name="T57" fmla="*/ 7718 h 8589"/>
              <a:gd name="T58" fmla="*/ 7622 w 8588"/>
              <a:gd name="T59" fmla="*/ 6984 h 8589"/>
              <a:gd name="T60" fmla="*/ 6998 w 8588"/>
              <a:gd name="T61" fmla="*/ 5949 h 8589"/>
              <a:gd name="T62" fmla="*/ 7355 w 8588"/>
              <a:gd name="T63" fmla="*/ 5083 h 8589"/>
              <a:gd name="T64" fmla="*/ 8588 w 8588"/>
              <a:gd name="T65" fmla="*/ 4842 h 8589"/>
              <a:gd name="T66" fmla="*/ 4273 w 8588"/>
              <a:gd name="T67" fmla="*/ 6470 h 8589"/>
              <a:gd name="T68" fmla="*/ 2146 w 8588"/>
              <a:gd name="T69" fmla="*/ 4343 h 8589"/>
              <a:gd name="T70" fmla="*/ 4273 w 8588"/>
              <a:gd name="T71" fmla="*/ 2218 h 8589"/>
              <a:gd name="T72" fmla="*/ 6399 w 8588"/>
              <a:gd name="T73" fmla="*/ 4343 h 8589"/>
              <a:gd name="T74" fmla="*/ 4273 w 8588"/>
              <a:gd name="T75" fmla="*/ 6470 h 85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588" h="8589">
                <a:moveTo>
                  <a:pt x="8588" y="4842"/>
                </a:moveTo>
                <a:cubicBezTo>
                  <a:pt x="8588" y="3803"/>
                  <a:pt x="8588" y="3803"/>
                  <a:pt x="8588" y="3803"/>
                </a:cubicBezTo>
                <a:cubicBezTo>
                  <a:pt x="7349" y="3496"/>
                  <a:pt x="7349" y="3496"/>
                  <a:pt x="7349" y="3496"/>
                </a:cubicBezTo>
                <a:cubicBezTo>
                  <a:pt x="7269" y="3183"/>
                  <a:pt x="7142" y="2888"/>
                  <a:pt x="6978" y="2620"/>
                </a:cubicBezTo>
                <a:cubicBezTo>
                  <a:pt x="7633" y="1645"/>
                  <a:pt x="7633" y="1645"/>
                  <a:pt x="7633" y="1645"/>
                </a:cubicBezTo>
                <a:cubicBezTo>
                  <a:pt x="6899" y="911"/>
                  <a:pt x="6899" y="911"/>
                  <a:pt x="6899" y="911"/>
                </a:cubicBezTo>
                <a:cubicBezTo>
                  <a:pt x="5871" y="1530"/>
                  <a:pt x="5871" y="1530"/>
                  <a:pt x="5871" y="1530"/>
                </a:cubicBezTo>
                <a:cubicBezTo>
                  <a:pt x="5616" y="1379"/>
                  <a:pt x="5339" y="1261"/>
                  <a:pt x="5045" y="1185"/>
                </a:cubicBezTo>
                <a:cubicBezTo>
                  <a:pt x="4813" y="0"/>
                  <a:pt x="4813" y="0"/>
                  <a:pt x="4813" y="0"/>
                </a:cubicBezTo>
                <a:cubicBezTo>
                  <a:pt x="3774" y="0"/>
                  <a:pt x="3774" y="0"/>
                  <a:pt x="3774" y="0"/>
                </a:cubicBezTo>
                <a:cubicBezTo>
                  <a:pt x="3485" y="1168"/>
                  <a:pt x="3485" y="1168"/>
                  <a:pt x="3485" y="1168"/>
                </a:cubicBezTo>
                <a:cubicBezTo>
                  <a:pt x="3161" y="1245"/>
                  <a:pt x="2856" y="1370"/>
                  <a:pt x="2578" y="1537"/>
                </a:cubicBezTo>
                <a:cubicBezTo>
                  <a:pt x="1588" y="871"/>
                  <a:pt x="1588" y="871"/>
                  <a:pt x="1588" y="871"/>
                </a:cubicBezTo>
                <a:cubicBezTo>
                  <a:pt x="854" y="1605"/>
                  <a:pt x="854" y="1605"/>
                  <a:pt x="854" y="1605"/>
                </a:cubicBezTo>
                <a:cubicBezTo>
                  <a:pt x="1474" y="2635"/>
                  <a:pt x="1474" y="2635"/>
                  <a:pt x="1474" y="2635"/>
                </a:cubicBezTo>
                <a:cubicBezTo>
                  <a:pt x="1308" y="2910"/>
                  <a:pt x="1181" y="3211"/>
                  <a:pt x="1103" y="3531"/>
                </a:cubicBezTo>
                <a:cubicBezTo>
                  <a:pt x="0" y="3747"/>
                  <a:pt x="0" y="3747"/>
                  <a:pt x="0" y="3747"/>
                </a:cubicBezTo>
                <a:cubicBezTo>
                  <a:pt x="0" y="4786"/>
                  <a:pt x="0" y="4786"/>
                  <a:pt x="0" y="4786"/>
                </a:cubicBezTo>
                <a:cubicBezTo>
                  <a:pt x="1100" y="5059"/>
                  <a:pt x="1100" y="5059"/>
                  <a:pt x="1100" y="5059"/>
                </a:cubicBezTo>
                <a:cubicBezTo>
                  <a:pt x="1176" y="5374"/>
                  <a:pt x="1298" y="5672"/>
                  <a:pt x="1459" y="5943"/>
                </a:cubicBezTo>
                <a:cubicBezTo>
                  <a:pt x="786" y="6944"/>
                  <a:pt x="786" y="6944"/>
                  <a:pt x="786" y="6944"/>
                </a:cubicBezTo>
                <a:cubicBezTo>
                  <a:pt x="1521" y="7678"/>
                  <a:pt x="1521" y="7678"/>
                  <a:pt x="1521" y="7678"/>
                </a:cubicBezTo>
                <a:cubicBezTo>
                  <a:pt x="2557" y="7054"/>
                  <a:pt x="2557" y="7054"/>
                  <a:pt x="2557" y="7054"/>
                </a:cubicBezTo>
                <a:cubicBezTo>
                  <a:pt x="2843" y="7228"/>
                  <a:pt x="3158" y="7359"/>
                  <a:pt x="3493" y="7437"/>
                </a:cubicBezTo>
                <a:cubicBezTo>
                  <a:pt x="3719" y="8589"/>
                  <a:pt x="3719" y="8589"/>
                  <a:pt x="3719" y="8589"/>
                </a:cubicBezTo>
                <a:cubicBezTo>
                  <a:pt x="4757" y="8589"/>
                  <a:pt x="4757" y="8589"/>
                  <a:pt x="4757" y="8589"/>
                </a:cubicBezTo>
                <a:cubicBezTo>
                  <a:pt x="5048" y="7417"/>
                  <a:pt x="5048" y="7417"/>
                  <a:pt x="5048" y="7417"/>
                </a:cubicBezTo>
                <a:cubicBezTo>
                  <a:pt x="5352" y="7338"/>
                  <a:pt x="5639" y="7215"/>
                  <a:pt x="5902" y="7055"/>
                </a:cubicBezTo>
                <a:cubicBezTo>
                  <a:pt x="6887" y="7718"/>
                  <a:pt x="6887" y="7718"/>
                  <a:pt x="6887" y="7718"/>
                </a:cubicBezTo>
                <a:cubicBezTo>
                  <a:pt x="7622" y="6984"/>
                  <a:pt x="7622" y="6984"/>
                  <a:pt x="7622" y="6984"/>
                </a:cubicBezTo>
                <a:cubicBezTo>
                  <a:pt x="6998" y="5949"/>
                  <a:pt x="6998" y="5949"/>
                  <a:pt x="6998" y="5949"/>
                </a:cubicBezTo>
                <a:cubicBezTo>
                  <a:pt x="7157" y="5683"/>
                  <a:pt x="7278" y="5392"/>
                  <a:pt x="7355" y="5083"/>
                </a:cubicBezTo>
                <a:lnTo>
                  <a:pt x="8588" y="4842"/>
                </a:lnTo>
                <a:close/>
                <a:moveTo>
                  <a:pt x="4273" y="6470"/>
                </a:moveTo>
                <a:cubicBezTo>
                  <a:pt x="3098" y="6470"/>
                  <a:pt x="2146" y="5518"/>
                  <a:pt x="2146" y="4343"/>
                </a:cubicBezTo>
                <a:cubicBezTo>
                  <a:pt x="2146" y="3170"/>
                  <a:pt x="3098" y="2218"/>
                  <a:pt x="4273" y="2218"/>
                </a:cubicBezTo>
                <a:cubicBezTo>
                  <a:pt x="5447" y="2218"/>
                  <a:pt x="6399" y="3170"/>
                  <a:pt x="6399" y="4343"/>
                </a:cubicBezTo>
                <a:cubicBezTo>
                  <a:pt x="6399" y="5518"/>
                  <a:pt x="5447" y="6470"/>
                  <a:pt x="4273" y="647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296" tIns="41148" rIns="82296" bIns="41148" numCol="1" anchor="t" anchorCtr="0" compatLnSpc="1">
            <a:prstTxWarp prst="textNoShape">
              <a:avLst/>
            </a:prstTxWarp>
          </a:bodyPr>
          <a:lstStyle/>
          <a:p>
            <a:endParaRPr lang="en-US" dirty="0"/>
          </a:p>
        </p:txBody>
      </p:sp>
      <p:sp>
        <p:nvSpPr>
          <p:cNvPr id="7" name="Freeform 6">
            <a:extLst>
              <a:ext uri="{FF2B5EF4-FFF2-40B4-BE49-F238E27FC236}">
                <a16:creationId xmlns:a16="http://schemas.microsoft.com/office/drawing/2014/main" id="{69F2EC3D-E36D-CE85-503E-CB714EE08C14}"/>
              </a:ext>
            </a:extLst>
          </p:cNvPr>
          <p:cNvSpPr>
            <a:spLocks noEditPoints="1"/>
          </p:cNvSpPr>
          <p:nvPr/>
        </p:nvSpPr>
        <p:spPr bwMode="auto">
          <a:xfrm rot="900000">
            <a:off x="8307173" y="2705535"/>
            <a:ext cx="2743200" cy="2743200"/>
          </a:xfrm>
          <a:custGeom>
            <a:avLst/>
            <a:gdLst>
              <a:gd name="T0" fmla="*/ 8588 w 8588"/>
              <a:gd name="T1" fmla="*/ 4842 h 8589"/>
              <a:gd name="T2" fmla="*/ 8588 w 8588"/>
              <a:gd name="T3" fmla="*/ 3803 h 8589"/>
              <a:gd name="T4" fmla="*/ 7349 w 8588"/>
              <a:gd name="T5" fmla="*/ 3496 h 8589"/>
              <a:gd name="T6" fmla="*/ 6978 w 8588"/>
              <a:gd name="T7" fmla="*/ 2620 h 8589"/>
              <a:gd name="T8" fmla="*/ 7633 w 8588"/>
              <a:gd name="T9" fmla="*/ 1645 h 8589"/>
              <a:gd name="T10" fmla="*/ 6899 w 8588"/>
              <a:gd name="T11" fmla="*/ 911 h 8589"/>
              <a:gd name="T12" fmla="*/ 5871 w 8588"/>
              <a:gd name="T13" fmla="*/ 1530 h 8589"/>
              <a:gd name="T14" fmla="*/ 5045 w 8588"/>
              <a:gd name="T15" fmla="*/ 1185 h 8589"/>
              <a:gd name="T16" fmla="*/ 4813 w 8588"/>
              <a:gd name="T17" fmla="*/ 0 h 8589"/>
              <a:gd name="T18" fmla="*/ 3774 w 8588"/>
              <a:gd name="T19" fmla="*/ 0 h 8589"/>
              <a:gd name="T20" fmla="*/ 3485 w 8588"/>
              <a:gd name="T21" fmla="*/ 1168 h 8589"/>
              <a:gd name="T22" fmla="*/ 2578 w 8588"/>
              <a:gd name="T23" fmla="*/ 1537 h 8589"/>
              <a:gd name="T24" fmla="*/ 1588 w 8588"/>
              <a:gd name="T25" fmla="*/ 871 h 8589"/>
              <a:gd name="T26" fmla="*/ 854 w 8588"/>
              <a:gd name="T27" fmla="*/ 1605 h 8589"/>
              <a:gd name="T28" fmla="*/ 1474 w 8588"/>
              <a:gd name="T29" fmla="*/ 2635 h 8589"/>
              <a:gd name="T30" fmla="*/ 1103 w 8588"/>
              <a:gd name="T31" fmla="*/ 3531 h 8589"/>
              <a:gd name="T32" fmla="*/ 0 w 8588"/>
              <a:gd name="T33" fmla="*/ 3747 h 8589"/>
              <a:gd name="T34" fmla="*/ 0 w 8588"/>
              <a:gd name="T35" fmla="*/ 4786 h 8589"/>
              <a:gd name="T36" fmla="*/ 1100 w 8588"/>
              <a:gd name="T37" fmla="*/ 5059 h 8589"/>
              <a:gd name="T38" fmla="*/ 1459 w 8588"/>
              <a:gd name="T39" fmla="*/ 5943 h 8589"/>
              <a:gd name="T40" fmla="*/ 786 w 8588"/>
              <a:gd name="T41" fmla="*/ 6944 h 8589"/>
              <a:gd name="T42" fmla="*/ 1521 w 8588"/>
              <a:gd name="T43" fmla="*/ 7678 h 8589"/>
              <a:gd name="T44" fmla="*/ 2557 w 8588"/>
              <a:gd name="T45" fmla="*/ 7054 h 8589"/>
              <a:gd name="T46" fmla="*/ 3493 w 8588"/>
              <a:gd name="T47" fmla="*/ 7437 h 8589"/>
              <a:gd name="T48" fmla="*/ 3719 w 8588"/>
              <a:gd name="T49" fmla="*/ 8589 h 8589"/>
              <a:gd name="T50" fmla="*/ 4757 w 8588"/>
              <a:gd name="T51" fmla="*/ 8589 h 8589"/>
              <a:gd name="T52" fmla="*/ 5048 w 8588"/>
              <a:gd name="T53" fmla="*/ 7417 h 8589"/>
              <a:gd name="T54" fmla="*/ 5902 w 8588"/>
              <a:gd name="T55" fmla="*/ 7055 h 8589"/>
              <a:gd name="T56" fmla="*/ 6887 w 8588"/>
              <a:gd name="T57" fmla="*/ 7718 h 8589"/>
              <a:gd name="T58" fmla="*/ 7622 w 8588"/>
              <a:gd name="T59" fmla="*/ 6984 h 8589"/>
              <a:gd name="T60" fmla="*/ 6998 w 8588"/>
              <a:gd name="T61" fmla="*/ 5949 h 8589"/>
              <a:gd name="T62" fmla="*/ 7355 w 8588"/>
              <a:gd name="T63" fmla="*/ 5083 h 8589"/>
              <a:gd name="T64" fmla="*/ 8588 w 8588"/>
              <a:gd name="T65" fmla="*/ 4842 h 8589"/>
              <a:gd name="T66" fmla="*/ 4273 w 8588"/>
              <a:gd name="T67" fmla="*/ 6470 h 8589"/>
              <a:gd name="T68" fmla="*/ 2146 w 8588"/>
              <a:gd name="T69" fmla="*/ 4343 h 8589"/>
              <a:gd name="T70" fmla="*/ 4273 w 8588"/>
              <a:gd name="T71" fmla="*/ 2218 h 8589"/>
              <a:gd name="T72" fmla="*/ 6399 w 8588"/>
              <a:gd name="T73" fmla="*/ 4343 h 8589"/>
              <a:gd name="T74" fmla="*/ 4273 w 8588"/>
              <a:gd name="T75" fmla="*/ 6470 h 85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588" h="8589">
                <a:moveTo>
                  <a:pt x="8588" y="4842"/>
                </a:moveTo>
                <a:cubicBezTo>
                  <a:pt x="8588" y="3803"/>
                  <a:pt x="8588" y="3803"/>
                  <a:pt x="8588" y="3803"/>
                </a:cubicBezTo>
                <a:cubicBezTo>
                  <a:pt x="7349" y="3496"/>
                  <a:pt x="7349" y="3496"/>
                  <a:pt x="7349" y="3496"/>
                </a:cubicBezTo>
                <a:cubicBezTo>
                  <a:pt x="7269" y="3183"/>
                  <a:pt x="7142" y="2888"/>
                  <a:pt x="6978" y="2620"/>
                </a:cubicBezTo>
                <a:cubicBezTo>
                  <a:pt x="7633" y="1645"/>
                  <a:pt x="7633" y="1645"/>
                  <a:pt x="7633" y="1645"/>
                </a:cubicBezTo>
                <a:cubicBezTo>
                  <a:pt x="6899" y="911"/>
                  <a:pt x="6899" y="911"/>
                  <a:pt x="6899" y="911"/>
                </a:cubicBezTo>
                <a:cubicBezTo>
                  <a:pt x="5871" y="1530"/>
                  <a:pt x="5871" y="1530"/>
                  <a:pt x="5871" y="1530"/>
                </a:cubicBezTo>
                <a:cubicBezTo>
                  <a:pt x="5616" y="1379"/>
                  <a:pt x="5339" y="1261"/>
                  <a:pt x="5045" y="1185"/>
                </a:cubicBezTo>
                <a:cubicBezTo>
                  <a:pt x="4813" y="0"/>
                  <a:pt x="4813" y="0"/>
                  <a:pt x="4813" y="0"/>
                </a:cubicBezTo>
                <a:cubicBezTo>
                  <a:pt x="3774" y="0"/>
                  <a:pt x="3774" y="0"/>
                  <a:pt x="3774" y="0"/>
                </a:cubicBezTo>
                <a:cubicBezTo>
                  <a:pt x="3485" y="1168"/>
                  <a:pt x="3485" y="1168"/>
                  <a:pt x="3485" y="1168"/>
                </a:cubicBezTo>
                <a:cubicBezTo>
                  <a:pt x="3161" y="1245"/>
                  <a:pt x="2856" y="1370"/>
                  <a:pt x="2578" y="1537"/>
                </a:cubicBezTo>
                <a:cubicBezTo>
                  <a:pt x="1588" y="871"/>
                  <a:pt x="1588" y="871"/>
                  <a:pt x="1588" y="871"/>
                </a:cubicBezTo>
                <a:cubicBezTo>
                  <a:pt x="854" y="1605"/>
                  <a:pt x="854" y="1605"/>
                  <a:pt x="854" y="1605"/>
                </a:cubicBezTo>
                <a:cubicBezTo>
                  <a:pt x="1474" y="2635"/>
                  <a:pt x="1474" y="2635"/>
                  <a:pt x="1474" y="2635"/>
                </a:cubicBezTo>
                <a:cubicBezTo>
                  <a:pt x="1308" y="2910"/>
                  <a:pt x="1181" y="3211"/>
                  <a:pt x="1103" y="3531"/>
                </a:cubicBezTo>
                <a:cubicBezTo>
                  <a:pt x="0" y="3747"/>
                  <a:pt x="0" y="3747"/>
                  <a:pt x="0" y="3747"/>
                </a:cubicBezTo>
                <a:cubicBezTo>
                  <a:pt x="0" y="4786"/>
                  <a:pt x="0" y="4786"/>
                  <a:pt x="0" y="4786"/>
                </a:cubicBezTo>
                <a:cubicBezTo>
                  <a:pt x="1100" y="5059"/>
                  <a:pt x="1100" y="5059"/>
                  <a:pt x="1100" y="5059"/>
                </a:cubicBezTo>
                <a:cubicBezTo>
                  <a:pt x="1176" y="5374"/>
                  <a:pt x="1298" y="5672"/>
                  <a:pt x="1459" y="5943"/>
                </a:cubicBezTo>
                <a:cubicBezTo>
                  <a:pt x="786" y="6944"/>
                  <a:pt x="786" y="6944"/>
                  <a:pt x="786" y="6944"/>
                </a:cubicBezTo>
                <a:cubicBezTo>
                  <a:pt x="1521" y="7678"/>
                  <a:pt x="1521" y="7678"/>
                  <a:pt x="1521" y="7678"/>
                </a:cubicBezTo>
                <a:cubicBezTo>
                  <a:pt x="2557" y="7054"/>
                  <a:pt x="2557" y="7054"/>
                  <a:pt x="2557" y="7054"/>
                </a:cubicBezTo>
                <a:cubicBezTo>
                  <a:pt x="2843" y="7228"/>
                  <a:pt x="3158" y="7359"/>
                  <a:pt x="3493" y="7437"/>
                </a:cubicBezTo>
                <a:cubicBezTo>
                  <a:pt x="3719" y="8589"/>
                  <a:pt x="3719" y="8589"/>
                  <a:pt x="3719" y="8589"/>
                </a:cubicBezTo>
                <a:cubicBezTo>
                  <a:pt x="4757" y="8589"/>
                  <a:pt x="4757" y="8589"/>
                  <a:pt x="4757" y="8589"/>
                </a:cubicBezTo>
                <a:cubicBezTo>
                  <a:pt x="5048" y="7417"/>
                  <a:pt x="5048" y="7417"/>
                  <a:pt x="5048" y="7417"/>
                </a:cubicBezTo>
                <a:cubicBezTo>
                  <a:pt x="5352" y="7338"/>
                  <a:pt x="5639" y="7215"/>
                  <a:pt x="5902" y="7055"/>
                </a:cubicBezTo>
                <a:cubicBezTo>
                  <a:pt x="6887" y="7718"/>
                  <a:pt x="6887" y="7718"/>
                  <a:pt x="6887" y="7718"/>
                </a:cubicBezTo>
                <a:cubicBezTo>
                  <a:pt x="7622" y="6984"/>
                  <a:pt x="7622" y="6984"/>
                  <a:pt x="7622" y="6984"/>
                </a:cubicBezTo>
                <a:cubicBezTo>
                  <a:pt x="6998" y="5949"/>
                  <a:pt x="6998" y="5949"/>
                  <a:pt x="6998" y="5949"/>
                </a:cubicBezTo>
                <a:cubicBezTo>
                  <a:pt x="7157" y="5683"/>
                  <a:pt x="7278" y="5392"/>
                  <a:pt x="7355" y="5083"/>
                </a:cubicBezTo>
                <a:lnTo>
                  <a:pt x="8588" y="4842"/>
                </a:lnTo>
                <a:close/>
                <a:moveTo>
                  <a:pt x="4273" y="6470"/>
                </a:moveTo>
                <a:cubicBezTo>
                  <a:pt x="3098" y="6470"/>
                  <a:pt x="2146" y="5518"/>
                  <a:pt x="2146" y="4343"/>
                </a:cubicBezTo>
                <a:cubicBezTo>
                  <a:pt x="2146" y="3170"/>
                  <a:pt x="3098" y="2218"/>
                  <a:pt x="4273" y="2218"/>
                </a:cubicBezTo>
                <a:cubicBezTo>
                  <a:pt x="5447" y="2218"/>
                  <a:pt x="6399" y="3170"/>
                  <a:pt x="6399" y="4343"/>
                </a:cubicBezTo>
                <a:cubicBezTo>
                  <a:pt x="6399" y="5518"/>
                  <a:pt x="5447" y="6470"/>
                  <a:pt x="4273" y="647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296" tIns="41148" rIns="82296" bIns="41148" numCol="1" anchor="t" anchorCtr="0" compatLnSpc="1">
            <a:prstTxWarp prst="textNoShape">
              <a:avLst/>
            </a:prstTxWarp>
          </a:bodyPr>
          <a:lstStyle/>
          <a:p>
            <a:endParaRPr lang="en-US" dirty="0"/>
          </a:p>
        </p:txBody>
      </p:sp>
      <p:sp>
        <p:nvSpPr>
          <p:cNvPr id="9" name="文本框 8">
            <a:extLst>
              <a:ext uri="{FF2B5EF4-FFF2-40B4-BE49-F238E27FC236}">
                <a16:creationId xmlns:a16="http://schemas.microsoft.com/office/drawing/2014/main" id="{F283CDDD-FDC7-30A2-80E3-749A94B01B5A}"/>
              </a:ext>
            </a:extLst>
          </p:cNvPr>
          <p:cNvSpPr txBox="1"/>
          <p:nvPr/>
        </p:nvSpPr>
        <p:spPr>
          <a:xfrm>
            <a:off x="1960256" y="4316673"/>
            <a:ext cx="1101171" cy="369332"/>
          </a:xfrm>
          <a:prstGeom prst="rect">
            <a:avLst/>
          </a:prstGeom>
          <a:noFill/>
        </p:spPr>
        <p:txBody>
          <a:bodyPr wrap="square">
            <a:spAutoFit/>
          </a:bodyPr>
          <a:lstStyle/>
          <a:p>
            <a:pPr algn="ctr"/>
            <a:r>
              <a:rPr lang="zh-CN" altLang="en-US" b="1" dirty="0">
                <a:solidFill>
                  <a:srgbClr val="00B050"/>
                </a:solidFill>
                <a:cs typeface="Arial" panose="020B0604020202020204" pitchFamily="34" charset="0"/>
              </a:rPr>
              <a:t>特征提取</a:t>
            </a:r>
            <a:endParaRPr lang="en-US" b="1" dirty="0">
              <a:solidFill>
                <a:srgbClr val="00B050"/>
              </a:solidFill>
              <a:cs typeface="Arial" panose="020B0604020202020204" pitchFamily="34" charset="0"/>
            </a:endParaRPr>
          </a:p>
        </p:txBody>
      </p:sp>
      <p:sp>
        <p:nvSpPr>
          <p:cNvPr id="10" name="文本框 9">
            <a:extLst>
              <a:ext uri="{FF2B5EF4-FFF2-40B4-BE49-F238E27FC236}">
                <a16:creationId xmlns:a16="http://schemas.microsoft.com/office/drawing/2014/main" id="{FFDC2264-023F-717F-45A4-3464970662B5}"/>
              </a:ext>
            </a:extLst>
          </p:cNvPr>
          <p:cNvSpPr txBox="1"/>
          <p:nvPr/>
        </p:nvSpPr>
        <p:spPr>
          <a:xfrm>
            <a:off x="4091522" y="3212909"/>
            <a:ext cx="1409431" cy="369332"/>
          </a:xfrm>
          <a:prstGeom prst="rect">
            <a:avLst/>
          </a:prstGeom>
          <a:noFill/>
        </p:spPr>
        <p:txBody>
          <a:bodyPr wrap="square">
            <a:spAutoFit/>
          </a:bodyPr>
          <a:lstStyle/>
          <a:p>
            <a:pPr algn="ctr"/>
            <a:r>
              <a:rPr lang="zh-CN" altLang="en-US" b="1" dirty="0">
                <a:solidFill>
                  <a:srgbClr val="00B050"/>
                </a:solidFill>
                <a:cs typeface="Arial" panose="020B0604020202020204" pitchFamily="34" charset="0"/>
              </a:rPr>
              <a:t>代价体构建</a:t>
            </a:r>
            <a:endParaRPr lang="en-US" b="1" dirty="0">
              <a:solidFill>
                <a:srgbClr val="00B050"/>
              </a:solidFill>
              <a:cs typeface="Arial" panose="020B0604020202020204" pitchFamily="34" charset="0"/>
            </a:endParaRPr>
          </a:p>
        </p:txBody>
      </p:sp>
      <p:sp>
        <p:nvSpPr>
          <p:cNvPr id="11" name="文本框 10">
            <a:extLst>
              <a:ext uri="{FF2B5EF4-FFF2-40B4-BE49-F238E27FC236}">
                <a16:creationId xmlns:a16="http://schemas.microsoft.com/office/drawing/2014/main" id="{5DA7410B-0C43-096D-EECF-D3E2B8390480}"/>
              </a:ext>
            </a:extLst>
          </p:cNvPr>
          <p:cNvSpPr txBox="1"/>
          <p:nvPr/>
        </p:nvSpPr>
        <p:spPr>
          <a:xfrm>
            <a:off x="6380744" y="4040212"/>
            <a:ext cx="1576353" cy="369332"/>
          </a:xfrm>
          <a:prstGeom prst="rect">
            <a:avLst/>
          </a:prstGeom>
          <a:noFill/>
        </p:spPr>
        <p:txBody>
          <a:bodyPr wrap="square">
            <a:spAutoFit/>
          </a:bodyPr>
          <a:lstStyle/>
          <a:p>
            <a:pPr algn="ctr"/>
            <a:r>
              <a:rPr lang="zh-CN" altLang="en-US" b="1" dirty="0">
                <a:solidFill>
                  <a:srgbClr val="00B050"/>
                </a:solidFill>
                <a:cs typeface="Arial" panose="020B0604020202020204" pitchFamily="34" charset="0"/>
              </a:rPr>
              <a:t>代价体正则化</a:t>
            </a:r>
            <a:endParaRPr lang="en-US" b="1" dirty="0">
              <a:solidFill>
                <a:srgbClr val="00B050"/>
              </a:solidFill>
              <a:cs typeface="Arial" panose="020B0604020202020204" pitchFamily="34" charset="0"/>
            </a:endParaRPr>
          </a:p>
        </p:txBody>
      </p:sp>
      <p:sp>
        <p:nvSpPr>
          <p:cNvPr id="12" name="文本框 11">
            <a:extLst>
              <a:ext uri="{FF2B5EF4-FFF2-40B4-BE49-F238E27FC236}">
                <a16:creationId xmlns:a16="http://schemas.microsoft.com/office/drawing/2014/main" id="{423F067A-06A8-2044-D343-BD4859AFFA3C}"/>
              </a:ext>
            </a:extLst>
          </p:cNvPr>
          <p:cNvSpPr txBox="1"/>
          <p:nvPr/>
        </p:nvSpPr>
        <p:spPr>
          <a:xfrm>
            <a:off x="8974057" y="3892469"/>
            <a:ext cx="1409431" cy="369332"/>
          </a:xfrm>
          <a:prstGeom prst="rect">
            <a:avLst/>
          </a:prstGeom>
          <a:noFill/>
        </p:spPr>
        <p:txBody>
          <a:bodyPr wrap="square">
            <a:spAutoFit/>
          </a:bodyPr>
          <a:lstStyle/>
          <a:p>
            <a:pPr algn="ctr"/>
            <a:r>
              <a:rPr lang="zh-CN" altLang="en-US" b="1" dirty="0">
                <a:solidFill>
                  <a:srgbClr val="00B050"/>
                </a:solidFill>
                <a:cs typeface="Arial" panose="020B0604020202020204" pitchFamily="34" charset="0"/>
              </a:rPr>
              <a:t>深度估计</a:t>
            </a:r>
            <a:endParaRPr lang="en-US" b="1" dirty="0">
              <a:solidFill>
                <a:srgbClr val="00B050"/>
              </a:solidFill>
              <a:cs typeface="Arial" panose="020B0604020202020204" pitchFamily="34" charset="0"/>
            </a:endParaRPr>
          </a:p>
        </p:txBody>
      </p:sp>
    </p:spTree>
    <p:extLst>
      <p:ext uri="{BB962C8B-B14F-4D97-AF65-F5344CB8AC3E}">
        <p14:creationId xmlns:p14="http://schemas.microsoft.com/office/powerpoint/2010/main" val="127199610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7" name="think-cell data - do not delete" hidden="1">
            <a:extLst>
              <a:ext uri="{FF2B5EF4-FFF2-40B4-BE49-F238E27FC236}">
                <a16:creationId xmlns:a16="http://schemas.microsoft.com/office/drawing/2014/main" id="{5BA8D96B-C23D-06F8-FC40-9F7979D1AA87}"/>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0" imgW="473" imgH="476" progId="TCLayout.ActiveDocument.1">
                  <p:embed/>
                </p:oleObj>
              </mc:Choice>
              <mc:Fallback>
                <p:oleObj name="think-cell 幻灯片" r:id="rId30" imgW="473" imgH="476" progId="TCLayout.ActiveDocument.1">
                  <p:embed/>
                  <p:pic>
                    <p:nvPicPr>
                      <p:cNvPr id="57" name="think-cell data - do not delete" hidden="1">
                        <a:extLst>
                          <a:ext uri="{FF2B5EF4-FFF2-40B4-BE49-F238E27FC236}">
                            <a16:creationId xmlns:a16="http://schemas.microsoft.com/office/drawing/2014/main" id="{5BA8D96B-C23D-06F8-FC40-9F7979D1AA87}"/>
                          </a:ext>
                        </a:extLst>
                      </p:cNvPr>
                      <p:cNvPicPr/>
                      <p:nvPr/>
                    </p:nvPicPr>
                    <p:blipFill>
                      <a:blip r:embed="rId31"/>
                      <a:stretch>
                        <a:fillRect/>
                      </a:stretch>
                    </p:blipFill>
                    <p:spPr>
                      <a:xfrm>
                        <a:off x="1588" y="1588"/>
                        <a:ext cx="1588" cy="1588"/>
                      </a:xfrm>
                      <a:prstGeom prst="rect">
                        <a:avLst/>
                      </a:prstGeom>
                    </p:spPr>
                  </p:pic>
                </p:oleObj>
              </mc:Fallback>
            </mc:AlternateContent>
          </a:graphicData>
        </a:graphic>
      </p:graphicFrame>
      <p:sp>
        <p:nvSpPr>
          <p:cNvPr id="55" name="矩形 54">
            <a:hlinkClick r:id="rId32" action="ppaction://hlinksldjump"/>
            <a:extLst>
              <a:ext uri="{FF2B5EF4-FFF2-40B4-BE49-F238E27FC236}">
                <a16:creationId xmlns:a16="http://schemas.microsoft.com/office/drawing/2014/main" id="{67061DB9-D070-2B57-9146-57F1FE7AC815}"/>
              </a:ext>
            </a:extLst>
          </p:cNvPr>
          <p:cNvSpPr/>
          <p:nvPr>
            <p:custDataLst>
              <p:tags r:id="rId3"/>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92</a:t>
            </a:r>
          </a:p>
        </p:txBody>
      </p:sp>
      <p:sp>
        <p:nvSpPr>
          <p:cNvPr id="54" name="矩形 53">
            <a:hlinkClick r:id="rId32" action="ppaction://hlinksldjump"/>
            <a:extLst>
              <a:ext uri="{FF2B5EF4-FFF2-40B4-BE49-F238E27FC236}">
                <a16:creationId xmlns:a16="http://schemas.microsoft.com/office/drawing/2014/main" id="{AB803784-9C74-6ECB-935E-48C28913DADB}"/>
              </a:ext>
            </a:extLst>
          </p:cNvPr>
          <p:cNvSpPr/>
          <p:nvPr>
            <p:custDataLst>
              <p:tags r:id="rId4"/>
            </p:custDataLst>
          </p:nvPr>
        </p:nvSpPr>
        <p:spPr>
          <a:xfrm>
            <a:off x="977959" y="4962946"/>
            <a:ext cx="26577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Loss Function</a:t>
            </a:r>
          </a:p>
        </p:txBody>
      </p:sp>
      <p:sp>
        <p:nvSpPr>
          <p:cNvPr id="53" name="矩形 52">
            <a:hlinkClick r:id="rId32" action="ppaction://hlinksldjump"/>
            <a:extLst>
              <a:ext uri="{FF2B5EF4-FFF2-40B4-BE49-F238E27FC236}">
                <a16:creationId xmlns:a16="http://schemas.microsoft.com/office/drawing/2014/main" id="{A1AF1295-7C96-8D9E-4CCF-E6D02618F263}"/>
              </a:ext>
            </a:extLst>
          </p:cNvPr>
          <p:cNvSpPr/>
          <p:nvPr>
            <p:custDataLst>
              <p:tags r:id="rId5"/>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8</a:t>
            </a:r>
          </a:p>
        </p:txBody>
      </p:sp>
      <p:sp>
        <p:nvSpPr>
          <p:cNvPr id="52" name="矩形 51">
            <a:hlinkClick r:id="rId33" action="ppaction://hlinksldjump"/>
            <a:extLst>
              <a:ext uri="{FF2B5EF4-FFF2-40B4-BE49-F238E27FC236}">
                <a16:creationId xmlns:a16="http://schemas.microsoft.com/office/drawing/2014/main" id="{5222DB66-1E25-7C7B-11A4-19E21AABF0DB}"/>
              </a:ext>
            </a:extLst>
          </p:cNvPr>
          <p:cNvSpPr/>
          <p:nvPr>
            <p:custDataLst>
              <p:tags r:id="rId6"/>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90</a:t>
            </a:r>
          </a:p>
        </p:txBody>
      </p:sp>
      <p:sp>
        <p:nvSpPr>
          <p:cNvPr id="51" name="矩形 50">
            <a:hlinkClick r:id="rId33" action="ppaction://hlinksldjump"/>
            <a:extLst>
              <a:ext uri="{FF2B5EF4-FFF2-40B4-BE49-F238E27FC236}">
                <a16:creationId xmlns:a16="http://schemas.microsoft.com/office/drawing/2014/main" id="{FBE39A28-703A-BE5A-DC79-F45EA2BFBC87}"/>
              </a:ext>
            </a:extLst>
          </p:cNvPr>
          <p:cNvSpPr/>
          <p:nvPr>
            <p:custDataLst>
              <p:tags r:id="rId7"/>
            </p:custDataLst>
          </p:nvPr>
        </p:nvSpPr>
        <p:spPr>
          <a:xfrm>
            <a:off x="977959" y="4499335"/>
            <a:ext cx="2657779"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Confidence Estimation</a:t>
            </a:r>
          </a:p>
        </p:txBody>
      </p:sp>
      <p:sp>
        <p:nvSpPr>
          <p:cNvPr id="50" name="矩形 49">
            <a:hlinkClick r:id="rId33" action="ppaction://hlinksldjump"/>
            <a:extLst>
              <a:ext uri="{FF2B5EF4-FFF2-40B4-BE49-F238E27FC236}">
                <a16:creationId xmlns:a16="http://schemas.microsoft.com/office/drawing/2014/main" id="{23D4E99F-277A-4AAC-4477-4DB5CE50E702}"/>
              </a:ext>
            </a:extLst>
          </p:cNvPr>
          <p:cNvSpPr/>
          <p:nvPr>
            <p:custDataLst>
              <p:tags r:id="rId8"/>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7</a:t>
            </a:r>
          </a:p>
        </p:txBody>
      </p:sp>
      <p:sp>
        <p:nvSpPr>
          <p:cNvPr id="49" name="矩形 48">
            <a:hlinkClick r:id="rId34" action="ppaction://hlinksldjump"/>
            <a:extLst>
              <a:ext uri="{FF2B5EF4-FFF2-40B4-BE49-F238E27FC236}">
                <a16:creationId xmlns:a16="http://schemas.microsoft.com/office/drawing/2014/main" id="{5E6B1ADD-F644-77B3-57E0-682E0E18CF62}"/>
              </a:ext>
            </a:extLst>
          </p:cNvPr>
          <p:cNvSpPr/>
          <p:nvPr>
            <p:custDataLst>
              <p:tags r:id="rId9"/>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88</a:t>
            </a:r>
          </a:p>
        </p:txBody>
      </p:sp>
      <p:sp>
        <p:nvSpPr>
          <p:cNvPr id="48" name="矩形 47">
            <a:hlinkClick r:id="rId34" action="ppaction://hlinksldjump"/>
            <a:extLst>
              <a:ext uri="{FF2B5EF4-FFF2-40B4-BE49-F238E27FC236}">
                <a16:creationId xmlns:a16="http://schemas.microsoft.com/office/drawing/2014/main" id="{171C95C2-C8BD-B71C-61B2-1AB14CE381F4}"/>
              </a:ext>
            </a:extLst>
          </p:cNvPr>
          <p:cNvSpPr/>
          <p:nvPr>
            <p:custDataLst>
              <p:tags r:id="rId10"/>
            </p:custDataLst>
          </p:nvPr>
        </p:nvSpPr>
        <p:spPr>
          <a:xfrm>
            <a:off x="977959" y="4035725"/>
            <a:ext cx="26577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Depth Refinement</a:t>
            </a:r>
          </a:p>
        </p:txBody>
      </p:sp>
      <p:sp>
        <p:nvSpPr>
          <p:cNvPr id="47" name="矩形 46">
            <a:hlinkClick r:id="rId34" action="ppaction://hlinksldjump"/>
            <a:extLst>
              <a:ext uri="{FF2B5EF4-FFF2-40B4-BE49-F238E27FC236}">
                <a16:creationId xmlns:a16="http://schemas.microsoft.com/office/drawing/2014/main" id="{1F6E2504-0290-BDB5-847D-7578C81A9980}"/>
              </a:ext>
            </a:extLst>
          </p:cNvPr>
          <p:cNvSpPr/>
          <p:nvPr>
            <p:custDataLst>
              <p:tags r:id="rId11"/>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46" name="矩形 45">
            <a:hlinkClick r:id="rId35" action="ppaction://hlinksldjump"/>
            <a:extLst>
              <a:ext uri="{FF2B5EF4-FFF2-40B4-BE49-F238E27FC236}">
                <a16:creationId xmlns:a16="http://schemas.microsoft.com/office/drawing/2014/main" id="{2D8CE032-FC6C-2CD8-3015-54574A0FCC7E}"/>
              </a:ext>
            </a:extLst>
          </p:cNvPr>
          <p:cNvSpPr/>
          <p:nvPr>
            <p:custDataLst>
              <p:tags r:id="rId12"/>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85</a:t>
            </a:r>
          </a:p>
        </p:txBody>
      </p:sp>
      <p:sp>
        <p:nvSpPr>
          <p:cNvPr id="45" name="矩形 44">
            <a:hlinkClick r:id="rId35" action="ppaction://hlinksldjump"/>
            <a:extLst>
              <a:ext uri="{FF2B5EF4-FFF2-40B4-BE49-F238E27FC236}">
                <a16:creationId xmlns:a16="http://schemas.microsoft.com/office/drawing/2014/main" id="{AD293355-9669-0370-05DA-07ACCD54D6CB}"/>
              </a:ext>
            </a:extLst>
          </p:cNvPr>
          <p:cNvSpPr/>
          <p:nvPr>
            <p:custDataLst>
              <p:tags r:id="rId13"/>
            </p:custDataLst>
          </p:nvPr>
        </p:nvSpPr>
        <p:spPr>
          <a:xfrm>
            <a:off x="977959" y="3572115"/>
            <a:ext cx="26577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Depth Estimation</a:t>
            </a:r>
          </a:p>
        </p:txBody>
      </p:sp>
      <p:sp>
        <p:nvSpPr>
          <p:cNvPr id="44" name="矩形 43">
            <a:hlinkClick r:id="rId35" action="ppaction://hlinksldjump"/>
            <a:extLst>
              <a:ext uri="{FF2B5EF4-FFF2-40B4-BE49-F238E27FC236}">
                <a16:creationId xmlns:a16="http://schemas.microsoft.com/office/drawing/2014/main" id="{79FD25B9-38C5-A123-5CC5-710B03163D97}"/>
              </a:ext>
            </a:extLst>
          </p:cNvPr>
          <p:cNvSpPr/>
          <p:nvPr>
            <p:custDataLst>
              <p:tags r:id="rId14"/>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43" name="矩形 42">
            <a:hlinkClick r:id="rId36" action="ppaction://hlinksldjump"/>
            <a:extLst>
              <a:ext uri="{FF2B5EF4-FFF2-40B4-BE49-F238E27FC236}">
                <a16:creationId xmlns:a16="http://schemas.microsoft.com/office/drawing/2014/main" id="{44EA869E-3BD3-3A8B-C259-1B7C6691A674}"/>
              </a:ext>
            </a:extLst>
          </p:cNvPr>
          <p:cNvSpPr/>
          <p:nvPr>
            <p:custDataLst>
              <p:tags r:id="rId15"/>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82</a:t>
            </a:r>
          </a:p>
        </p:txBody>
      </p:sp>
      <p:sp>
        <p:nvSpPr>
          <p:cNvPr id="42" name="矩形 41">
            <a:hlinkClick r:id="rId36" action="ppaction://hlinksldjump"/>
            <a:extLst>
              <a:ext uri="{FF2B5EF4-FFF2-40B4-BE49-F238E27FC236}">
                <a16:creationId xmlns:a16="http://schemas.microsoft.com/office/drawing/2014/main" id="{822B1BD5-45FF-4B86-27A7-B7ACC2953AEB}"/>
              </a:ext>
            </a:extLst>
          </p:cNvPr>
          <p:cNvSpPr/>
          <p:nvPr>
            <p:custDataLst>
              <p:tags r:id="rId16"/>
            </p:custDataLst>
          </p:nvPr>
        </p:nvSpPr>
        <p:spPr>
          <a:xfrm>
            <a:off x="977959" y="3108505"/>
            <a:ext cx="26577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Iterative Update</a:t>
            </a:r>
          </a:p>
        </p:txBody>
      </p:sp>
      <p:sp>
        <p:nvSpPr>
          <p:cNvPr id="41" name="矩形 40">
            <a:hlinkClick r:id="rId36" action="ppaction://hlinksldjump"/>
            <a:extLst>
              <a:ext uri="{FF2B5EF4-FFF2-40B4-BE49-F238E27FC236}">
                <a16:creationId xmlns:a16="http://schemas.microsoft.com/office/drawing/2014/main" id="{EBCD0562-6307-A488-9345-BCB434BCE1A0}"/>
              </a:ext>
            </a:extLst>
          </p:cNvPr>
          <p:cNvSpPr/>
          <p:nvPr>
            <p:custDataLst>
              <p:tags r:id="rId17"/>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40" name="矩形 39">
            <a:hlinkClick r:id="rId37" action="ppaction://hlinksldjump"/>
            <a:extLst>
              <a:ext uri="{FF2B5EF4-FFF2-40B4-BE49-F238E27FC236}">
                <a16:creationId xmlns:a16="http://schemas.microsoft.com/office/drawing/2014/main" id="{2C85F992-FA33-0087-8B65-A11F189E7EC2}"/>
              </a:ext>
            </a:extLst>
          </p:cNvPr>
          <p:cNvSpPr/>
          <p:nvPr>
            <p:custDataLst>
              <p:tags r:id="rId18"/>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69</a:t>
            </a:r>
          </a:p>
        </p:txBody>
      </p:sp>
      <p:sp>
        <p:nvSpPr>
          <p:cNvPr id="39" name="矩形 38">
            <a:hlinkClick r:id="rId37" action="ppaction://hlinksldjump"/>
            <a:extLst>
              <a:ext uri="{FF2B5EF4-FFF2-40B4-BE49-F238E27FC236}">
                <a16:creationId xmlns:a16="http://schemas.microsoft.com/office/drawing/2014/main" id="{ED33B5F4-593B-4873-2646-B13F8576406D}"/>
              </a:ext>
            </a:extLst>
          </p:cNvPr>
          <p:cNvSpPr/>
          <p:nvPr>
            <p:custDataLst>
              <p:tags r:id="rId19"/>
            </p:custDataLst>
          </p:nvPr>
        </p:nvSpPr>
        <p:spPr>
          <a:xfrm>
            <a:off x="977959" y="2644895"/>
            <a:ext cx="26577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Cost Volume Regularization</a:t>
            </a:r>
          </a:p>
        </p:txBody>
      </p:sp>
      <p:sp>
        <p:nvSpPr>
          <p:cNvPr id="38" name="矩形 37">
            <a:hlinkClick r:id="rId37" action="ppaction://hlinksldjump"/>
            <a:extLst>
              <a:ext uri="{FF2B5EF4-FFF2-40B4-BE49-F238E27FC236}">
                <a16:creationId xmlns:a16="http://schemas.microsoft.com/office/drawing/2014/main" id="{111A732F-7AD2-C9C2-158E-D5CC403BC766}"/>
              </a:ext>
            </a:extLst>
          </p:cNvPr>
          <p:cNvSpPr/>
          <p:nvPr>
            <p:custDataLst>
              <p:tags r:id="rId20"/>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37" name="矩形 36">
            <a:hlinkClick r:id="rId38" action="ppaction://hlinksldjump"/>
            <a:extLst>
              <a:ext uri="{FF2B5EF4-FFF2-40B4-BE49-F238E27FC236}">
                <a16:creationId xmlns:a16="http://schemas.microsoft.com/office/drawing/2014/main" id="{6E608581-2D2C-5A3C-E8EC-72E99EC7EFBB}"/>
              </a:ext>
            </a:extLst>
          </p:cNvPr>
          <p:cNvSpPr/>
          <p:nvPr>
            <p:custDataLst>
              <p:tags r:id="rId2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65</a:t>
            </a:r>
          </a:p>
        </p:txBody>
      </p:sp>
      <p:sp>
        <p:nvSpPr>
          <p:cNvPr id="36" name="矩形 35">
            <a:hlinkClick r:id="rId38" action="ppaction://hlinksldjump"/>
            <a:extLst>
              <a:ext uri="{FF2B5EF4-FFF2-40B4-BE49-F238E27FC236}">
                <a16:creationId xmlns:a16="http://schemas.microsoft.com/office/drawing/2014/main" id="{2C8B755F-1153-5A56-37BC-A84E9AA51063}"/>
              </a:ext>
            </a:extLst>
          </p:cNvPr>
          <p:cNvSpPr/>
          <p:nvPr>
            <p:custDataLst>
              <p:tags r:id="rId22"/>
            </p:custDataLst>
          </p:nvPr>
        </p:nvSpPr>
        <p:spPr>
          <a:xfrm>
            <a:off x="977959" y="2181285"/>
            <a:ext cx="26577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Cost Volume Construction</a:t>
            </a:r>
          </a:p>
        </p:txBody>
      </p:sp>
      <p:sp>
        <p:nvSpPr>
          <p:cNvPr id="35" name="矩形 34">
            <a:hlinkClick r:id="rId38" action="ppaction://hlinksldjump"/>
            <a:extLst>
              <a:ext uri="{FF2B5EF4-FFF2-40B4-BE49-F238E27FC236}">
                <a16:creationId xmlns:a16="http://schemas.microsoft.com/office/drawing/2014/main" id="{FC6EDDE3-4795-565A-830F-909907C0A695}"/>
              </a:ext>
            </a:extLst>
          </p:cNvPr>
          <p:cNvSpPr/>
          <p:nvPr>
            <p:custDataLst>
              <p:tags r:id="rId2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34" name="矩形 33">
            <a:extLst>
              <a:ext uri="{FF2B5EF4-FFF2-40B4-BE49-F238E27FC236}">
                <a16:creationId xmlns:a16="http://schemas.microsoft.com/office/drawing/2014/main" id="{E1B0B155-84A6-44B1-3B84-C91EDD38441D}"/>
              </a:ext>
            </a:extLst>
          </p:cNvPr>
          <p:cNvSpPr/>
          <p:nvPr>
            <p:custDataLst>
              <p:tags r:id="rId24"/>
            </p:custDataLst>
          </p:nvPr>
        </p:nvSpPr>
        <p:spPr>
          <a:xfrm>
            <a:off x="977959" y="171767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33" name="矩形 32">
            <a:hlinkClick r:id="rId39" action="ppaction://hlinksldjump"/>
            <a:extLst>
              <a:ext uri="{FF2B5EF4-FFF2-40B4-BE49-F238E27FC236}">
                <a16:creationId xmlns:a16="http://schemas.microsoft.com/office/drawing/2014/main" id="{969DBF0F-3BA8-469C-A871-1C1BE25DB110}"/>
              </a:ext>
            </a:extLst>
          </p:cNvPr>
          <p:cNvSpPr/>
          <p:nvPr>
            <p:custDataLst>
              <p:tags r:id="rId25"/>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63</a:t>
            </a:r>
          </a:p>
        </p:txBody>
      </p:sp>
      <p:sp>
        <p:nvSpPr>
          <p:cNvPr id="32" name="矩形 31">
            <a:hlinkClick r:id="rId39" action="ppaction://hlinksldjump"/>
            <a:extLst>
              <a:ext uri="{FF2B5EF4-FFF2-40B4-BE49-F238E27FC236}">
                <a16:creationId xmlns:a16="http://schemas.microsoft.com/office/drawing/2014/main" id="{D25D10F9-B600-5DF6-0DDC-B73239E019E2}"/>
              </a:ext>
            </a:extLst>
          </p:cNvPr>
          <p:cNvSpPr/>
          <p:nvPr>
            <p:custDataLst>
              <p:tags r:id="rId26"/>
            </p:custDataLst>
          </p:nvPr>
        </p:nvSpPr>
        <p:spPr>
          <a:xfrm>
            <a:off x="977959" y="1717675"/>
            <a:ext cx="26577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Feature Extraction</a:t>
            </a:r>
          </a:p>
        </p:txBody>
      </p:sp>
      <p:sp>
        <p:nvSpPr>
          <p:cNvPr id="31" name="矩形 30">
            <a:hlinkClick r:id="rId39" action="ppaction://hlinksldjump"/>
            <a:extLst>
              <a:ext uri="{FF2B5EF4-FFF2-40B4-BE49-F238E27FC236}">
                <a16:creationId xmlns:a16="http://schemas.microsoft.com/office/drawing/2014/main" id="{7A5C0951-E907-7933-AC37-47425D29D202}"/>
              </a:ext>
            </a:extLst>
          </p:cNvPr>
          <p:cNvSpPr/>
          <p:nvPr>
            <p:custDataLst>
              <p:tags r:id="rId27"/>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30" name="标题 29">
            <a:extLst>
              <a:ext uri="{FF2B5EF4-FFF2-40B4-BE49-F238E27FC236}">
                <a16:creationId xmlns:a16="http://schemas.microsoft.com/office/drawing/2014/main" id="{D6873293-0B74-9F28-0265-835DBAF8F1BE}"/>
              </a:ext>
            </a:extLst>
          </p:cNvPr>
          <p:cNvSpPr>
            <a:spLocks noGrp="1"/>
          </p:cNvSpPr>
          <p:nvPr>
            <p:ph type="title"/>
            <p:custDataLst>
              <p:tags r:id="rId28"/>
            </p:custDataLst>
          </p:nvPr>
        </p:nvSpPr>
        <p:spPr/>
        <p:txBody>
          <a:bodyPr vert="horz"/>
          <a:lstStyle/>
          <a:p>
            <a:r>
              <a:rPr lang="en-US"/>
              <a:t>Supervised Depth Estimation</a:t>
            </a:r>
          </a:p>
        </p:txBody>
      </p:sp>
    </p:spTree>
    <p:custDataLst>
      <p:tags r:id="rId1"/>
    </p:custDataLst>
    <p:extLst>
      <p:ext uri="{BB962C8B-B14F-4D97-AF65-F5344CB8AC3E}">
        <p14:creationId xmlns:p14="http://schemas.microsoft.com/office/powerpoint/2010/main" val="50176567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Feature Extraction</a:t>
            </a:r>
            <a:endParaRPr lang="en-US" dirty="0"/>
          </a:p>
        </p:txBody>
      </p:sp>
      <p:sp>
        <p:nvSpPr>
          <p:cNvPr id="3" name="ee4pContent1">
            <a:extLst>
              <a:ext uri="{FF2B5EF4-FFF2-40B4-BE49-F238E27FC236}">
                <a16:creationId xmlns:a16="http://schemas.microsoft.com/office/drawing/2014/main" id="{A96EC217-F4A0-867C-A9B5-04806EBD34CF}"/>
              </a:ext>
            </a:extLst>
          </p:cNvPr>
          <p:cNvSpPr txBox="1">
            <a:spLocks/>
          </p:cNvSpPr>
          <p:nvPr>
            <p:custDataLst>
              <p:tags r:id="rId2"/>
            </p:custDataLst>
          </p:nvPr>
        </p:nvSpPr>
        <p:spPr>
          <a:xfrm>
            <a:off x="838199" y="1690689"/>
            <a:ext cx="10515600" cy="4132142"/>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考虑到效率，大多数方法使用简单的 </a:t>
            </a:r>
            <a:r>
              <a:rPr lang="en-US" altLang="zh-CN" dirty="0">
                <a:latin typeface="+mn-lt"/>
              </a:rPr>
              <a:t>CNN </a:t>
            </a:r>
            <a:r>
              <a:rPr lang="zh-CN" altLang="en-US" dirty="0">
                <a:latin typeface="+mn-lt"/>
              </a:rPr>
              <a:t>结构从图像中提取深度特征，例如，</a:t>
            </a:r>
            <a:r>
              <a:rPr lang="en-US" altLang="zh-CN" dirty="0" err="1">
                <a:latin typeface="+mn-lt"/>
              </a:rPr>
              <a:t>ResNet</a:t>
            </a:r>
            <a:r>
              <a:rPr lang="zh-CN" altLang="en-US" dirty="0">
                <a:latin typeface="+mn-lt"/>
              </a:rPr>
              <a:t>、</a:t>
            </a:r>
            <a:r>
              <a:rPr lang="en-US" altLang="zh-CN" dirty="0">
                <a:latin typeface="+mn-lt"/>
              </a:rPr>
              <a:t>U-Net </a:t>
            </a:r>
            <a:r>
              <a:rPr lang="zh-CN" altLang="en-US" dirty="0">
                <a:latin typeface="+mn-lt"/>
              </a:rPr>
              <a:t>和 </a:t>
            </a:r>
            <a:r>
              <a:rPr lang="en-US" altLang="zh-CN" dirty="0">
                <a:latin typeface="+mn-lt"/>
              </a:rPr>
              <a:t>FPN</a:t>
            </a:r>
          </a:p>
          <a:p>
            <a:pPr lvl="1"/>
            <a:r>
              <a:rPr lang="zh-CN" altLang="en-US" dirty="0">
                <a:latin typeface="+mn-lt"/>
              </a:rPr>
              <a:t>对于在线 </a:t>
            </a:r>
            <a:r>
              <a:rPr lang="en-US" altLang="zh-CN" dirty="0">
                <a:latin typeface="+mn-lt"/>
              </a:rPr>
              <a:t>MVS </a:t>
            </a:r>
            <a:r>
              <a:rPr lang="zh-CN" altLang="en-US" dirty="0">
                <a:latin typeface="+mn-lt"/>
              </a:rPr>
              <a:t>方法，特征提取网络通常与实时操作目标相一致地使用</a:t>
            </a:r>
            <a:endParaRPr lang="en-US" altLang="zh-CN" dirty="0">
              <a:latin typeface="+mn-lt"/>
            </a:endParaRPr>
          </a:p>
          <a:p>
            <a:pPr lvl="2"/>
            <a:r>
              <a:rPr lang="en-US" altLang="zh-CN" dirty="0" err="1">
                <a:latin typeface="+mn-lt"/>
              </a:rPr>
              <a:t>DeepVideoMVS</a:t>
            </a:r>
            <a:r>
              <a:rPr lang="en-US" altLang="zh-CN" dirty="0">
                <a:latin typeface="+mn-lt"/>
              </a:rPr>
              <a:t> </a:t>
            </a:r>
            <a:r>
              <a:rPr lang="zh-CN" altLang="en-US" dirty="0">
                <a:latin typeface="+mn-lt"/>
              </a:rPr>
              <a:t>将轻量级且具有低延迟的 </a:t>
            </a:r>
            <a:r>
              <a:rPr lang="en-US" altLang="zh-CN" dirty="0" err="1">
                <a:latin typeface="+mn-lt"/>
              </a:rPr>
              <a:t>MNasNet</a:t>
            </a:r>
            <a:r>
              <a:rPr lang="en-US" altLang="zh-CN" dirty="0">
                <a:latin typeface="+mn-lt"/>
              </a:rPr>
              <a:t> </a:t>
            </a:r>
            <a:r>
              <a:rPr lang="zh-CN" altLang="en-US" dirty="0">
                <a:latin typeface="+mn-lt"/>
              </a:rPr>
              <a:t>与 </a:t>
            </a:r>
            <a:r>
              <a:rPr lang="en-US" altLang="zh-CN" dirty="0">
                <a:latin typeface="+mn-lt"/>
              </a:rPr>
              <a:t>FPN </a:t>
            </a:r>
            <a:r>
              <a:rPr lang="zh-CN" altLang="en-US" dirty="0">
                <a:latin typeface="+mn-lt"/>
              </a:rPr>
              <a:t>相结合</a:t>
            </a:r>
            <a:endParaRPr lang="en-US" altLang="zh-CN" dirty="0">
              <a:latin typeface="+mn-lt"/>
            </a:endParaRPr>
          </a:p>
          <a:p>
            <a:pPr lvl="2"/>
            <a:r>
              <a:rPr lang="en-US" altLang="zh-CN" dirty="0" err="1">
                <a:latin typeface="+mn-lt"/>
              </a:rPr>
              <a:t>SimpleRecon</a:t>
            </a:r>
            <a:r>
              <a:rPr lang="en-US" altLang="zh-CN" dirty="0">
                <a:latin typeface="+mn-lt"/>
              </a:rPr>
              <a:t> </a:t>
            </a:r>
            <a:r>
              <a:rPr lang="zh-CN" altLang="en-US" dirty="0">
                <a:latin typeface="+mn-lt"/>
              </a:rPr>
              <a:t>提出利用 </a:t>
            </a:r>
            <a:r>
              <a:rPr lang="en-US" altLang="zh-CN" dirty="0">
                <a:latin typeface="+mn-lt"/>
              </a:rPr>
              <a:t>ResNet18 </a:t>
            </a:r>
            <a:r>
              <a:rPr lang="zh-CN" altLang="en-US" dirty="0">
                <a:latin typeface="+mn-lt"/>
              </a:rPr>
              <a:t>的前两个块和一个 </a:t>
            </a:r>
            <a:r>
              <a:rPr lang="en-US" altLang="zh-CN" dirty="0">
                <a:latin typeface="+mn-lt"/>
              </a:rPr>
              <a:t>EfficientNet-v2 </a:t>
            </a:r>
            <a:r>
              <a:rPr lang="zh-CN" altLang="en-US" dirty="0">
                <a:latin typeface="+mn-lt"/>
              </a:rPr>
              <a:t>编码器，这保持了效率并在深度图精度方面取得了相当大的改进</a:t>
            </a:r>
            <a:endParaRPr lang="en-US" altLang="zh-CN" dirty="0">
              <a:latin typeface="+mn-lt"/>
            </a:endParaRPr>
          </a:p>
          <a:p>
            <a:pPr lvl="1"/>
            <a:r>
              <a:rPr lang="zh-CN" altLang="en-US" dirty="0">
                <a:latin typeface="+mn-lt"/>
              </a:rPr>
              <a:t>对于离线 </a:t>
            </a:r>
            <a:r>
              <a:rPr lang="en-US" altLang="zh-CN" dirty="0">
                <a:latin typeface="+mn-lt"/>
              </a:rPr>
              <a:t>MVS </a:t>
            </a:r>
            <a:r>
              <a:rPr lang="zh-CN" altLang="en-US" dirty="0">
                <a:latin typeface="+mn-lt"/>
              </a:rPr>
              <a:t>方法，</a:t>
            </a:r>
            <a:r>
              <a:rPr lang="en-US" altLang="zh-CN" dirty="0">
                <a:latin typeface="+mn-lt"/>
              </a:rPr>
              <a:t>MVSNet </a:t>
            </a:r>
            <a:r>
              <a:rPr lang="zh-CN" altLang="en-US" dirty="0">
                <a:latin typeface="+mn-lt"/>
              </a:rPr>
              <a:t>使用堆叠的 </a:t>
            </a:r>
            <a:r>
              <a:rPr lang="en-US" altLang="zh-CN" dirty="0">
                <a:latin typeface="+mn-lt"/>
              </a:rPr>
              <a:t>8 </a:t>
            </a:r>
            <a:r>
              <a:rPr lang="zh-CN" altLang="en-US" dirty="0">
                <a:latin typeface="+mn-lt"/>
              </a:rPr>
              <a:t>层 </a:t>
            </a:r>
            <a:r>
              <a:rPr lang="en-US" altLang="zh-CN" dirty="0">
                <a:latin typeface="+mn-lt"/>
              </a:rPr>
              <a:t>2D CNN </a:t>
            </a:r>
            <a:r>
              <a:rPr lang="zh-CN" altLang="en-US" dirty="0">
                <a:latin typeface="+mn-lt"/>
              </a:rPr>
              <a:t>来提取所有图像的深度特征</a:t>
            </a:r>
            <a:endParaRPr lang="en-US" altLang="zh-CN" dirty="0">
              <a:latin typeface="+mn-lt"/>
            </a:endParaRPr>
          </a:p>
          <a:p>
            <a:pPr lvl="2"/>
            <a:r>
              <a:rPr lang="zh-CN" altLang="en-US" dirty="0">
                <a:latin typeface="+mn-lt"/>
              </a:rPr>
              <a:t>由粗到细的方法进一步提取多尺度特征，以便使用 </a:t>
            </a:r>
            <a:r>
              <a:rPr lang="en-US" altLang="zh-CN" dirty="0">
                <a:latin typeface="+mn-lt"/>
              </a:rPr>
              <a:t>FPN </a:t>
            </a:r>
            <a:r>
              <a:rPr lang="zh-CN" altLang="en-US" dirty="0">
                <a:latin typeface="+mn-lt"/>
              </a:rPr>
              <a:t>或多尺度 </a:t>
            </a:r>
            <a:r>
              <a:rPr lang="en-US" altLang="zh-CN" dirty="0">
                <a:latin typeface="+mn-lt"/>
              </a:rPr>
              <a:t>RGB </a:t>
            </a:r>
            <a:r>
              <a:rPr lang="zh-CN" altLang="en-US" dirty="0">
                <a:latin typeface="+mn-lt"/>
              </a:rPr>
              <a:t>图像 在多个尺度上进行估计</a:t>
            </a:r>
            <a:endParaRPr lang="en-US" altLang="zh-CN" dirty="0">
              <a:latin typeface="+mn-lt"/>
            </a:endParaRPr>
          </a:p>
          <a:p>
            <a:pPr lvl="1"/>
            <a:r>
              <a:rPr lang="zh-CN" altLang="en-US" dirty="0">
                <a:latin typeface="+mn-lt"/>
              </a:rPr>
              <a:t>近来，许多后续工作都更加关注特征提取，以提高深度特征的表示能力</a:t>
            </a:r>
            <a:endParaRPr lang="en-US" altLang="zh-CN" dirty="0">
              <a:latin typeface="+mn-lt"/>
            </a:endParaRPr>
          </a:p>
          <a:p>
            <a:pPr lvl="2"/>
            <a:r>
              <a:rPr lang="zh-CN" altLang="en-US" dirty="0">
                <a:latin typeface="+mn-lt"/>
              </a:rPr>
              <a:t>引入可变形卷积，自适应地学习具有不同纹理丰富度的区域的感受野</a:t>
            </a:r>
            <a:endParaRPr lang="en-US" altLang="zh-CN" dirty="0">
              <a:latin typeface="+mn-lt"/>
            </a:endParaRPr>
          </a:p>
          <a:p>
            <a:pPr lvl="2"/>
            <a:r>
              <a:rPr lang="en-US" altLang="zh-CN" dirty="0">
                <a:latin typeface="+mn-lt"/>
              </a:rPr>
              <a:t>CDS-</a:t>
            </a:r>
            <a:r>
              <a:rPr lang="en-US" altLang="zh-CN" dirty="0" err="1">
                <a:latin typeface="+mn-lt"/>
              </a:rPr>
              <a:t>MVSNet</a:t>
            </a:r>
            <a:r>
              <a:rPr lang="en-US" altLang="zh-CN" dirty="0">
                <a:latin typeface="+mn-lt"/>
              </a:rPr>
              <a:t> </a:t>
            </a:r>
            <a:r>
              <a:rPr lang="zh-CN" altLang="en-US" dirty="0">
                <a:latin typeface="+mn-lt"/>
              </a:rPr>
              <a:t>使用动态尺度网络 </a:t>
            </a:r>
            <a:r>
              <a:rPr lang="en-US" altLang="zh-CN" dirty="0" err="1">
                <a:latin typeface="+mn-lt"/>
              </a:rPr>
              <a:t>CDSFNet</a:t>
            </a:r>
            <a:r>
              <a:rPr lang="zh-CN" altLang="en-US" dirty="0">
                <a:latin typeface="+mn-lt"/>
              </a:rPr>
              <a:t>，通过分析图像表面的法线曲率来提取判别特征</a:t>
            </a:r>
            <a:endParaRPr lang="en-US" altLang="zh-CN" dirty="0">
              <a:latin typeface="+mn-lt"/>
            </a:endParaRPr>
          </a:p>
          <a:p>
            <a:pPr lvl="2"/>
            <a:r>
              <a:rPr lang="en-US" altLang="zh-CN" dirty="0" err="1">
                <a:latin typeface="+mn-lt"/>
              </a:rPr>
              <a:t>GeoMVSNet</a:t>
            </a:r>
            <a:r>
              <a:rPr lang="en-US" altLang="zh-CN" dirty="0">
                <a:latin typeface="+mn-lt"/>
              </a:rPr>
              <a:t> </a:t>
            </a:r>
            <a:r>
              <a:rPr lang="zh-CN" altLang="en-US" dirty="0">
                <a:latin typeface="+mn-lt"/>
              </a:rPr>
              <a:t>提出了一个几何融合网络，该网络将图像特征与粗略深度图融合</a:t>
            </a:r>
            <a:endParaRPr lang="en-US" altLang="zh-CN" dirty="0">
              <a:latin typeface="+mn-lt"/>
            </a:endParaRPr>
          </a:p>
          <a:p>
            <a:pPr lvl="2"/>
            <a:r>
              <a:rPr lang="zh-CN" altLang="en-US" dirty="0">
                <a:latin typeface="+mn-lt"/>
              </a:rPr>
              <a:t>以 </a:t>
            </a:r>
            <a:r>
              <a:rPr lang="en-US" altLang="zh-CN" dirty="0">
                <a:latin typeface="+mn-lt"/>
              </a:rPr>
              <a:t>FPN </a:t>
            </a:r>
            <a:r>
              <a:rPr lang="zh-CN" altLang="en-US" dirty="0">
                <a:latin typeface="+mn-lt"/>
              </a:rPr>
              <a:t>为主要特征提取器，</a:t>
            </a:r>
            <a:r>
              <a:rPr lang="en-US" altLang="zh-CN" dirty="0">
                <a:latin typeface="+mn-lt"/>
              </a:rPr>
              <a:t>WT-</a:t>
            </a:r>
            <a:r>
              <a:rPr lang="en-US" altLang="zh-CN" dirty="0" err="1">
                <a:latin typeface="+mn-lt"/>
              </a:rPr>
              <a:t>MVSNet</a:t>
            </a:r>
            <a:r>
              <a:rPr lang="en-US" altLang="zh-CN" dirty="0">
                <a:latin typeface="+mn-lt"/>
              </a:rPr>
              <a:t> </a:t>
            </a:r>
            <a:r>
              <a:rPr lang="zh-CN" altLang="en-US" dirty="0">
                <a:latin typeface="+mn-lt"/>
              </a:rPr>
              <a:t>和 </a:t>
            </a:r>
            <a:r>
              <a:rPr lang="en-US" altLang="zh-CN" dirty="0" err="1">
                <a:latin typeface="+mn-lt"/>
              </a:rPr>
              <a:t>MVSFormer</a:t>
            </a:r>
            <a:r>
              <a:rPr lang="en-US" altLang="zh-CN" dirty="0">
                <a:latin typeface="+mn-lt"/>
              </a:rPr>
              <a:t> </a:t>
            </a:r>
            <a:r>
              <a:rPr lang="zh-CN" altLang="en-US" dirty="0">
                <a:latin typeface="+mn-lt"/>
              </a:rPr>
              <a:t>进一步引入了视觉</a:t>
            </a:r>
            <a:r>
              <a:rPr lang="en-US" altLang="zh-CN" dirty="0">
                <a:latin typeface="+mn-lt"/>
              </a:rPr>
              <a:t>Transformer </a:t>
            </a:r>
            <a:r>
              <a:rPr lang="zh-CN" altLang="en-US" dirty="0">
                <a:latin typeface="+mn-lt"/>
              </a:rPr>
              <a:t>用于图像特征增强</a:t>
            </a:r>
            <a:endParaRPr lang="en-US" altLang="zh-CN" dirty="0">
              <a:latin typeface="+mn-lt"/>
            </a:endParaRPr>
          </a:p>
          <a:p>
            <a:pPr lvl="2"/>
            <a:r>
              <a:rPr lang="en-US" altLang="zh-CN" dirty="0">
                <a:latin typeface="+mn-lt"/>
              </a:rPr>
              <a:t>ET-</a:t>
            </a:r>
            <a:r>
              <a:rPr lang="en-US" altLang="zh-CN" dirty="0" err="1">
                <a:latin typeface="+mn-lt"/>
              </a:rPr>
              <a:t>MVSNet</a:t>
            </a:r>
            <a:r>
              <a:rPr lang="en-US" altLang="zh-CN" dirty="0">
                <a:latin typeface="+mn-lt"/>
              </a:rPr>
              <a:t> </a:t>
            </a:r>
            <a:r>
              <a:rPr lang="zh-CN" altLang="en-US" dirty="0">
                <a:latin typeface="+mn-lt"/>
              </a:rPr>
              <a:t>将极线</a:t>
            </a:r>
            <a:r>
              <a:rPr lang="en-US" altLang="zh-CN" dirty="0">
                <a:latin typeface="+mn-lt"/>
              </a:rPr>
              <a:t>Transformer</a:t>
            </a:r>
            <a:r>
              <a:rPr lang="zh-CN" altLang="en-US" dirty="0">
                <a:latin typeface="+mn-lt"/>
              </a:rPr>
              <a:t>集成到特征提取中，在极线上执行非局部特征聚合</a:t>
            </a:r>
            <a:endParaRPr lang="en-US" dirty="0">
              <a:latin typeface="+mn-lt"/>
            </a:endParaRPr>
          </a:p>
        </p:txBody>
      </p:sp>
    </p:spTree>
    <p:extLst>
      <p:ext uri="{BB962C8B-B14F-4D97-AF65-F5344CB8AC3E}">
        <p14:creationId xmlns:p14="http://schemas.microsoft.com/office/powerpoint/2010/main" val="305707633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矩形 54">
            <a:hlinkClick r:id="rId29" action="ppaction://hlinksldjump"/>
            <a:extLst>
              <a:ext uri="{FF2B5EF4-FFF2-40B4-BE49-F238E27FC236}">
                <a16:creationId xmlns:a16="http://schemas.microsoft.com/office/drawing/2014/main" id="{C8117471-E00B-F52E-92D3-174953C5E505}"/>
              </a:ext>
            </a:extLst>
          </p:cNvPr>
          <p:cNvSpPr/>
          <p:nvPr>
            <p:custDataLst>
              <p:tags r:id="rId2"/>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92</a:t>
            </a:r>
          </a:p>
        </p:txBody>
      </p:sp>
      <p:sp>
        <p:nvSpPr>
          <p:cNvPr id="54" name="矩形 53">
            <a:hlinkClick r:id="rId29" action="ppaction://hlinksldjump"/>
            <a:extLst>
              <a:ext uri="{FF2B5EF4-FFF2-40B4-BE49-F238E27FC236}">
                <a16:creationId xmlns:a16="http://schemas.microsoft.com/office/drawing/2014/main" id="{45C3A05E-3A13-1C0D-97E4-9768709C5E6A}"/>
              </a:ext>
            </a:extLst>
          </p:cNvPr>
          <p:cNvSpPr/>
          <p:nvPr>
            <p:custDataLst>
              <p:tags r:id="rId3"/>
            </p:custDataLst>
          </p:nvPr>
        </p:nvSpPr>
        <p:spPr>
          <a:xfrm>
            <a:off x="977959" y="4962946"/>
            <a:ext cx="26577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Loss Function</a:t>
            </a:r>
          </a:p>
        </p:txBody>
      </p:sp>
      <p:sp>
        <p:nvSpPr>
          <p:cNvPr id="53" name="矩形 52">
            <a:hlinkClick r:id="rId29" action="ppaction://hlinksldjump"/>
            <a:extLst>
              <a:ext uri="{FF2B5EF4-FFF2-40B4-BE49-F238E27FC236}">
                <a16:creationId xmlns:a16="http://schemas.microsoft.com/office/drawing/2014/main" id="{1D156833-A83F-B4E8-CF5E-ECDC50B66A2F}"/>
              </a:ext>
            </a:extLst>
          </p:cNvPr>
          <p:cNvSpPr/>
          <p:nvPr>
            <p:custDataLst>
              <p:tags r:id="rId4"/>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8</a:t>
            </a:r>
          </a:p>
        </p:txBody>
      </p:sp>
      <p:sp>
        <p:nvSpPr>
          <p:cNvPr id="52" name="矩形 51">
            <a:hlinkClick r:id="rId30" action="ppaction://hlinksldjump"/>
            <a:extLst>
              <a:ext uri="{FF2B5EF4-FFF2-40B4-BE49-F238E27FC236}">
                <a16:creationId xmlns:a16="http://schemas.microsoft.com/office/drawing/2014/main" id="{49A60F3B-DA37-C0D1-715D-C4C93554A2F5}"/>
              </a:ext>
            </a:extLst>
          </p:cNvPr>
          <p:cNvSpPr/>
          <p:nvPr>
            <p:custDataLst>
              <p:tags r:id="rId5"/>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90</a:t>
            </a:r>
          </a:p>
        </p:txBody>
      </p:sp>
      <p:sp>
        <p:nvSpPr>
          <p:cNvPr id="51" name="矩形 50">
            <a:hlinkClick r:id="rId30" action="ppaction://hlinksldjump"/>
            <a:extLst>
              <a:ext uri="{FF2B5EF4-FFF2-40B4-BE49-F238E27FC236}">
                <a16:creationId xmlns:a16="http://schemas.microsoft.com/office/drawing/2014/main" id="{CB9B860F-8587-949E-13EF-185BED1075E1}"/>
              </a:ext>
            </a:extLst>
          </p:cNvPr>
          <p:cNvSpPr/>
          <p:nvPr>
            <p:custDataLst>
              <p:tags r:id="rId6"/>
            </p:custDataLst>
          </p:nvPr>
        </p:nvSpPr>
        <p:spPr>
          <a:xfrm>
            <a:off x="977959" y="4499335"/>
            <a:ext cx="2657779"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Confidence Estimation</a:t>
            </a:r>
          </a:p>
        </p:txBody>
      </p:sp>
      <p:sp>
        <p:nvSpPr>
          <p:cNvPr id="50" name="矩形 49">
            <a:hlinkClick r:id="rId30" action="ppaction://hlinksldjump"/>
            <a:extLst>
              <a:ext uri="{FF2B5EF4-FFF2-40B4-BE49-F238E27FC236}">
                <a16:creationId xmlns:a16="http://schemas.microsoft.com/office/drawing/2014/main" id="{6242C00D-3417-FD44-67F0-BDA0157A2C6A}"/>
              </a:ext>
            </a:extLst>
          </p:cNvPr>
          <p:cNvSpPr/>
          <p:nvPr>
            <p:custDataLst>
              <p:tags r:id="rId7"/>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7</a:t>
            </a:r>
          </a:p>
        </p:txBody>
      </p:sp>
      <p:sp>
        <p:nvSpPr>
          <p:cNvPr id="49" name="矩形 48">
            <a:hlinkClick r:id="rId31" action="ppaction://hlinksldjump"/>
            <a:extLst>
              <a:ext uri="{FF2B5EF4-FFF2-40B4-BE49-F238E27FC236}">
                <a16:creationId xmlns:a16="http://schemas.microsoft.com/office/drawing/2014/main" id="{65EE2F2E-A97D-89D2-1B9A-9A411DB6A435}"/>
              </a:ext>
            </a:extLst>
          </p:cNvPr>
          <p:cNvSpPr/>
          <p:nvPr>
            <p:custDataLst>
              <p:tags r:id="rId8"/>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88</a:t>
            </a:r>
          </a:p>
        </p:txBody>
      </p:sp>
      <p:sp>
        <p:nvSpPr>
          <p:cNvPr id="48" name="矩形 47">
            <a:hlinkClick r:id="rId31" action="ppaction://hlinksldjump"/>
            <a:extLst>
              <a:ext uri="{FF2B5EF4-FFF2-40B4-BE49-F238E27FC236}">
                <a16:creationId xmlns:a16="http://schemas.microsoft.com/office/drawing/2014/main" id="{E25A514B-7846-37AD-DCB9-4AF808A5D25D}"/>
              </a:ext>
            </a:extLst>
          </p:cNvPr>
          <p:cNvSpPr/>
          <p:nvPr>
            <p:custDataLst>
              <p:tags r:id="rId9"/>
            </p:custDataLst>
          </p:nvPr>
        </p:nvSpPr>
        <p:spPr>
          <a:xfrm>
            <a:off x="977959" y="4035725"/>
            <a:ext cx="26577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Depth Refinement</a:t>
            </a:r>
          </a:p>
        </p:txBody>
      </p:sp>
      <p:sp>
        <p:nvSpPr>
          <p:cNvPr id="47" name="矩形 46">
            <a:hlinkClick r:id="rId31" action="ppaction://hlinksldjump"/>
            <a:extLst>
              <a:ext uri="{FF2B5EF4-FFF2-40B4-BE49-F238E27FC236}">
                <a16:creationId xmlns:a16="http://schemas.microsoft.com/office/drawing/2014/main" id="{D8B5D157-6B8D-AA52-3781-BDC6BBD8A33F}"/>
              </a:ext>
            </a:extLst>
          </p:cNvPr>
          <p:cNvSpPr/>
          <p:nvPr>
            <p:custDataLst>
              <p:tags r:id="rId10"/>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46" name="矩形 45">
            <a:hlinkClick r:id="rId32" action="ppaction://hlinksldjump"/>
            <a:extLst>
              <a:ext uri="{FF2B5EF4-FFF2-40B4-BE49-F238E27FC236}">
                <a16:creationId xmlns:a16="http://schemas.microsoft.com/office/drawing/2014/main" id="{E3D798E9-FF59-CF6B-48EB-725CD69F8BDD}"/>
              </a:ext>
            </a:extLst>
          </p:cNvPr>
          <p:cNvSpPr/>
          <p:nvPr>
            <p:custDataLst>
              <p:tags r:id="rId11"/>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85</a:t>
            </a:r>
          </a:p>
        </p:txBody>
      </p:sp>
      <p:sp>
        <p:nvSpPr>
          <p:cNvPr id="45" name="矩形 44">
            <a:hlinkClick r:id="rId32" action="ppaction://hlinksldjump"/>
            <a:extLst>
              <a:ext uri="{FF2B5EF4-FFF2-40B4-BE49-F238E27FC236}">
                <a16:creationId xmlns:a16="http://schemas.microsoft.com/office/drawing/2014/main" id="{7593999F-D618-7E3D-4CD5-A9562A4FBCAA}"/>
              </a:ext>
            </a:extLst>
          </p:cNvPr>
          <p:cNvSpPr/>
          <p:nvPr>
            <p:custDataLst>
              <p:tags r:id="rId12"/>
            </p:custDataLst>
          </p:nvPr>
        </p:nvSpPr>
        <p:spPr>
          <a:xfrm>
            <a:off x="977959" y="3572115"/>
            <a:ext cx="26577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Depth Estimation</a:t>
            </a:r>
          </a:p>
        </p:txBody>
      </p:sp>
      <p:sp>
        <p:nvSpPr>
          <p:cNvPr id="44" name="矩形 43">
            <a:hlinkClick r:id="rId32" action="ppaction://hlinksldjump"/>
            <a:extLst>
              <a:ext uri="{FF2B5EF4-FFF2-40B4-BE49-F238E27FC236}">
                <a16:creationId xmlns:a16="http://schemas.microsoft.com/office/drawing/2014/main" id="{2103129C-58E9-974D-19B5-DF3596C55C94}"/>
              </a:ext>
            </a:extLst>
          </p:cNvPr>
          <p:cNvSpPr/>
          <p:nvPr>
            <p:custDataLst>
              <p:tags r:id="rId13"/>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43" name="矩形 42">
            <a:hlinkClick r:id="rId33" action="ppaction://hlinksldjump"/>
            <a:extLst>
              <a:ext uri="{FF2B5EF4-FFF2-40B4-BE49-F238E27FC236}">
                <a16:creationId xmlns:a16="http://schemas.microsoft.com/office/drawing/2014/main" id="{73800ABB-6101-12A8-DE09-B7E5A4DC9BB4}"/>
              </a:ext>
            </a:extLst>
          </p:cNvPr>
          <p:cNvSpPr/>
          <p:nvPr>
            <p:custDataLst>
              <p:tags r:id="rId14"/>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82</a:t>
            </a:r>
          </a:p>
        </p:txBody>
      </p:sp>
      <p:sp>
        <p:nvSpPr>
          <p:cNvPr id="42" name="矩形 41">
            <a:hlinkClick r:id="rId33" action="ppaction://hlinksldjump"/>
            <a:extLst>
              <a:ext uri="{FF2B5EF4-FFF2-40B4-BE49-F238E27FC236}">
                <a16:creationId xmlns:a16="http://schemas.microsoft.com/office/drawing/2014/main" id="{1FB9E4EB-4945-D84D-CF3D-4EF6A9BF0CA4}"/>
              </a:ext>
            </a:extLst>
          </p:cNvPr>
          <p:cNvSpPr/>
          <p:nvPr>
            <p:custDataLst>
              <p:tags r:id="rId15"/>
            </p:custDataLst>
          </p:nvPr>
        </p:nvSpPr>
        <p:spPr>
          <a:xfrm>
            <a:off x="977959" y="3108505"/>
            <a:ext cx="26577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Iterative Update</a:t>
            </a:r>
          </a:p>
        </p:txBody>
      </p:sp>
      <p:sp>
        <p:nvSpPr>
          <p:cNvPr id="41" name="矩形 40">
            <a:hlinkClick r:id="rId33" action="ppaction://hlinksldjump"/>
            <a:extLst>
              <a:ext uri="{FF2B5EF4-FFF2-40B4-BE49-F238E27FC236}">
                <a16:creationId xmlns:a16="http://schemas.microsoft.com/office/drawing/2014/main" id="{3ADBC3C1-C06A-9BF7-8C14-19026945A904}"/>
              </a:ext>
            </a:extLst>
          </p:cNvPr>
          <p:cNvSpPr/>
          <p:nvPr>
            <p:custDataLst>
              <p:tags r:id="rId16"/>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40" name="矩形 39">
            <a:hlinkClick r:id="rId34" action="ppaction://hlinksldjump"/>
            <a:extLst>
              <a:ext uri="{FF2B5EF4-FFF2-40B4-BE49-F238E27FC236}">
                <a16:creationId xmlns:a16="http://schemas.microsoft.com/office/drawing/2014/main" id="{AAB4A6EA-A991-0255-948A-B61A918D38B2}"/>
              </a:ext>
            </a:extLst>
          </p:cNvPr>
          <p:cNvSpPr/>
          <p:nvPr>
            <p:custDataLst>
              <p:tags r:id="rId17"/>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69</a:t>
            </a:r>
          </a:p>
        </p:txBody>
      </p:sp>
      <p:sp>
        <p:nvSpPr>
          <p:cNvPr id="39" name="矩形 38">
            <a:hlinkClick r:id="rId34" action="ppaction://hlinksldjump"/>
            <a:extLst>
              <a:ext uri="{FF2B5EF4-FFF2-40B4-BE49-F238E27FC236}">
                <a16:creationId xmlns:a16="http://schemas.microsoft.com/office/drawing/2014/main" id="{D08F14D0-BE3D-F1FF-9810-F7EEB0E54A2F}"/>
              </a:ext>
            </a:extLst>
          </p:cNvPr>
          <p:cNvSpPr/>
          <p:nvPr>
            <p:custDataLst>
              <p:tags r:id="rId18"/>
            </p:custDataLst>
          </p:nvPr>
        </p:nvSpPr>
        <p:spPr>
          <a:xfrm>
            <a:off x="977959" y="2644895"/>
            <a:ext cx="26577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Cost Volume Regularization</a:t>
            </a:r>
          </a:p>
        </p:txBody>
      </p:sp>
      <p:sp>
        <p:nvSpPr>
          <p:cNvPr id="38" name="矩形 37">
            <a:hlinkClick r:id="rId34" action="ppaction://hlinksldjump"/>
            <a:extLst>
              <a:ext uri="{FF2B5EF4-FFF2-40B4-BE49-F238E27FC236}">
                <a16:creationId xmlns:a16="http://schemas.microsoft.com/office/drawing/2014/main" id="{1BF6C11F-A7D5-CDA6-28F7-59D19296A578}"/>
              </a:ext>
            </a:extLst>
          </p:cNvPr>
          <p:cNvSpPr/>
          <p:nvPr>
            <p:custDataLst>
              <p:tags r:id="rId19"/>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37" name="矩形 36">
            <a:extLst>
              <a:ext uri="{FF2B5EF4-FFF2-40B4-BE49-F238E27FC236}">
                <a16:creationId xmlns:a16="http://schemas.microsoft.com/office/drawing/2014/main" id="{CBB12BF2-122B-66AD-9F92-2E331BF7C678}"/>
              </a:ext>
            </a:extLst>
          </p:cNvPr>
          <p:cNvSpPr/>
          <p:nvPr>
            <p:custDataLst>
              <p:tags r:id="rId20"/>
            </p:custDataLst>
          </p:nvPr>
        </p:nvSpPr>
        <p:spPr>
          <a:xfrm>
            <a:off x="977959" y="218128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36" name="矩形 35">
            <a:hlinkClick r:id="rId35" action="ppaction://hlinksldjump"/>
            <a:extLst>
              <a:ext uri="{FF2B5EF4-FFF2-40B4-BE49-F238E27FC236}">
                <a16:creationId xmlns:a16="http://schemas.microsoft.com/office/drawing/2014/main" id="{A54D6254-05A2-24D3-0E13-E8FCEF345F42}"/>
              </a:ext>
            </a:extLst>
          </p:cNvPr>
          <p:cNvSpPr/>
          <p:nvPr>
            <p:custDataLst>
              <p:tags r:id="rId2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65</a:t>
            </a:r>
          </a:p>
        </p:txBody>
      </p:sp>
      <p:sp>
        <p:nvSpPr>
          <p:cNvPr id="35" name="矩形 34">
            <a:hlinkClick r:id="rId35" action="ppaction://hlinksldjump"/>
            <a:extLst>
              <a:ext uri="{FF2B5EF4-FFF2-40B4-BE49-F238E27FC236}">
                <a16:creationId xmlns:a16="http://schemas.microsoft.com/office/drawing/2014/main" id="{C0D79474-6051-500E-E4F6-7C174FDD67E2}"/>
              </a:ext>
            </a:extLst>
          </p:cNvPr>
          <p:cNvSpPr/>
          <p:nvPr>
            <p:custDataLst>
              <p:tags r:id="rId22"/>
            </p:custDataLst>
          </p:nvPr>
        </p:nvSpPr>
        <p:spPr>
          <a:xfrm>
            <a:off x="977959" y="2181285"/>
            <a:ext cx="26577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Cost Volume Construction</a:t>
            </a:r>
          </a:p>
        </p:txBody>
      </p:sp>
      <p:sp>
        <p:nvSpPr>
          <p:cNvPr id="34" name="矩形 33">
            <a:hlinkClick r:id="rId35" action="ppaction://hlinksldjump"/>
            <a:extLst>
              <a:ext uri="{FF2B5EF4-FFF2-40B4-BE49-F238E27FC236}">
                <a16:creationId xmlns:a16="http://schemas.microsoft.com/office/drawing/2014/main" id="{CFF1D00F-256A-B7B4-5FF2-B0EEEBB94B16}"/>
              </a:ext>
            </a:extLst>
          </p:cNvPr>
          <p:cNvSpPr/>
          <p:nvPr>
            <p:custDataLst>
              <p:tags r:id="rId2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33" name="矩形 32">
            <a:hlinkClick r:id="rId36" action="ppaction://hlinksldjump"/>
            <a:extLst>
              <a:ext uri="{FF2B5EF4-FFF2-40B4-BE49-F238E27FC236}">
                <a16:creationId xmlns:a16="http://schemas.microsoft.com/office/drawing/2014/main" id="{FAD865E9-E54D-7E75-FA3D-F1A08C73115A}"/>
              </a:ext>
            </a:extLst>
          </p:cNvPr>
          <p:cNvSpPr/>
          <p:nvPr>
            <p:custDataLst>
              <p:tags r:id="rId24"/>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63</a:t>
            </a:r>
          </a:p>
        </p:txBody>
      </p:sp>
      <p:sp>
        <p:nvSpPr>
          <p:cNvPr id="32" name="矩形 31">
            <a:hlinkClick r:id="rId36" action="ppaction://hlinksldjump"/>
            <a:extLst>
              <a:ext uri="{FF2B5EF4-FFF2-40B4-BE49-F238E27FC236}">
                <a16:creationId xmlns:a16="http://schemas.microsoft.com/office/drawing/2014/main" id="{74D54A17-98FB-CEE6-0FE1-E73E1624E10E}"/>
              </a:ext>
            </a:extLst>
          </p:cNvPr>
          <p:cNvSpPr/>
          <p:nvPr>
            <p:custDataLst>
              <p:tags r:id="rId25"/>
            </p:custDataLst>
          </p:nvPr>
        </p:nvSpPr>
        <p:spPr>
          <a:xfrm>
            <a:off x="977959" y="1717675"/>
            <a:ext cx="26577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Feature Extraction</a:t>
            </a:r>
          </a:p>
        </p:txBody>
      </p:sp>
      <p:sp>
        <p:nvSpPr>
          <p:cNvPr id="31" name="矩形 30">
            <a:hlinkClick r:id="rId36" action="ppaction://hlinksldjump"/>
            <a:extLst>
              <a:ext uri="{FF2B5EF4-FFF2-40B4-BE49-F238E27FC236}">
                <a16:creationId xmlns:a16="http://schemas.microsoft.com/office/drawing/2014/main" id="{8C66C78B-DBC4-2112-0863-6507B811753B}"/>
              </a:ext>
            </a:extLst>
          </p:cNvPr>
          <p:cNvSpPr/>
          <p:nvPr>
            <p:custDataLst>
              <p:tags r:id="rId26"/>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30" name="标题 29">
            <a:extLst>
              <a:ext uri="{FF2B5EF4-FFF2-40B4-BE49-F238E27FC236}">
                <a16:creationId xmlns:a16="http://schemas.microsoft.com/office/drawing/2014/main" id="{0F4922AD-6318-DEC6-EA1D-9E9CFE32B354}"/>
              </a:ext>
            </a:extLst>
          </p:cNvPr>
          <p:cNvSpPr>
            <a:spLocks noGrp="1"/>
          </p:cNvSpPr>
          <p:nvPr>
            <p:ph type="title"/>
            <p:custDataLst>
              <p:tags r:id="rId27"/>
            </p:custDataLst>
          </p:nvPr>
        </p:nvSpPr>
        <p:spPr/>
        <p:txBody>
          <a:bodyPr/>
          <a:lstStyle/>
          <a:p>
            <a:r>
              <a:rPr lang="en-US"/>
              <a:t>Supervised Depth Estimation</a:t>
            </a:r>
          </a:p>
        </p:txBody>
      </p:sp>
    </p:spTree>
    <p:custDataLst>
      <p:tags r:id="rId1"/>
    </p:custDataLst>
    <p:extLst>
      <p:ext uri="{BB962C8B-B14F-4D97-AF65-F5344CB8AC3E}">
        <p14:creationId xmlns:p14="http://schemas.microsoft.com/office/powerpoint/2010/main" val="1571588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extLst>
              <p:ext uri="{D42A27DB-BD31-4B8C-83A1-F6EECF244321}">
                <p14:modId xmlns:p14="http://schemas.microsoft.com/office/powerpoint/2010/main" val="102433524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a:bodyPr>
          <a:lstStyle/>
          <a:p>
            <a:r>
              <a:rPr lang="en-US" altLang="zh-CN" sz="3600" dirty="0"/>
              <a:t>Cost Volume Construction (</a:t>
            </a:r>
            <a:r>
              <a:rPr lang="en-US" altLang="zh-CN" sz="3600" dirty="0" err="1"/>
              <a:t>Homography</a:t>
            </a:r>
            <a:r>
              <a:rPr lang="en-US" altLang="zh-CN" sz="3600" dirty="0"/>
              <a:t> Warping)</a:t>
            </a:r>
            <a:endParaRPr lang="en-US" sz="3600" dirty="0"/>
          </a:p>
        </p:txBody>
      </p:sp>
      <p:grpSp>
        <p:nvGrpSpPr>
          <p:cNvPr id="3" name="组合 2">
            <a:extLst>
              <a:ext uri="{FF2B5EF4-FFF2-40B4-BE49-F238E27FC236}">
                <a16:creationId xmlns:a16="http://schemas.microsoft.com/office/drawing/2014/main" id="{C985FB9C-A1EB-54EF-1CB3-38CFA1E3C5B7}"/>
              </a:ext>
            </a:extLst>
          </p:cNvPr>
          <p:cNvGrpSpPr/>
          <p:nvPr/>
        </p:nvGrpSpPr>
        <p:grpSpPr>
          <a:xfrm>
            <a:off x="658380" y="1690688"/>
            <a:ext cx="10875239" cy="4448175"/>
            <a:chOff x="838200" y="1690688"/>
            <a:chExt cx="10875239" cy="4448175"/>
          </a:xfrm>
        </p:grpSpPr>
        <p:pic>
          <p:nvPicPr>
            <p:cNvPr id="1026" name="Picture 2" descr="Plane-sweep algorithm with two input cameras cam 1 and cam 2. M is a ...">
              <a:extLst>
                <a:ext uri="{FF2B5EF4-FFF2-40B4-BE49-F238E27FC236}">
                  <a16:creationId xmlns:a16="http://schemas.microsoft.com/office/drawing/2014/main" id="{F39F5E74-31F4-FDA6-596A-A0FAA2AD596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8200" y="1690688"/>
              <a:ext cx="4276725" cy="444817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13: The Plane-Sweep algorithm. A plane is swept along the optical axis ...">
              <a:extLst>
                <a:ext uri="{FF2B5EF4-FFF2-40B4-BE49-F238E27FC236}">
                  <a16:creationId xmlns:a16="http://schemas.microsoft.com/office/drawing/2014/main" id="{A267D9C9-4EEB-25E6-054C-BD3EAF10BFF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14925" y="1690688"/>
              <a:ext cx="6598514" cy="4448174"/>
            </a:xfrm>
            <a:prstGeom prst="rect">
              <a:avLst/>
            </a:prstGeom>
            <a:noFill/>
            <a:extLst>
              <a:ext uri="{909E8E84-426E-40DD-AFC4-6F175D3DCCD1}">
                <a14:hiddenFill xmlns:a14="http://schemas.microsoft.com/office/drawing/2010/main">
                  <a:solidFill>
                    <a:srgbClr val="FFFFFF"/>
                  </a:solidFill>
                </a14:hiddenFill>
              </a:ext>
            </a:extLst>
          </p:spPr>
        </p:pic>
      </p:grpSp>
      <p:sp>
        <p:nvSpPr>
          <p:cNvPr id="5" name="ee4pContent1">
            <a:extLst>
              <a:ext uri="{FF2B5EF4-FFF2-40B4-BE49-F238E27FC236}">
                <a16:creationId xmlns:a16="http://schemas.microsoft.com/office/drawing/2014/main" id="{1B7538EB-1469-7AA7-7097-D1ABB4DC0618}"/>
              </a:ext>
            </a:extLst>
          </p:cNvPr>
          <p:cNvSpPr txBox="1">
            <a:spLocks/>
          </p:cNvSpPr>
          <p:nvPr>
            <p:custDataLst>
              <p:tags r:id="rId2"/>
            </p:custDataLst>
          </p:nvPr>
        </p:nvSpPr>
        <p:spPr>
          <a:xfrm>
            <a:off x="838200" y="6280030"/>
            <a:ext cx="10515600" cy="39681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对于在线和离线 </a:t>
            </a:r>
            <a:r>
              <a:rPr lang="en-US" altLang="zh-CN" dirty="0">
                <a:latin typeface="+mn-lt"/>
              </a:rPr>
              <a:t>MVS </a:t>
            </a:r>
            <a:r>
              <a:rPr lang="zh-CN" altLang="en-US" dirty="0">
                <a:latin typeface="+mn-lt"/>
              </a:rPr>
              <a:t>方法，代价体都是使用平面扫描算法构建的</a:t>
            </a:r>
            <a:endParaRPr lang="en-US" dirty="0">
              <a:latin typeface="+mn-lt"/>
            </a:endParaRPr>
          </a:p>
        </p:txBody>
      </p:sp>
    </p:spTree>
    <p:extLst>
      <p:ext uri="{BB962C8B-B14F-4D97-AF65-F5344CB8AC3E}">
        <p14:creationId xmlns:p14="http://schemas.microsoft.com/office/powerpoint/2010/main" val="398938983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Cost Volume Construction—Online MVS</a:t>
            </a:r>
            <a:endParaRPr lang="en-US" dirty="0"/>
          </a:p>
        </p:txBody>
      </p:sp>
      <mc:AlternateContent xmlns:mc="http://schemas.openxmlformats.org/markup-compatibility/2006" xmlns:a14="http://schemas.microsoft.com/office/drawing/2010/main">
        <mc:Choice Requires="a14">
          <p:sp>
            <p:nvSpPr>
              <p:cNvPr id="3" name="ee4pContent1">
                <a:extLst>
                  <a:ext uri="{FF2B5EF4-FFF2-40B4-BE49-F238E27FC236}">
                    <a16:creationId xmlns:a16="http://schemas.microsoft.com/office/drawing/2014/main" id="{8121937C-990B-711B-FCD0-B74ED1AF51AB}"/>
                  </a:ext>
                </a:extLst>
              </p:cNvPr>
              <p:cNvSpPr txBox="1">
                <a:spLocks/>
              </p:cNvSpPr>
              <p:nvPr>
                <p:custDataLst>
                  <p:tags r:id="rId2"/>
                </p:custDataLst>
              </p:nvPr>
            </p:nvSpPr>
            <p:spPr>
              <a:xfrm>
                <a:off x="838199" y="1690688"/>
                <a:ext cx="10515599" cy="2769169"/>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为了减少计算量并提高在线应用的效率，在线 </a:t>
                </a:r>
                <a:r>
                  <a:rPr lang="en-US" altLang="zh-CN" dirty="0">
                    <a:latin typeface="+mn-lt"/>
                  </a:rPr>
                  <a:t>MVS </a:t>
                </a:r>
                <a:r>
                  <a:rPr lang="zh-CN" altLang="en-US" dirty="0">
                    <a:latin typeface="+mn-lt"/>
                  </a:rPr>
                  <a:t>方法通常构建 </a:t>
                </a:r>
                <a:r>
                  <a:rPr lang="en-US" altLang="zh-CN" dirty="0">
                    <a:latin typeface="+mn-lt"/>
                  </a:rPr>
                  <a:t>3D </a:t>
                </a:r>
                <a:r>
                  <a:rPr lang="zh-CN" altLang="en-US" dirty="0">
                    <a:latin typeface="+mn-lt"/>
                  </a:rPr>
                  <a:t>代价体</a:t>
                </a:r>
                <a14:m>
                  <m:oMath xmlns:m="http://schemas.openxmlformats.org/officeDocument/2006/math">
                    <m:r>
                      <a:rPr lang="en-US" altLang="zh-CN" b="1" i="1" smtClean="0">
                        <a:latin typeface="Cambria Math" panose="02040503050406030204" pitchFamily="18" charset="0"/>
                      </a:rPr>
                      <m:t>𝑪</m:t>
                    </m:r>
                    <m:r>
                      <a:rPr lang="en-US" altLang="zh-CN" b="0" i="1" smtClean="0">
                        <a:latin typeface="Cambria Math" panose="02040503050406030204" pitchFamily="18" charset="0"/>
                        <a:ea typeface="Cambria Math" panose="02040503050406030204" pitchFamily="18" charset="0"/>
                      </a:rPr>
                      <m:t>∈</m:t>
                    </m:r>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ℝ</m:t>
                        </m:r>
                      </m:e>
                      <m:sup>
                        <m:r>
                          <a:rPr lang="en-US" altLang="zh-CN" b="0" i="1" smtClean="0">
                            <a:latin typeface="Cambria Math" panose="02040503050406030204" pitchFamily="18" charset="0"/>
                            <a:ea typeface="Cambria Math" panose="02040503050406030204" pitchFamily="18" charset="0"/>
                          </a:rPr>
                          <m:t>𝐻</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𝑊</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𝐷</m:t>
                        </m:r>
                      </m:sup>
                    </m:sSup>
                  </m:oMath>
                </a14:m>
                <a:r>
                  <a:rPr lang="zh-CN" altLang="en-US" dirty="0">
                    <a:latin typeface="+mn-lt"/>
                  </a:rPr>
                  <a:t>，其中为每个像素</a:t>
                </a:r>
                <a14:m>
                  <m:oMath xmlns:m="http://schemas.openxmlformats.org/officeDocument/2006/math">
                    <m:r>
                      <a:rPr lang="en-US" altLang="zh-CN" b="1" i="1">
                        <a:latin typeface="Cambria Math" panose="02040503050406030204" pitchFamily="18" charset="0"/>
                      </a:rPr>
                      <m:t>𝒑</m:t>
                    </m:r>
                  </m:oMath>
                </a14:m>
                <a:r>
                  <a:rPr lang="zh-CN" altLang="en-US" dirty="0">
                    <a:latin typeface="+mn-lt"/>
                  </a:rPr>
                  <a:t>和深度样本</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𝑑</m:t>
                        </m:r>
                      </m:e>
                      <m:sub>
                        <m:r>
                          <a:rPr lang="en-US" altLang="zh-CN" b="0" i="1" smtClean="0">
                            <a:latin typeface="Cambria Math" panose="02040503050406030204" pitchFamily="18" charset="0"/>
                          </a:rPr>
                          <m:t>𝑖</m:t>
                        </m:r>
                      </m:sub>
                    </m:sSub>
                  </m:oMath>
                </a14:m>
                <a:r>
                  <a:rPr lang="zh-CN" altLang="en-US" dirty="0">
                    <a:latin typeface="+mn-lt"/>
                  </a:rPr>
                  <a:t>存储单个值作为匹配代价</a:t>
                </a:r>
                <a:endParaRPr lang="en-US" altLang="zh-CN" dirty="0">
                  <a:latin typeface="+mn-lt"/>
                </a:endParaRPr>
              </a:p>
              <a:p>
                <a:pPr lvl="2"/>
                <a:r>
                  <a:rPr lang="en-US" altLang="zh-CN" dirty="0">
                    <a:latin typeface="+mn-lt"/>
                  </a:rPr>
                  <a:t>MVDepthNet </a:t>
                </a:r>
                <a:r>
                  <a:rPr lang="zh-CN" altLang="en-US" dirty="0">
                    <a:latin typeface="+mn-lt"/>
                  </a:rPr>
                  <a:t>和 </a:t>
                </a:r>
                <a:r>
                  <a:rPr lang="en-US" altLang="zh-CN" dirty="0">
                    <a:latin typeface="+mn-lt"/>
                  </a:rPr>
                  <a:t>GP-MVS </a:t>
                </a:r>
                <a:r>
                  <a:rPr lang="zh-CN" altLang="en-US" dirty="0">
                    <a:latin typeface="+mn-lt"/>
                  </a:rPr>
                  <a:t>计算参考视图和每个源视图之间的每个像素强度差作为匹配代价。如果有多个源视图，则对代价体取平均值</a:t>
                </a:r>
                <a:endParaRPr lang="en-US" altLang="zh-CN" dirty="0">
                  <a:latin typeface="+mn-lt"/>
                </a:endParaRPr>
              </a:p>
              <a:p>
                <a:pPr lvl="2"/>
                <a:r>
                  <a:rPr lang="en-US" altLang="zh-CN" dirty="0">
                    <a:latin typeface="+mn-lt"/>
                  </a:rPr>
                  <a:t>Neural RGB-D </a:t>
                </a:r>
                <a:r>
                  <a:rPr lang="zh-CN" altLang="en-US" dirty="0">
                    <a:latin typeface="+mn-lt"/>
                  </a:rPr>
                  <a:t>使用深度特征差，而不是强度差</a:t>
                </a:r>
                <a:endParaRPr lang="en-US" altLang="zh-CN" dirty="0">
                  <a:latin typeface="+mn-lt"/>
                </a:endParaRPr>
              </a:p>
              <a:p>
                <a:pPr lvl="2"/>
                <a:r>
                  <a:rPr lang="en-US" altLang="zh-CN" dirty="0" err="1">
                    <a:latin typeface="+mn-lt"/>
                  </a:rPr>
                  <a:t>DeepVideoMVS</a:t>
                </a:r>
                <a:r>
                  <a:rPr lang="en-US" altLang="zh-CN" dirty="0">
                    <a:latin typeface="+mn-lt"/>
                  </a:rPr>
                  <a:t> </a:t>
                </a:r>
                <a:r>
                  <a:rPr lang="zh-CN" altLang="en-US" dirty="0">
                    <a:latin typeface="+mn-lt"/>
                  </a:rPr>
                  <a:t>和 </a:t>
                </a:r>
                <a:r>
                  <a:rPr lang="en-US" altLang="zh-CN" dirty="0" err="1">
                    <a:latin typeface="+mn-lt"/>
                  </a:rPr>
                  <a:t>MaGNet</a:t>
                </a:r>
                <a:r>
                  <a:rPr lang="en-US" altLang="zh-CN" dirty="0">
                    <a:latin typeface="+mn-lt"/>
                  </a:rPr>
                  <a:t> </a:t>
                </a:r>
                <a:r>
                  <a:rPr lang="zh-CN" altLang="en-US" dirty="0">
                    <a:latin typeface="+mn-lt"/>
                  </a:rPr>
                  <a:t>根据参考特征和扭曲源特征之间的逐像素相关性计算代价</a:t>
                </a:r>
                <a:endParaRPr lang="en-US" altLang="zh-CN" dirty="0">
                  <a:latin typeface="+mn-lt"/>
                </a:endParaRPr>
              </a:p>
              <a:p>
                <a:pPr lvl="2"/>
                <a:r>
                  <a:rPr lang="zh-CN" altLang="en-US" dirty="0">
                    <a:latin typeface="+mn-lt"/>
                  </a:rPr>
                  <a:t>除了参考图像特征和扭曲源图像特征之间的点积之外，</a:t>
                </a:r>
                <a:r>
                  <a:rPr lang="en-US" altLang="zh-CN" dirty="0" err="1">
                    <a:latin typeface="+mn-lt"/>
                  </a:rPr>
                  <a:t>SimpleRecon</a:t>
                </a:r>
                <a:r>
                  <a:rPr lang="en-US" altLang="zh-CN" dirty="0">
                    <a:latin typeface="+mn-lt"/>
                  </a:rPr>
                  <a:t> </a:t>
                </a:r>
                <a:r>
                  <a:rPr lang="zh-CN" altLang="en-US" dirty="0">
                    <a:latin typeface="+mn-lt"/>
                  </a:rPr>
                  <a:t>还将元数据（例如，光线方向和相对姿态）添加到 </a:t>
                </a:r>
                <a:r>
                  <a:rPr lang="en-US" altLang="zh-CN" dirty="0">
                    <a:latin typeface="+mn-lt"/>
                  </a:rPr>
                  <a:t>4D </a:t>
                </a:r>
                <a:r>
                  <a:rPr lang="zh-CN" altLang="en-US" dirty="0">
                    <a:latin typeface="+mn-lt"/>
                  </a:rPr>
                  <a:t>代价体中。然后使用一个多层感知器 </a:t>
                </a:r>
                <a:r>
                  <a:rPr lang="en-US" altLang="zh-CN" dirty="0">
                    <a:latin typeface="+mn-lt"/>
                  </a:rPr>
                  <a:t>(MLP) </a:t>
                </a:r>
                <a:r>
                  <a:rPr lang="zh-CN" altLang="en-US" dirty="0">
                    <a:latin typeface="+mn-lt"/>
                  </a:rPr>
                  <a:t>将 </a:t>
                </a:r>
                <a:r>
                  <a:rPr lang="en-US" altLang="zh-CN" dirty="0">
                    <a:latin typeface="+mn-lt"/>
                  </a:rPr>
                  <a:t>4D </a:t>
                </a:r>
                <a:r>
                  <a:rPr lang="zh-CN" altLang="en-US" dirty="0">
                    <a:latin typeface="+mn-lt"/>
                  </a:rPr>
                  <a:t>代价体的维度降低到 </a:t>
                </a:r>
                <a:r>
                  <a:rPr lang="en-US" altLang="zh-CN" dirty="0">
                    <a:latin typeface="+mn-lt"/>
                  </a:rPr>
                  <a:t>3D </a:t>
                </a:r>
                <a:r>
                  <a:rPr lang="zh-CN" altLang="en-US" dirty="0">
                    <a:latin typeface="+mn-lt"/>
                  </a:rPr>
                  <a:t>代价体</a:t>
                </a:r>
                <a:endParaRPr lang="en-US" altLang="zh-CN" dirty="0">
                  <a:latin typeface="+mn-lt"/>
                </a:endParaRPr>
              </a:p>
              <a:p>
                <a:pPr lvl="2"/>
                <a:r>
                  <a:rPr lang="en-US" altLang="zh-CN" dirty="0" err="1">
                    <a:latin typeface="+mn-lt"/>
                  </a:rPr>
                  <a:t>DoubleTake</a:t>
                </a:r>
                <a:r>
                  <a:rPr lang="en-US" altLang="zh-CN" dirty="0">
                    <a:latin typeface="+mn-lt"/>
                  </a:rPr>
                  <a:t> </a:t>
                </a:r>
                <a:r>
                  <a:rPr lang="zh-CN" altLang="en-US" dirty="0">
                    <a:latin typeface="+mn-lt"/>
                  </a:rPr>
                  <a:t>进一步将深度提示（从先前预测的几何体渲染的深度图）包含到代价体积中</a:t>
                </a:r>
                <a:endParaRPr lang="en-US" dirty="0">
                  <a:latin typeface="+mn-lt"/>
                </a:endParaRPr>
              </a:p>
            </p:txBody>
          </p:sp>
        </mc:Choice>
        <mc:Fallback xmlns="">
          <p:sp>
            <p:nvSpPr>
              <p:cNvPr id="3" name="ee4pContent1">
                <a:extLst>
                  <a:ext uri="{FF2B5EF4-FFF2-40B4-BE49-F238E27FC236}">
                    <a16:creationId xmlns:a16="http://schemas.microsoft.com/office/drawing/2014/main" id="{8121937C-990B-711B-FCD0-B74ED1AF51AB}"/>
                  </a:ext>
                </a:extLst>
              </p:cNvPr>
              <p:cNvSpPr txBox="1">
                <a:spLocks noRot="1" noChangeAspect="1" noMove="1" noResize="1" noEditPoints="1" noAdjustHandles="1" noChangeArrowheads="1" noChangeShapeType="1" noTextEdit="1"/>
              </p:cNvSpPr>
              <p:nvPr>
                <p:custDataLst>
                  <p:tags r:id="rId6"/>
                </p:custDataLst>
              </p:nvPr>
            </p:nvSpPr>
            <p:spPr>
              <a:xfrm>
                <a:off x="838199" y="1690688"/>
                <a:ext cx="10515599" cy="2769169"/>
              </a:xfrm>
              <a:prstGeom prst="rect">
                <a:avLst/>
              </a:prstGeom>
              <a:blipFill>
                <a:blip r:embed="rId7"/>
                <a:stretch>
                  <a:fillRect l="-174" r="-1042"/>
                </a:stretch>
              </a:blipFill>
              <a:ln w="9525" cmpd="sng">
                <a:solidFill>
                  <a:schemeClr val="accent1">
                    <a:lumMod val="100000"/>
                  </a:schemeClr>
                </a:solidFill>
                <a:prstDash val="solid"/>
              </a:ln>
            </p:spPr>
            <p:txBody>
              <a:bodyPr/>
              <a:lstStyle/>
              <a:p>
                <a:r>
                  <a:rPr lang="en-US">
                    <a:noFill/>
                  </a:rPr>
                  <a:t> </a:t>
                </a:r>
              </a:p>
            </p:txBody>
          </p:sp>
        </mc:Fallback>
      </mc:AlternateContent>
      <p:grpSp>
        <p:nvGrpSpPr>
          <p:cNvPr id="25" name="组合 24">
            <a:extLst>
              <a:ext uri="{FF2B5EF4-FFF2-40B4-BE49-F238E27FC236}">
                <a16:creationId xmlns:a16="http://schemas.microsoft.com/office/drawing/2014/main" id="{1E57BFE8-ABC1-8DF3-4DC2-A434F9676DB7}"/>
              </a:ext>
            </a:extLst>
          </p:cNvPr>
          <p:cNvGrpSpPr/>
          <p:nvPr/>
        </p:nvGrpSpPr>
        <p:grpSpPr>
          <a:xfrm>
            <a:off x="1304820" y="4530660"/>
            <a:ext cx="9582355" cy="2327340"/>
            <a:chOff x="1304820" y="4530660"/>
            <a:chExt cx="9582355" cy="2327340"/>
          </a:xfrm>
        </p:grpSpPr>
        <p:grpSp>
          <p:nvGrpSpPr>
            <p:cNvPr id="15" name="组合 14">
              <a:extLst>
                <a:ext uri="{FF2B5EF4-FFF2-40B4-BE49-F238E27FC236}">
                  <a16:creationId xmlns:a16="http://schemas.microsoft.com/office/drawing/2014/main" id="{4957BC88-0121-2A4C-901D-6DE9A3DAE7EB}"/>
                </a:ext>
              </a:extLst>
            </p:cNvPr>
            <p:cNvGrpSpPr/>
            <p:nvPr/>
          </p:nvGrpSpPr>
          <p:grpSpPr>
            <a:xfrm>
              <a:off x="1304820" y="4530660"/>
              <a:ext cx="9582355" cy="2327340"/>
              <a:chOff x="1304820" y="4530660"/>
              <a:chExt cx="9582355" cy="2327340"/>
            </a:xfrm>
          </p:grpSpPr>
          <p:grpSp>
            <p:nvGrpSpPr>
              <p:cNvPr id="13" name="组合 12">
                <a:extLst>
                  <a:ext uri="{FF2B5EF4-FFF2-40B4-BE49-F238E27FC236}">
                    <a16:creationId xmlns:a16="http://schemas.microsoft.com/office/drawing/2014/main" id="{0511E1B3-B0BF-C065-7509-5C6029EB3F3C}"/>
                  </a:ext>
                </a:extLst>
              </p:cNvPr>
              <p:cNvGrpSpPr/>
              <p:nvPr/>
            </p:nvGrpSpPr>
            <p:grpSpPr>
              <a:xfrm>
                <a:off x="1304820" y="4530660"/>
                <a:ext cx="9582355" cy="2327340"/>
                <a:chOff x="452899" y="4530660"/>
                <a:chExt cx="9582355" cy="2327340"/>
              </a:xfrm>
            </p:grpSpPr>
            <p:pic>
              <p:nvPicPr>
                <p:cNvPr id="5" name="图片 4">
                  <a:extLst>
                    <a:ext uri="{FF2B5EF4-FFF2-40B4-BE49-F238E27FC236}">
                      <a16:creationId xmlns:a16="http://schemas.microsoft.com/office/drawing/2014/main" id="{85646FDC-7B69-4AA4-3BE3-EE15E8036D46}"/>
                    </a:ext>
                  </a:extLst>
                </p:cNvPr>
                <p:cNvPicPr>
                  <a:picLocks noChangeAspect="1"/>
                </p:cNvPicPr>
                <p:nvPr/>
              </p:nvPicPr>
              <p:blipFill>
                <a:blip r:embed="rId8"/>
                <a:stretch>
                  <a:fillRect/>
                </a:stretch>
              </p:blipFill>
              <p:spPr>
                <a:xfrm>
                  <a:off x="2156745" y="4530660"/>
                  <a:ext cx="7878509" cy="2260228"/>
                </a:xfrm>
                <a:prstGeom prst="rect">
                  <a:avLst/>
                </a:prstGeom>
              </p:spPr>
            </p:pic>
            <p:grpSp>
              <p:nvGrpSpPr>
                <p:cNvPr id="12" name="组合 11">
                  <a:extLst>
                    <a:ext uri="{FF2B5EF4-FFF2-40B4-BE49-F238E27FC236}">
                      <a16:creationId xmlns:a16="http://schemas.microsoft.com/office/drawing/2014/main" id="{84C88011-74E4-4CE1-29B5-ADFD7696DCC4}"/>
                    </a:ext>
                  </a:extLst>
                </p:cNvPr>
                <p:cNvGrpSpPr/>
                <p:nvPr/>
              </p:nvGrpSpPr>
              <p:grpSpPr>
                <a:xfrm>
                  <a:off x="452899" y="4822812"/>
                  <a:ext cx="1703846" cy="2035188"/>
                  <a:chOff x="218509" y="4803646"/>
                  <a:chExt cx="1703846" cy="2035188"/>
                </a:xfrm>
              </p:grpSpPr>
              <p:pic>
                <p:nvPicPr>
                  <p:cNvPr id="6" name="图片 5">
                    <a:extLst>
                      <a:ext uri="{FF2B5EF4-FFF2-40B4-BE49-F238E27FC236}">
                        <a16:creationId xmlns:a16="http://schemas.microsoft.com/office/drawing/2014/main" id="{BBA051F9-354E-2B5D-8AAD-52DAF41FF3E3}"/>
                      </a:ext>
                    </a:extLst>
                  </p:cNvPr>
                  <p:cNvPicPr>
                    <a:picLocks noChangeAspect="1"/>
                  </p:cNvPicPr>
                  <p:nvPr/>
                </p:nvPicPr>
                <p:blipFill>
                  <a:blip r:embed="rId9"/>
                  <a:stretch>
                    <a:fillRect/>
                  </a:stretch>
                </p:blipFill>
                <p:spPr>
                  <a:xfrm rot="7044718">
                    <a:off x="259270" y="4917956"/>
                    <a:ext cx="1600339" cy="1371719"/>
                  </a:xfrm>
                  <a:prstGeom prst="rect">
                    <a:avLst/>
                  </a:prstGeom>
                </p:spPr>
              </p:pic>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55118171-8EB7-C6D1-88A0-116B6AA9FE47}"/>
                          </a:ext>
                        </a:extLst>
                      </p:cNvPr>
                      <p:cNvSpPr txBox="1"/>
                      <p:nvPr/>
                    </p:nvSpPr>
                    <p:spPr>
                      <a:xfrm>
                        <a:off x="218509" y="6168326"/>
                        <a:ext cx="494951" cy="276999"/>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𝐷</m:t>
                                  </m:r>
                                </m:e>
                                <m:sub>
                                  <m:r>
                                    <a:rPr lang="en-US" sz="1200" b="0" i="1" smtClean="0">
                                      <a:latin typeface="Cambria Math" panose="02040503050406030204" pitchFamily="18" charset="0"/>
                                    </a:rPr>
                                    <m:t>𝑚𝑖𝑛</m:t>
                                  </m:r>
                                </m:sub>
                              </m:sSub>
                            </m:oMath>
                          </m:oMathPara>
                        </a14:m>
                        <a:endParaRPr lang="en-US" sz="1200" dirty="0"/>
                      </a:p>
                    </p:txBody>
                  </p:sp>
                </mc:Choice>
                <mc:Fallback xmlns="">
                  <p:sp>
                    <p:nvSpPr>
                      <p:cNvPr id="7" name="文本框 6">
                        <a:extLst>
                          <a:ext uri="{FF2B5EF4-FFF2-40B4-BE49-F238E27FC236}">
                            <a16:creationId xmlns:a16="http://schemas.microsoft.com/office/drawing/2014/main" id="{55118171-8EB7-C6D1-88A0-116B6AA9FE47}"/>
                          </a:ext>
                        </a:extLst>
                      </p:cNvPr>
                      <p:cNvSpPr txBox="1">
                        <a:spLocks noRot="1" noChangeAspect="1" noMove="1" noResize="1" noEditPoints="1" noAdjustHandles="1" noChangeArrowheads="1" noChangeShapeType="1" noTextEdit="1"/>
                      </p:cNvSpPr>
                      <p:nvPr/>
                    </p:nvSpPr>
                    <p:spPr>
                      <a:xfrm>
                        <a:off x="218509" y="6168326"/>
                        <a:ext cx="494951" cy="276999"/>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0CC741D2-6C57-AF31-CD0E-5057A30A7FD9}"/>
                          </a:ext>
                        </a:extLst>
                      </p:cNvPr>
                      <p:cNvSpPr txBox="1"/>
                      <p:nvPr/>
                    </p:nvSpPr>
                    <p:spPr>
                      <a:xfrm>
                        <a:off x="1029825" y="6561835"/>
                        <a:ext cx="494951" cy="276999"/>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𝐷</m:t>
                                  </m:r>
                                </m:e>
                                <m:sub>
                                  <m:r>
                                    <a:rPr lang="en-US" sz="1200" b="0" i="1" smtClean="0">
                                      <a:latin typeface="Cambria Math" panose="02040503050406030204" pitchFamily="18" charset="0"/>
                                    </a:rPr>
                                    <m:t>𝑚𝑎𝑥</m:t>
                                  </m:r>
                                </m:sub>
                              </m:sSub>
                            </m:oMath>
                          </m:oMathPara>
                        </a14:m>
                        <a:endParaRPr lang="en-US" sz="1200" dirty="0"/>
                      </a:p>
                    </p:txBody>
                  </p:sp>
                </mc:Choice>
                <mc:Fallback xmlns="">
                  <p:sp>
                    <p:nvSpPr>
                      <p:cNvPr id="8" name="文本框 7">
                        <a:extLst>
                          <a:ext uri="{FF2B5EF4-FFF2-40B4-BE49-F238E27FC236}">
                            <a16:creationId xmlns:a16="http://schemas.microsoft.com/office/drawing/2014/main" id="{0CC741D2-6C57-AF31-CD0E-5057A30A7FD9}"/>
                          </a:ext>
                        </a:extLst>
                      </p:cNvPr>
                      <p:cNvSpPr txBox="1">
                        <a:spLocks noRot="1" noChangeAspect="1" noMove="1" noResize="1" noEditPoints="1" noAdjustHandles="1" noChangeArrowheads="1" noChangeShapeType="1" noTextEdit="1"/>
                      </p:cNvSpPr>
                      <p:nvPr/>
                    </p:nvSpPr>
                    <p:spPr>
                      <a:xfrm>
                        <a:off x="1029825" y="6561835"/>
                        <a:ext cx="494951" cy="276999"/>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A291A5BC-4B60-1223-F369-01AEA7BC2291}"/>
                          </a:ext>
                        </a:extLst>
                      </p:cNvPr>
                      <p:cNvSpPr txBox="1"/>
                      <p:nvPr/>
                    </p:nvSpPr>
                    <p:spPr>
                      <a:xfrm>
                        <a:off x="1611262" y="5130873"/>
                        <a:ext cx="311093"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𝐻</m:t>
                              </m:r>
                            </m:oMath>
                          </m:oMathPara>
                        </a14:m>
                        <a:endParaRPr lang="en-US" sz="1200" dirty="0"/>
                      </a:p>
                    </p:txBody>
                  </p:sp>
                </mc:Choice>
                <mc:Fallback xmlns="">
                  <p:sp>
                    <p:nvSpPr>
                      <p:cNvPr id="9" name="文本框 8">
                        <a:extLst>
                          <a:ext uri="{FF2B5EF4-FFF2-40B4-BE49-F238E27FC236}">
                            <a16:creationId xmlns:a16="http://schemas.microsoft.com/office/drawing/2014/main" id="{A291A5BC-4B60-1223-F369-01AEA7BC2291}"/>
                          </a:ext>
                        </a:extLst>
                      </p:cNvPr>
                      <p:cNvSpPr txBox="1">
                        <a:spLocks noRot="1" noChangeAspect="1" noMove="1" noResize="1" noEditPoints="1" noAdjustHandles="1" noChangeArrowheads="1" noChangeShapeType="1" noTextEdit="1"/>
                      </p:cNvSpPr>
                      <p:nvPr/>
                    </p:nvSpPr>
                    <p:spPr>
                      <a:xfrm>
                        <a:off x="1611262" y="5130873"/>
                        <a:ext cx="311093" cy="276999"/>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4446742D-7C2C-9C30-09C6-C7A88CB1D789}"/>
                          </a:ext>
                        </a:extLst>
                      </p:cNvPr>
                      <p:cNvSpPr txBox="1"/>
                      <p:nvPr/>
                    </p:nvSpPr>
                    <p:spPr>
                      <a:xfrm>
                        <a:off x="1524776" y="5995340"/>
                        <a:ext cx="311093"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𝑊</m:t>
                              </m:r>
                            </m:oMath>
                          </m:oMathPara>
                        </a14:m>
                        <a:endParaRPr lang="en-US" sz="1200" dirty="0"/>
                      </a:p>
                    </p:txBody>
                  </p:sp>
                </mc:Choice>
                <mc:Fallback xmlns="">
                  <p:sp>
                    <p:nvSpPr>
                      <p:cNvPr id="10" name="文本框 9">
                        <a:extLst>
                          <a:ext uri="{FF2B5EF4-FFF2-40B4-BE49-F238E27FC236}">
                            <a16:creationId xmlns:a16="http://schemas.microsoft.com/office/drawing/2014/main" id="{4446742D-7C2C-9C30-09C6-C7A88CB1D789}"/>
                          </a:ext>
                        </a:extLst>
                      </p:cNvPr>
                      <p:cNvSpPr txBox="1">
                        <a:spLocks noRot="1" noChangeAspect="1" noMove="1" noResize="1" noEditPoints="1" noAdjustHandles="1" noChangeArrowheads="1" noChangeShapeType="1" noTextEdit="1"/>
                      </p:cNvSpPr>
                      <p:nvPr/>
                    </p:nvSpPr>
                    <p:spPr>
                      <a:xfrm>
                        <a:off x="1524776" y="5995340"/>
                        <a:ext cx="311093" cy="276999"/>
                      </a:xfrm>
                      <a:prstGeom prst="rect">
                        <a:avLst/>
                      </a:prstGeom>
                      <a:blipFill>
                        <a:blip r:embed="rId13"/>
                        <a:stretch>
                          <a:fillRect/>
                        </a:stretch>
                      </a:blipFill>
                    </p:spPr>
                    <p:txBody>
                      <a:bodyPr/>
                      <a:lstStyle/>
                      <a:p>
                        <a:r>
                          <a:rPr lang="en-US">
                            <a:noFill/>
                          </a:rPr>
                          <a:t> </a:t>
                        </a:r>
                      </a:p>
                    </p:txBody>
                  </p:sp>
                </mc:Fallback>
              </mc:AlternateContent>
            </p:grpSp>
          </p:grpSp>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1654035E-DA7F-62A4-DE27-CC95C5CC5220}"/>
                      </a:ext>
                    </a:extLst>
                  </p:cNvPr>
                  <p:cNvSpPr txBox="1"/>
                  <p:nvPr/>
                </p:nvSpPr>
                <p:spPr>
                  <a:xfrm>
                    <a:off x="9388746" y="4530660"/>
                    <a:ext cx="1209651" cy="307777"/>
                  </a:xfrm>
                  <a:prstGeom prst="rect">
                    <a:avLst/>
                  </a:prstGeom>
                  <a:noFill/>
                </p:spPr>
                <p:txBody>
                  <a:bodyPr wrap="square" rtlCol="0">
                    <a:spAutoFit/>
                  </a:bodyPr>
                  <a:lstStyle/>
                  <a:p>
                    <a:pPr algn="ctr"/>
                    <a14:m>
                      <m:oMath xmlns:m="http://schemas.openxmlformats.org/officeDocument/2006/math">
                        <m:r>
                          <a:rPr lang="en-US" sz="1400" b="0" i="1" smtClean="0">
                            <a:latin typeface="Cambria Math" panose="02040503050406030204" pitchFamily="18" charset="0"/>
                          </a:rPr>
                          <m:t>𝑑</m:t>
                        </m:r>
                        <m:r>
                          <a:rPr lang="en-US" sz="1400" b="0" i="1" smtClean="0">
                            <a:latin typeface="Cambria Math" panose="02040503050406030204" pitchFamily="18" charset="0"/>
                          </a:rPr>
                          <m:t>,</m:t>
                        </m:r>
                        <m:r>
                          <a:rPr lang="en-US" sz="1400" b="0" i="1" smtClean="0">
                            <a:latin typeface="Cambria Math" panose="02040503050406030204" pitchFamily="18" charset="0"/>
                          </a:rPr>
                          <m:t>𝐷</m:t>
                        </m:r>
                      </m:oMath>
                    </a14:m>
                    <a:r>
                      <a:rPr lang="zh-CN" altLang="en-US" sz="1400" dirty="0"/>
                      <a:t>表示视差</a:t>
                    </a:r>
                    <a:endParaRPr lang="en-US" sz="1400" dirty="0"/>
                  </a:p>
                </p:txBody>
              </p:sp>
            </mc:Choice>
            <mc:Fallback xmlns="">
              <p:sp>
                <p:nvSpPr>
                  <p:cNvPr id="14" name="文本框 13">
                    <a:extLst>
                      <a:ext uri="{FF2B5EF4-FFF2-40B4-BE49-F238E27FC236}">
                        <a16:creationId xmlns:a16="http://schemas.microsoft.com/office/drawing/2014/main" id="{1654035E-DA7F-62A4-DE27-CC95C5CC5220}"/>
                      </a:ext>
                    </a:extLst>
                  </p:cNvPr>
                  <p:cNvSpPr txBox="1">
                    <a:spLocks noRot="1" noChangeAspect="1" noMove="1" noResize="1" noEditPoints="1" noAdjustHandles="1" noChangeArrowheads="1" noChangeShapeType="1" noTextEdit="1"/>
                  </p:cNvSpPr>
                  <p:nvPr/>
                </p:nvSpPr>
                <p:spPr>
                  <a:xfrm>
                    <a:off x="9388746" y="4530660"/>
                    <a:ext cx="1209651" cy="307777"/>
                  </a:xfrm>
                  <a:prstGeom prst="rect">
                    <a:avLst/>
                  </a:prstGeom>
                  <a:blipFill>
                    <a:blip r:embed="rId14"/>
                    <a:stretch>
                      <a:fillRect t="-3922" r="-503" b="-19608"/>
                    </a:stretch>
                  </a:blipFill>
                </p:spPr>
                <p:txBody>
                  <a:bodyPr/>
                  <a:lstStyle/>
                  <a:p>
                    <a:r>
                      <a:rPr lang="en-US">
                        <a:noFill/>
                      </a:rPr>
                      <a:t> </a:t>
                    </a:r>
                  </a:p>
                </p:txBody>
              </p:sp>
            </mc:Fallback>
          </mc:AlternateContent>
        </p:grpSp>
        <p:cxnSp>
          <p:nvCxnSpPr>
            <p:cNvPr id="17" name="直接箭头连接符 16">
              <a:extLst>
                <a:ext uri="{FF2B5EF4-FFF2-40B4-BE49-F238E27FC236}">
                  <a16:creationId xmlns:a16="http://schemas.microsoft.com/office/drawing/2014/main" id="{81C5025E-AF14-F4D0-0190-16F834F2E705}"/>
                </a:ext>
              </a:extLst>
            </p:cNvPr>
            <p:cNvCxnSpPr>
              <a:cxnSpLocks/>
            </p:cNvCxnSpPr>
            <p:nvPr/>
          </p:nvCxnSpPr>
          <p:spPr>
            <a:xfrm flipH="1">
              <a:off x="2268609" y="4684548"/>
              <a:ext cx="224559" cy="12961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文本框 23">
                  <a:extLst>
                    <a:ext uri="{FF2B5EF4-FFF2-40B4-BE49-F238E27FC236}">
                      <a16:creationId xmlns:a16="http://schemas.microsoft.com/office/drawing/2014/main" id="{18CB9A86-1001-E4C7-B2B8-53CF5E47A9D9}"/>
                    </a:ext>
                  </a:extLst>
                </p:cNvPr>
                <p:cNvSpPr txBox="1"/>
                <p:nvPr/>
              </p:nvSpPr>
              <p:spPr>
                <a:xfrm>
                  <a:off x="2435250" y="4561438"/>
                  <a:ext cx="716306" cy="276999"/>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m:rPr>
                            <m:sty m:val="p"/>
                          </m:rPr>
                          <a:rPr lang="en-US" altLang="zh-CN" sz="1200" i="0" dirty="0" smtClean="0">
                            <a:latin typeface="Cambria Math" panose="02040503050406030204" pitchFamily="18" charset="0"/>
                          </a:rPr>
                          <m:t>Channel</m:t>
                        </m:r>
                      </m:oMath>
                    </m:oMathPara>
                  </a14:m>
                  <a:endParaRPr lang="en-US" sz="1200" dirty="0"/>
                </a:p>
              </p:txBody>
            </p:sp>
          </mc:Choice>
          <mc:Fallback xmlns="">
            <p:sp>
              <p:nvSpPr>
                <p:cNvPr id="24" name="文本框 23">
                  <a:extLst>
                    <a:ext uri="{FF2B5EF4-FFF2-40B4-BE49-F238E27FC236}">
                      <a16:creationId xmlns:a16="http://schemas.microsoft.com/office/drawing/2014/main" id="{18CB9A86-1001-E4C7-B2B8-53CF5E47A9D9}"/>
                    </a:ext>
                  </a:extLst>
                </p:cNvPr>
                <p:cNvSpPr txBox="1">
                  <a:spLocks noRot="1" noChangeAspect="1" noMove="1" noResize="1" noEditPoints="1" noAdjustHandles="1" noChangeArrowheads="1" noChangeShapeType="1" noTextEdit="1"/>
                </p:cNvSpPr>
                <p:nvPr/>
              </p:nvSpPr>
              <p:spPr>
                <a:xfrm>
                  <a:off x="2435250" y="4561438"/>
                  <a:ext cx="716306" cy="276999"/>
                </a:xfrm>
                <a:prstGeom prst="rect">
                  <a:avLst/>
                </a:prstGeom>
                <a:blipFill>
                  <a:blip r:embed="rId15"/>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331702870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Cost Volume Construction—Offline MVS</a:t>
            </a:r>
            <a:endParaRPr lang="en-US" dirty="0"/>
          </a:p>
        </p:txBody>
      </p:sp>
      <mc:AlternateContent xmlns:mc="http://schemas.openxmlformats.org/markup-compatibility/2006" xmlns:a14="http://schemas.microsoft.com/office/drawing/2010/main">
        <mc:Choice Requires="a14">
          <p:sp>
            <p:nvSpPr>
              <p:cNvPr id="3" name="ee4pContent1">
                <a:extLst>
                  <a:ext uri="{FF2B5EF4-FFF2-40B4-BE49-F238E27FC236}">
                    <a16:creationId xmlns:a16="http://schemas.microsoft.com/office/drawing/2014/main" id="{15C10A04-C69E-0C4C-F5DE-07E7C9C909CD}"/>
                  </a:ext>
                </a:extLst>
              </p:cNvPr>
              <p:cNvSpPr txBox="1">
                <a:spLocks/>
              </p:cNvSpPr>
              <p:nvPr>
                <p:custDataLst>
                  <p:tags r:id="rId2"/>
                </p:custDataLst>
              </p:nvPr>
            </p:nvSpPr>
            <p:spPr>
              <a:xfrm>
                <a:off x="838201" y="1690688"/>
                <a:ext cx="10515599" cy="4615221"/>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离线</a:t>
                </a:r>
                <a:r>
                  <a:rPr lang="en-US" altLang="zh-CN" dirty="0">
                    <a:latin typeface="+mn-lt"/>
                  </a:rPr>
                  <a:t>MVS</a:t>
                </a:r>
                <a:r>
                  <a:rPr lang="zh-CN" altLang="en-US" dirty="0">
                    <a:latin typeface="+mn-lt"/>
                  </a:rPr>
                  <a:t>方法专注于利用高分辨率图像重建高质量稠密几何体。为了编码更多匹配信息并提高质量，离线方法通常构建</a:t>
                </a:r>
                <a:r>
                  <a:rPr lang="en-US" altLang="zh-CN" dirty="0">
                    <a:latin typeface="+mn-lt"/>
                  </a:rPr>
                  <a:t>4D</a:t>
                </a:r>
                <a:r>
                  <a:rPr lang="zh-CN" altLang="en-US" dirty="0">
                    <a:latin typeface="+mn-lt"/>
                  </a:rPr>
                  <a:t>代价体积</a:t>
                </a:r>
                <a14:m>
                  <m:oMath xmlns:m="http://schemas.openxmlformats.org/officeDocument/2006/math">
                    <m:r>
                      <a:rPr lang="en-US" altLang="zh-CN" b="1" i="1" smtClean="0">
                        <a:latin typeface="Cambria Math" panose="02040503050406030204" pitchFamily="18" charset="0"/>
                      </a:rPr>
                      <m:t>𝑪</m:t>
                    </m:r>
                    <m:r>
                      <a:rPr lang="en-US" altLang="zh-CN" b="0" i="1" smtClean="0">
                        <a:latin typeface="Cambria Math" panose="02040503050406030204" pitchFamily="18" charset="0"/>
                        <a:ea typeface="Cambria Math" panose="02040503050406030204" pitchFamily="18" charset="0"/>
                      </a:rPr>
                      <m:t>∈</m:t>
                    </m:r>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ℝ</m:t>
                        </m:r>
                      </m:e>
                      <m:sup>
                        <m:r>
                          <a:rPr lang="en-US" altLang="zh-CN" b="0" i="1" smtClean="0">
                            <a:latin typeface="Cambria Math" panose="02040503050406030204" pitchFamily="18" charset="0"/>
                            <a:ea typeface="Cambria Math" panose="02040503050406030204" pitchFamily="18" charset="0"/>
                          </a:rPr>
                          <m:t>𝐻</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𝑊</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𝐷</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𝐶</m:t>
                        </m:r>
                      </m:sup>
                    </m:sSup>
                    <m:r>
                      <a:rPr lang="zh-CN" altLang="en-US" i="1">
                        <a:latin typeface="Cambria Math" panose="02040503050406030204" pitchFamily="18" charset="0"/>
                        <a:ea typeface="Cambria Math" panose="02040503050406030204" pitchFamily="18" charset="0"/>
                      </a:rPr>
                      <m:t>，</m:t>
                    </m:r>
                  </m:oMath>
                </a14:m>
                <a:r>
                  <a:rPr lang="zh-CN" altLang="en-US" dirty="0">
                    <a:latin typeface="+mn-lt"/>
                  </a:rPr>
                  <a:t>其中为每个像素</a:t>
                </a:r>
                <a14:m>
                  <m:oMath xmlns:m="http://schemas.openxmlformats.org/officeDocument/2006/math">
                    <m:r>
                      <a:rPr lang="en-US" altLang="zh-CN" b="1" i="1">
                        <a:latin typeface="Cambria Math" panose="02040503050406030204" pitchFamily="18" charset="0"/>
                      </a:rPr>
                      <m:t>𝒑</m:t>
                    </m:r>
                  </m:oMath>
                </a14:m>
                <a:r>
                  <a:rPr lang="zh-CN" altLang="en-US" dirty="0">
                    <a:latin typeface="+mn-lt"/>
                  </a:rPr>
                  <a:t>和深度样本</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𝑑</m:t>
                        </m:r>
                      </m:e>
                      <m:sub>
                        <m:r>
                          <a:rPr lang="en-US" altLang="zh-CN" i="1">
                            <a:latin typeface="Cambria Math" panose="02040503050406030204" pitchFamily="18" charset="0"/>
                          </a:rPr>
                          <m:t>𝑖</m:t>
                        </m:r>
                      </m:sub>
                    </m:sSub>
                  </m:oMath>
                </a14:m>
                <a:r>
                  <a:rPr lang="zh-CN" altLang="en-US" dirty="0"/>
                  <a:t> 都与维度为</a:t>
                </a:r>
                <a14:m>
                  <m:oMath xmlns:m="http://schemas.openxmlformats.org/officeDocument/2006/math">
                    <m:r>
                      <a:rPr lang="en-US" altLang="zh-CN" i="1">
                        <a:latin typeface="Cambria Math" panose="02040503050406030204" pitchFamily="18" charset="0"/>
                      </a:rPr>
                      <m:t>𝐶</m:t>
                    </m:r>
                  </m:oMath>
                </a14:m>
                <a:r>
                  <a:rPr lang="zh-CN" altLang="en-US" dirty="0"/>
                  <a:t>的匹配代价相关联。由于可能存在任意数量的源视图和严重的遮挡，因此稳健地聚合来自所有源视图的匹配信息是一个重要步骤</a:t>
                </a:r>
                <a:endParaRPr lang="en-US" altLang="zh-CN" dirty="0"/>
              </a:p>
              <a:p>
                <a:pPr lvl="2"/>
                <a:r>
                  <a:rPr lang="en-US" altLang="zh-CN" dirty="0">
                    <a:latin typeface="+mn-lt"/>
                  </a:rPr>
                  <a:t>MVSNet</a:t>
                </a:r>
                <a:r>
                  <a:rPr lang="en-US" altLang="zh-CN" dirty="0"/>
                  <a:t> </a:t>
                </a:r>
                <a:r>
                  <a:rPr lang="zh-CN" altLang="en-US" dirty="0"/>
                  <a:t>提出了一种基于方差的代价度量，如下所示：</a:t>
                </a:r>
                <a:endParaRPr lang="en-US" altLang="zh-CN" dirty="0"/>
              </a:p>
              <a:p>
                <a:pPr marL="203200" lvl="2" indent="0">
                  <a:buNone/>
                </a:pPr>
                <a14:m>
                  <m:oMathPara xmlns:m="http://schemas.openxmlformats.org/officeDocument/2006/math">
                    <m:oMathParaPr>
                      <m:jc m:val="centerGroup"/>
                    </m:oMathParaPr>
                    <m:oMath xmlns:m="http://schemas.openxmlformats.org/officeDocument/2006/math">
                      <m:r>
                        <a:rPr lang="en-US" altLang="zh-CN" b="1" i="1" smtClean="0">
                          <a:latin typeface="Cambria Math" panose="02040503050406030204" pitchFamily="18" charset="0"/>
                        </a:rPr>
                        <m:t>𝑪</m:t>
                      </m:r>
                      <m:r>
                        <a:rPr lang="en-US" altLang="zh-CN" b="0" i="1" smtClean="0">
                          <a:latin typeface="Cambria Math" panose="02040503050406030204" pitchFamily="18" charset="0"/>
                        </a:rPr>
                        <m:t>=</m:t>
                      </m:r>
                      <m:r>
                        <m:rPr>
                          <m:sty m:val="p"/>
                        </m:rPr>
                        <a:rPr lang="en-US" altLang="zh-CN" b="0" i="0" smtClean="0">
                          <a:latin typeface="Cambria Math" panose="02040503050406030204" pitchFamily="18" charset="0"/>
                        </a:rPr>
                        <m:t>Var</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1" i="1" smtClean="0">
                                  <a:latin typeface="Cambria Math" panose="02040503050406030204" pitchFamily="18" charset="0"/>
                                </a:rPr>
                                <m:t>𝑽</m:t>
                              </m:r>
                            </m:e>
                            <m:sub>
                              <m:r>
                                <a:rPr lang="en-US" altLang="zh-CN" b="0" i="1" smtClean="0">
                                  <a:latin typeface="Cambria Math" panose="02040503050406030204" pitchFamily="18" charset="0"/>
                                </a:rPr>
                                <m:t>0</m:t>
                              </m:r>
                            </m:sub>
                          </m:sSub>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1" i="1" smtClean="0">
                                  <a:latin typeface="Cambria Math" panose="02040503050406030204" pitchFamily="18" charset="0"/>
                                  <a:ea typeface="Cambria Math" panose="02040503050406030204" pitchFamily="18" charset="0"/>
                                </a:rPr>
                                <m:t>𝑽</m:t>
                              </m:r>
                            </m:e>
                            <m:sub>
                              <m:r>
                                <a:rPr lang="en-US" altLang="zh-CN" b="0" i="1" smtClean="0">
                                  <a:latin typeface="Cambria Math" panose="02040503050406030204" pitchFamily="18" charset="0"/>
                                  <a:ea typeface="Cambria Math" panose="02040503050406030204" pitchFamily="18" charset="0"/>
                                </a:rPr>
                                <m:t>𝑁</m:t>
                              </m:r>
                              <m:r>
                                <a:rPr lang="en-US" altLang="zh-CN" b="0" i="1" smtClean="0">
                                  <a:latin typeface="Cambria Math" panose="02040503050406030204" pitchFamily="18" charset="0"/>
                                  <a:ea typeface="Cambria Math" panose="02040503050406030204" pitchFamily="18" charset="0"/>
                                </a:rPr>
                                <m:t>−1</m:t>
                              </m:r>
                            </m:sub>
                          </m:sSub>
                        </m:e>
                      </m:d>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nary>
                            <m:naryPr>
                              <m:chr m:val="∑"/>
                              <m:limLoc m:val="subSup"/>
                              <m:ctrlPr>
                                <a:rPr lang="en-US" altLang="zh-CN" b="0" i="1" smtClean="0">
                                  <a:latin typeface="Cambria Math" panose="02040503050406030204" pitchFamily="18" charset="0"/>
                                </a:rPr>
                              </m:ctrlPr>
                            </m:naryPr>
                            <m:sub>
                              <m:r>
                                <m:rPr>
                                  <m:brk m:alnAt="25"/>
                                </m:rPr>
                                <a:rPr lang="en-US" altLang="zh-CN" b="0" i="1" smtClean="0">
                                  <a:latin typeface="Cambria Math" panose="02040503050406030204" pitchFamily="18" charset="0"/>
                                </a:rPr>
                                <m:t>𝑖</m:t>
                              </m:r>
                              <m:r>
                                <a:rPr lang="en-US" altLang="zh-CN" b="0" i="1" smtClean="0">
                                  <a:latin typeface="Cambria Math" panose="02040503050406030204" pitchFamily="18" charset="0"/>
                                </a:rPr>
                                <m:t>=0</m:t>
                              </m:r>
                            </m:sub>
                            <m:sup>
                              <m:r>
                                <a:rPr lang="en-US" altLang="zh-CN" b="0" i="1" smtClean="0">
                                  <a:latin typeface="Cambria Math" panose="02040503050406030204" pitchFamily="18" charset="0"/>
                                </a:rPr>
                                <m:t>𝑁</m:t>
                              </m:r>
                              <m:r>
                                <a:rPr lang="en-US" altLang="zh-CN" b="0" i="1" smtClean="0">
                                  <a:latin typeface="Cambria Math" panose="02040503050406030204" pitchFamily="18" charset="0"/>
                                </a:rPr>
                                <m:t>−1</m:t>
                              </m:r>
                            </m:sup>
                            <m:e>
                              <m:sSup>
                                <m:sSupPr>
                                  <m:ctrlPr>
                                    <a:rPr lang="en-US" altLang="zh-CN" b="0" i="1" smtClean="0">
                                      <a:latin typeface="Cambria Math" panose="02040503050406030204" pitchFamily="18" charset="0"/>
                                    </a:rPr>
                                  </m:ctrlPr>
                                </m:sSupPr>
                                <m:e>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1" i="1" smtClean="0">
                                              <a:latin typeface="Cambria Math" panose="02040503050406030204" pitchFamily="18" charset="0"/>
                                            </a:rPr>
                                            <m:t>𝑽</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acc>
                                        <m:accPr>
                                          <m:chr m:val="̅"/>
                                          <m:ctrlPr>
                                            <a:rPr lang="en-US" altLang="zh-CN" b="1" i="1" smtClean="0">
                                              <a:latin typeface="Cambria Math" panose="02040503050406030204" pitchFamily="18" charset="0"/>
                                            </a:rPr>
                                          </m:ctrlPr>
                                        </m:accPr>
                                        <m:e>
                                          <m:r>
                                            <a:rPr lang="en-US" altLang="zh-CN" b="1" i="1" smtClean="0">
                                              <a:latin typeface="Cambria Math" panose="02040503050406030204" pitchFamily="18" charset="0"/>
                                            </a:rPr>
                                            <m:t>𝑽</m:t>
                                          </m:r>
                                        </m:e>
                                      </m:acc>
                                    </m:e>
                                  </m:d>
                                </m:e>
                                <m:sup>
                                  <m:r>
                                    <a:rPr lang="en-US" altLang="zh-CN" b="0" i="1" smtClean="0">
                                      <a:latin typeface="Cambria Math" panose="02040503050406030204" pitchFamily="18" charset="0"/>
                                    </a:rPr>
                                    <m:t>2</m:t>
                                  </m:r>
                                </m:sup>
                              </m:sSup>
                            </m:e>
                          </m:nary>
                        </m:num>
                        <m:den>
                          <m:r>
                            <a:rPr lang="en-US" altLang="zh-CN" b="0" i="1" smtClean="0">
                              <a:latin typeface="Cambria Math" panose="02040503050406030204" pitchFamily="18" charset="0"/>
                            </a:rPr>
                            <m:t>𝑁</m:t>
                          </m:r>
                        </m:den>
                      </m:f>
                    </m:oMath>
                  </m:oMathPara>
                </a14:m>
                <a:endParaRPr lang="zh-CN" altLang="en-US" dirty="0">
                  <a:latin typeface="+mn-lt"/>
                </a:endParaRPr>
              </a:p>
              <a:p>
                <a:pPr marL="203200" lvl="2" indent="0">
                  <a:buNone/>
                </a:pPr>
                <a:r>
                  <a:rPr lang="zh-CN" altLang="en-US" dirty="0">
                    <a:latin typeface="+mn-lt"/>
                  </a:rPr>
                  <a:t>其中</a:t>
                </a:r>
                <a14:m>
                  <m:oMath xmlns:m="http://schemas.openxmlformats.org/officeDocument/2006/math">
                    <m:sSubSup>
                      <m:sSubSupPr>
                        <m:ctrlPr>
                          <a:rPr lang="en-US" altLang="zh-CN" i="1" smtClean="0">
                            <a:latin typeface="Cambria Math" panose="02040503050406030204" pitchFamily="18" charset="0"/>
                          </a:rPr>
                        </m:ctrlPr>
                      </m:sSubSupPr>
                      <m:e>
                        <m:d>
                          <m:dPr>
                            <m:begChr m:val="{"/>
                            <m:endChr m:val="}"/>
                            <m:ctrlPr>
                              <a:rPr lang="en-US" altLang="zh-CN" i="1" smtClean="0">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b="1" i="1">
                                    <a:latin typeface="Cambria Math" panose="02040503050406030204" pitchFamily="18" charset="0"/>
                                  </a:rPr>
                                  <m:t>𝑽</m:t>
                                </m:r>
                              </m:e>
                              <m:sub>
                                <m:r>
                                  <a:rPr lang="en-US" altLang="zh-CN" i="1">
                                    <a:latin typeface="Cambria Math" panose="02040503050406030204" pitchFamily="18" charset="0"/>
                                  </a:rPr>
                                  <m:t>𝑖</m:t>
                                </m:r>
                              </m:sub>
                            </m:sSub>
                          </m:e>
                        </m:d>
                      </m:e>
                      <m:sub>
                        <m:r>
                          <a:rPr lang="en-US" altLang="zh-CN" b="0" i="1" smtClean="0">
                            <a:latin typeface="Cambria Math" panose="02040503050406030204" pitchFamily="18" charset="0"/>
                          </a:rPr>
                          <m:t>𝑖</m:t>
                        </m:r>
                        <m:r>
                          <a:rPr lang="en-US" altLang="zh-CN" b="0" i="1" smtClean="0">
                            <a:latin typeface="Cambria Math" panose="02040503050406030204" pitchFamily="18" charset="0"/>
                          </a:rPr>
                          <m:t>=0</m:t>
                        </m:r>
                      </m:sub>
                      <m:sup>
                        <m:r>
                          <a:rPr lang="en-US" altLang="zh-CN" b="0" i="1" smtClean="0">
                            <a:latin typeface="Cambria Math" panose="02040503050406030204" pitchFamily="18" charset="0"/>
                          </a:rPr>
                          <m:t>𝑁</m:t>
                        </m:r>
                        <m:r>
                          <a:rPr lang="en-US" altLang="zh-CN" b="0" i="1" smtClean="0">
                            <a:latin typeface="Cambria Math" panose="02040503050406030204" pitchFamily="18" charset="0"/>
                          </a:rPr>
                          <m:t>−1</m:t>
                        </m:r>
                      </m:sup>
                    </m:sSubSup>
                  </m:oMath>
                </a14:m>
                <a:r>
                  <a:rPr lang="zh-CN" altLang="en-US" dirty="0">
                    <a:latin typeface="+mn-lt"/>
                  </a:rPr>
                  <a:t>是（扭曲的）特征体积，</a:t>
                </a:r>
                <a14:m>
                  <m:oMath xmlns:m="http://schemas.openxmlformats.org/officeDocument/2006/math">
                    <m:acc>
                      <m:accPr>
                        <m:chr m:val="̅"/>
                        <m:ctrlPr>
                          <a:rPr lang="en-US" altLang="zh-CN" b="1" i="1">
                            <a:latin typeface="Cambria Math" panose="02040503050406030204" pitchFamily="18" charset="0"/>
                          </a:rPr>
                        </m:ctrlPr>
                      </m:accPr>
                      <m:e>
                        <m:r>
                          <a:rPr lang="en-US" altLang="zh-CN" b="1" i="1">
                            <a:latin typeface="Cambria Math" panose="02040503050406030204" pitchFamily="18" charset="0"/>
                          </a:rPr>
                          <m:t>𝑽</m:t>
                        </m:r>
                      </m:e>
                    </m:acc>
                  </m:oMath>
                </a14:m>
                <a:r>
                  <a:rPr lang="zh-CN" altLang="en-US" dirty="0">
                    <a:latin typeface="+mn-lt"/>
                  </a:rPr>
                  <a:t>是平均特征体积。 </a:t>
                </a:r>
                <a:endParaRPr lang="en-US" altLang="zh-CN" dirty="0">
                  <a:latin typeface="+mn-lt"/>
                </a:endParaRPr>
              </a:p>
              <a:p>
                <a:pPr lvl="2"/>
                <a:r>
                  <a:rPr lang="zh-CN" altLang="en-US" dirty="0">
                    <a:latin typeface="+mn-lt"/>
                  </a:rPr>
                  <a:t>为了进一步降低维度，</a:t>
                </a:r>
                <a:r>
                  <a:rPr lang="en-US" altLang="zh-CN" dirty="0">
                    <a:latin typeface="+mn-lt"/>
                  </a:rPr>
                  <a:t>CIDER</a:t>
                </a:r>
                <a:r>
                  <a:rPr lang="zh-CN" altLang="en-US" dirty="0">
                    <a:latin typeface="+mn-lt"/>
                  </a:rPr>
                  <a:t>采用组间相关性来计算参考视图和每个扭曲源视图之间的轻量级代价体积。然后对</a:t>
                </a:r>
                <a14:m>
                  <m:oMath xmlns:m="http://schemas.openxmlformats.org/officeDocument/2006/math">
                    <m:r>
                      <a:rPr lang="en-US" altLang="zh-CN" b="0" i="1" smtClean="0">
                        <a:latin typeface="Cambria Math" panose="02040503050406030204" pitchFamily="18" charset="0"/>
                        <a:ea typeface="Cambria Math" panose="02040503050406030204" pitchFamily="18" charset="0"/>
                      </a:rPr>
                      <m:t>𝑁</m:t>
                    </m:r>
                    <m:r>
                      <a:rPr lang="en-US" altLang="zh-CN" b="0" i="1" smtClean="0">
                        <a:latin typeface="Cambria Math" panose="02040503050406030204" pitchFamily="18" charset="0"/>
                        <a:ea typeface="Cambria Math" panose="02040503050406030204" pitchFamily="18" charset="0"/>
                      </a:rPr>
                      <m:t>−1</m:t>
                    </m:r>
                  </m:oMath>
                </a14:m>
                <a:r>
                  <a:rPr lang="zh-CN" altLang="en-US" dirty="0">
                    <a:latin typeface="+mn-lt"/>
                  </a:rPr>
                  <a:t>代价体积进行平均以进行正则化。在不考虑遮挡的情况下，这些方法使用平均运算平等地考虑所有源视图</a:t>
                </a:r>
                <a:endParaRPr lang="en-US" altLang="zh-CN" dirty="0">
                  <a:latin typeface="+mn-lt"/>
                </a:endParaRPr>
              </a:p>
              <a:p>
                <a:pPr lvl="2"/>
                <a:r>
                  <a:rPr lang="zh-CN" altLang="en-US" dirty="0">
                    <a:latin typeface="+mn-lt"/>
                  </a:rPr>
                  <a:t>然而，必须强调的是，遮挡是必须考虑的关键因素，因为它们构成了 </a:t>
                </a:r>
                <a:r>
                  <a:rPr lang="en-US" altLang="zh-CN" dirty="0">
                    <a:latin typeface="+mn-lt"/>
                  </a:rPr>
                  <a:t>MVS </a:t>
                </a:r>
                <a:r>
                  <a:rPr lang="zh-CN" altLang="en-US" dirty="0">
                    <a:latin typeface="+mn-lt"/>
                  </a:rPr>
                  <a:t>中的常见挑战，经常导致无效匹配和不准确的估计。将可见性信息结合起来以聚合来自源视图的匹配细节，可以大大增强对遮挡的鲁棒性，从而提高重建过程的精度</a:t>
                </a:r>
              </a:p>
              <a:p>
                <a:pPr lvl="2"/>
                <a:r>
                  <a:rPr lang="zh-CN" altLang="en-US" dirty="0">
                    <a:latin typeface="+mn-lt"/>
                  </a:rPr>
                  <a:t>为了估计源视图的视图权重，</a:t>
                </a:r>
                <a:r>
                  <a:rPr lang="en-US" altLang="zh-CN" dirty="0">
                    <a:latin typeface="+mn-lt"/>
                  </a:rPr>
                  <a:t>PVA-</a:t>
                </a:r>
                <a:r>
                  <a:rPr lang="en-US" altLang="zh-CN" dirty="0" err="1">
                    <a:latin typeface="+mn-lt"/>
                  </a:rPr>
                  <a:t>MVSNet</a:t>
                </a:r>
                <a:r>
                  <a:rPr lang="en-US" altLang="zh-CN" dirty="0">
                    <a:latin typeface="+mn-lt"/>
                  </a:rPr>
                  <a:t> </a:t>
                </a:r>
                <a:r>
                  <a:rPr lang="zh-CN" altLang="en-US" dirty="0">
                    <a:latin typeface="+mn-lt"/>
                  </a:rPr>
                  <a:t>应用门控卷积自适应地聚合代价体积。 视图聚合倾向于赋予遮挡区域较小的权重，并且根据体积本身产生重新加权映射。</a:t>
                </a:r>
                <a:endParaRPr lang="en-US" altLang="zh-CN" dirty="0">
                  <a:latin typeface="+mn-lt"/>
                </a:endParaRPr>
              </a:p>
              <a:p>
                <a:pPr lvl="2"/>
                <a:r>
                  <a:rPr lang="en-US" altLang="zh-CN" dirty="0">
                    <a:latin typeface="+mn-lt"/>
                  </a:rPr>
                  <a:t>Vis-</a:t>
                </a:r>
                <a:r>
                  <a:rPr lang="en-US" altLang="zh-CN" dirty="0" err="1">
                    <a:latin typeface="+mn-lt"/>
                  </a:rPr>
                  <a:t>MVSNet</a:t>
                </a:r>
                <a:r>
                  <a:rPr lang="en-US" altLang="zh-CN" dirty="0">
                    <a:latin typeface="+mn-lt"/>
                  </a:rPr>
                  <a:t> </a:t>
                </a:r>
                <a:r>
                  <a:rPr lang="zh-CN" altLang="en-US" dirty="0">
                    <a:latin typeface="+mn-lt"/>
                  </a:rPr>
                  <a:t>通过加权和聚合成对的代价体积，其中权重与深度概率分布的不确定性负相关</a:t>
                </a:r>
                <a:endParaRPr lang="en-US" altLang="zh-CN" dirty="0">
                  <a:latin typeface="+mn-lt"/>
                </a:endParaRPr>
              </a:p>
              <a:p>
                <a:pPr lvl="2"/>
                <a:r>
                  <a:rPr lang="zh-CN" altLang="en-US" dirty="0">
                    <a:latin typeface="+mn-lt"/>
                  </a:rPr>
                  <a:t>部分工作利用像素级视图权重网络从成对代价体积中学习视图权重，无需监督</a:t>
                </a:r>
              </a:p>
            </p:txBody>
          </p:sp>
        </mc:Choice>
        <mc:Fallback xmlns="">
          <p:sp>
            <p:nvSpPr>
              <p:cNvPr id="3" name="ee4pContent1">
                <a:extLst>
                  <a:ext uri="{FF2B5EF4-FFF2-40B4-BE49-F238E27FC236}">
                    <a16:creationId xmlns:a16="http://schemas.microsoft.com/office/drawing/2014/main" id="{15C10A04-C69E-0C4C-F5DE-07E7C9C909CD}"/>
                  </a:ext>
                </a:extLst>
              </p:cNvPr>
              <p:cNvSpPr txBox="1">
                <a:spLocks noRot="1" noChangeAspect="1" noMove="1" noResize="1" noEditPoints="1" noAdjustHandles="1" noChangeArrowheads="1" noChangeShapeType="1" noTextEdit="1"/>
              </p:cNvSpPr>
              <p:nvPr>
                <p:custDataLst>
                  <p:tags r:id="rId6"/>
                </p:custDataLst>
              </p:nvPr>
            </p:nvSpPr>
            <p:spPr>
              <a:xfrm>
                <a:off x="838201" y="1690688"/>
                <a:ext cx="10515599" cy="4615221"/>
              </a:xfrm>
              <a:prstGeom prst="rect">
                <a:avLst/>
              </a:prstGeom>
              <a:blipFill>
                <a:blip r:embed="rId7"/>
                <a:stretch>
                  <a:fillRect l="-232" b="-791"/>
                </a:stretch>
              </a:blipFill>
              <a:ln w="9525" cmpd="sng">
                <a:solidFill>
                  <a:schemeClr val="accent1">
                    <a:lumMod val="100000"/>
                  </a:schemeClr>
                </a:solidFill>
                <a:prstDash val="solid"/>
              </a:ln>
            </p:spPr>
            <p:txBody>
              <a:bodyPr/>
              <a:lstStyle/>
              <a:p>
                <a:r>
                  <a:rPr lang="en-US">
                    <a:noFill/>
                  </a:rPr>
                  <a:t> </a:t>
                </a:r>
              </a:p>
            </p:txBody>
          </p:sp>
        </mc:Fallback>
      </mc:AlternateContent>
    </p:spTree>
    <p:extLst>
      <p:ext uri="{BB962C8B-B14F-4D97-AF65-F5344CB8AC3E}">
        <p14:creationId xmlns:p14="http://schemas.microsoft.com/office/powerpoint/2010/main" val="148129222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矩形 54">
            <a:hlinkClick r:id="rId29" action="ppaction://hlinksldjump"/>
            <a:extLst>
              <a:ext uri="{FF2B5EF4-FFF2-40B4-BE49-F238E27FC236}">
                <a16:creationId xmlns:a16="http://schemas.microsoft.com/office/drawing/2014/main" id="{C9E80E53-E1C9-7237-0ADA-7EF92A088906}"/>
              </a:ext>
            </a:extLst>
          </p:cNvPr>
          <p:cNvSpPr/>
          <p:nvPr>
            <p:custDataLst>
              <p:tags r:id="rId2"/>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92</a:t>
            </a:r>
          </a:p>
        </p:txBody>
      </p:sp>
      <p:sp>
        <p:nvSpPr>
          <p:cNvPr id="54" name="矩形 53">
            <a:hlinkClick r:id="rId29" action="ppaction://hlinksldjump"/>
            <a:extLst>
              <a:ext uri="{FF2B5EF4-FFF2-40B4-BE49-F238E27FC236}">
                <a16:creationId xmlns:a16="http://schemas.microsoft.com/office/drawing/2014/main" id="{45CE3C82-1351-9B61-CB00-51A6CA236976}"/>
              </a:ext>
            </a:extLst>
          </p:cNvPr>
          <p:cNvSpPr/>
          <p:nvPr>
            <p:custDataLst>
              <p:tags r:id="rId3"/>
            </p:custDataLst>
          </p:nvPr>
        </p:nvSpPr>
        <p:spPr>
          <a:xfrm>
            <a:off x="977959" y="4962946"/>
            <a:ext cx="26577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Loss Function</a:t>
            </a:r>
          </a:p>
        </p:txBody>
      </p:sp>
      <p:sp>
        <p:nvSpPr>
          <p:cNvPr id="53" name="矩形 52">
            <a:hlinkClick r:id="rId29" action="ppaction://hlinksldjump"/>
            <a:extLst>
              <a:ext uri="{FF2B5EF4-FFF2-40B4-BE49-F238E27FC236}">
                <a16:creationId xmlns:a16="http://schemas.microsoft.com/office/drawing/2014/main" id="{031C0F4E-36F4-029B-B117-089F401B6424}"/>
              </a:ext>
            </a:extLst>
          </p:cNvPr>
          <p:cNvSpPr/>
          <p:nvPr>
            <p:custDataLst>
              <p:tags r:id="rId4"/>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8</a:t>
            </a:r>
          </a:p>
        </p:txBody>
      </p:sp>
      <p:sp>
        <p:nvSpPr>
          <p:cNvPr id="52" name="矩形 51">
            <a:hlinkClick r:id="rId30" action="ppaction://hlinksldjump"/>
            <a:extLst>
              <a:ext uri="{FF2B5EF4-FFF2-40B4-BE49-F238E27FC236}">
                <a16:creationId xmlns:a16="http://schemas.microsoft.com/office/drawing/2014/main" id="{4C138926-2A12-7E8E-90D9-C3F70C305C79}"/>
              </a:ext>
            </a:extLst>
          </p:cNvPr>
          <p:cNvSpPr/>
          <p:nvPr>
            <p:custDataLst>
              <p:tags r:id="rId5"/>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90</a:t>
            </a:r>
          </a:p>
        </p:txBody>
      </p:sp>
      <p:sp>
        <p:nvSpPr>
          <p:cNvPr id="51" name="矩形 50">
            <a:hlinkClick r:id="rId30" action="ppaction://hlinksldjump"/>
            <a:extLst>
              <a:ext uri="{FF2B5EF4-FFF2-40B4-BE49-F238E27FC236}">
                <a16:creationId xmlns:a16="http://schemas.microsoft.com/office/drawing/2014/main" id="{BB806BDD-98F4-36E8-327A-5A54DCC56AF4}"/>
              </a:ext>
            </a:extLst>
          </p:cNvPr>
          <p:cNvSpPr/>
          <p:nvPr>
            <p:custDataLst>
              <p:tags r:id="rId6"/>
            </p:custDataLst>
          </p:nvPr>
        </p:nvSpPr>
        <p:spPr>
          <a:xfrm>
            <a:off x="977959" y="4499335"/>
            <a:ext cx="2657779"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Confidence Estimation</a:t>
            </a:r>
          </a:p>
        </p:txBody>
      </p:sp>
      <p:sp>
        <p:nvSpPr>
          <p:cNvPr id="50" name="矩形 49">
            <a:hlinkClick r:id="rId30" action="ppaction://hlinksldjump"/>
            <a:extLst>
              <a:ext uri="{FF2B5EF4-FFF2-40B4-BE49-F238E27FC236}">
                <a16:creationId xmlns:a16="http://schemas.microsoft.com/office/drawing/2014/main" id="{6A5A9348-9117-BBF8-3506-8D44616E33EE}"/>
              </a:ext>
            </a:extLst>
          </p:cNvPr>
          <p:cNvSpPr/>
          <p:nvPr>
            <p:custDataLst>
              <p:tags r:id="rId7"/>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7</a:t>
            </a:r>
          </a:p>
        </p:txBody>
      </p:sp>
      <p:sp>
        <p:nvSpPr>
          <p:cNvPr id="49" name="矩形 48">
            <a:hlinkClick r:id="rId31" action="ppaction://hlinksldjump"/>
            <a:extLst>
              <a:ext uri="{FF2B5EF4-FFF2-40B4-BE49-F238E27FC236}">
                <a16:creationId xmlns:a16="http://schemas.microsoft.com/office/drawing/2014/main" id="{F4911B5A-5C65-6979-8DB6-FD8F700A33CE}"/>
              </a:ext>
            </a:extLst>
          </p:cNvPr>
          <p:cNvSpPr/>
          <p:nvPr>
            <p:custDataLst>
              <p:tags r:id="rId8"/>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88</a:t>
            </a:r>
          </a:p>
        </p:txBody>
      </p:sp>
      <p:sp>
        <p:nvSpPr>
          <p:cNvPr id="48" name="矩形 47">
            <a:hlinkClick r:id="rId31" action="ppaction://hlinksldjump"/>
            <a:extLst>
              <a:ext uri="{FF2B5EF4-FFF2-40B4-BE49-F238E27FC236}">
                <a16:creationId xmlns:a16="http://schemas.microsoft.com/office/drawing/2014/main" id="{BC59CB37-F47B-8F9E-D3A3-951D5D41BF80}"/>
              </a:ext>
            </a:extLst>
          </p:cNvPr>
          <p:cNvSpPr/>
          <p:nvPr>
            <p:custDataLst>
              <p:tags r:id="rId9"/>
            </p:custDataLst>
          </p:nvPr>
        </p:nvSpPr>
        <p:spPr>
          <a:xfrm>
            <a:off x="977959" y="4035725"/>
            <a:ext cx="26577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Depth Refinement</a:t>
            </a:r>
          </a:p>
        </p:txBody>
      </p:sp>
      <p:sp>
        <p:nvSpPr>
          <p:cNvPr id="47" name="矩形 46">
            <a:hlinkClick r:id="rId31" action="ppaction://hlinksldjump"/>
            <a:extLst>
              <a:ext uri="{FF2B5EF4-FFF2-40B4-BE49-F238E27FC236}">
                <a16:creationId xmlns:a16="http://schemas.microsoft.com/office/drawing/2014/main" id="{F4D3F77D-F5BF-CD42-32FE-8639D380EEAD}"/>
              </a:ext>
            </a:extLst>
          </p:cNvPr>
          <p:cNvSpPr/>
          <p:nvPr>
            <p:custDataLst>
              <p:tags r:id="rId10"/>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46" name="矩形 45">
            <a:hlinkClick r:id="rId32" action="ppaction://hlinksldjump"/>
            <a:extLst>
              <a:ext uri="{FF2B5EF4-FFF2-40B4-BE49-F238E27FC236}">
                <a16:creationId xmlns:a16="http://schemas.microsoft.com/office/drawing/2014/main" id="{B19D0350-0E23-E736-9F26-89F0609D3996}"/>
              </a:ext>
            </a:extLst>
          </p:cNvPr>
          <p:cNvSpPr/>
          <p:nvPr>
            <p:custDataLst>
              <p:tags r:id="rId11"/>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85</a:t>
            </a:r>
          </a:p>
        </p:txBody>
      </p:sp>
      <p:sp>
        <p:nvSpPr>
          <p:cNvPr id="45" name="矩形 44">
            <a:hlinkClick r:id="rId32" action="ppaction://hlinksldjump"/>
            <a:extLst>
              <a:ext uri="{FF2B5EF4-FFF2-40B4-BE49-F238E27FC236}">
                <a16:creationId xmlns:a16="http://schemas.microsoft.com/office/drawing/2014/main" id="{51149E25-11AE-7E03-CD38-BFC8359A0918}"/>
              </a:ext>
            </a:extLst>
          </p:cNvPr>
          <p:cNvSpPr/>
          <p:nvPr>
            <p:custDataLst>
              <p:tags r:id="rId12"/>
            </p:custDataLst>
          </p:nvPr>
        </p:nvSpPr>
        <p:spPr>
          <a:xfrm>
            <a:off x="977959" y="3572115"/>
            <a:ext cx="26577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Depth Estimation</a:t>
            </a:r>
          </a:p>
        </p:txBody>
      </p:sp>
      <p:sp>
        <p:nvSpPr>
          <p:cNvPr id="44" name="矩形 43">
            <a:hlinkClick r:id="rId32" action="ppaction://hlinksldjump"/>
            <a:extLst>
              <a:ext uri="{FF2B5EF4-FFF2-40B4-BE49-F238E27FC236}">
                <a16:creationId xmlns:a16="http://schemas.microsoft.com/office/drawing/2014/main" id="{49318E63-34AE-9729-7D1E-89794C46DE14}"/>
              </a:ext>
            </a:extLst>
          </p:cNvPr>
          <p:cNvSpPr/>
          <p:nvPr>
            <p:custDataLst>
              <p:tags r:id="rId13"/>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43" name="矩形 42">
            <a:hlinkClick r:id="rId33" action="ppaction://hlinksldjump"/>
            <a:extLst>
              <a:ext uri="{FF2B5EF4-FFF2-40B4-BE49-F238E27FC236}">
                <a16:creationId xmlns:a16="http://schemas.microsoft.com/office/drawing/2014/main" id="{0ABCA125-F9D9-A166-9FB9-361755D78803}"/>
              </a:ext>
            </a:extLst>
          </p:cNvPr>
          <p:cNvSpPr/>
          <p:nvPr>
            <p:custDataLst>
              <p:tags r:id="rId14"/>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82</a:t>
            </a:r>
          </a:p>
        </p:txBody>
      </p:sp>
      <p:sp>
        <p:nvSpPr>
          <p:cNvPr id="42" name="矩形 41">
            <a:hlinkClick r:id="rId33" action="ppaction://hlinksldjump"/>
            <a:extLst>
              <a:ext uri="{FF2B5EF4-FFF2-40B4-BE49-F238E27FC236}">
                <a16:creationId xmlns:a16="http://schemas.microsoft.com/office/drawing/2014/main" id="{F95D2B61-83E2-4CEF-7367-ADE380F1A48E}"/>
              </a:ext>
            </a:extLst>
          </p:cNvPr>
          <p:cNvSpPr/>
          <p:nvPr>
            <p:custDataLst>
              <p:tags r:id="rId15"/>
            </p:custDataLst>
          </p:nvPr>
        </p:nvSpPr>
        <p:spPr>
          <a:xfrm>
            <a:off x="977959" y="3108505"/>
            <a:ext cx="26577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Iterative Update</a:t>
            </a:r>
          </a:p>
        </p:txBody>
      </p:sp>
      <p:sp>
        <p:nvSpPr>
          <p:cNvPr id="41" name="矩形 40">
            <a:hlinkClick r:id="rId33" action="ppaction://hlinksldjump"/>
            <a:extLst>
              <a:ext uri="{FF2B5EF4-FFF2-40B4-BE49-F238E27FC236}">
                <a16:creationId xmlns:a16="http://schemas.microsoft.com/office/drawing/2014/main" id="{5ED6A968-D76A-00D4-BB2D-F0A73BD8BCE3}"/>
              </a:ext>
            </a:extLst>
          </p:cNvPr>
          <p:cNvSpPr/>
          <p:nvPr>
            <p:custDataLst>
              <p:tags r:id="rId16"/>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40" name="矩形 39">
            <a:extLst>
              <a:ext uri="{FF2B5EF4-FFF2-40B4-BE49-F238E27FC236}">
                <a16:creationId xmlns:a16="http://schemas.microsoft.com/office/drawing/2014/main" id="{FD419223-C255-C6C2-DEE1-4C482C85DF30}"/>
              </a:ext>
            </a:extLst>
          </p:cNvPr>
          <p:cNvSpPr/>
          <p:nvPr>
            <p:custDataLst>
              <p:tags r:id="rId17"/>
            </p:custDataLst>
          </p:nvPr>
        </p:nvSpPr>
        <p:spPr>
          <a:xfrm>
            <a:off x="977959" y="264489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39" name="矩形 38">
            <a:hlinkClick r:id="rId34" action="ppaction://hlinksldjump"/>
            <a:extLst>
              <a:ext uri="{FF2B5EF4-FFF2-40B4-BE49-F238E27FC236}">
                <a16:creationId xmlns:a16="http://schemas.microsoft.com/office/drawing/2014/main" id="{93AE41CE-6733-9F61-4FBF-EEE0F91A6438}"/>
              </a:ext>
            </a:extLst>
          </p:cNvPr>
          <p:cNvSpPr/>
          <p:nvPr>
            <p:custDataLst>
              <p:tags r:id="rId18"/>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69</a:t>
            </a:r>
          </a:p>
        </p:txBody>
      </p:sp>
      <p:sp>
        <p:nvSpPr>
          <p:cNvPr id="38" name="矩形 37">
            <a:hlinkClick r:id="rId34" action="ppaction://hlinksldjump"/>
            <a:extLst>
              <a:ext uri="{FF2B5EF4-FFF2-40B4-BE49-F238E27FC236}">
                <a16:creationId xmlns:a16="http://schemas.microsoft.com/office/drawing/2014/main" id="{35C824FC-02B2-EDDC-7AAE-2C9E517AE05B}"/>
              </a:ext>
            </a:extLst>
          </p:cNvPr>
          <p:cNvSpPr/>
          <p:nvPr>
            <p:custDataLst>
              <p:tags r:id="rId19"/>
            </p:custDataLst>
          </p:nvPr>
        </p:nvSpPr>
        <p:spPr>
          <a:xfrm>
            <a:off x="977959" y="2644895"/>
            <a:ext cx="26577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Cost Volume Regularization</a:t>
            </a:r>
          </a:p>
        </p:txBody>
      </p:sp>
      <p:sp>
        <p:nvSpPr>
          <p:cNvPr id="37" name="矩形 36">
            <a:hlinkClick r:id="rId34" action="ppaction://hlinksldjump"/>
            <a:extLst>
              <a:ext uri="{FF2B5EF4-FFF2-40B4-BE49-F238E27FC236}">
                <a16:creationId xmlns:a16="http://schemas.microsoft.com/office/drawing/2014/main" id="{8447829D-F615-EDE0-7836-AAF9FB05630A}"/>
              </a:ext>
            </a:extLst>
          </p:cNvPr>
          <p:cNvSpPr/>
          <p:nvPr>
            <p:custDataLst>
              <p:tags r:id="rId20"/>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36" name="矩形 35">
            <a:hlinkClick r:id="rId35" action="ppaction://hlinksldjump"/>
            <a:extLst>
              <a:ext uri="{FF2B5EF4-FFF2-40B4-BE49-F238E27FC236}">
                <a16:creationId xmlns:a16="http://schemas.microsoft.com/office/drawing/2014/main" id="{058C5969-B002-21FC-F7B5-AAAF48908033}"/>
              </a:ext>
            </a:extLst>
          </p:cNvPr>
          <p:cNvSpPr/>
          <p:nvPr>
            <p:custDataLst>
              <p:tags r:id="rId2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65</a:t>
            </a:r>
          </a:p>
        </p:txBody>
      </p:sp>
      <p:sp>
        <p:nvSpPr>
          <p:cNvPr id="35" name="矩形 34">
            <a:hlinkClick r:id="rId35" action="ppaction://hlinksldjump"/>
            <a:extLst>
              <a:ext uri="{FF2B5EF4-FFF2-40B4-BE49-F238E27FC236}">
                <a16:creationId xmlns:a16="http://schemas.microsoft.com/office/drawing/2014/main" id="{B967AD31-DCDA-336B-0107-D86034142F9A}"/>
              </a:ext>
            </a:extLst>
          </p:cNvPr>
          <p:cNvSpPr/>
          <p:nvPr>
            <p:custDataLst>
              <p:tags r:id="rId22"/>
            </p:custDataLst>
          </p:nvPr>
        </p:nvSpPr>
        <p:spPr>
          <a:xfrm>
            <a:off x="977959" y="2181285"/>
            <a:ext cx="26577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Cost Volume Construction</a:t>
            </a:r>
          </a:p>
        </p:txBody>
      </p:sp>
      <p:sp>
        <p:nvSpPr>
          <p:cNvPr id="34" name="矩形 33">
            <a:hlinkClick r:id="rId35" action="ppaction://hlinksldjump"/>
            <a:extLst>
              <a:ext uri="{FF2B5EF4-FFF2-40B4-BE49-F238E27FC236}">
                <a16:creationId xmlns:a16="http://schemas.microsoft.com/office/drawing/2014/main" id="{29E3EC80-D7B3-A87E-D143-8F6C661670DF}"/>
              </a:ext>
            </a:extLst>
          </p:cNvPr>
          <p:cNvSpPr/>
          <p:nvPr>
            <p:custDataLst>
              <p:tags r:id="rId2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33" name="矩形 32">
            <a:hlinkClick r:id="rId36" action="ppaction://hlinksldjump"/>
            <a:extLst>
              <a:ext uri="{FF2B5EF4-FFF2-40B4-BE49-F238E27FC236}">
                <a16:creationId xmlns:a16="http://schemas.microsoft.com/office/drawing/2014/main" id="{E72EB74F-A180-1CAD-9E96-9C94F617930A}"/>
              </a:ext>
            </a:extLst>
          </p:cNvPr>
          <p:cNvSpPr/>
          <p:nvPr>
            <p:custDataLst>
              <p:tags r:id="rId24"/>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63</a:t>
            </a:r>
          </a:p>
        </p:txBody>
      </p:sp>
      <p:sp>
        <p:nvSpPr>
          <p:cNvPr id="32" name="矩形 31">
            <a:hlinkClick r:id="rId36" action="ppaction://hlinksldjump"/>
            <a:extLst>
              <a:ext uri="{FF2B5EF4-FFF2-40B4-BE49-F238E27FC236}">
                <a16:creationId xmlns:a16="http://schemas.microsoft.com/office/drawing/2014/main" id="{98281563-9465-356A-ED78-98640F00E5F7}"/>
              </a:ext>
            </a:extLst>
          </p:cNvPr>
          <p:cNvSpPr/>
          <p:nvPr>
            <p:custDataLst>
              <p:tags r:id="rId25"/>
            </p:custDataLst>
          </p:nvPr>
        </p:nvSpPr>
        <p:spPr>
          <a:xfrm>
            <a:off x="977959" y="1717675"/>
            <a:ext cx="26577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Feature Extraction</a:t>
            </a:r>
          </a:p>
        </p:txBody>
      </p:sp>
      <p:sp>
        <p:nvSpPr>
          <p:cNvPr id="31" name="矩形 30">
            <a:hlinkClick r:id="rId36" action="ppaction://hlinksldjump"/>
            <a:extLst>
              <a:ext uri="{FF2B5EF4-FFF2-40B4-BE49-F238E27FC236}">
                <a16:creationId xmlns:a16="http://schemas.microsoft.com/office/drawing/2014/main" id="{57DD3300-D506-68F1-6723-C87606B3A0D2}"/>
              </a:ext>
            </a:extLst>
          </p:cNvPr>
          <p:cNvSpPr/>
          <p:nvPr>
            <p:custDataLst>
              <p:tags r:id="rId26"/>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30" name="标题 29">
            <a:extLst>
              <a:ext uri="{FF2B5EF4-FFF2-40B4-BE49-F238E27FC236}">
                <a16:creationId xmlns:a16="http://schemas.microsoft.com/office/drawing/2014/main" id="{A8B50CAA-4E96-EF8E-AA91-942873FE4519}"/>
              </a:ext>
            </a:extLst>
          </p:cNvPr>
          <p:cNvSpPr>
            <a:spLocks noGrp="1"/>
          </p:cNvSpPr>
          <p:nvPr>
            <p:ph type="title"/>
            <p:custDataLst>
              <p:tags r:id="rId27"/>
            </p:custDataLst>
          </p:nvPr>
        </p:nvSpPr>
        <p:spPr/>
        <p:txBody>
          <a:bodyPr/>
          <a:lstStyle/>
          <a:p>
            <a:r>
              <a:rPr lang="en-US"/>
              <a:t>Supervised Depth Estimation</a:t>
            </a:r>
          </a:p>
        </p:txBody>
      </p:sp>
    </p:spTree>
    <p:custDataLst>
      <p:tags r:id="rId1"/>
    </p:custDataLst>
    <p:extLst>
      <p:ext uri="{BB962C8B-B14F-4D97-AF65-F5344CB8AC3E}">
        <p14:creationId xmlns:p14="http://schemas.microsoft.com/office/powerpoint/2010/main" val="2563577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B1CB810C-01DB-C733-01BC-EEED5CBC333A}"/>
              </a:ext>
            </a:extLst>
          </p:cNvPr>
          <p:cNvGraphicFramePr>
            <a:graphicFrameLocks noChangeAspect="1"/>
          </p:cNvGraphicFramePr>
          <p:nvPr>
            <p:custDataLst>
              <p:tags r:id="rId1"/>
            </p:custDataLst>
            <p:extLst>
              <p:ext uri="{D42A27DB-BD31-4B8C-83A1-F6EECF244321}">
                <p14:modId xmlns:p14="http://schemas.microsoft.com/office/powerpoint/2010/main" val="146213609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7" imgW="473" imgH="476" progId="TCLayout.ActiveDocument.1">
                  <p:embed/>
                </p:oleObj>
              </mc:Choice>
              <mc:Fallback>
                <p:oleObj name="think-cell 幻灯片" r:id="rId7" imgW="473" imgH="476" progId="TCLayout.ActiveDocument.1">
                  <p:embed/>
                  <p:pic>
                    <p:nvPicPr>
                      <p:cNvPr id="4" name="think-cell data - do not delete" hidden="1">
                        <a:extLst>
                          <a:ext uri="{FF2B5EF4-FFF2-40B4-BE49-F238E27FC236}">
                            <a16:creationId xmlns:a16="http://schemas.microsoft.com/office/drawing/2014/main" id="{B1CB810C-01DB-C733-01BC-EEED5CBC333A}"/>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11" name="标题 1">
            <a:extLst>
              <a:ext uri="{FF2B5EF4-FFF2-40B4-BE49-F238E27FC236}">
                <a16:creationId xmlns:a16="http://schemas.microsoft.com/office/drawing/2014/main" id="{5E6F9F89-5B42-F8CC-1155-CD628B1FDC39}"/>
              </a:ext>
            </a:extLst>
          </p:cNvPr>
          <p:cNvSpPr>
            <a:spLocks noGrp="1"/>
          </p:cNvSpPr>
          <p:nvPr>
            <p:ph type="title"/>
          </p:nvPr>
        </p:nvSpPr>
        <p:spPr>
          <a:xfrm>
            <a:off x="838200" y="171397"/>
            <a:ext cx="10515600" cy="1325563"/>
          </a:xfrm>
        </p:spPr>
        <p:txBody>
          <a:bodyPr vert="horz"/>
          <a:lstStyle/>
          <a:p>
            <a:r>
              <a:rPr lang="en-US" altLang="zh-CN" dirty="0"/>
              <a:t>Active &amp; Passive Method</a:t>
            </a:r>
            <a:endParaRPr lang="en-US" dirty="0"/>
          </a:p>
        </p:txBody>
      </p:sp>
      <p:sp>
        <p:nvSpPr>
          <p:cNvPr id="22" name="ee4pContent1">
            <a:extLst>
              <a:ext uri="{FF2B5EF4-FFF2-40B4-BE49-F238E27FC236}">
                <a16:creationId xmlns:a16="http://schemas.microsoft.com/office/drawing/2014/main" id="{73AF2E52-78B9-B0A5-9928-AD336509ED10}"/>
              </a:ext>
            </a:extLst>
          </p:cNvPr>
          <p:cNvSpPr txBox="1">
            <a:spLocks/>
          </p:cNvSpPr>
          <p:nvPr>
            <p:custDataLst>
              <p:tags r:id="rId2"/>
            </p:custDataLst>
          </p:nvPr>
        </p:nvSpPr>
        <p:spPr>
          <a:xfrm>
            <a:off x="838202" y="1958698"/>
            <a:ext cx="5161164" cy="398643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1800" dirty="0">
                <a:latin typeface="+mn-lt"/>
              </a:rPr>
              <a:t>激光雷达、深度相机</a:t>
            </a:r>
            <a:endParaRPr lang="en-US" altLang="zh-CN" sz="1800" dirty="0">
              <a:latin typeface="+mn-lt"/>
            </a:endParaRPr>
          </a:p>
          <a:p>
            <a:pPr lvl="1"/>
            <a:r>
              <a:rPr lang="zh-CN" altLang="en-US" sz="1800" dirty="0">
                <a:latin typeface="+mn-lt"/>
              </a:rPr>
              <a:t>实时的</a:t>
            </a:r>
            <a:endParaRPr lang="en-US" altLang="zh-CN" sz="1800" dirty="0">
              <a:latin typeface="+mn-lt"/>
            </a:endParaRPr>
          </a:p>
          <a:p>
            <a:pPr lvl="1"/>
            <a:r>
              <a:rPr lang="zh-CN" altLang="en-US" sz="1800" dirty="0">
                <a:latin typeface="+mn-lt"/>
              </a:rPr>
              <a:t>粗略的</a:t>
            </a:r>
            <a:endParaRPr lang="en-US" altLang="zh-CN" sz="1800" dirty="0">
              <a:latin typeface="+mn-lt"/>
            </a:endParaRPr>
          </a:p>
          <a:p>
            <a:pPr lvl="1"/>
            <a:r>
              <a:rPr lang="zh-CN" altLang="en-US" sz="1800" dirty="0">
                <a:latin typeface="+mn-lt"/>
              </a:rPr>
              <a:t>稀疏的</a:t>
            </a:r>
            <a:endParaRPr lang="en-US" altLang="zh-CN" sz="1800" dirty="0">
              <a:latin typeface="+mn-lt"/>
            </a:endParaRPr>
          </a:p>
          <a:p>
            <a:pPr lvl="1"/>
            <a:r>
              <a:rPr lang="zh-CN" altLang="en-US" sz="1800" dirty="0">
                <a:latin typeface="+mn-lt"/>
              </a:rPr>
              <a:t>成本高昂</a:t>
            </a:r>
            <a:endParaRPr lang="en-US" altLang="zh-CN" sz="1800" dirty="0">
              <a:latin typeface="+mn-lt"/>
            </a:endParaRPr>
          </a:p>
          <a:p>
            <a:pPr lvl="1"/>
            <a:r>
              <a:rPr lang="zh-CN" altLang="en-US" sz="1800" dirty="0">
                <a:latin typeface="+mn-lt"/>
              </a:rPr>
              <a:t>能耗较高</a:t>
            </a:r>
            <a:endParaRPr lang="en-US" sz="1800" dirty="0">
              <a:latin typeface="+mn-lt"/>
            </a:endParaRPr>
          </a:p>
        </p:txBody>
      </p:sp>
      <p:sp>
        <p:nvSpPr>
          <p:cNvPr id="23" name="ee4pContent1">
            <a:extLst>
              <a:ext uri="{FF2B5EF4-FFF2-40B4-BE49-F238E27FC236}">
                <a16:creationId xmlns:a16="http://schemas.microsoft.com/office/drawing/2014/main" id="{18F924D2-4E17-057C-7BCA-85FCEB1BA0CD}"/>
              </a:ext>
            </a:extLst>
          </p:cNvPr>
          <p:cNvSpPr txBox="1">
            <a:spLocks/>
          </p:cNvSpPr>
          <p:nvPr>
            <p:custDataLst>
              <p:tags r:id="rId3"/>
            </p:custDataLst>
          </p:nvPr>
        </p:nvSpPr>
        <p:spPr>
          <a:xfrm>
            <a:off x="6190258" y="1958698"/>
            <a:ext cx="5161165" cy="398643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1800" dirty="0">
                <a:latin typeface="+mn-lt"/>
              </a:rPr>
              <a:t>镜头、感光元件</a:t>
            </a:r>
            <a:endParaRPr lang="en-US" altLang="zh-CN" sz="1800" dirty="0">
              <a:latin typeface="+mn-lt"/>
            </a:endParaRPr>
          </a:p>
          <a:p>
            <a:pPr lvl="1"/>
            <a:r>
              <a:rPr lang="zh-CN" altLang="en-US" sz="1800" dirty="0">
                <a:latin typeface="+mn-lt"/>
              </a:rPr>
              <a:t>在线的</a:t>
            </a:r>
            <a:r>
              <a:rPr lang="en-US" altLang="zh-CN" sz="1800" dirty="0">
                <a:latin typeface="+mn-lt"/>
              </a:rPr>
              <a:t>/</a:t>
            </a:r>
            <a:r>
              <a:rPr lang="zh-CN" altLang="en-US" sz="1800" dirty="0">
                <a:latin typeface="+mn-lt"/>
              </a:rPr>
              <a:t>离线的</a:t>
            </a:r>
            <a:endParaRPr lang="en-US" altLang="zh-CN" sz="1800" dirty="0">
              <a:latin typeface="+mn-lt"/>
            </a:endParaRPr>
          </a:p>
          <a:p>
            <a:pPr lvl="1"/>
            <a:r>
              <a:rPr lang="zh-CN" altLang="en-US" sz="1800" dirty="0">
                <a:latin typeface="+mn-lt"/>
              </a:rPr>
              <a:t>精准的</a:t>
            </a:r>
            <a:endParaRPr lang="en-US" altLang="zh-CN" sz="1800" dirty="0">
              <a:latin typeface="+mn-lt"/>
            </a:endParaRPr>
          </a:p>
          <a:p>
            <a:pPr lvl="1"/>
            <a:r>
              <a:rPr lang="zh-CN" altLang="en-US" sz="1800" dirty="0">
                <a:latin typeface="+mn-lt"/>
              </a:rPr>
              <a:t>稠密的</a:t>
            </a:r>
            <a:endParaRPr lang="en-US" altLang="zh-CN" sz="1800" dirty="0">
              <a:latin typeface="+mn-lt"/>
            </a:endParaRPr>
          </a:p>
          <a:p>
            <a:pPr lvl="1"/>
            <a:r>
              <a:rPr lang="zh-CN" altLang="en-US" sz="1800" dirty="0">
                <a:latin typeface="+mn-lt"/>
              </a:rPr>
              <a:t>成本低廉</a:t>
            </a:r>
            <a:endParaRPr lang="en-US" altLang="zh-CN" sz="1800" dirty="0">
              <a:latin typeface="+mn-lt"/>
            </a:endParaRPr>
          </a:p>
          <a:p>
            <a:pPr lvl="1"/>
            <a:r>
              <a:rPr lang="zh-CN" altLang="en-US" sz="1800" dirty="0">
                <a:latin typeface="+mn-lt"/>
              </a:rPr>
              <a:t>能耗较少</a:t>
            </a:r>
            <a:endParaRPr lang="en-US" altLang="zh-CN" sz="1800" dirty="0">
              <a:latin typeface="+mn-lt"/>
            </a:endParaRPr>
          </a:p>
        </p:txBody>
      </p:sp>
      <p:sp>
        <p:nvSpPr>
          <p:cNvPr id="24" name="ee4pHeader1">
            <a:extLst>
              <a:ext uri="{FF2B5EF4-FFF2-40B4-BE49-F238E27FC236}">
                <a16:creationId xmlns:a16="http://schemas.microsoft.com/office/drawing/2014/main" id="{353C1C04-0F9A-0D1B-48DF-4F338504B461}"/>
              </a:ext>
            </a:extLst>
          </p:cNvPr>
          <p:cNvSpPr/>
          <p:nvPr>
            <p:custDataLst>
              <p:tags r:id="rId4"/>
            </p:custDataLst>
          </p:nvPr>
        </p:nvSpPr>
        <p:spPr bwMode="auto">
          <a:xfrm>
            <a:off x="838200" y="1496960"/>
            <a:ext cx="5161164"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sz="1600" dirty="0">
                <a:solidFill>
                  <a:schemeClr val="bg1"/>
                </a:solidFill>
              </a:rPr>
              <a:t>Active Method</a:t>
            </a:r>
          </a:p>
        </p:txBody>
      </p:sp>
      <p:sp>
        <p:nvSpPr>
          <p:cNvPr id="25" name="ee4pHeader1">
            <a:extLst>
              <a:ext uri="{FF2B5EF4-FFF2-40B4-BE49-F238E27FC236}">
                <a16:creationId xmlns:a16="http://schemas.microsoft.com/office/drawing/2014/main" id="{9F3407B1-9974-8C1C-1F4B-ABF4252F5EFD}"/>
              </a:ext>
            </a:extLst>
          </p:cNvPr>
          <p:cNvSpPr/>
          <p:nvPr>
            <p:custDataLst>
              <p:tags r:id="rId5"/>
            </p:custDataLst>
          </p:nvPr>
        </p:nvSpPr>
        <p:spPr bwMode="auto">
          <a:xfrm>
            <a:off x="6190256" y="1496960"/>
            <a:ext cx="5161165"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sz="1600" dirty="0">
                <a:solidFill>
                  <a:schemeClr val="bg1"/>
                </a:solidFill>
              </a:rPr>
              <a:t>Passive Method</a:t>
            </a:r>
          </a:p>
        </p:txBody>
      </p:sp>
      <p:pic>
        <p:nvPicPr>
          <p:cNvPr id="4098" name="Picture 2" descr="双目视觉传感器,单目视觉传感器,视觉传感器_大山谷图库">
            <a:extLst>
              <a:ext uri="{FF2B5EF4-FFF2-40B4-BE49-F238E27FC236}">
                <a16:creationId xmlns:a16="http://schemas.microsoft.com/office/drawing/2014/main" id="{3768C3E4-3C52-35F6-91D3-F0B295BACAC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369284" y="3850023"/>
            <a:ext cx="2982137" cy="209511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RoboSense 机械式激光雷达 - RoboSense速腾聚创 | 让世界更安全，让生活更智能">
            <a:extLst>
              <a:ext uri="{FF2B5EF4-FFF2-40B4-BE49-F238E27FC236}">
                <a16:creationId xmlns:a16="http://schemas.microsoft.com/office/drawing/2014/main" id="{A7EC0936-622E-3CED-56B5-C42A0FA5945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355714" y="3850023"/>
            <a:ext cx="3643650" cy="20951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885368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extLst>
              <p:ext uri="{D42A27DB-BD31-4B8C-83A1-F6EECF244321}">
                <p14:modId xmlns:p14="http://schemas.microsoft.com/office/powerpoint/2010/main" val="312516374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7" imgW="473" imgH="476" progId="TCLayout.ActiveDocument.1">
                  <p:embed/>
                </p:oleObj>
              </mc:Choice>
              <mc:Fallback>
                <p:oleObj name="think-cell 幻灯片" r:id="rId7"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Cost Volume Regularization</a:t>
            </a:r>
            <a:endParaRPr lang="en-US" dirty="0"/>
          </a:p>
        </p:txBody>
      </p:sp>
      <p:sp>
        <p:nvSpPr>
          <p:cNvPr id="8" name="ee4pContent1">
            <a:extLst>
              <a:ext uri="{FF2B5EF4-FFF2-40B4-BE49-F238E27FC236}">
                <a16:creationId xmlns:a16="http://schemas.microsoft.com/office/drawing/2014/main" id="{A294A998-07B2-836F-BA62-C154FA46A422}"/>
              </a:ext>
            </a:extLst>
          </p:cNvPr>
          <p:cNvSpPr txBox="1">
            <a:spLocks/>
          </p:cNvSpPr>
          <p:nvPr>
            <p:custDataLst>
              <p:tags r:id="rId2"/>
            </p:custDataLst>
          </p:nvPr>
        </p:nvSpPr>
        <p:spPr>
          <a:xfrm>
            <a:off x="838200" y="1690688"/>
            <a:ext cx="10515600" cy="716082"/>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通常，由图像特征构建的原始代价体可能存在噪声，因此应结合平滑约束进行深度估计</a:t>
            </a:r>
            <a:endParaRPr lang="en-US" altLang="zh-CN" dirty="0">
              <a:latin typeface="+mn-lt"/>
            </a:endParaRPr>
          </a:p>
          <a:p>
            <a:pPr lvl="1"/>
            <a:r>
              <a:rPr lang="zh-CN" altLang="en-US" dirty="0">
                <a:latin typeface="+mn-lt"/>
              </a:rPr>
              <a:t>因此，代价体正则化是细化原始代价体并聚合来自大感受野的匹配信息的重要步骤</a:t>
            </a:r>
            <a:endParaRPr lang="en-US" dirty="0">
              <a:latin typeface="+mn-lt"/>
            </a:endParaRPr>
          </a:p>
        </p:txBody>
      </p:sp>
      <p:grpSp>
        <p:nvGrpSpPr>
          <p:cNvPr id="16" name="组合 15">
            <a:extLst>
              <a:ext uri="{FF2B5EF4-FFF2-40B4-BE49-F238E27FC236}">
                <a16:creationId xmlns:a16="http://schemas.microsoft.com/office/drawing/2014/main" id="{BBA38386-5F82-7110-99EF-62203BF2578E}"/>
              </a:ext>
            </a:extLst>
          </p:cNvPr>
          <p:cNvGrpSpPr/>
          <p:nvPr/>
        </p:nvGrpSpPr>
        <p:grpSpPr>
          <a:xfrm>
            <a:off x="838200" y="2406769"/>
            <a:ext cx="8013983" cy="4451232"/>
            <a:chOff x="743886" y="2406770"/>
            <a:chExt cx="8013983" cy="4451232"/>
          </a:xfrm>
        </p:grpSpPr>
        <p:pic>
          <p:nvPicPr>
            <p:cNvPr id="5" name="图片 4" descr="图示&#10;&#10;描述已自动生成">
              <a:extLst>
                <a:ext uri="{FF2B5EF4-FFF2-40B4-BE49-F238E27FC236}">
                  <a16:creationId xmlns:a16="http://schemas.microsoft.com/office/drawing/2014/main" id="{D02FA51F-465A-0E04-8684-6D83364C6DC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333533" y="2424022"/>
              <a:ext cx="7424336" cy="4433978"/>
            </a:xfrm>
            <a:prstGeom prst="rect">
              <a:avLst/>
            </a:prstGeom>
          </p:spPr>
        </p:pic>
        <p:sp>
          <p:nvSpPr>
            <p:cNvPr id="15" name="ee4pHeader2">
              <a:extLst>
                <a:ext uri="{FF2B5EF4-FFF2-40B4-BE49-F238E27FC236}">
                  <a16:creationId xmlns:a16="http://schemas.microsoft.com/office/drawing/2014/main" id="{A3CF1822-BBD1-6513-BBF8-B3A77721DC4C}"/>
                </a:ext>
              </a:extLst>
            </p:cNvPr>
            <p:cNvSpPr/>
            <p:nvPr>
              <p:custDataLst>
                <p:tags r:id="rId5"/>
              </p:custDataLst>
            </p:nvPr>
          </p:nvSpPr>
          <p:spPr bwMode="auto">
            <a:xfrm rot="16200000">
              <a:off x="-1186905" y="4337561"/>
              <a:ext cx="4451232" cy="589649"/>
            </a:xfrm>
            <a:prstGeom prst="rect">
              <a:avLst/>
            </a:prstGeom>
            <a:solidFill>
              <a:schemeClr val="accent1">
                <a:lumMod val="100000"/>
              </a:schemeClr>
            </a:solidFill>
            <a:ln w="9525" cmpd="sng">
              <a:solidFill>
                <a:schemeClr val="accent1">
                  <a:lumMod val="100000"/>
                </a:schemeClr>
              </a:solidFill>
              <a:prstDash val="solid"/>
              <a:miter lim="800000"/>
              <a:headEnd/>
              <a:tailEnd/>
            </a:ln>
            <a:effectLst/>
          </p:spPr>
          <p:txBody>
            <a:bodyPr lIns="90000" tIns="46800" rIns="90000" bIns="46800" anchor="ctr"/>
            <a:lstStyle/>
            <a:p>
              <a:pPr algn="ctr" eaLnBrk="0" hangingPunct="0">
                <a:spcAft>
                  <a:spcPct val="0"/>
                </a:spcAft>
              </a:pPr>
              <a:r>
                <a:rPr lang="en-US" sz="1600" dirty="0">
                  <a:solidFill>
                    <a:schemeClr val="bg1"/>
                  </a:solidFill>
                </a:rPr>
                <a:t>DSC-</a:t>
              </a:r>
              <a:r>
                <a:rPr lang="en-US" sz="1600" dirty="0" err="1">
                  <a:solidFill>
                    <a:schemeClr val="bg1"/>
                  </a:solidFill>
                </a:rPr>
                <a:t>MVSNet</a:t>
              </a:r>
              <a:endParaRPr lang="en-US" sz="1600" dirty="0">
                <a:solidFill>
                  <a:schemeClr val="bg1"/>
                </a:solidFill>
              </a:endParaRPr>
            </a:p>
          </p:txBody>
        </p:sp>
      </p:grpSp>
      <p:sp>
        <p:nvSpPr>
          <p:cNvPr id="18" name="ee4pHeader1">
            <a:extLst>
              <a:ext uri="{FF2B5EF4-FFF2-40B4-BE49-F238E27FC236}">
                <a16:creationId xmlns:a16="http://schemas.microsoft.com/office/drawing/2014/main" id="{04F07FBE-1CA3-AE37-3E0B-CCD6961972E1}"/>
              </a:ext>
            </a:extLst>
          </p:cNvPr>
          <p:cNvSpPr/>
          <p:nvPr>
            <p:custDataLst>
              <p:tags r:id="rId3"/>
            </p:custDataLst>
          </p:nvPr>
        </p:nvSpPr>
        <p:spPr bwMode="auto">
          <a:xfrm>
            <a:off x="8852183" y="2402723"/>
            <a:ext cx="2501617"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1600" dirty="0">
                <a:solidFill>
                  <a:schemeClr val="bg1"/>
                </a:solidFill>
              </a:rPr>
              <a:t>Neck</a:t>
            </a:r>
            <a:endParaRPr lang="en-US" sz="1600" dirty="0">
              <a:solidFill>
                <a:schemeClr val="bg1"/>
              </a:solidFill>
            </a:endParaRPr>
          </a:p>
        </p:txBody>
      </p:sp>
      <p:sp>
        <p:nvSpPr>
          <p:cNvPr id="17" name="ee4pContent1">
            <a:extLst>
              <a:ext uri="{FF2B5EF4-FFF2-40B4-BE49-F238E27FC236}">
                <a16:creationId xmlns:a16="http://schemas.microsoft.com/office/drawing/2014/main" id="{0BFE7C79-F90F-AF53-DB1D-2ABEDA354C49}"/>
              </a:ext>
            </a:extLst>
          </p:cNvPr>
          <p:cNvSpPr txBox="1">
            <a:spLocks/>
          </p:cNvSpPr>
          <p:nvPr>
            <p:custDataLst>
              <p:tags r:id="rId4"/>
            </p:custDataLst>
          </p:nvPr>
        </p:nvSpPr>
        <p:spPr>
          <a:xfrm>
            <a:off x="8852183" y="2864461"/>
            <a:ext cx="2501617" cy="399353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a:latin typeface="+mn-lt"/>
              </a:rPr>
              <a:t>Object Detection Network—Neck Part</a:t>
            </a:r>
            <a:endParaRPr lang="en-US" dirty="0">
              <a:latin typeface="+mn-lt"/>
            </a:endParaRPr>
          </a:p>
        </p:txBody>
      </p:sp>
      <p:pic>
        <p:nvPicPr>
          <p:cNvPr id="11" name="图片 10" descr="图示, 形状, 多边形&#10;&#10;描述已自动生成">
            <a:extLst>
              <a:ext uri="{FF2B5EF4-FFF2-40B4-BE49-F238E27FC236}">
                <a16:creationId xmlns:a16="http://schemas.microsoft.com/office/drawing/2014/main" id="{23F30A0D-FDE8-94AB-CF7D-2DA95D9894C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869854" y="3576496"/>
            <a:ext cx="2466273" cy="1229509"/>
          </a:xfrm>
          <a:prstGeom prst="rect">
            <a:avLst/>
          </a:prstGeom>
        </p:spPr>
      </p:pic>
      <p:pic>
        <p:nvPicPr>
          <p:cNvPr id="22" name="图片 21" descr="图示&#10;&#10;中度可信度描述已自动生成">
            <a:extLst>
              <a:ext uri="{FF2B5EF4-FFF2-40B4-BE49-F238E27FC236}">
                <a16:creationId xmlns:a16="http://schemas.microsoft.com/office/drawing/2014/main" id="{9F2842ED-B34F-1877-DEAA-6F3105340931}"/>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873477" y="4991753"/>
            <a:ext cx="2462651" cy="1685092"/>
          </a:xfrm>
          <a:prstGeom prst="rect">
            <a:avLst/>
          </a:prstGeom>
        </p:spPr>
      </p:pic>
    </p:spTree>
    <p:extLst>
      <p:ext uri="{BB962C8B-B14F-4D97-AF65-F5344CB8AC3E}">
        <p14:creationId xmlns:p14="http://schemas.microsoft.com/office/powerpoint/2010/main" val="359472574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extLst>
              <p:ext uri="{D42A27DB-BD31-4B8C-83A1-F6EECF244321}">
                <p14:modId xmlns:p14="http://schemas.microsoft.com/office/powerpoint/2010/main" val="310739485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Cost Volume Regularization—3D CNN</a:t>
            </a:r>
            <a:endParaRPr lang="en-US" dirty="0"/>
          </a:p>
        </p:txBody>
      </p:sp>
      <p:pic>
        <p:nvPicPr>
          <p:cNvPr id="5122" name="Picture 2">
            <a:extLst>
              <a:ext uri="{FF2B5EF4-FFF2-40B4-BE49-F238E27FC236}">
                <a16:creationId xmlns:a16="http://schemas.microsoft.com/office/drawing/2014/main" id="{F25517E4-8F98-F494-9E2F-7DDB95880A2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2482" b="8684"/>
          <a:stretch/>
        </p:blipFill>
        <p:spPr bwMode="auto">
          <a:xfrm>
            <a:off x="976737" y="1690688"/>
            <a:ext cx="10238525" cy="51673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440470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extLst>
              <p:ext uri="{D42A27DB-BD31-4B8C-83A1-F6EECF244321}">
                <p14:modId xmlns:p14="http://schemas.microsoft.com/office/powerpoint/2010/main" val="236814125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08" imgW="473" imgH="476" progId="TCLayout.ActiveDocument.1">
                  <p:embed/>
                </p:oleObj>
              </mc:Choice>
              <mc:Fallback>
                <p:oleObj name="think-cell 幻灯片" r:id="rId408"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409"/>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Cost Volume Regularization—3D CNN</a:t>
            </a:r>
            <a:endParaRPr lang="en-US" dirty="0"/>
          </a:p>
        </p:txBody>
      </p:sp>
      <p:grpSp>
        <p:nvGrpSpPr>
          <p:cNvPr id="718" name="组合 717">
            <a:extLst>
              <a:ext uri="{FF2B5EF4-FFF2-40B4-BE49-F238E27FC236}">
                <a16:creationId xmlns:a16="http://schemas.microsoft.com/office/drawing/2014/main" id="{3601DF62-DE09-34BD-B77D-1A6770567D39}"/>
              </a:ext>
            </a:extLst>
          </p:cNvPr>
          <p:cNvGrpSpPr/>
          <p:nvPr/>
        </p:nvGrpSpPr>
        <p:grpSpPr>
          <a:xfrm>
            <a:off x="1272605" y="2139622"/>
            <a:ext cx="9356476" cy="3448504"/>
            <a:chOff x="1568696" y="1982868"/>
            <a:chExt cx="9356476" cy="3448504"/>
          </a:xfrm>
        </p:grpSpPr>
        <p:grpSp>
          <p:nvGrpSpPr>
            <p:cNvPr id="714" name="组合 713">
              <a:extLst>
                <a:ext uri="{FF2B5EF4-FFF2-40B4-BE49-F238E27FC236}">
                  <a16:creationId xmlns:a16="http://schemas.microsoft.com/office/drawing/2014/main" id="{EF67A937-5F00-4DA7-1A7B-7707C94F13EA}"/>
                </a:ext>
              </a:extLst>
            </p:cNvPr>
            <p:cNvGrpSpPr/>
            <p:nvPr/>
          </p:nvGrpSpPr>
          <p:grpSpPr>
            <a:xfrm>
              <a:off x="1568696" y="2362333"/>
              <a:ext cx="9054608" cy="3069039"/>
              <a:chOff x="671846" y="2974729"/>
              <a:chExt cx="9054608" cy="3069039"/>
            </a:xfrm>
          </p:grpSpPr>
          <p:grpSp>
            <p:nvGrpSpPr>
              <p:cNvPr id="155" name="组合 154">
                <a:extLst>
                  <a:ext uri="{FF2B5EF4-FFF2-40B4-BE49-F238E27FC236}">
                    <a16:creationId xmlns:a16="http://schemas.microsoft.com/office/drawing/2014/main" id="{41F876DF-FB76-15B8-8BA5-86305865C607}"/>
                  </a:ext>
                </a:extLst>
              </p:cNvPr>
              <p:cNvGrpSpPr/>
              <p:nvPr/>
            </p:nvGrpSpPr>
            <p:grpSpPr>
              <a:xfrm>
                <a:off x="5433537" y="3096451"/>
                <a:ext cx="799871" cy="824750"/>
                <a:chOff x="4015410" y="1926407"/>
                <a:chExt cx="4158798" cy="3755569"/>
              </a:xfrm>
            </p:grpSpPr>
            <p:sp>
              <p:nvSpPr>
                <p:cNvPr id="156" name="Rectangle 3">
                  <a:extLst>
                    <a:ext uri="{FF2B5EF4-FFF2-40B4-BE49-F238E27FC236}">
                      <a16:creationId xmlns:a16="http://schemas.microsoft.com/office/drawing/2014/main" id="{882F53EF-FE7B-E459-D60E-8B25F612B651}"/>
                    </a:ext>
                  </a:extLst>
                </p:cNvPr>
                <p:cNvSpPr>
                  <a:spLocks noChangeArrowheads="1"/>
                </p:cNvSpPr>
                <p:nvPr>
                  <p:custDataLst>
                    <p:tags r:id="rId380"/>
                  </p:custDataLst>
                </p:nvPr>
              </p:nvSpPr>
              <p:spPr bwMode="auto">
                <a:xfrm>
                  <a:off x="5055900" y="2622176"/>
                  <a:ext cx="1038909" cy="1021515"/>
                </a:xfrm>
                <a:prstGeom prst="rect">
                  <a:avLst/>
                </a:prstGeom>
                <a:solidFill>
                  <a:srgbClr val="D9D9D9"/>
                </a:solidFill>
                <a:ln w="9525" algn="ctr">
                  <a:solidFill>
                    <a:srgbClr val="FFFFFF"/>
                  </a:solidFill>
                  <a:miter lim="800000"/>
                  <a:headEnd/>
                  <a:tailEnd/>
                </a:ln>
                <a:effectLst/>
              </p:spPr>
              <p:txBody>
                <a:bodyPr lIns="36005" tIns="36005" rIns="36005" bIns="36005" anchor="ctr">
                  <a:noAutofit/>
                </a:bodyPr>
                <a:lstStyle/>
                <a:p>
                  <a:pPr algn="ctr">
                    <a:tabLst>
                      <a:tab pos="266700" algn="l"/>
                      <a:tab pos="631825" algn="l"/>
                      <a:tab pos="981075" algn="l"/>
                    </a:tabLst>
                  </a:pPr>
                  <a:endParaRPr lang="en-US" dirty="0"/>
                </a:p>
              </p:txBody>
            </p:sp>
            <p:sp>
              <p:nvSpPr>
                <p:cNvPr id="157" name="Rectangle 4">
                  <a:extLst>
                    <a:ext uri="{FF2B5EF4-FFF2-40B4-BE49-F238E27FC236}">
                      <a16:creationId xmlns:a16="http://schemas.microsoft.com/office/drawing/2014/main" id="{08DE3095-30D0-3597-CD41-2D7F2D41918B}"/>
                    </a:ext>
                  </a:extLst>
                </p:cNvPr>
                <p:cNvSpPr>
                  <a:spLocks noChangeArrowheads="1"/>
                </p:cNvSpPr>
                <p:nvPr>
                  <p:custDataLst>
                    <p:tags r:id="rId381"/>
                  </p:custDataLst>
                </p:nvPr>
              </p:nvSpPr>
              <p:spPr bwMode="auto">
                <a:xfrm>
                  <a:off x="6094808" y="2622176"/>
                  <a:ext cx="1032584" cy="1021515"/>
                </a:xfrm>
                <a:prstGeom prst="rect">
                  <a:avLst/>
                </a:prstGeom>
                <a:solidFill>
                  <a:srgbClr val="00B050"/>
                </a:solidFill>
                <a:ln w="9525" algn="ctr">
                  <a:solidFill>
                    <a:srgbClr val="FFFFFF"/>
                  </a:solidFill>
                  <a:miter lim="800000"/>
                  <a:headEnd/>
                  <a:tailEnd/>
                </a:ln>
                <a:effectLst/>
              </p:spPr>
              <p:txBody>
                <a:bodyPr lIns="36005" tIns="36005" rIns="36005" bIns="36005" anchor="ctr">
                  <a:noAutofit/>
                </a:bodyPr>
                <a:lstStyle/>
                <a:p>
                  <a:pPr algn="ctr">
                    <a:tabLst>
                      <a:tab pos="266700" algn="l"/>
                      <a:tab pos="631825" algn="l"/>
                      <a:tab pos="981075" algn="l"/>
                    </a:tabLst>
                  </a:pPr>
                  <a:endParaRPr lang="en-US" dirty="0">
                    <a:solidFill>
                      <a:schemeClr val="bg1"/>
                    </a:solidFill>
                  </a:endParaRPr>
                </a:p>
              </p:txBody>
            </p:sp>
            <p:sp>
              <p:nvSpPr>
                <p:cNvPr id="158" name="Rectangle 5">
                  <a:extLst>
                    <a:ext uri="{FF2B5EF4-FFF2-40B4-BE49-F238E27FC236}">
                      <a16:creationId xmlns:a16="http://schemas.microsoft.com/office/drawing/2014/main" id="{A15B42F6-83D7-75F7-8463-2B28104DA239}"/>
                    </a:ext>
                  </a:extLst>
                </p:cNvPr>
                <p:cNvSpPr>
                  <a:spLocks noChangeArrowheads="1"/>
                </p:cNvSpPr>
                <p:nvPr>
                  <p:custDataLst>
                    <p:tags r:id="rId382"/>
                  </p:custDataLst>
                </p:nvPr>
              </p:nvSpPr>
              <p:spPr bwMode="auto">
                <a:xfrm>
                  <a:off x="5055900" y="3637365"/>
                  <a:ext cx="1038909" cy="1021515"/>
                </a:xfrm>
                <a:prstGeom prst="rect">
                  <a:avLst/>
                </a:prstGeom>
                <a:solidFill>
                  <a:srgbClr val="D9D9D9"/>
                </a:solidFill>
                <a:ln w="9525" algn="ctr">
                  <a:solidFill>
                    <a:srgbClr val="FFFFFF"/>
                  </a:solidFill>
                  <a:miter lim="800000"/>
                  <a:headEnd/>
                  <a:tailEnd/>
                </a:ln>
                <a:effectLst/>
              </p:spPr>
              <p:txBody>
                <a:bodyPr lIns="36005" tIns="36005" rIns="36005" bIns="36005" anchor="ctr">
                  <a:noAutofit/>
                </a:bodyPr>
                <a:lstStyle/>
                <a:p>
                  <a:pPr algn="ctr">
                    <a:tabLst>
                      <a:tab pos="266700" algn="l"/>
                      <a:tab pos="631825" algn="l"/>
                      <a:tab pos="981075" algn="l"/>
                    </a:tabLst>
                  </a:pPr>
                  <a:endParaRPr lang="en-US" dirty="0"/>
                </a:p>
              </p:txBody>
            </p:sp>
            <p:sp>
              <p:nvSpPr>
                <p:cNvPr id="159" name="Rectangle 6">
                  <a:extLst>
                    <a:ext uri="{FF2B5EF4-FFF2-40B4-BE49-F238E27FC236}">
                      <a16:creationId xmlns:a16="http://schemas.microsoft.com/office/drawing/2014/main" id="{15440D67-24A6-707D-950B-26EE370D7180}"/>
                    </a:ext>
                  </a:extLst>
                </p:cNvPr>
                <p:cNvSpPr>
                  <a:spLocks noChangeArrowheads="1"/>
                </p:cNvSpPr>
                <p:nvPr>
                  <p:custDataLst>
                    <p:tags r:id="rId383"/>
                  </p:custDataLst>
                </p:nvPr>
              </p:nvSpPr>
              <p:spPr bwMode="auto">
                <a:xfrm>
                  <a:off x="6094808" y="3637365"/>
                  <a:ext cx="1038910" cy="1021515"/>
                </a:xfrm>
                <a:prstGeom prst="rect">
                  <a:avLst/>
                </a:prstGeom>
                <a:solidFill>
                  <a:srgbClr val="D9D9D9"/>
                </a:solidFill>
                <a:ln w="9525" algn="ctr">
                  <a:solidFill>
                    <a:srgbClr val="FFFFFF"/>
                  </a:solidFill>
                  <a:miter lim="800000"/>
                  <a:headEnd/>
                  <a:tailEnd/>
                </a:ln>
                <a:effectLst/>
              </p:spPr>
              <p:txBody>
                <a:bodyPr lIns="36005" tIns="36005" rIns="36005" bIns="36005" anchor="ctr">
                  <a:noAutofit/>
                </a:bodyPr>
                <a:lstStyle/>
                <a:p>
                  <a:pPr algn="ctr">
                    <a:tabLst>
                      <a:tab pos="266700" algn="l"/>
                      <a:tab pos="631825" algn="l"/>
                      <a:tab pos="981075" algn="l"/>
                    </a:tabLst>
                  </a:pPr>
                  <a:endParaRPr lang="en-US" dirty="0"/>
                </a:p>
              </p:txBody>
            </p:sp>
            <p:sp>
              <p:nvSpPr>
                <p:cNvPr id="160" name="Rectangle 7">
                  <a:extLst>
                    <a:ext uri="{FF2B5EF4-FFF2-40B4-BE49-F238E27FC236}">
                      <a16:creationId xmlns:a16="http://schemas.microsoft.com/office/drawing/2014/main" id="{F574AA81-D0A0-8E48-0968-48AC2CE32126}"/>
                    </a:ext>
                  </a:extLst>
                </p:cNvPr>
                <p:cNvSpPr>
                  <a:spLocks noChangeArrowheads="1"/>
                </p:cNvSpPr>
                <p:nvPr>
                  <p:custDataLst>
                    <p:tags r:id="rId384"/>
                  </p:custDataLst>
                </p:nvPr>
              </p:nvSpPr>
              <p:spPr bwMode="auto">
                <a:xfrm>
                  <a:off x="4016989" y="2622176"/>
                  <a:ext cx="1038910" cy="1021515"/>
                </a:xfrm>
                <a:prstGeom prst="rect">
                  <a:avLst/>
                </a:prstGeom>
                <a:solidFill>
                  <a:srgbClr val="D9D9D9"/>
                </a:solidFill>
                <a:ln w="9525" algn="ctr">
                  <a:solidFill>
                    <a:srgbClr val="FFFFFF"/>
                  </a:solidFill>
                  <a:miter lim="800000"/>
                  <a:headEnd/>
                  <a:tailEnd/>
                </a:ln>
                <a:effectLst/>
              </p:spPr>
              <p:txBody>
                <a:bodyPr lIns="36005" tIns="36005" rIns="36005" bIns="36005" anchor="ctr">
                  <a:noAutofit/>
                </a:bodyPr>
                <a:lstStyle/>
                <a:p>
                  <a:pPr algn="ctr">
                    <a:tabLst>
                      <a:tab pos="266700" algn="l"/>
                      <a:tab pos="631825" algn="l"/>
                      <a:tab pos="981075" algn="l"/>
                    </a:tabLst>
                  </a:pPr>
                  <a:endParaRPr lang="en-US" dirty="0"/>
                </a:p>
              </p:txBody>
            </p:sp>
            <p:sp>
              <p:nvSpPr>
                <p:cNvPr id="161" name="Rectangle 8">
                  <a:extLst>
                    <a:ext uri="{FF2B5EF4-FFF2-40B4-BE49-F238E27FC236}">
                      <a16:creationId xmlns:a16="http://schemas.microsoft.com/office/drawing/2014/main" id="{42C71108-2C44-3800-2502-FEC5C213E064}"/>
                    </a:ext>
                  </a:extLst>
                </p:cNvPr>
                <p:cNvSpPr>
                  <a:spLocks noChangeArrowheads="1"/>
                </p:cNvSpPr>
                <p:nvPr>
                  <p:custDataLst>
                    <p:tags r:id="rId385"/>
                  </p:custDataLst>
                </p:nvPr>
              </p:nvSpPr>
              <p:spPr bwMode="auto">
                <a:xfrm>
                  <a:off x="4016989" y="3637365"/>
                  <a:ext cx="1038910" cy="1021515"/>
                </a:xfrm>
                <a:prstGeom prst="rect">
                  <a:avLst/>
                </a:prstGeom>
                <a:solidFill>
                  <a:srgbClr val="D9D9D9"/>
                </a:solidFill>
                <a:ln w="9525" algn="ctr">
                  <a:solidFill>
                    <a:srgbClr val="FFFFFF"/>
                  </a:solidFill>
                  <a:miter lim="800000"/>
                  <a:headEnd/>
                  <a:tailEnd/>
                </a:ln>
                <a:effectLst/>
              </p:spPr>
              <p:txBody>
                <a:bodyPr lIns="36005" tIns="36005" rIns="36005" bIns="36005" anchor="ctr">
                  <a:noAutofit/>
                </a:bodyPr>
                <a:lstStyle/>
                <a:p>
                  <a:pPr algn="ctr">
                    <a:tabLst>
                      <a:tab pos="266700" algn="l"/>
                      <a:tab pos="631825" algn="l"/>
                      <a:tab pos="981075" algn="l"/>
                    </a:tabLst>
                  </a:pPr>
                  <a:endParaRPr lang="en-US" dirty="0"/>
                </a:p>
              </p:txBody>
            </p:sp>
            <p:sp>
              <p:nvSpPr>
                <p:cNvPr id="162" name="Rectangle 9">
                  <a:extLst>
                    <a:ext uri="{FF2B5EF4-FFF2-40B4-BE49-F238E27FC236}">
                      <a16:creationId xmlns:a16="http://schemas.microsoft.com/office/drawing/2014/main" id="{419E06F5-7D93-89A2-2890-991E539EC0DB}"/>
                    </a:ext>
                  </a:extLst>
                </p:cNvPr>
                <p:cNvSpPr>
                  <a:spLocks noChangeArrowheads="1"/>
                </p:cNvSpPr>
                <p:nvPr>
                  <p:custDataLst>
                    <p:tags r:id="rId386"/>
                  </p:custDataLst>
                </p:nvPr>
              </p:nvSpPr>
              <p:spPr bwMode="auto">
                <a:xfrm>
                  <a:off x="5055900" y="4660461"/>
                  <a:ext cx="1038909" cy="1021515"/>
                </a:xfrm>
                <a:prstGeom prst="rect">
                  <a:avLst/>
                </a:prstGeom>
                <a:solidFill>
                  <a:srgbClr val="D9D9D9"/>
                </a:solidFill>
                <a:ln w="9525" algn="ctr">
                  <a:solidFill>
                    <a:srgbClr val="FFFFFF"/>
                  </a:solidFill>
                  <a:miter lim="800000"/>
                  <a:headEnd/>
                  <a:tailEnd/>
                </a:ln>
                <a:effectLst/>
              </p:spPr>
              <p:txBody>
                <a:bodyPr lIns="36005" tIns="36005" rIns="36005" bIns="36005" anchor="ctr">
                  <a:noAutofit/>
                </a:bodyPr>
                <a:lstStyle/>
                <a:p>
                  <a:pPr algn="ctr">
                    <a:tabLst>
                      <a:tab pos="266700" algn="l"/>
                      <a:tab pos="631825" algn="l"/>
                      <a:tab pos="981075" algn="l"/>
                    </a:tabLst>
                  </a:pPr>
                  <a:endParaRPr lang="en-US" dirty="0"/>
                </a:p>
              </p:txBody>
            </p:sp>
            <p:sp>
              <p:nvSpPr>
                <p:cNvPr id="163" name="Rectangle 10">
                  <a:extLst>
                    <a:ext uri="{FF2B5EF4-FFF2-40B4-BE49-F238E27FC236}">
                      <a16:creationId xmlns:a16="http://schemas.microsoft.com/office/drawing/2014/main" id="{DAE7FA66-A98F-CCD3-DF4E-570780CBFBBB}"/>
                    </a:ext>
                  </a:extLst>
                </p:cNvPr>
                <p:cNvSpPr>
                  <a:spLocks noChangeArrowheads="1"/>
                </p:cNvSpPr>
                <p:nvPr>
                  <p:custDataLst>
                    <p:tags r:id="rId387"/>
                  </p:custDataLst>
                </p:nvPr>
              </p:nvSpPr>
              <p:spPr bwMode="auto">
                <a:xfrm>
                  <a:off x="6094808" y="4660461"/>
                  <a:ext cx="1038910" cy="1021515"/>
                </a:xfrm>
                <a:prstGeom prst="rect">
                  <a:avLst/>
                </a:prstGeom>
                <a:solidFill>
                  <a:srgbClr val="D9D9D9"/>
                </a:solidFill>
                <a:ln w="9525" algn="ctr">
                  <a:solidFill>
                    <a:srgbClr val="FFFFFF"/>
                  </a:solidFill>
                  <a:miter lim="800000"/>
                  <a:headEnd/>
                  <a:tailEnd/>
                </a:ln>
                <a:effectLst/>
              </p:spPr>
              <p:txBody>
                <a:bodyPr lIns="36005" tIns="36005" rIns="36005" bIns="36005" anchor="ctr">
                  <a:noAutofit/>
                </a:bodyPr>
                <a:lstStyle/>
                <a:p>
                  <a:pPr algn="ctr">
                    <a:tabLst>
                      <a:tab pos="266700" algn="l"/>
                      <a:tab pos="631825" algn="l"/>
                      <a:tab pos="981075" algn="l"/>
                    </a:tabLst>
                  </a:pPr>
                  <a:endParaRPr lang="en-US" dirty="0"/>
                </a:p>
              </p:txBody>
            </p:sp>
            <p:sp>
              <p:nvSpPr>
                <p:cNvPr id="164" name="Rectangle 11">
                  <a:extLst>
                    <a:ext uri="{FF2B5EF4-FFF2-40B4-BE49-F238E27FC236}">
                      <a16:creationId xmlns:a16="http://schemas.microsoft.com/office/drawing/2014/main" id="{DB0F90DC-5F2A-5FDF-333B-2C41DDD462AC}"/>
                    </a:ext>
                  </a:extLst>
                </p:cNvPr>
                <p:cNvSpPr>
                  <a:spLocks noChangeArrowheads="1"/>
                </p:cNvSpPr>
                <p:nvPr>
                  <p:custDataLst>
                    <p:tags r:id="rId388"/>
                  </p:custDataLst>
                </p:nvPr>
              </p:nvSpPr>
              <p:spPr bwMode="auto">
                <a:xfrm>
                  <a:off x="4016989" y="4660461"/>
                  <a:ext cx="1038910" cy="1021515"/>
                </a:xfrm>
                <a:prstGeom prst="rect">
                  <a:avLst/>
                </a:prstGeom>
                <a:solidFill>
                  <a:srgbClr val="D9D9D9"/>
                </a:solidFill>
                <a:ln w="9525" algn="ctr">
                  <a:solidFill>
                    <a:srgbClr val="FFFFFF"/>
                  </a:solidFill>
                  <a:miter lim="800000"/>
                  <a:headEnd/>
                  <a:tailEnd/>
                </a:ln>
                <a:effectLst/>
              </p:spPr>
              <p:txBody>
                <a:bodyPr lIns="36005" tIns="36005" rIns="36005" bIns="36005" anchor="ctr">
                  <a:noAutofit/>
                </a:bodyPr>
                <a:lstStyle/>
                <a:p>
                  <a:pPr algn="ctr">
                    <a:tabLst>
                      <a:tab pos="266700" algn="l"/>
                      <a:tab pos="631825" algn="l"/>
                      <a:tab pos="981075" algn="l"/>
                    </a:tabLst>
                  </a:pPr>
                  <a:endParaRPr lang="en-US" dirty="0"/>
                </a:p>
              </p:txBody>
            </p:sp>
            <p:sp>
              <p:nvSpPr>
                <p:cNvPr id="165" name="Freeform 12">
                  <a:extLst>
                    <a:ext uri="{FF2B5EF4-FFF2-40B4-BE49-F238E27FC236}">
                      <a16:creationId xmlns:a16="http://schemas.microsoft.com/office/drawing/2014/main" id="{A3821D56-C91E-7D3C-E8BE-E50CA9AE3283}"/>
                    </a:ext>
                  </a:extLst>
                </p:cNvPr>
                <p:cNvSpPr>
                  <a:spLocks/>
                </p:cNvSpPr>
                <p:nvPr>
                  <p:custDataLst>
                    <p:tags r:id="rId389"/>
                  </p:custDataLst>
                </p:nvPr>
              </p:nvSpPr>
              <p:spPr bwMode="auto">
                <a:xfrm>
                  <a:off x="4015410" y="2329636"/>
                  <a:ext cx="1481671" cy="290957"/>
                </a:xfrm>
                <a:custGeom>
                  <a:avLst/>
                  <a:gdLst/>
                  <a:ahLst/>
                  <a:cxnLst>
                    <a:cxn ang="0">
                      <a:pos x="0" y="200"/>
                    </a:cxn>
                    <a:cxn ang="0">
                      <a:pos x="300" y="0"/>
                    </a:cxn>
                    <a:cxn ang="0">
                      <a:pos x="1019" y="0"/>
                    </a:cxn>
                    <a:cxn ang="0">
                      <a:pos x="714" y="200"/>
                    </a:cxn>
                    <a:cxn ang="0">
                      <a:pos x="0" y="200"/>
                    </a:cxn>
                  </a:cxnLst>
                  <a:rect l="0" t="0" r="r" b="b"/>
                  <a:pathLst>
                    <a:path w="1019" h="200">
                      <a:moveTo>
                        <a:pt x="0" y="200"/>
                      </a:moveTo>
                      <a:lnTo>
                        <a:pt x="300" y="0"/>
                      </a:lnTo>
                      <a:lnTo>
                        <a:pt x="1019" y="0"/>
                      </a:lnTo>
                      <a:lnTo>
                        <a:pt x="714" y="200"/>
                      </a:lnTo>
                      <a:lnTo>
                        <a:pt x="0" y="200"/>
                      </a:lnTo>
                      <a:close/>
                    </a:path>
                  </a:pathLst>
                </a:custGeom>
                <a:solidFill>
                  <a:srgbClr val="D9D9D9"/>
                </a:solidFill>
                <a:ln w="9525" cap="flat" cmpd="sng">
                  <a:solidFill>
                    <a:srgbClr val="FFFFFF"/>
                  </a:solidFill>
                  <a:prstDash val="solid"/>
                  <a:round/>
                  <a:headEnd/>
                  <a:tailEnd/>
                </a:ln>
                <a:effectLst/>
              </p:spPr>
              <p:txBody>
                <a:bodyPr wrap="none" lIns="0" tIns="0" rIns="0" bIns="0" anchor="ctr">
                  <a:noAutofit/>
                </a:bodyPr>
                <a:lstStyle/>
                <a:p>
                  <a:endParaRPr lang="en-US" dirty="0"/>
                </a:p>
              </p:txBody>
            </p:sp>
            <p:sp>
              <p:nvSpPr>
                <p:cNvPr id="166" name="Freeform 13">
                  <a:extLst>
                    <a:ext uri="{FF2B5EF4-FFF2-40B4-BE49-F238E27FC236}">
                      <a16:creationId xmlns:a16="http://schemas.microsoft.com/office/drawing/2014/main" id="{B1E781DC-CEBC-4FAA-D6FA-EFF93E98D21E}"/>
                    </a:ext>
                  </a:extLst>
                </p:cNvPr>
                <p:cNvSpPr>
                  <a:spLocks/>
                </p:cNvSpPr>
                <p:nvPr>
                  <p:custDataLst>
                    <p:tags r:id="rId390"/>
                  </p:custDataLst>
                </p:nvPr>
              </p:nvSpPr>
              <p:spPr bwMode="auto">
                <a:xfrm>
                  <a:off x="5052737" y="2329636"/>
                  <a:ext cx="1481671" cy="290957"/>
                </a:xfrm>
                <a:custGeom>
                  <a:avLst/>
                  <a:gdLst/>
                  <a:ahLst/>
                  <a:cxnLst>
                    <a:cxn ang="0">
                      <a:pos x="0" y="200"/>
                    </a:cxn>
                    <a:cxn ang="0">
                      <a:pos x="300" y="0"/>
                    </a:cxn>
                    <a:cxn ang="0">
                      <a:pos x="1019" y="0"/>
                    </a:cxn>
                    <a:cxn ang="0">
                      <a:pos x="714" y="200"/>
                    </a:cxn>
                    <a:cxn ang="0">
                      <a:pos x="0" y="200"/>
                    </a:cxn>
                  </a:cxnLst>
                  <a:rect l="0" t="0" r="r" b="b"/>
                  <a:pathLst>
                    <a:path w="1019" h="200">
                      <a:moveTo>
                        <a:pt x="0" y="200"/>
                      </a:moveTo>
                      <a:lnTo>
                        <a:pt x="300" y="0"/>
                      </a:lnTo>
                      <a:lnTo>
                        <a:pt x="1019" y="0"/>
                      </a:lnTo>
                      <a:lnTo>
                        <a:pt x="714" y="200"/>
                      </a:lnTo>
                      <a:lnTo>
                        <a:pt x="0" y="200"/>
                      </a:lnTo>
                      <a:close/>
                    </a:path>
                  </a:pathLst>
                </a:custGeom>
                <a:solidFill>
                  <a:srgbClr val="D9D9D9"/>
                </a:solidFill>
                <a:ln w="9525" cap="flat" cmpd="sng">
                  <a:solidFill>
                    <a:srgbClr val="FFFFFF"/>
                  </a:solidFill>
                  <a:prstDash val="solid"/>
                  <a:round/>
                  <a:headEnd/>
                  <a:tailEnd/>
                </a:ln>
                <a:effectLst/>
              </p:spPr>
              <p:txBody>
                <a:bodyPr wrap="none" lIns="0" tIns="0" rIns="0" bIns="0" anchor="ctr">
                  <a:noAutofit/>
                </a:bodyPr>
                <a:lstStyle/>
                <a:p>
                  <a:endParaRPr lang="en-US" dirty="0"/>
                </a:p>
              </p:txBody>
            </p:sp>
            <p:sp>
              <p:nvSpPr>
                <p:cNvPr id="167" name="Freeform 14">
                  <a:extLst>
                    <a:ext uri="{FF2B5EF4-FFF2-40B4-BE49-F238E27FC236}">
                      <a16:creationId xmlns:a16="http://schemas.microsoft.com/office/drawing/2014/main" id="{26FE2DC6-45D7-42A1-C86B-115D46254AE3}"/>
                    </a:ext>
                  </a:extLst>
                </p:cNvPr>
                <p:cNvSpPr>
                  <a:spLocks/>
                </p:cNvSpPr>
                <p:nvPr>
                  <p:custDataLst>
                    <p:tags r:id="rId391"/>
                  </p:custDataLst>
                </p:nvPr>
              </p:nvSpPr>
              <p:spPr bwMode="auto">
                <a:xfrm>
                  <a:off x="6094808" y="2329636"/>
                  <a:ext cx="1473764" cy="290957"/>
                </a:xfrm>
                <a:custGeom>
                  <a:avLst/>
                  <a:gdLst/>
                  <a:ahLst/>
                  <a:cxnLst>
                    <a:cxn ang="0">
                      <a:pos x="0" y="200"/>
                    </a:cxn>
                    <a:cxn ang="0">
                      <a:pos x="300" y="0"/>
                    </a:cxn>
                    <a:cxn ang="0">
                      <a:pos x="1019" y="0"/>
                    </a:cxn>
                    <a:cxn ang="0">
                      <a:pos x="714" y="200"/>
                    </a:cxn>
                    <a:cxn ang="0">
                      <a:pos x="0" y="200"/>
                    </a:cxn>
                  </a:cxnLst>
                  <a:rect l="0" t="0" r="r" b="b"/>
                  <a:pathLst>
                    <a:path w="1019" h="200">
                      <a:moveTo>
                        <a:pt x="0" y="200"/>
                      </a:moveTo>
                      <a:lnTo>
                        <a:pt x="300" y="0"/>
                      </a:lnTo>
                      <a:lnTo>
                        <a:pt x="1019" y="0"/>
                      </a:lnTo>
                      <a:lnTo>
                        <a:pt x="714" y="200"/>
                      </a:lnTo>
                      <a:lnTo>
                        <a:pt x="0" y="200"/>
                      </a:lnTo>
                      <a:close/>
                    </a:path>
                  </a:pathLst>
                </a:custGeom>
                <a:solidFill>
                  <a:srgbClr val="00B050"/>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168" name="Freeform 15">
                  <a:extLst>
                    <a:ext uri="{FF2B5EF4-FFF2-40B4-BE49-F238E27FC236}">
                      <a16:creationId xmlns:a16="http://schemas.microsoft.com/office/drawing/2014/main" id="{14669BB8-F3B3-90D5-409C-E67B363228ED}"/>
                    </a:ext>
                  </a:extLst>
                </p:cNvPr>
                <p:cNvSpPr>
                  <a:spLocks/>
                </p:cNvSpPr>
                <p:nvPr>
                  <p:custDataLst>
                    <p:tags r:id="rId392"/>
                  </p:custDataLst>
                </p:nvPr>
              </p:nvSpPr>
              <p:spPr bwMode="auto">
                <a:xfrm>
                  <a:off x="4448683" y="2109836"/>
                  <a:ext cx="1372561" cy="221381"/>
                </a:xfrm>
                <a:custGeom>
                  <a:avLst/>
                  <a:gdLst/>
                  <a:ahLst/>
                  <a:cxnLst>
                    <a:cxn ang="0">
                      <a:pos x="0" y="152"/>
                    </a:cxn>
                    <a:cxn ang="0">
                      <a:pos x="230" y="0"/>
                    </a:cxn>
                    <a:cxn ang="0">
                      <a:pos x="943" y="0"/>
                    </a:cxn>
                    <a:cxn ang="0">
                      <a:pos x="714" y="152"/>
                    </a:cxn>
                    <a:cxn ang="0">
                      <a:pos x="0" y="152"/>
                    </a:cxn>
                  </a:cxnLst>
                  <a:rect l="0" t="0" r="r" b="b"/>
                  <a:pathLst>
                    <a:path w="943" h="152">
                      <a:moveTo>
                        <a:pt x="0" y="152"/>
                      </a:moveTo>
                      <a:lnTo>
                        <a:pt x="230" y="0"/>
                      </a:lnTo>
                      <a:lnTo>
                        <a:pt x="943" y="0"/>
                      </a:lnTo>
                      <a:lnTo>
                        <a:pt x="714" y="152"/>
                      </a:lnTo>
                      <a:lnTo>
                        <a:pt x="0" y="152"/>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169" name="Freeform 16">
                  <a:extLst>
                    <a:ext uri="{FF2B5EF4-FFF2-40B4-BE49-F238E27FC236}">
                      <a16:creationId xmlns:a16="http://schemas.microsoft.com/office/drawing/2014/main" id="{26E110C5-F0F0-949D-4896-6D87C061D01F}"/>
                    </a:ext>
                  </a:extLst>
                </p:cNvPr>
                <p:cNvSpPr>
                  <a:spLocks/>
                </p:cNvSpPr>
                <p:nvPr>
                  <p:custDataLst>
                    <p:tags r:id="rId393"/>
                  </p:custDataLst>
                </p:nvPr>
              </p:nvSpPr>
              <p:spPr bwMode="auto">
                <a:xfrm>
                  <a:off x="5484429" y="2109836"/>
                  <a:ext cx="1374144" cy="221381"/>
                </a:xfrm>
                <a:custGeom>
                  <a:avLst/>
                  <a:gdLst/>
                  <a:ahLst/>
                  <a:cxnLst>
                    <a:cxn ang="0">
                      <a:pos x="0" y="152"/>
                    </a:cxn>
                    <a:cxn ang="0">
                      <a:pos x="230" y="0"/>
                    </a:cxn>
                    <a:cxn ang="0">
                      <a:pos x="943" y="0"/>
                    </a:cxn>
                    <a:cxn ang="0">
                      <a:pos x="714" y="152"/>
                    </a:cxn>
                    <a:cxn ang="0">
                      <a:pos x="0" y="152"/>
                    </a:cxn>
                  </a:cxnLst>
                  <a:rect l="0" t="0" r="r" b="b"/>
                  <a:pathLst>
                    <a:path w="943" h="152">
                      <a:moveTo>
                        <a:pt x="0" y="152"/>
                      </a:moveTo>
                      <a:lnTo>
                        <a:pt x="230" y="0"/>
                      </a:lnTo>
                      <a:lnTo>
                        <a:pt x="943" y="0"/>
                      </a:lnTo>
                      <a:lnTo>
                        <a:pt x="714" y="152"/>
                      </a:lnTo>
                      <a:lnTo>
                        <a:pt x="0" y="152"/>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170" name="Freeform 17">
                  <a:extLst>
                    <a:ext uri="{FF2B5EF4-FFF2-40B4-BE49-F238E27FC236}">
                      <a16:creationId xmlns:a16="http://schemas.microsoft.com/office/drawing/2014/main" id="{EE24F1C4-E5C8-512C-4A3F-D484C85F28B8}"/>
                    </a:ext>
                  </a:extLst>
                </p:cNvPr>
                <p:cNvSpPr>
                  <a:spLocks/>
                </p:cNvSpPr>
                <p:nvPr>
                  <p:custDataLst>
                    <p:tags r:id="rId394"/>
                  </p:custDataLst>
                </p:nvPr>
              </p:nvSpPr>
              <p:spPr bwMode="auto">
                <a:xfrm>
                  <a:off x="6523339" y="2109836"/>
                  <a:ext cx="1374143" cy="221381"/>
                </a:xfrm>
                <a:custGeom>
                  <a:avLst/>
                  <a:gdLst/>
                  <a:ahLst/>
                  <a:cxnLst>
                    <a:cxn ang="0">
                      <a:pos x="0" y="152"/>
                    </a:cxn>
                    <a:cxn ang="0">
                      <a:pos x="230" y="0"/>
                    </a:cxn>
                    <a:cxn ang="0">
                      <a:pos x="943" y="0"/>
                    </a:cxn>
                    <a:cxn ang="0">
                      <a:pos x="714" y="152"/>
                    </a:cxn>
                    <a:cxn ang="0">
                      <a:pos x="0" y="152"/>
                    </a:cxn>
                  </a:cxnLst>
                  <a:rect l="0" t="0" r="r" b="b"/>
                  <a:pathLst>
                    <a:path w="943" h="152">
                      <a:moveTo>
                        <a:pt x="0" y="152"/>
                      </a:moveTo>
                      <a:lnTo>
                        <a:pt x="230" y="0"/>
                      </a:lnTo>
                      <a:lnTo>
                        <a:pt x="943" y="0"/>
                      </a:lnTo>
                      <a:lnTo>
                        <a:pt x="714" y="152"/>
                      </a:lnTo>
                      <a:lnTo>
                        <a:pt x="0" y="152"/>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171" name="Freeform 18">
                  <a:extLst>
                    <a:ext uri="{FF2B5EF4-FFF2-40B4-BE49-F238E27FC236}">
                      <a16:creationId xmlns:a16="http://schemas.microsoft.com/office/drawing/2014/main" id="{72273623-E792-204E-31B1-3EB263549EE9}"/>
                    </a:ext>
                  </a:extLst>
                </p:cNvPr>
                <p:cNvSpPr>
                  <a:spLocks/>
                </p:cNvSpPr>
                <p:nvPr>
                  <p:custDataLst>
                    <p:tags r:id="rId395"/>
                  </p:custDataLst>
                </p:nvPr>
              </p:nvSpPr>
              <p:spPr bwMode="auto">
                <a:xfrm>
                  <a:off x="4788660" y="1926407"/>
                  <a:ext cx="1310891" cy="185011"/>
                </a:xfrm>
                <a:custGeom>
                  <a:avLst/>
                  <a:gdLst/>
                  <a:ahLst/>
                  <a:cxnLst>
                    <a:cxn ang="0">
                      <a:pos x="0" y="127"/>
                    </a:cxn>
                    <a:cxn ang="0">
                      <a:pos x="190" y="0"/>
                    </a:cxn>
                    <a:cxn ang="0">
                      <a:pos x="907" y="0"/>
                    </a:cxn>
                    <a:cxn ang="0">
                      <a:pos x="714" y="127"/>
                    </a:cxn>
                    <a:cxn ang="0">
                      <a:pos x="0" y="127"/>
                    </a:cxn>
                  </a:cxnLst>
                  <a:rect l="0" t="0" r="r" b="b"/>
                  <a:pathLst>
                    <a:path w="907" h="127">
                      <a:moveTo>
                        <a:pt x="0" y="127"/>
                      </a:moveTo>
                      <a:lnTo>
                        <a:pt x="190" y="0"/>
                      </a:lnTo>
                      <a:lnTo>
                        <a:pt x="907" y="0"/>
                      </a:lnTo>
                      <a:lnTo>
                        <a:pt x="714" y="127"/>
                      </a:lnTo>
                      <a:lnTo>
                        <a:pt x="0" y="127"/>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172" name="Freeform 19">
                  <a:extLst>
                    <a:ext uri="{FF2B5EF4-FFF2-40B4-BE49-F238E27FC236}">
                      <a16:creationId xmlns:a16="http://schemas.microsoft.com/office/drawing/2014/main" id="{427F2CB0-BF36-F21F-DC55-C7E866CE677A}"/>
                    </a:ext>
                  </a:extLst>
                </p:cNvPr>
                <p:cNvSpPr>
                  <a:spLocks/>
                </p:cNvSpPr>
                <p:nvPr>
                  <p:custDataLst>
                    <p:tags r:id="rId396"/>
                  </p:custDataLst>
                </p:nvPr>
              </p:nvSpPr>
              <p:spPr bwMode="auto">
                <a:xfrm>
                  <a:off x="5822826" y="1926407"/>
                  <a:ext cx="1310891" cy="185011"/>
                </a:xfrm>
                <a:custGeom>
                  <a:avLst/>
                  <a:gdLst/>
                  <a:ahLst/>
                  <a:cxnLst>
                    <a:cxn ang="0">
                      <a:pos x="0" y="127"/>
                    </a:cxn>
                    <a:cxn ang="0">
                      <a:pos x="190" y="0"/>
                    </a:cxn>
                    <a:cxn ang="0">
                      <a:pos x="907" y="0"/>
                    </a:cxn>
                    <a:cxn ang="0">
                      <a:pos x="714" y="127"/>
                    </a:cxn>
                    <a:cxn ang="0">
                      <a:pos x="0" y="127"/>
                    </a:cxn>
                  </a:cxnLst>
                  <a:rect l="0" t="0" r="r" b="b"/>
                  <a:pathLst>
                    <a:path w="907" h="127">
                      <a:moveTo>
                        <a:pt x="0" y="127"/>
                      </a:moveTo>
                      <a:lnTo>
                        <a:pt x="190" y="0"/>
                      </a:lnTo>
                      <a:lnTo>
                        <a:pt x="907" y="0"/>
                      </a:lnTo>
                      <a:lnTo>
                        <a:pt x="714" y="127"/>
                      </a:lnTo>
                      <a:lnTo>
                        <a:pt x="0" y="127"/>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173" name="Freeform 20">
                  <a:extLst>
                    <a:ext uri="{FF2B5EF4-FFF2-40B4-BE49-F238E27FC236}">
                      <a16:creationId xmlns:a16="http://schemas.microsoft.com/office/drawing/2014/main" id="{1065145A-067F-E1C8-0277-9E4514C6E2FE}"/>
                    </a:ext>
                  </a:extLst>
                </p:cNvPr>
                <p:cNvSpPr>
                  <a:spLocks/>
                </p:cNvSpPr>
                <p:nvPr>
                  <p:custDataLst>
                    <p:tags r:id="rId397"/>
                  </p:custDataLst>
                </p:nvPr>
              </p:nvSpPr>
              <p:spPr bwMode="auto">
                <a:xfrm>
                  <a:off x="6853829" y="1926407"/>
                  <a:ext cx="1320379" cy="185011"/>
                </a:xfrm>
                <a:custGeom>
                  <a:avLst/>
                  <a:gdLst/>
                  <a:ahLst/>
                  <a:cxnLst>
                    <a:cxn ang="0">
                      <a:pos x="0" y="127"/>
                    </a:cxn>
                    <a:cxn ang="0">
                      <a:pos x="190" y="0"/>
                    </a:cxn>
                    <a:cxn ang="0">
                      <a:pos x="907" y="0"/>
                    </a:cxn>
                    <a:cxn ang="0">
                      <a:pos x="714" y="127"/>
                    </a:cxn>
                    <a:cxn ang="0">
                      <a:pos x="0" y="127"/>
                    </a:cxn>
                  </a:cxnLst>
                  <a:rect l="0" t="0" r="r" b="b"/>
                  <a:pathLst>
                    <a:path w="907" h="127">
                      <a:moveTo>
                        <a:pt x="0" y="127"/>
                      </a:moveTo>
                      <a:lnTo>
                        <a:pt x="190" y="0"/>
                      </a:lnTo>
                      <a:lnTo>
                        <a:pt x="907" y="0"/>
                      </a:lnTo>
                      <a:lnTo>
                        <a:pt x="714" y="127"/>
                      </a:lnTo>
                      <a:lnTo>
                        <a:pt x="0" y="127"/>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174" name="Freeform 21">
                  <a:extLst>
                    <a:ext uri="{FF2B5EF4-FFF2-40B4-BE49-F238E27FC236}">
                      <a16:creationId xmlns:a16="http://schemas.microsoft.com/office/drawing/2014/main" id="{56E64F4E-160D-E250-0CD1-9DBD4FEDCCBF}"/>
                    </a:ext>
                  </a:extLst>
                </p:cNvPr>
                <p:cNvSpPr>
                  <a:spLocks/>
                </p:cNvSpPr>
                <p:nvPr>
                  <p:custDataLst>
                    <p:tags r:id="rId398"/>
                  </p:custDataLst>
                </p:nvPr>
              </p:nvSpPr>
              <p:spPr bwMode="auto">
                <a:xfrm>
                  <a:off x="7125811" y="2329637"/>
                  <a:ext cx="439599" cy="1307730"/>
                </a:xfrm>
                <a:custGeom>
                  <a:avLst/>
                  <a:gdLst/>
                  <a:ahLst/>
                  <a:cxnLst>
                    <a:cxn ang="0">
                      <a:pos x="0" y="200"/>
                    </a:cxn>
                    <a:cxn ang="0">
                      <a:pos x="303" y="0"/>
                    </a:cxn>
                    <a:cxn ang="0">
                      <a:pos x="303" y="698"/>
                    </a:cxn>
                    <a:cxn ang="0">
                      <a:pos x="1" y="897"/>
                    </a:cxn>
                    <a:cxn ang="0">
                      <a:pos x="0" y="200"/>
                    </a:cxn>
                  </a:cxnLst>
                  <a:rect l="0" t="0" r="r" b="b"/>
                  <a:pathLst>
                    <a:path w="303" h="897">
                      <a:moveTo>
                        <a:pt x="0" y="200"/>
                      </a:moveTo>
                      <a:lnTo>
                        <a:pt x="303" y="0"/>
                      </a:lnTo>
                      <a:lnTo>
                        <a:pt x="303" y="698"/>
                      </a:lnTo>
                      <a:lnTo>
                        <a:pt x="1" y="897"/>
                      </a:lnTo>
                      <a:lnTo>
                        <a:pt x="0" y="200"/>
                      </a:lnTo>
                      <a:close/>
                    </a:path>
                  </a:pathLst>
                </a:custGeom>
                <a:solidFill>
                  <a:srgbClr val="00B050"/>
                </a:solidFill>
                <a:ln w="9525" cap="flat" cmpd="sng">
                  <a:solidFill>
                    <a:srgbClr val="FFFFFF"/>
                  </a:solidFill>
                  <a:prstDash val="solid"/>
                  <a:round/>
                  <a:headEnd/>
                  <a:tailEnd/>
                </a:ln>
                <a:effectLst/>
              </p:spPr>
              <p:txBody>
                <a:bodyPr wrap="none" lIns="0" tIns="0" rIns="0" bIns="0" anchor="ctr">
                  <a:noAutofit/>
                </a:bodyPr>
                <a:lstStyle/>
                <a:p>
                  <a:endParaRPr lang="en-US" dirty="0"/>
                </a:p>
              </p:txBody>
            </p:sp>
            <p:sp>
              <p:nvSpPr>
                <p:cNvPr id="175" name="Freeform 22">
                  <a:extLst>
                    <a:ext uri="{FF2B5EF4-FFF2-40B4-BE49-F238E27FC236}">
                      <a16:creationId xmlns:a16="http://schemas.microsoft.com/office/drawing/2014/main" id="{70AE856D-8533-DDBF-8D7E-7FC24220487E}"/>
                    </a:ext>
                  </a:extLst>
                </p:cNvPr>
                <p:cNvSpPr>
                  <a:spLocks/>
                </p:cNvSpPr>
                <p:nvPr>
                  <p:custDataLst>
                    <p:tags r:id="rId399"/>
                  </p:custDataLst>
                </p:nvPr>
              </p:nvSpPr>
              <p:spPr bwMode="auto">
                <a:xfrm>
                  <a:off x="7125811" y="3344825"/>
                  <a:ext cx="439599" cy="1315635"/>
                </a:xfrm>
                <a:custGeom>
                  <a:avLst/>
                  <a:gdLst/>
                  <a:ahLst/>
                  <a:cxnLst>
                    <a:cxn ang="0">
                      <a:pos x="0" y="200"/>
                    </a:cxn>
                    <a:cxn ang="0">
                      <a:pos x="303" y="0"/>
                    </a:cxn>
                    <a:cxn ang="0">
                      <a:pos x="303" y="698"/>
                    </a:cxn>
                    <a:cxn ang="0">
                      <a:pos x="1" y="897"/>
                    </a:cxn>
                    <a:cxn ang="0">
                      <a:pos x="0" y="200"/>
                    </a:cxn>
                  </a:cxnLst>
                  <a:rect l="0" t="0" r="r" b="b"/>
                  <a:pathLst>
                    <a:path w="303" h="897">
                      <a:moveTo>
                        <a:pt x="0" y="200"/>
                      </a:moveTo>
                      <a:lnTo>
                        <a:pt x="303" y="0"/>
                      </a:lnTo>
                      <a:lnTo>
                        <a:pt x="303" y="698"/>
                      </a:lnTo>
                      <a:lnTo>
                        <a:pt x="1" y="897"/>
                      </a:lnTo>
                      <a:lnTo>
                        <a:pt x="0" y="200"/>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176" name="Freeform 23">
                  <a:extLst>
                    <a:ext uri="{FF2B5EF4-FFF2-40B4-BE49-F238E27FC236}">
                      <a16:creationId xmlns:a16="http://schemas.microsoft.com/office/drawing/2014/main" id="{BFA30054-F392-80CB-B4D8-0CFD044210BF}"/>
                    </a:ext>
                  </a:extLst>
                </p:cNvPr>
                <p:cNvSpPr>
                  <a:spLocks/>
                </p:cNvSpPr>
                <p:nvPr>
                  <p:custDataLst>
                    <p:tags r:id="rId400"/>
                  </p:custDataLst>
                </p:nvPr>
              </p:nvSpPr>
              <p:spPr bwMode="auto">
                <a:xfrm>
                  <a:off x="7125811" y="4366340"/>
                  <a:ext cx="439599" cy="1315635"/>
                </a:xfrm>
                <a:custGeom>
                  <a:avLst/>
                  <a:gdLst/>
                  <a:ahLst/>
                  <a:cxnLst>
                    <a:cxn ang="0">
                      <a:pos x="0" y="200"/>
                    </a:cxn>
                    <a:cxn ang="0">
                      <a:pos x="303" y="0"/>
                    </a:cxn>
                    <a:cxn ang="0">
                      <a:pos x="303" y="698"/>
                    </a:cxn>
                    <a:cxn ang="0">
                      <a:pos x="1" y="897"/>
                    </a:cxn>
                    <a:cxn ang="0">
                      <a:pos x="0" y="200"/>
                    </a:cxn>
                  </a:cxnLst>
                  <a:rect l="0" t="0" r="r" b="b"/>
                  <a:pathLst>
                    <a:path w="303" h="897">
                      <a:moveTo>
                        <a:pt x="0" y="200"/>
                      </a:moveTo>
                      <a:lnTo>
                        <a:pt x="303" y="0"/>
                      </a:lnTo>
                      <a:lnTo>
                        <a:pt x="303" y="698"/>
                      </a:lnTo>
                      <a:lnTo>
                        <a:pt x="1" y="897"/>
                      </a:lnTo>
                      <a:lnTo>
                        <a:pt x="0" y="200"/>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177" name="Freeform 24">
                  <a:extLst>
                    <a:ext uri="{FF2B5EF4-FFF2-40B4-BE49-F238E27FC236}">
                      <a16:creationId xmlns:a16="http://schemas.microsoft.com/office/drawing/2014/main" id="{3BBD7C6D-F7E4-6D3D-989E-43DEAD4C2AAE}"/>
                    </a:ext>
                  </a:extLst>
                </p:cNvPr>
                <p:cNvSpPr>
                  <a:spLocks/>
                </p:cNvSpPr>
                <p:nvPr>
                  <p:custDataLst>
                    <p:tags r:id="rId401"/>
                  </p:custDataLst>
                </p:nvPr>
              </p:nvSpPr>
              <p:spPr bwMode="auto">
                <a:xfrm>
                  <a:off x="7565409" y="2112999"/>
                  <a:ext cx="324165" cy="1231826"/>
                </a:xfrm>
                <a:custGeom>
                  <a:avLst/>
                  <a:gdLst/>
                  <a:ahLst/>
                  <a:cxnLst>
                    <a:cxn ang="0">
                      <a:pos x="0" y="149"/>
                    </a:cxn>
                    <a:cxn ang="0">
                      <a:pos x="223" y="0"/>
                    </a:cxn>
                    <a:cxn ang="0">
                      <a:pos x="223" y="700"/>
                    </a:cxn>
                    <a:cxn ang="0">
                      <a:pos x="1" y="846"/>
                    </a:cxn>
                    <a:cxn ang="0">
                      <a:pos x="0" y="149"/>
                    </a:cxn>
                  </a:cxnLst>
                  <a:rect l="0" t="0" r="r" b="b"/>
                  <a:pathLst>
                    <a:path w="223" h="846">
                      <a:moveTo>
                        <a:pt x="0" y="149"/>
                      </a:moveTo>
                      <a:lnTo>
                        <a:pt x="223" y="0"/>
                      </a:lnTo>
                      <a:lnTo>
                        <a:pt x="223" y="700"/>
                      </a:lnTo>
                      <a:lnTo>
                        <a:pt x="1" y="846"/>
                      </a:lnTo>
                      <a:lnTo>
                        <a:pt x="0" y="149"/>
                      </a:lnTo>
                      <a:close/>
                    </a:path>
                  </a:pathLst>
                </a:custGeom>
                <a:solidFill>
                  <a:srgbClr val="D9D9D9"/>
                </a:solidFill>
                <a:ln w="9525" cap="flat" cmpd="sng">
                  <a:solidFill>
                    <a:srgbClr val="FFFFFF"/>
                  </a:solidFill>
                  <a:prstDash val="solid"/>
                  <a:round/>
                  <a:headEnd/>
                  <a:tailEnd/>
                </a:ln>
                <a:effectLst/>
              </p:spPr>
              <p:txBody>
                <a:bodyPr wrap="none" lIns="0" tIns="0" rIns="0" bIns="0" anchor="ctr">
                  <a:noAutofit/>
                </a:bodyPr>
                <a:lstStyle/>
                <a:p>
                  <a:endParaRPr lang="en-US" dirty="0"/>
                </a:p>
              </p:txBody>
            </p:sp>
            <p:sp>
              <p:nvSpPr>
                <p:cNvPr id="178" name="Freeform 25">
                  <a:extLst>
                    <a:ext uri="{FF2B5EF4-FFF2-40B4-BE49-F238E27FC236}">
                      <a16:creationId xmlns:a16="http://schemas.microsoft.com/office/drawing/2014/main" id="{2A1B5725-FE74-D8A1-D15B-6846D55C3E76}"/>
                    </a:ext>
                  </a:extLst>
                </p:cNvPr>
                <p:cNvSpPr>
                  <a:spLocks/>
                </p:cNvSpPr>
                <p:nvPr>
                  <p:custDataLst>
                    <p:tags r:id="rId402"/>
                  </p:custDataLst>
                </p:nvPr>
              </p:nvSpPr>
              <p:spPr bwMode="auto">
                <a:xfrm>
                  <a:off x="7565409" y="3129770"/>
                  <a:ext cx="324165" cy="1238152"/>
                </a:xfrm>
                <a:custGeom>
                  <a:avLst/>
                  <a:gdLst/>
                  <a:ahLst/>
                  <a:cxnLst>
                    <a:cxn ang="0">
                      <a:pos x="0" y="149"/>
                    </a:cxn>
                    <a:cxn ang="0">
                      <a:pos x="223" y="0"/>
                    </a:cxn>
                    <a:cxn ang="0">
                      <a:pos x="223" y="700"/>
                    </a:cxn>
                    <a:cxn ang="0">
                      <a:pos x="1" y="846"/>
                    </a:cxn>
                    <a:cxn ang="0">
                      <a:pos x="0" y="149"/>
                    </a:cxn>
                  </a:cxnLst>
                  <a:rect l="0" t="0" r="r" b="b"/>
                  <a:pathLst>
                    <a:path w="223" h="846">
                      <a:moveTo>
                        <a:pt x="0" y="149"/>
                      </a:moveTo>
                      <a:lnTo>
                        <a:pt x="223" y="0"/>
                      </a:lnTo>
                      <a:lnTo>
                        <a:pt x="223" y="700"/>
                      </a:lnTo>
                      <a:lnTo>
                        <a:pt x="1" y="846"/>
                      </a:lnTo>
                      <a:lnTo>
                        <a:pt x="0" y="149"/>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179" name="Freeform 26">
                  <a:extLst>
                    <a:ext uri="{FF2B5EF4-FFF2-40B4-BE49-F238E27FC236}">
                      <a16:creationId xmlns:a16="http://schemas.microsoft.com/office/drawing/2014/main" id="{F2C76BE7-2142-5AF2-9F32-DA5D11511085}"/>
                    </a:ext>
                  </a:extLst>
                </p:cNvPr>
                <p:cNvSpPr>
                  <a:spLocks/>
                </p:cNvSpPr>
                <p:nvPr>
                  <p:custDataLst>
                    <p:tags r:id="rId403"/>
                  </p:custDataLst>
                </p:nvPr>
              </p:nvSpPr>
              <p:spPr bwMode="auto">
                <a:xfrm>
                  <a:off x="7565409" y="4152866"/>
                  <a:ext cx="324165" cy="1238151"/>
                </a:xfrm>
                <a:custGeom>
                  <a:avLst/>
                  <a:gdLst/>
                  <a:ahLst/>
                  <a:cxnLst>
                    <a:cxn ang="0">
                      <a:pos x="0" y="149"/>
                    </a:cxn>
                    <a:cxn ang="0">
                      <a:pos x="223" y="0"/>
                    </a:cxn>
                    <a:cxn ang="0">
                      <a:pos x="223" y="700"/>
                    </a:cxn>
                    <a:cxn ang="0">
                      <a:pos x="1" y="846"/>
                    </a:cxn>
                    <a:cxn ang="0">
                      <a:pos x="0" y="149"/>
                    </a:cxn>
                  </a:cxnLst>
                  <a:rect l="0" t="0" r="r" b="b"/>
                  <a:pathLst>
                    <a:path w="223" h="846">
                      <a:moveTo>
                        <a:pt x="0" y="149"/>
                      </a:moveTo>
                      <a:lnTo>
                        <a:pt x="223" y="0"/>
                      </a:lnTo>
                      <a:lnTo>
                        <a:pt x="223" y="700"/>
                      </a:lnTo>
                      <a:lnTo>
                        <a:pt x="1" y="846"/>
                      </a:lnTo>
                      <a:lnTo>
                        <a:pt x="0" y="149"/>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180" name="Freeform 27">
                  <a:extLst>
                    <a:ext uri="{FF2B5EF4-FFF2-40B4-BE49-F238E27FC236}">
                      <a16:creationId xmlns:a16="http://schemas.microsoft.com/office/drawing/2014/main" id="{F2ECC9E8-194A-7156-5444-DBD6954D0617}"/>
                    </a:ext>
                  </a:extLst>
                </p:cNvPr>
                <p:cNvSpPr>
                  <a:spLocks/>
                </p:cNvSpPr>
                <p:nvPr>
                  <p:custDataLst>
                    <p:tags r:id="rId404"/>
                  </p:custDataLst>
                </p:nvPr>
              </p:nvSpPr>
              <p:spPr bwMode="auto">
                <a:xfrm>
                  <a:off x="7887993" y="1929569"/>
                  <a:ext cx="283052" cy="1200201"/>
                </a:xfrm>
                <a:custGeom>
                  <a:avLst/>
                  <a:gdLst/>
                  <a:ahLst/>
                  <a:cxnLst>
                    <a:cxn ang="0">
                      <a:pos x="0" y="127"/>
                    </a:cxn>
                    <a:cxn ang="0">
                      <a:pos x="195" y="0"/>
                    </a:cxn>
                    <a:cxn ang="0">
                      <a:pos x="195" y="698"/>
                    </a:cxn>
                    <a:cxn ang="0">
                      <a:pos x="1" y="824"/>
                    </a:cxn>
                    <a:cxn ang="0">
                      <a:pos x="0" y="127"/>
                    </a:cxn>
                  </a:cxnLst>
                  <a:rect l="0" t="0" r="r" b="b"/>
                  <a:pathLst>
                    <a:path w="195" h="824">
                      <a:moveTo>
                        <a:pt x="0" y="127"/>
                      </a:moveTo>
                      <a:lnTo>
                        <a:pt x="195" y="0"/>
                      </a:lnTo>
                      <a:lnTo>
                        <a:pt x="195" y="698"/>
                      </a:lnTo>
                      <a:lnTo>
                        <a:pt x="1" y="824"/>
                      </a:lnTo>
                      <a:lnTo>
                        <a:pt x="0" y="127"/>
                      </a:lnTo>
                      <a:close/>
                    </a:path>
                  </a:pathLst>
                </a:custGeom>
                <a:solidFill>
                  <a:srgbClr val="D9D9D9"/>
                </a:solidFill>
                <a:ln w="9525" cap="flat" cmpd="sng">
                  <a:solidFill>
                    <a:srgbClr val="FFFFFF"/>
                  </a:solidFill>
                  <a:prstDash val="solid"/>
                  <a:round/>
                  <a:headEnd/>
                  <a:tailEnd/>
                </a:ln>
                <a:effectLst/>
              </p:spPr>
              <p:txBody>
                <a:bodyPr wrap="none" lIns="0" tIns="0" rIns="0" bIns="0" anchor="ctr">
                  <a:noAutofit/>
                </a:bodyPr>
                <a:lstStyle/>
                <a:p>
                  <a:endParaRPr lang="en-US" dirty="0"/>
                </a:p>
              </p:txBody>
            </p:sp>
            <p:sp>
              <p:nvSpPr>
                <p:cNvPr id="181" name="Freeform 28">
                  <a:extLst>
                    <a:ext uri="{FF2B5EF4-FFF2-40B4-BE49-F238E27FC236}">
                      <a16:creationId xmlns:a16="http://schemas.microsoft.com/office/drawing/2014/main" id="{D59AD1A9-FED2-3187-0D8A-BF0826EB6432}"/>
                    </a:ext>
                  </a:extLst>
                </p:cNvPr>
                <p:cNvSpPr>
                  <a:spLocks/>
                </p:cNvSpPr>
                <p:nvPr>
                  <p:custDataLst>
                    <p:tags r:id="rId405"/>
                  </p:custDataLst>
                </p:nvPr>
              </p:nvSpPr>
              <p:spPr bwMode="auto">
                <a:xfrm>
                  <a:off x="7887993" y="2946339"/>
                  <a:ext cx="283052" cy="1203363"/>
                </a:xfrm>
                <a:custGeom>
                  <a:avLst/>
                  <a:gdLst/>
                  <a:ahLst/>
                  <a:cxnLst>
                    <a:cxn ang="0">
                      <a:pos x="0" y="127"/>
                    </a:cxn>
                    <a:cxn ang="0">
                      <a:pos x="195" y="0"/>
                    </a:cxn>
                    <a:cxn ang="0">
                      <a:pos x="195" y="698"/>
                    </a:cxn>
                    <a:cxn ang="0">
                      <a:pos x="1" y="824"/>
                    </a:cxn>
                    <a:cxn ang="0">
                      <a:pos x="0" y="127"/>
                    </a:cxn>
                  </a:cxnLst>
                  <a:rect l="0" t="0" r="r" b="b"/>
                  <a:pathLst>
                    <a:path w="195" h="824">
                      <a:moveTo>
                        <a:pt x="0" y="127"/>
                      </a:moveTo>
                      <a:lnTo>
                        <a:pt x="195" y="0"/>
                      </a:lnTo>
                      <a:lnTo>
                        <a:pt x="195" y="698"/>
                      </a:lnTo>
                      <a:lnTo>
                        <a:pt x="1" y="824"/>
                      </a:lnTo>
                      <a:lnTo>
                        <a:pt x="0" y="127"/>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182" name="Freeform 29">
                  <a:extLst>
                    <a:ext uri="{FF2B5EF4-FFF2-40B4-BE49-F238E27FC236}">
                      <a16:creationId xmlns:a16="http://schemas.microsoft.com/office/drawing/2014/main" id="{8B83EE65-06C7-3365-FBB5-11D904584B2B}"/>
                    </a:ext>
                  </a:extLst>
                </p:cNvPr>
                <p:cNvSpPr>
                  <a:spLocks/>
                </p:cNvSpPr>
                <p:nvPr>
                  <p:custDataLst>
                    <p:tags r:id="rId406"/>
                  </p:custDataLst>
                </p:nvPr>
              </p:nvSpPr>
              <p:spPr bwMode="auto">
                <a:xfrm>
                  <a:off x="7887993" y="3963112"/>
                  <a:ext cx="283052" cy="1211270"/>
                </a:xfrm>
                <a:custGeom>
                  <a:avLst/>
                  <a:gdLst/>
                  <a:ahLst/>
                  <a:cxnLst>
                    <a:cxn ang="0">
                      <a:pos x="0" y="129"/>
                    </a:cxn>
                    <a:cxn ang="0">
                      <a:pos x="195" y="0"/>
                    </a:cxn>
                    <a:cxn ang="0">
                      <a:pos x="195" y="702"/>
                    </a:cxn>
                    <a:cxn ang="0">
                      <a:pos x="1" y="832"/>
                    </a:cxn>
                    <a:cxn ang="0">
                      <a:pos x="0" y="129"/>
                    </a:cxn>
                  </a:cxnLst>
                  <a:rect l="0" t="0" r="r" b="b"/>
                  <a:pathLst>
                    <a:path w="195" h="832">
                      <a:moveTo>
                        <a:pt x="0" y="129"/>
                      </a:moveTo>
                      <a:lnTo>
                        <a:pt x="195" y="0"/>
                      </a:lnTo>
                      <a:lnTo>
                        <a:pt x="195" y="702"/>
                      </a:lnTo>
                      <a:lnTo>
                        <a:pt x="1" y="832"/>
                      </a:lnTo>
                      <a:lnTo>
                        <a:pt x="0" y="129"/>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grpSp>
          <p:grpSp>
            <p:nvGrpSpPr>
              <p:cNvPr id="183" name="组合 182">
                <a:extLst>
                  <a:ext uri="{FF2B5EF4-FFF2-40B4-BE49-F238E27FC236}">
                    <a16:creationId xmlns:a16="http://schemas.microsoft.com/office/drawing/2014/main" id="{6F84AF0E-34A4-E2E2-D391-63CAD66F4299}"/>
                  </a:ext>
                </a:extLst>
              </p:cNvPr>
              <p:cNvGrpSpPr/>
              <p:nvPr/>
            </p:nvGrpSpPr>
            <p:grpSpPr>
              <a:xfrm>
                <a:off x="1944755" y="3096451"/>
                <a:ext cx="799871" cy="824750"/>
                <a:chOff x="4015410" y="1926407"/>
                <a:chExt cx="4158798" cy="3755569"/>
              </a:xfrm>
            </p:grpSpPr>
            <p:sp>
              <p:nvSpPr>
                <p:cNvPr id="184" name="Rectangle 3">
                  <a:extLst>
                    <a:ext uri="{FF2B5EF4-FFF2-40B4-BE49-F238E27FC236}">
                      <a16:creationId xmlns:a16="http://schemas.microsoft.com/office/drawing/2014/main" id="{54F0E0E5-B208-E44D-4596-B7653434F756}"/>
                    </a:ext>
                  </a:extLst>
                </p:cNvPr>
                <p:cNvSpPr>
                  <a:spLocks noChangeArrowheads="1"/>
                </p:cNvSpPr>
                <p:nvPr>
                  <p:custDataLst>
                    <p:tags r:id="rId353"/>
                  </p:custDataLst>
                </p:nvPr>
              </p:nvSpPr>
              <p:spPr bwMode="auto">
                <a:xfrm>
                  <a:off x="5055900" y="2622176"/>
                  <a:ext cx="1038909" cy="1021515"/>
                </a:xfrm>
                <a:prstGeom prst="rect">
                  <a:avLst/>
                </a:prstGeom>
                <a:solidFill>
                  <a:srgbClr val="D9D9D9"/>
                </a:solidFill>
                <a:ln w="9525" algn="ctr">
                  <a:solidFill>
                    <a:srgbClr val="FFFFFF"/>
                  </a:solidFill>
                  <a:miter lim="800000"/>
                  <a:headEnd/>
                  <a:tailEnd/>
                </a:ln>
                <a:effectLst/>
              </p:spPr>
              <p:txBody>
                <a:bodyPr lIns="36005" tIns="36005" rIns="36005" bIns="36005" anchor="ctr">
                  <a:noAutofit/>
                </a:bodyPr>
                <a:lstStyle/>
                <a:p>
                  <a:pPr algn="ctr">
                    <a:tabLst>
                      <a:tab pos="266700" algn="l"/>
                      <a:tab pos="631825" algn="l"/>
                      <a:tab pos="981075" algn="l"/>
                    </a:tabLst>
                  </a:pPr>
                  <a:endParaRPr lang="en-US" dirty="0"/>
                </a:p>
              </p:txBody>
            </p:sp>
            <p:sp>
              <p:nvSpPr>
                <p:cNvPr id="185" name="Rectangle 4">
                  <a:extLst>
                    <a:ext uri="{FF2B5EF4-FFF2-40B4-BE49-F238E27FC236}">
                      <a16:creationId xmlns:a16="http://schemas.microsoft.com/office/drawing/2014/main" id="{213EDEF9-ACA9-B3CB-32B0-0C97C36BEE6A}"/>
                    </a:ext>
                  </a:extLst>
                </p:cNvPr>
                <p:cNvSpPr>
                  <a:spLocks noChangeArrowheads="1"/>
                </p:cNvSpPr>
                <p:nvPr>
                  <p:custDataLst>
                    <p:tags r:id="rId354"/>
                  </p:custDataLst>
                </p:nvPr>
              </p:nvSpPr>
              <p:spPr bwMode="auto">
                <a:xfrm>
                  <a:off x="6094808" y="2622176"/>
                  <a:ext cx="1032584" cy="1021515"/>
                </a:xfrm>
                <a:prstGeom prst="rect">
                  <a:avLst/>
                </a:prstGeom>
                <a:solidFill>
                  <a:schemeClr val="accent1">
                    <a:lumMod val="100000"/>
                  </a:schemeClr>
                </a:solidFill>
                <a:ln w="9525" algn="ctr">
                  <a:solidFill>
                    <a:srgbClr val="FFFFFF"/>
                  </a:solidFill>
                  <a:miter lim="800000"/>
                  <a:headEnd/>
                  <a:tailEnd/>
                </a:ln>
                <a:effectLst/>
              </p:spPr>
              <p:txBody>
                <a:bodyPr lIns="36005" tIns="36005" rIns="36005" bIns="36005" anchor="ctr">
                  <a:noAutofit/>
                </a:bodyPr>
                <a:lstStyle/>
                <a:p>
                  <a:pPr algn="ctr">
                    <a:tabLst>
                      <a:tab pos="266700" algn="l"/>
                      <a:tab pos="631825" algn="l"/>
                      <a:tab pos="981075" algn="l"/>
                    </a:tabLst>
                  </a:pPr>
                  <a:endParaRPr lang="en-US" dirty="0">
                    <a:solidFill>
                      <a:schemeClr val="bg1"/>
                    </a:solidFill>
                  </a:endParaRPr>
                </a:p>
              </p:txBody>
            </p:sp>
            <p:sp>
              <p:nvSpPr>
                <p:cNvPr id="186" name="Rectangle 5">
                  <a:extLst>
                    <a:ext uri="{FF2B5EF4-FFF2-40B4-BE49-F238E27FC236}">
                      <a16:creationId xmlns:a16="http://schemas.microsoft.com/office/drawing/2014/main" id="{B1149B95-3CA8-FF28-82C0-5324B27E31E2}"/>
                    </a:ext>
                  </a:extLst>
                </p:cNvPr>
                <p:cNvSpPr>
                  <a:spLocks noChangeArrowheads="1"/>
                </p:cNvSpPr>
                <p:nvPr>
                  <p:custDataLst>
                    <p:tags r:id="rId355"/>
                  </p:custDataLst>
                </p:nvPr>
              </p:nvSpPr>
              <p:spPr bwMode="auto">
                <a:xfrm>
                  <a:off x="5055900" y="3637365"/>
                  <a:ext cx="1038909" cy="1021515"/>
                </a:xfrm>
                <a:prstGeom prst="rect">
                  <a:avLst/>
                </a:prstGeom>
                <a:solidFill>
                  <a:srgbClr val="D9D9D9"/>
                </a:solidFill>
                <a:ln w="9525" algn="ctr">
                  <a:solidFill>
                    <a:srgbClr val="FFFFFF"/>
                  </a:solidFill>
                  <a:miter lim="800000"/>
                  <a:headEnd/>
                  <a:tailEnd/>
                </a:ln>
                <a:effectLst/>
              </p:spPr>
              <p:txBody>
                <a:bodyPr lIns="36005" tIns="36005" rIns="36005" bIns="36005" anchor="ctr">
                  <a:noAutofit/>
                </a:bodyPr>
                <a:lstStyle/>
                <a:p>
                  <a:pPr algn="ctr">
                    <a:tabLst>
                      <a:tab pos="266700" algn="l"/>
                      <a:tab pos="631825" algn="l"/>
                      <a:tab pos="981075" algn="l"/>
                    </a:tabLst>
                  </a:pPr>
                  <a:endParaRPr lang="en-US" dirty="0"/>
                </a:p>
              </p:txBody>
            </p:sp>
            <p:sp>
              <p:nvSpPr>
                <p:cNvPr id="187" name="Rectangle 6">
                  <a:extLst>
                    <a:ext uri="{FF2B5EF4-FFF2-40B4-BE49-F238E27FC236}">
                      <a16:creationId xmlns:a16="http://schemas.microsoft.com/office/drawing/2014/main" id="{EACD4371-3FA9-96B2-5BF1-3172904E45EE}"/>
                    </a:ext>
                  </a:extLst>
                </p:cNvPr>
                <p:cNvSpPr>
                  <a:spLocks noChangeArrowheads="1"/>
                </p:cNvSpPr>
                <p:nvPr>
                  <p:custDataLst>
                    <p:tags r:id="rId356"/>
                  </p:custDataLst>
                </p:nvPr>
              </p:nvSpPr>
              <p:spPr bwMode="auto">
                <a:xfrm>
                  <a:off x="6094808" y="3637365"/>
                  <a:ext cx="1038910" cy="1021515"/>
                </a:xfrm>
                <a:prstGeom prst="rect">
                  <a:avLst/>
                </a:prstGeom>
                <a:solidFill>
                  <a:srgbClr val="D9D9D9"/>
                </a:solidFill>
                <a:ln w="9525" algn="ctr">
                  <a:solidFill>
                    <a:srgbClr val="FFFFFF"/>
                  </a:solidFill>
                  <a:miter lim="800000"/>
                  <a:headEnd/>
                  <a:tailEnd/>
                </a:ln>
                <a:effectLst/>
              </p:spPr>
              <p:txBody>
                <a:bodyPr lIns="36005" tIns="36005" rIns="36005" bIns="36005" anchor="ctr">
                  <a:noAutofit/>
                </a:bodyPr>
                <a:lstStyle/>
                <a:p>
                  <a:pPr algn="ctr">
                    <a:tabLst>
                      <a:tab pos="266700" algn="l"/>
                      <a:tab pos="631825" algn="l"/>
                      <a:tab pos="981075" algn="l"/>
                    </a:tabLst>
                  </a:pPr>
                  <a:endParaRPr lang="en-US" dirty="0"/>
                </a:p>
              </p:txBody>
            </p:sp>
            <p:sp>
              <p:nvSpPr>
                <p:cNvPr id="188" name="Rectangle 7">
                  <a:extLst>
                    <a:ext uri="{FF2B5EF4-FFF2-40B4-BE49-F238E27FC236}">
                      <a16:creationId xmlns:a16="http://schemas.microsoft.com/office/drawing/2014/main" id="{82DB003B-BE58-0A04-8D89-4835092E1F09}"/>
                    </a:ext>
                  </a:extLst>
                </p:cNvPr>
                <p:cNvSpPr>
                  <a:spLocks noChangeArrowheads="1"/>
                </p:cNvSpPr>
                <p:nvPr>
                  <p:custDataLst>
                    <p:tags r:id="rId357"/>
                  </p:custDataLst>
                </p:nvPr>
              </p:nvSpPr>
              <p:spPr bwMode="auto">
                <a:xfrm>
                  <a:off x="4016989" y="2622176"/>
                  <a:ext cx="1038910" cy="1021515"/>
                </a:xfrm>
                <a:prstGeom prst="rect">
                  <a:avLst/>
                </a:prstGeom>
                <a:solidFill>
                  <a:srgbClr val="D9D9D9"/>
                </a:solidFill>
                <a:ln w="9525" algn="ctr">
                  <a:solidFill>
                    <a:srgbClr val="FFFFFF"/>
                  </a:solidFill>
                  <a:miter lim="800000"/>
                  <a:headEnd/>
                  <a:tailEnd/>
                </a:ln>
                <a:effectLst/>
              </p:spPr>
              <p:txBody>
                <a:bodyPr lIns="36005" tIns="36005" rIns="36005" bIns="36005" anchor="ctr">
                  <a:noAutofit/>
                </a:bodyPr>
                <a:lstStyle/>
                <a:p>
                  <a:pPr algn="ctr">
                    <a:tabLst>
                      <a:tab pos="266700" algn="l"/>
                      <a:tab pos="631825" algn="l"/>
                      <a:tab pos="981075" algn="l"/>
                    </a:tabLst>
                  </a:pPr>
                  <a:endParaRPr lang="en-US" dirty="0"/>
                </a:p>
              </p:txBody>
            </p:sp>
            <p:sp>
              <p:nvSpPr>
                <p:cNvPr id="189" name="Rectangle 8">
                  <a:extLst>
                    <a:ext uri="{FF2B5EF4-FFF2-40B4-BE49-F238E27FC236}">
                      <a16:creationId xmlns:a16="http://schemas.microsoft.com/office/drawing/2014/main" id="{6D7207CB-0ABE-00D9-2F70-7CB534B60F1A}"/>
                    </a:ext>
                  </a:extLst>
                </p:cNvPr>
                <p:cNvSpPr>
                  <a:spLocks noChangeArrowheads="1"/>
                </p:cNvSpPr>
                <p:nvPr>
                  <p:custDataLst>
                    <p:tags r:id="rId358"/>
                  </p:custDataLst>
                </p:nvPr>
              </p:nvSpPr>
              <p:spPr bwMode="auto">
                <a:xfrm>
                  <a:off x="4016989" y="3637365"/>
                  <a:ext cx="1038910" cy="1021515"/>
                </a:xfrm>
                <a:prstGeom prst="rect">
                  <a:avLst/>
                </a:prstGeom>
                <a:solidFill>
                  <a:srgbClr val="D9D9D9"/>
                </a:solidFill>
                <a:ln w="9525" algn="ctr">
                  <a:solidFill>
                    <a:srgbClr val="FFFFFF"/>
                  </a:solidFill>
                  <a:miter lim="800000"/>
                  <a:headEnd/>
                  <a:tailEnd/>
                </a:ln>
                <a:effectLst/>
              </p:spPr>
              <p:txBody>
                <a:bodyPr lIns="36005" tIns="36005" rIns="36005" bIns="36005" anchor="ctr">
                  <a:noAutofit/>
                </a:bodyPr>
                <a:lstStyle/>
                <a:p>
                  <a:pPr algn="ctr">
                    <a:tabLst>
                      <a:tab pos="266700" algn="l"/>
                      <a:tab pos="631825" algn="l"/>
                      <a:tab pos="981075" algn="l"/>
                    </a:tabLst>
                  </a:pPr>
                  <a:endParaRPr lang="en-US" dirty="0"/>
                </a:p>
              </p:txBody>
            </p:sp>
            <p:sp>
              <p:nvSpPr>
                <p:cNvPr id="190" name="Rectangle 9">
                  <a:extLst>
                    <a:ext uri="{FF2B5EF4-FFF2-40B4-BE49-F238E27FC236}">
                      <a16:creationId xmlns:a16="http://schemas.microsoft.com/office/drawing/2014/main" id="{25975B70-1BBF-87AA-1A1C-1E3E977536D6}"/>
                    </a:ext>
                  </a:extLst>
                </p:cNvPr>
                <p:cNvSpPr>
                  <a:spLocks noChangeArrowheads="1"/>
                </p:cNvSpPr>
                <p:nvPr>
                  <p:custDataLst>
                    <p:tags r:id="rId359"/>
                  </p:custDataLst>
                </p:nvPr>
              </p:nvSpPr>
              <p:spPr bwMode="auto">
                <a:xfrm>
                  <a:off x="5055900" y="4660461"/>
                  <a:ext cx="1038909" cy="1021515"/>
                </a:xfrm>
                <a:prstGeom prst="rect">
                  <a:avLst/>
                </a:prstGeom>
                <a:solidFill>
                  <a:srgbClr val="D9D9D9"/>
                </a:solidFill>
                <a:ln w="9525" algn="ctr">
                  <a:solidFill>
                    <a:srgbClr val="FFFFFF"/>
                  </a:solidFill>
                  <a:miter lim="800000"/>
                  <a:headEnd/>
                  <a:tailEnd/>
                </a:ln>
                <a:effectLst/>
              </p:spPr>
              <p:txBody>
                <a:bodyPr lIns="36005" tIns="36005" rIns="36005" bIns="36005" anchor="ctr">
                  <a:noAutofit/>
                </a:bodyPr>
                <a:lstStyle/>
                <a:p>
                  <a:pPr algn="ctr">
                    <a:tabLst>
                      <a:tab pos="266700" algn="l"/>
                      <a:tab pos="631825" algn="l"/>
                      <a:tab pos="981075" algn="l"/>
                    </a:tabLst>
                  </a:pPr>
                  <a:endParaRPr lang="en-US" dirty="0"/>
                </a:p>
              </p:txBody>
            </p:sp>
            <p:sp>
              <p:nvSpPr>
                <p:cNvPr id="191" name="Rectangle 10">
                  <a:extLst>
                    <a:ext uri="{FF2B5EF4-FFF2-40B4-BE49-F238E27FC236}">
                      <a16:creationId xmlns:a16="http://schemas.microsoft.com/office/drawing/2014/main" id="{9E4D502F-5A5E-516C-F07E-F6F1075F92B6}"/>
                    </a:ext>
                  </a:extLst>
                </p:cNvPr>
                <p:cNvSpPr>
                  <a:spLocks noChangeArrowheads="1"/>
                </p:cNvSpPr>
                <p:nvPr>
                  <p:custDataLst>
                    <p:tags r:id="rId360"/>
                  </p:custDataLst>
                </p:nvPr>
              </p:nvSpPr>
              <p:spPr bwMode="auto">
                <a:xfrm>
                  <a:off x="6094808" y="4660461"/>
                  <a:ext cx="1038910" cy="1021515"/>
                </a:xfrm>
                <a:prstGeom prst="rect">
                  <a:avLst/>
                </a:prstGeom>
                <a:solidFill>
                  <a:srgbClr val="D9D9D9"/>
                </a:solidFill>
                <a:ln w="9525" algn="ctr">
                  <a:solidFill>
                    <a:srgbClr val="FFFFFF"/>
                  </a:solidFill>
                  <a:miter lim="800000"/>
                  <a:headEnd/>
                  <a:tailEnd/>
                </a:ln>
                <a:effectLst/>
              </p:spPr>
              <p:txBody>
                <a:bodyPr lIns="36005" tIns="36005" rIns="36005" bIns="36005" anchor="ctr">
                  <a:noAutofit/>
                </a:bodyPr>
                <a:lstStyle/>
                <a:p>
                  <a:pPr algn="ctr">
                    <a:tabLst>
                      <a:tab pos="266700" algn="l"/>
                      <a:tab pos="631825" algn="l"/>
                      <a:tab pos="981075" algn="l"/>
                    </a:tabLst>
                  </a:pPr>
                  <a:endParaRPr lang="en-US" dirty="0"/>
                </a:p>
              </p:txBody>
            </p:sp>
            <p:sp>
              <p:nvSpPr>
                <p:cNvPr id="192" name="Rectangle 11">
                  <a:extLst>
                    <a:ext uri="{FF2B5EF4-FFF2-40B4-BE49-F238E27FC236}">
                      <a16:creationId xmlns:a16="http://schemas.microsoft.com/office/drawing/2014/main" id="{7F54C702-C14E-2928-AEE0-C0FE62631591}"/>
                    </a:ext>
                  </a:extLst>
                </p:cNvPr>
                <p:cNvSpPr>
                  <a:spLocks noChangeArrowheads="1"/>
                </p:cNvSpPr>
                <p:nvPr>
                  <p:custDataLst>
                    <p:tags r:id="rId361"/>
                  </p:custDataLst>
                </p:nvPr>
              </p:nvSpPr>
              <p:spPr bwMode="auto">
                <a:xfrm>
                  <a:off x="4016989" y="4660461"/>
                  <a:ext cx="1038910" cy="1021515"/>
                </a:xfrm>
                <a:prstGeom prst="rect">
                  <a:avLst/>
                </a:prstGeom>
                <a:solidFill>
                  <a:srgbClr val="D9D9D9"/>
                </a:solidFill>
                <a:ln w="9525" algn="ctr">
                  <a:solidFill>
                    <a:srgbClr val="FFFFFF"/>
                  </a:solidFill>
                  <a:miter lim="800000"/>
                  <a:headEnd/>
                  <a:tailEnd/>
                </a:ln>
                <a:effectLst/>
              </p:spPr>
              <p:txBody>
                <a:bodyPr lIns="36005" tIns="36005" rIns="36005" bIns="36005" anchor="ctr">
                  <a:noAutofit/>
                </a:bodyPr>
                <a:lstStyle/>
                <a:p>
                  <a:pPr algn="ctr">
                    <a:tabLst>
                      <a:tab pos="266700" algn="l"/>
                      <a:tab pos="631825" algn="l"/>
                      <a:tab pos="981075" algn="l"/>
                    </a:tabLst>
                  </a:pPr>
                  <a:endParaRPr lang="en-US" dirty="0"/>
                </a:p>
              </p:txBody>
            </p:sp>
            <p:sp>
              <p:nvSpPr>
                <p:cNvPr id="193" name="Freeform 12">
                  <a:extLst>
                    <a:ext uri="{FF2B5EF4-FFF2-40B4-BE49-F238E27FC236}">
                      <a16:creationId xmlns:a16="http://schemas.microsoft.com/office/drawing/2014/main" id="{1A9C7FA0-B231-FAE0-47E8-ADB6DA94A5C8}"/>
                    </a:ext>
                  </a:extLst>
                </p:cNvPr>
                <p:cNvSpPr>
                  <a:spLocks/>
                </p:cNvSpPr>
                <p:nvPr>
                  <p:custDataLst>
                    <p:tags r:id="rId362"/>
                  </p:custDataLst>
                </p:nvPr>
              </p:nvSpPr>
              <p:spPr bwMode="auto">
                <a:xfrm>
                  <a:off x="4015410" y="2329636"/>
                  <a:ext cx="1481671" cy="290957"/>
                </a:xfrm>
                <a:custGeom>
                  <a:avLst/>
                  <a:gdLst/>
                  <a:ahLst/>
                  <a:cxnLst>
                    <a:cxn ang="0">
                      <a:pos x="0" y="200"/>
                    </a:cxn>
                    <a:cxn ang="0">
                      <a:pos x="300" y="0"/>
                    </a:cxn>
                    <a:cxn ang="0">
                      <a:pos x="1019" y="0"/>
                    </a:cxn>
                    <a:cxn ang="0">
                      <a:pos x="714" y="200"/>
                    </a:cxn>
                    <a:cxn ang="0">
                      <a:pos x="0" y="200"/>
                    </a:cxn>
                  </a:cxnLst>
                  <a:rect l="0" t="0" r="r" b="b"/>
                  <a:pathLst>
                    <a:path w="1019" h="200">
                      <a:moveTo>
                        <a:pt x="0" y="200"/>
                      </a:moveTo>
                      <a:lnTo>
                        <a:pt x="300" y="0"/>
                      </a:lnTo>
                      <a:lnTo>
                        <a:pt x="1019" y="0"/>
                      </a:lnTo>
                      <a:lnTo>
                        <a:pt x="714" y="200"/>
                      </a:lnTo>
                      <a:lnTo>
                        <a:pt x="0" y="200"/>
                      </a:lnTo>
                      <a:close/>
                    </a:path>
                  </a:pathLst>
                </a:custGeom>
                <a:solidFill>
                  <a:srgbClr val="D9D9D9"/>
                </a:solidFill>
                <a:ln w="9525" cap="flat" cmpd="sng">
                  <a:solidFill>
                    <a:srgbClr val="FFFFFF"/>
                  </a:solidFill>
                  <a:prstDash val="solid"/>
                  <a:round/>
                  <a:headEnd/>
                  <a:tailEnd/>
                </a:ln>
                <a:effectLst/>
              </p:spPr>
              <p:txBody>
                <a:bodyPr wrap="none" lIns="0" tIns="0" rIns="0" bIns="0" anchor="ctr">
                  <a:noAutofit/>
                </a:bodyPr>
                <a:lstStyle/>
                <a:p>
                  <a:endParaRPr lang="en-US" dirty="0"/>
                </a:p>
              </p:txBody>
            </p:sp>
            <p:sp>
              <p:nvSpPr>
                <p:cNvPr id="194" name="Freeform 13">
                  <a:extLst>
                    <a:ext uri="{FF2B5EF4-FFF2-40B4-BE49-F238E27FC236}">
                      <a16:creationId xmlns:a16="http://schemas.microsoft.com/office/drawing/2014/main" id="{EBFFF2D6-8DB7-F1A6-E3D7-6A3C8386069D}"/>
                    </a:ext>
                  </a:extLst>
                </p:cNvPr>
                <p:cNvSpPr>
                  <a:spLocks/>
                </p:cNvSpPr>
                <p:nvPr>
                  <p:custDataLst>
                    <p:tags r:id="rId363"/>
                  </p:custDataLst>
                </p:nvPr>
              </p:nvSpPr>
              <p:spPr bwMode="auto">
                <a:xfrm>
                  <a:off x="5052737" y="2329636"/>
                  <a:ext cx="1481671" cy="290957"/>
                </a:xfrm>
                <a:custGeom>
                  <a:avLst/>
                  <a:gdLst/>
                  <a:ahLst/>
                  <a:cxnLst>
                    <a:cxn ang="0">
                      <a:pos x="0" y="200"/>
                    </a:cxn>
                    <a:cxn ang="0">
                      <a:pos x="300" y="0"/>
                    </a:cxn>
                    <a:cxn ang="0">
                      <a:pos x="1019" y="0"/>
                    </a:cxn>
                    <a:cxn ang="0">
                      <a:pos x="714" y="200"/>
                    </a:cxn>
                    <a:cxn ang="0">
                      <a:pos x="0" y="200"/>
                    </a:cxn>
                  </a:cxnLst>
                  <a:rect l="0" t="0" r="r" b="b"/>
                  <a:pathLst>
                    <a:path w="1019" h="200">
                      <a:moveTo>
                        <a:pt x="0" y="200"/>
                      </a:moveTo>
                      <a:lnTo>
                        <a:pt x="300" y="0"/>
                      </a:lnTo>
                      <a:lnTo>
                        <a:pt x="1019" y="0"/>
                      </a:lnTo>
                      <a:lnTo>
                        <a:pt x="714" y="200"/>
                      </a:lnTo>
                      <a:lnTo>
                        <a:pt x="0" y="200"/>
                      </a:lnTo>
                      <a:close/>
                    </a:path>
                  </a:pathLst>
                </a:custGeom>
                <a:solidFill>
                  <a:srgbClr val="D9D9D9"/>
                </a:solidFill>
                <a:ln w="9525" cap="flat" cmpd="sng">
                  <a:solidFill>
                    <a:srgbClr val="FFFFFF"/>
                  </a:solidFill>
                  <a:prstDash val="solid"/>
                  <a:round/>
                  <a:headEnd/>
                  <a:tailEnd/>
                </a:ln>
                <a:effectLst/>
              </p:spPr>
              <p:txBody>
                <a:bodyPr wrap="none" lIns="0" tIns="0" rIns="0" bIns="0" anchor="ctr">
                  <a:noAutofit/>
                </a:bodyPr>
                <a:lstStyle/>
                <a:p>
                  <a:endParaRPr lang="en-US" dirty="0"/>
                </a:p>
              </p:txBody>
            </p:sp>
            <p:sp>
              <p:nvSpPr>
                <p:cNvPr id="195" name="Freeform 14">
                  <a:extLst>
                    <a:ext uri="{FF2B5EF4-FFF2-40B4-BE49-F238E27FC236}">
                      <a16:creationId xmlns:a16="http://schemas.microsoft.com/office/drawing/2014/main" id="{5F71356C-C3BE-B383-21E5-552AAD534CFD}"/>
                    </a:ext>
                  </a:extLst>
                </p:cNvPr>
                <p:cNvSpPr>
                  <a:spLocks/>
                </p:cNvSpPr>
                <p:nvPr>
                  <p:custDataLst>
                    <p:tags r:id="rId364"/>
                  </p:custDataLst>
                </p:nvPr>
              </p:nvSpPr>
              <p:spPr bwMode="auto">
                <a:xfrm>
                  <a:off x="6094808" y="2329636"/>
                  <a:ext cx="1473764" cy="290957"/>
                </a:xfrm>
                <a:custGeom>
                  <a:avLst/>
                  <a:gdLst/>
                  <a:ahLst/>
                  <a:cxnLst>
                    <a:cxn ang="0">
                      <a:pos x="0" y="200"/>
                    </a:cxn>
                    <a:cxn ang="0">
                      <a:pos x="300" y="0"/>
                    </a:cxn>
                    <a:cxn ang="0">
                      <a:pos x="1019" y="0"/>
                    </a:cxn>
                    <a:cxn ang="0">
                      <a:pos x="714" y="200"/>
                    </a:cxn>
                    <a:cxn ang="0">
                      <a:pos x="0" y="200"/>
                    </a:cxn>
                  </a:cxnLst>
                  <a:rect l="0" t="0" r="r" b="b"/>
                  <a:pathLst>
                    <a:path w="1019" h="200">
                      <a:moveTo>
                        <a:pt x="0" y="200"/>
                      </a:moveTo>
                      <a:lnTo>
                        <a:pt x="300" y="0"/>
                      </a:lnTo>
                      <a:lnTo>
                        <a:pt x="1019" y="0"/>
                      </a:lnTo>
                      <a:lnTo>
                        <a:pt x="714" y="200"/>
                      </a:lnTo>
                      <a:lnTo>
                        <a:pt x="0" y="200"/>
                      </a:lnTo>
                      <a:close/>
                    </a:path>
                  </a:pathLst>
                </a:custGeom>
                <a:solidFill>
                  <a:schemeClr val="accent1">
                    <a:lumMod val="100000"/>
                  </a:schemeClr>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196" name="Freeform 15">
                  <a:extLst>
                    <a:ext uri="{FF2B5EF4-FFF2-40B4-BE49-F238E27FC236}">
                      <a16:creationId xmlns:a16="http://schemas.microsoft.com/office/drawing/2014/main" id="{E78F754A-9A54-6E69-A381-8E5452624D40}"/>
                    </a:ext>
                  </a:extLst>
                </p:cNvPr>
                <p:cNvSpPr>
                  <a:spLocks/>
                </p:cNvSpPr>
                <p:nvPr>
                  <p:custDataLst>
                    <p:tags r:id="rId365"/>
                  </p:custDataLst>
                </p:nvPr>
              </p:nvSpPr>
              <p:spPr bwMode="auto">
                <a:xfrm>
                  <a:off x="4448683" y="2109836"/>
                  <a:ext cx="1372561" cy="221381"/>
                </a:xfrm>
                <a:custGeom>
                  <a:avLst/>
                  <a:gdLst/>
                  <a:ahLst/>
                  <a:cxnLst>
                    <a:cxn ang="0">
                      <a:pos x="0" y="152"/>
                    </a:cxn>
                    <a:cxn ang="0">
                      <a:pos x="230" y="0"/>
                    </a:cxn>
                    <a:cxn ang="0">
                      <a:pos x="943" y="0"/>
                    </a:cxn>
                    <a:cxn ang="0">
                      <a:pos x="714" y="152"/>
                    </a:cxn>
                    <a:cxn ang="0">
                      <a:pos x="0" y="152"/>
                    </a:cxn>
                  </a:cxnLst>
                  <a:rect l="0" t="0" r="r" b="b"/>
                  <a:pathLst>
                    <a:path w="943" h="152">
                      <a:moveTo>
                        <a:pt x="0" y="152"/>
                      </a:moveTo>
                      <a:lnTo>
                        <a:pt x="230" y="0"/>
                      </a:lnTo>
                      <a:lnTo>
                        <a:pt x="943" y="0"/>
                      </a:lnTo>
                      <a:lnTo>
                        <a:pt x="714" y="152"/>
                      </a:lnTo>
                      <a:lnTo>
                        <a:pt x="0" y="152"/>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197" name="Freeform 16">
                  <a:extLst>
                    <a:ext uri="{FF2B5EF4-FFF2-40B4-BE49-F238E27FC236}">
                      <a16:creationId xmlns:a16="http://schemas.microsoft.com/office/drawing/2014/main" id="{1BD1CBD4-F2A4-5430-27D8-D649D03E9993}"/>
                    </a:ext>
                  </a:extLst>
                </p:cNvPr>
                <p:cNvSpPr>
                  <a:spLocks/>
                </p:cNvSpPr>
                <p:nvPr>
                  <p:custDataLst>
                    <p:tags r:id="rId366"/>
                  </p:custDataLst>
                </p:nvPr>
              </p:nvSpPr>
              <p:spPr bwMode="auto">
                <a:xfrm>
                  <a:off x="5484429" y="2109836"/>
                  <a:ext cx="1374144" cy="221381"/>
                </a:xfrm>
                <a:custGeom>
                  <a:avLst/>
                  <a:gdLst/>
                  <a:ahLst/>
                  <a:cxnLst>
                    <a:cxn ang="0">
                      <a:pos x="0" y="152"/>
                    </a:cxn>
                    <a:cxn ang="0">
                      <a:pos x="230" y="0"/>
                    </a:cxn>
                    <a:cxn ang="0">
                      <a:pos x="943" y="0"/>
                    </a:cxn>
                    <a:cxn ang="0">
                      <a:pos x="714" y="152"/>
                    </a:cxn>
                    <a:cxn ang="0">
                      <a:pos x="0" y="152"/>
                    </a:cxn>
                  </a:cxnLst>
                  <a:rect l="0" t="0" r="r" b="b"/>
                  <a:pathLst>
                    <a:path w="943" h="152">
                      <a:moveTo>
                        <a:pt x="0" y="152"/>
                      </a:moveTo>
                      <a:lnTo>
                        <a:pt x="230" y="0"/>
                      </a:lnTo>
                      <a:lnTo>
                        <a:pt x="943" y="0"/>
                      </a:lnTo>
                      <a:lnTo>
                        <a:pt x="714" y="152"/>
                      </a:lnTo>
                      <a:lnTo>
                        <a:pt x="0" y="152"/>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198" name="Freeform 17">
                  <a:extLst>
                    <a:ext uri="{FF2B5EF4-FFF2-40B4-BE49-F238E27FC236}">
                      <a16:creationId xmlns:a16="http://schemas.microsoft.com/office/drawing/2014/main" id="{F0AB9AA8-5631-FEBF-FE8D-C5C2912C7CF0}"/>
                    </a:ext>
                  </a:extLst>
                </p:cNvPr>
                <p:cNvSpPr>
                  <a:spLocks/>
                </p:cNvSpPr>
                <p:nvPr>
                  <p:custDataLst>
                    <p:tags r:id="rId367"/>
                  </p:custDataLst>
                </p:nvPr>
              </p:nvSpPr>
              <p:spPr bwMode="auto">
                <a:xfrm>
                  <a:off x="6523339" y="2109836"/>
                  <a:ext cx="1374143" cy="221381"/>
                </a:xfrm>
                <a:custGeom>
                  <a:avLst/>
                  <a:gdLst/>
                  <a:ahLst/>
                  <a:cxnLst>
                    <a:cxn ang="0">
                      <a:pos x="0" y="152"/>
                    </a:cxn>
                    <a:cxn ang="0">
                      <a:pos x="230" y="0"/>
                    </a:cxn>
                    <a:cxn ang="0">
                      <a:pos x="943" y="0"/>
                    </a:cxn>
                    <a:cxn ang="0">
                      <a:pos x="714" y="152"/>
                    </a:cxn>
                    <a:cxn ang="0">
                      <a:pos x="0" y="152"/>
                    </a:cxn>
                  </a:cxnLst>
                  <a:rect l="0" t="0" r="r" b="b"/>
                  <a:pathLst>
                    <a:path w="943" h="152">
                      <a:moveTo>
                        <a:pt x="0" y="152"/>
                      </a:moveTo>
                      <a:lnTo>
                        <a:pt x="230" y="0"/>
                      </a:lnTo>
                      <a:lnTo>
                        <a:pt x="943" y="0"/>
                      </a:lnTo>
                      <a:lnTo>
                        <a:pt x="714" y="152"/>
                      </a:lnTo>
                      <a:lnTo>
                        <a:pt x="0" y="152"/>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199" name="Freeform 18">
                  <a:extLst>
                    <a:ext uri="{FF2B5EF4-FFF2-40B4-BE49-F238E27FC236}">
                      <a16:creationId xmlns:a16="http://schemas.microsoft.com/office/drawing/2014/main" id="{E740DCA6-BEAE-FD3D-EECF-50FF42E90A15}"/>
                    </a:ext>
                  </a:extLst>
                </p:cNvPr>
                <p:cNvSpPr>
                  <a:spLocks/>
                </p:cNvSpPr>
                <p:nvPr>
                  <p:custDataLst>
                    <p:tags r:id="rId368"/>
                  </p:custDataLst>
                </p:nvPr>
              </p:nvSpPr>
              <p:spPr bwMode="auto">
                <a:xfrm>
                  <a:off x="4788660" y="1926407"/>
                  <a:ext cx="1310891" cy="185011"/>
                </a:xfrm>
                <a:custGeom>
                  <a:avLst/>
                  <a:gdLst/>
                  <a:ahLst/>
                  <a:cxnLst>
                    <a:cxn ang="0">
                      <a:pos x="0" y="127"/>
                    </a:cxn>
                    <a:cxn ang="0">
                      <a:pos x="190" y="0"/>
                    </a:cxn>
                    <a:cxn ang="0">
                      <a:pos x="907" y="0"/>
                    </a:cxn>
                    <a:cxn ang="0">
                      <a:pos x="714" y="127"/>
                    </a:cxn>
                    <a:cxn ang="0">
                      <a:pos x="0" y="127"/>
                    </a:cxn>
                  </a:cxnLst>
                  <a:rect l="0" t="0" r="r" b="b"/>
                  <a:pathLst>
                    <a:path w="907" h="127">
                      <a:moveTo>
                        <a:pt x="0" y="127"/>
                      </a:moveTo>
                      <a:lnTo>
                        <a:pt x="190" y="0"/>
                      </a:lnTo>
                      <a:lnTo>
                        <a:pt x="907" y="0"/>
                      </a:lnTo>
                      <a:lnTo>
                        <a:pt x="714" y="127"/>
                      </a:lnTo>
                      <a:lnTo>
                        <a:pt x="0" y="127"/>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200" name="Freeform 19">
                  <a:extLst>
                    <a:ext uri="{FF2B5EF4-FFF2-40B4-BE49-F238E27FC236}">
                      <a16:creationId xmlns:a16="http://schemas.microsoft.com/office/drawing/2014/main" id="{B40E74BC-E0D5-1424-0CC4-87FCF6C2CC54}"/>
                    </a:ext>
                  </a:extLst>
                </p:cNvPr>
                <p:cNvSpPr>
                  <a:spLocks/>
                </p:cNvSpPr>
                <p:nvPr>
                  <p:custDataLst>
                    <p:tags r:id="rId369"/>
                  </p:custDataLst>
                </p:nvPr>
              </p:nvSpPr>
              <p:spPr bwMode="auto">
                <a:xfrm>
                  <a:off x="5822826" y="1926407"/>
                  <a:ext cx="1310891" cy="185011"/>
                </a:xfrm>
                <a:custGeom>
                  <a:avLst/>
                  <a:gdLst/>
                  <a:ahLst/>
                  <a:cxnLst>
                    <a:cxn ang="0">
                      <a:pos x="0" y="127"/>
                    </a:cxn>
                    <a:cxn ang="0">
                      <a:pos x="190" y="0"/>
                    </a:cxn>
                    <a:cxn ang="0">
                      <a:pos x="907" y="0"/>
                    </a:cxn>
                    <a:cxn ang="0">
                      <a:pos x="714" y="127"/>
                    </a:cxn>
                    <a:cxn ang="0">
                      <a:pos x="0" y="127"/>
                    </a:cxn>
                  </a:cxnLst>
                  <a:rect l="0" t="0" r="r" b="b"/>
                  <a:pathLst>
                    <a:path w="907" h="127">
                      <a:moveTo>
                        <a:pt x="0" y="127"/>
                      </a:moveTo>
                      <a:lnTo>
                        <a:pt x="190" y="0"/>
                      </a:lnTo>
                      <a:lnTo>
                        <a:pt x="907" y="0"/>
                      </a:lnTo>
                      <a:lnTo>
                        <a:pt x="714" y="127"/>
                      </a:lnTo>
                      <a:lnTo>
                        <a:pt x="0" y="127"/>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201" name="Freeform 20">
                  <a:extLst>
                    <a:ext uri="{FF2B5EF4-FFF2-40B4-BE49-F238E27FC236}">
                      <a16:creationId xmlns:a16="http://schemas.microsoft.com/office/drawing/2014/main" id="{5D6FF505-6AD5-21E3-84FB-6A8BC59BD231}"/>
                    </a:ext>
                  </a:extLst>
                </p:cNvPr>
                <p:cNvSpPr>
                  <a:spLocks/>
                </p:cNvSpPr>
                <p:nvPr>
                  <p:custDataLst>
                    <p:tags r:id="rId370"/>
                  </p:custDataLst>
                </p:nvPr>
              </p:nvSpPr>
              <p:spPr bwMode="auto">
                <a:xfrm>
                  <a:off x="6853829" y="1926407"/>
                  <a:ext cx="1320379" cy="185011"/>
                </a:xfrm>
                <a:custGeom>
                  <a:avLst/>
                  <a:gdLst/>
                  <a:ahLst/>
                  <a:cxnLst>
                    <a:cxn ang="0">
                      <a:pos x="0" y="127"/>
                    </a:cxn>
                    <a:cxn ang="0">
                      <a:pos x="190" y="0"/>
                    </a:cxn>
                    <a:cxn ang="0">
                      <a:pos x="907" y="0"/>
                    </a:cxn>
                    <a:cxn ang="0">
                      <a:pos x="714" y="127"/>
                    </a:cxn>
                    <a:cxn ang="0">
                      <a:pos x="0" y="127"/>
                    </a:cxn>
                  </a:cxnLst>
                  <a:rect l="0" t="0" r="r" b="b"/>
                  <a:pathLst>
                    <a:path w="907" h="127">
                      <a:moveTo>
                        <a:pt x="0" y="127"/>
                      </a:moveTo>
                      <a:lnTo>
                        <a:pt x="190" y="0"/>
                      </a:lnTo>
                      <a:lnTo>
                        <a:pt x="907" y="0"/>
                      </a:lnTo>
                      <a:lnTo>
                        <a:pt x="714" y="127"/>
                      </a:lnTo>
                      <a:lnTo>
                        <a:pt x="0" y="127"/>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202" name="Freeform 21">
                  <a:extLst>
                    <a:ext uri="{FF2B5EF4-FFF2-40B4-BE49-F238E27FC236}">
                      <a16:creationId xmlns:a16="http://schemas.microsoft.com/office/drawing/2014/main" id="{AE8C702A-F85F-E1F4-ACAB-FD367C6637BE}"/>
                    </a:ext>
                  </a:extLst>
                </p:cNvPr>
                <p:cNvSpPr>
                  <a:spLocks/>
                </p:cNvSpPr>
                <p:nvPr>
                  <p:custDataLst>
                    <p:tags r:id="rId371"/>
                  </p:custDataLst>
                </p:nvPr>
              </p:nvSpPr>
              <p:spPr bwMode="auto">
                <a:xfrm>
                  <a:off x="7125811" y="2329637"/>
                  <a:ext cx="439599" cy="1307730"/>
                </a:xfrm>
                <a:custGeom>
                  <a:avLst/>
                  <a:gdLst/>
                  <a:ahLst/>
                  <a:cxnLst>
                    <a:cxn ang="0">
                      <a:pos x="0" y="200"/>
                    </a:cxn>
                    <a:cxn ang="0">
                      <a:pos x="303" y="0"/>
                    </a:cxn>
                    <a:cxn ang="0">
                      <a:pos x="303" y="698"/>
                    </a:cxn>
                    <a:cxn ang="0">
                      <a:pos x="1" y="897"/>
                    </a:cxn>
                    <a:cxn ang="0">
                      <a:pos x="0" y="200"/>
                    </a:cxn>
                  </a:cxnLst>
                  <a:rect l="0" t="0" r="r" b="b"/>
                  <a:pathLst>
                    <a:path w="303" h="897">
                      <a:moveTo>
                        <a:pt x="0" y="200"/>
                      </a:moveTo>
                      <a:lnTo>
                        <a:pt x="303" y="0"/>
                      </a:lnTo>
                      <a:lnTo>
                        <a:pt x="303" y="698"/>
                      </a:lnTo>
                      <a:lnTo>
                        <a:pt x="1" y="897"/>
                      </a:lnTo>
                      <a:lnTo>
                        <a:pt x="0" y="200"/>
                      </a:lnTo>
                      <a:close/>
                    </a:path>
                  </a:pathLst>
                </a:custGeom>
                <a:solidFill>
                  <a:schemeClr val="accent1">
                    <a:lumMod val="100000"/>
                  </a:schemeClr>
                </a:solidFill>
                <a:ln w="9525" cap="flat" cmpd="sng">
                  <a:solidFill>
                    <a:srgbClr val="FFFFFF"/>
                  </a:solidFill>
                  <a:prstDash val="solid"/>
                  <a:round/>
                  <a:headEnd/>
                  <a:tailEnd/>
                </a:ln>
                <a:effectLst/>
              </p:spPr>
              <p:txBody>
                <a:bodyPr wrap="none" lIns="0" tIns="0" rIns="0" bIns="0" anchor="ctr">
                  <a:noAutofit/>
                </a:bodyPr>
                <a:lstStyle/>
                <a:p>
                  <a:endParaRPr lang="en-US" dirty="0"/>
                </a:p>
              </p:txBody>
            </p:sp>
            <p:sp>
              <p:nvSpPr>
                <p:cNvPr id="203" name="Freeform 22">
                  <a:extLst>
                    <a:ext uri="{FF2B5EF4-FFF2-40B4-BE49-F238E27FC236}">
                      <a16:creationId xmlns:a16="http://schemas.microsoft.com/office/drawing/2014/main" id="{82651E41-A891-70E3-4B3B-E9232FD50A43}"/>
                    </a:ext>
                  </a:extLst>
                </p:cNvPr>
                <p:cNvSpPr>
                  <a:spLocks/>
                </p:cNvSpPr>
                <p:nvPr>
                  <p:custDataLst>
                    <p:tags r:id="rId372"/>
                  </p:custDataLst>
                </p:nvPr>
              </p:nvSpPr>
              <p:spPr bwMode="auto">
                <a:xfrm>
                  <a:off x="7125811" y="3344825"/>
                  <a:ext cx="439599" cy="1315635"/>
                </a:xfrm>
                <a:custGeom>
                  <a:avLst/>
                  <a:gdLst/>
                  <a:ahLst/>
                  <a:cxnLst>
                    <a:cxn ang="0">
                      <a:pos x="0" y="200"/>
                    </a:cxn>
                    <a:cxn ang="0">
                      <a:pos x="303" y="0"/>
                    </a:cxn>
                    <a:cxn ang="0">
                      <a:pos x="303" y="698"/>
                    </a:cxn>
                    <a:cxn ang="0">
                      <a:pos x="1" y="897"/>
                    </a:cxn>
                    <a:cxn ang="0">
                      <a:pos x="0" y="200"/>
                    </a:cxn>
                  </a:cxnLst>
                  <a:rect l="0" t="0" r="r" b="b"/>
                  <a:pathLst>
                    <a:path w="303" h="897">
                      <a:moveTo>
                        <a:pt x="0" y="200"/>
                      </a:moveTo>
                      <a:lnTo>
                        <a:pt x="303" y="0"/>
                      </a:lnTo>
                      <a:lnTo>
                        <a:pt x="303" y="698"/>
                      </a:lnTo>
                      <a:lnTo>
                        <a:pt x="1" y="897"/>
                      </a:lnTo>
                      <a:lnTo>
                        <a:pt x="0" y="200"/>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204" name="Freeform 23">
                  <a:extLst>
                    <a:ext uri="{FF2B5EF4-FFF2-40B4-BE49-F238E27FC236}">
                      <a16:creationId xmlns:a16="http://schemas.microsoft.com/office/drawing/2014/main" id="{1A53EA25-3082-A570-B6BD-84E0DC699910}"/>
                    </a:ext>
                  </a:extLst>
                </p:cNvPr>
                <p:cNvSpPr>
                  <a:spLocks/>
                </p:cNvSpPr>
                <p:nvPr>
                  <p:custDataLst>
                    <p:tags r:id="rId373"/>
                  </p:custDataLst>
                </p:nvPr>
              </p:nvSpPr>
              <p:spPr bwMode="auto">
                <a:xfrm>
                  <a:off x="7125811" y="4366340"/>
                  <a:ext cx="439599" cy="1315635"/>
                </a:xfrm>
                <a:custGeom>
                  <a:avLst/>
                  <a:gdLst/>
                  <a:ahLst/>
                  <a:cxnLst>
                    <a:cxn ang="0">
                      <a:pos x="0" y="200"/>
                    </a:cxn>
                    <a:cxn ang="0">
                      <a:pos x="303" y="0"/>
                    </a:cxn>
                    <a:cxn ang="0">
                      <a:pos x="303" y="698"/>
                    </a:cxn>
                    <a:cxn ang="0">
                      <a:pos x="1" y="897"/>
                    </a:cxn>
                    <a:cxn ang="0">
                      <a:pos x="0" y="200"/>
                    </a:cxn>
                  </a:cxnLst>
                  <a:rect l="0" t="0" r="r" b="b"/>
                  <a:pathLst>
                    <a:path w="303" h="897">
                      <a:moveTo>
                        <a:pt x="0" y="200"/>
                      </a:moveTo>
                      <a:lnTo>
                        <a:pt x="303" y="0"/>
                      </a:lnTo>
                      <a:lnTo>
                        <a:pt x="303" y="698"/>
                      </a:lnTo>
                      <a:lnTo>
                        <a:pt x="1" y="897"/>
                      </a:lnTo>
                      <a:lnTo>
                        <a:pt x="0" y="200"/>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205" name="Freeform 24">
                  <a:extLst>
                    <a:ext uri="{FF2B5EF4-FFF2-40B4-BE49-F238E27FC236}">
                      <a16:creationId xmlns:a16="http://schemas.microsoft.com/office/drawing/2014/main" id="{A45D258B-7BED-3EA2-A793-E9117B1E0E64}"/>
                    </a:ext>
                  </a:extLst>
                </p:cNvPr>
                <p:cNvSpPr>
                  <a:spLocks/>
                </p:cNvSpPr>
                <p:nvPr>
                  <p:custDataLst>
                    <p:tags r:id="rId374"/>
                  </p:custDataLst>
                </p:nvPr>
              </p:nvSpPr>
              <p:spPr bwMode="auto">
                <a:xfrm>
                  <a:off x="7565409" y="2112999"/>
                  <a:ext cx="324165" cy="1231826"/>
                </a:xfrm>
                <a:custGeom>
                  <a:avLst/>
                  <a:gdLst/>
                  <a:ahLst/>
                  <a:cxnLst>
                    <a:cxn ang="0">
                      <a:pos x="0" y="149"/>
                    </a:cxn>
                    <a:cxn ang="0">
                      <a:pos x="223" y="0"/>
                    </a:cxn>
                    <a:cxn ang="0">
                      <a:pos x="223" y="700"/>
                    </a:cxn>
                    <a:cxn ang="0">
                      <a:pos x="1" y="846"/>
                    </a:cxn>
                    <a:cxn ang="0">
                      <a:pos x="0" y="149"/>
                    </a:cxn>
                  </a:cxnLst>
                  <a:rect l="0" t="0" r="r" b="b"/>
                  <a:pathLst>
                    <a:path w="223" h="846">
                      <a:moveTo>
                        <a:pt x="0" y="149"/>
                      </a:moveTo>
                      <a:lnTo>
                        <a:pt x="223" y="0"/>
                      </a:lnTo>
                      <a:lnTo>
                        <a:pt x="223" y="700"/>
                      </a:lnTo>
                      <a:lnTo>
                        <a:pt x="1" y="846"/>
                      </a:lnTo>
                      <a:lnTo>
                        <a:pt x="0" y="149"/>
                      </a:lnTo>
                      <a:close/>
                    </a:path>
                  </a:pathLst>
                </a:custGeom>
                <a:solidFill>
                  <a:srgbClr val="D9D9D9"/>
                </a:solidFill>
                <a:ln w="9525" cap="flat" cmpd="sng">
                  <a:solidFill>
                    <a:srgbClr val="FFFFFF"/>
                  </a:solidFill>
                  <a:prstDash val="solid"/>
                  <a:round/>
                  <a:headEnd/>
                  <a:tailEnd/>
                </a:ln>
                <a:effectLst/>
              </p:spPr>
              <p:txBody>
                <a:bodyPr wrap="none" lIns="0" tIns="0" rIns="0" bIns="0" anchor="ctr">
                  <a:noAutofit/>
                </a:bodyPr>
                <a:lstStyle/>
                <a:p>
                  <a:endParaRPr lang="en-US" dirty="0"/>
                </a:p>
              </p:txBody>
            </p:sp>
            <p:sp>
              <p:nvSpPr>
                <p:cNvPr id="206" name="Freeform 25">
                  <a:extLst>
                    <a:ext uri="{FF2B5EF4-FFF2-40B4-BE49-F238E27FC236}">
                      <a16:creationId xmlns:a16="http://schemas.microsoft.com/office/drawing/2014/main" id="{638614DC-D84E-C24F-FAC7-F9B7089C106C}"/>
                    </a:ext>
                  </a:extLst>
                </p:cNvPr>
                <p:cNvSpPr>
                  <a:spLocks/>
                </p:cNvSpPr>
                <p:nvPr>
                  <p:custDataLst>
                    <p:tags r:id="rId375"/>
                  </p:custDataLst>
                </p:nvPr>
              </p:nvSpPr>
              <p:spPr bwMode="auto">
                <a:xfrm>
                  <a:off x="7565409" y="3129770"/>
                  <a:ext cx="324165" cy="1238152"/>
                </a:xfrm>
                <a:custGeom>
                  <a:avLst/>
                  <a:gdLst/>
                  <a:ahLst/>
                  <a:cxnLst>
                    <a:cxn ang="0">
                      <a:pos x="0" y="149"/>
                    </a:cxn>
                    <a:cxn ang="0">
                      <a:pos x="223" y="0"/>
                    </a:cxn>
                    <a:cxn ang="0">
                      <a:pos x="223" y="700"/>
                    </a:cxn>
                    <a:cxn ang="0">
                      <a:pos x="1" y="846"/>
                    </a:cxn>
                    <a:cxn ang="0">
                      <a:pos x="0" y="149"/>
                    </a:cxn>
                  </a:cxnLst>
                  <a:rect l="0" t="0" r="r" b="b"/>
                  <a:pathLst>
                    <a:path w="223" h="846">
                      <a:moveTo>
                        <a:pt x="0" y="149"/>
                      </a:moveTo>
                      <a:lnTo>
                        <a:pt x="223" y="0"/>
                      </a:lnTo>
                      <a:lnTo>
                        <a:pt x="223" y="700"/>
                      </a:lnTo>
                      <a:lnTo>
                        <a:pt x="1" y="846"/>
                      </a:lnTo>
                      <a:lnTo>
                        <a:pt x="0" y="149"/>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207" name="Freeform 26">
                  <a:extLst>
                    <a:ext uri="{FF2B5EF4-FFF2-40B4-BE49-F238E27FC236}">
                      <a16:creationId xmlns:a16="http://schemas.microsoft.com/office/drawing/2014/main" id="{16387901-EBA0-AB00-2E2F-5035B9E46D7F}"/>
                    </a:ext>
                  </a:extLst>
                </p:cNvPr>
                <p:cNvSpPr>
                  <a:spLocks/>
                </p:cNvSpPr>
                <p:nvPr>
                  <p:custDataLst>
                    <p:tags r:id="rId376"/>
                  </p:custDataLst>
                </p:nvPr>
              </p:nvSpPr>
              <p:spPr bwMode="auto">
                <a:xfrm>
                  <a:off x="7565409" y="4152866"/>
                  <a:ext cx="324165" cy="1238151"/>
                </a:xfrm>
                <a:custGeom>
                  <a:avLst/>
                  <a:gdLst/>
                  <a:ahLst/>
                  <a:cxnLst>
                    <a:cxn ang="0">
                      <a:pos x="0" y="149"/>
                    </a:cxn>
                    <a:cxn ang="0">
                      <a:pos x="223" y="0"/>
                    </a:cxn>
                    <a:cxn ang="0">
                      <a:pos x="223" y="700"/>
                    </a:cxn>
                    <a:cxn ang="0">
                      <a:pos x="1" y="846"/>
                    </a:cxn>
                    <a:cxn ang="0">
                      <a:pos x="0" y="149"/>
                    </a:cxn>
                  </a:cxnLst>
                  <a:rect l="0" t="0" r="r" b="b"/>
                  <a:pathLst>
                    <a:path w="223" h="846">
                      <a:moveTo>
                        <a:pt x="0" y="149"/>
                      </a:moveTo>
                      <a:lnTo>
                        <a:pt x="223" y="0"/>
                      </a:lnTo>
                      <a:lnTo>
                        <a:pt x="223" y="700"/>
                      </a:lnTo>
                      <a:lnTo>
                        <a:pt x="1" y="846"/>
                      </a:lnTo>
                      <a:lnTo>
                        <a:pt x="0" y="149"/>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208" name="Freeform 27">
                  <a:extLst>
                    <a:ext uri="{FF2B5EF4-FFF2-40B4-BE49-F238E27FC236}">
                      <a16:creationId xmlns:a16="http://schemas.microsoft.com/office/drawing/2014/main" id="{5A6DEE7A-0FB0-A9F6-3C73-83AEC6A4CF2C}"/>
                    </a:ext>
                  </a:extLst>
                </p:cNvPr>
                <p:cNvSpPr>
                  <a:spLocks/>
                </p:cNvSpPr>
                <p:nvPr>
                  <p:custDataLst>
                    <p:tags r:id="rId377"/>
                  </p:custDataLst>
                </p:nvPr>
              </p:nvSpPr>
              <p:spPr bwMode="auto">
                <a:xfrm>
                  <a:off x="7887993" y="1929569"/>
                  <a:ext cx="283052" cy="1200201"/>
                </a:xfrm>
                <a:custGeom>
                  <a:avLst/>
                  <a:gdLst/>
                  <a:ahLst/>
                  <a:cxnLst>
                    <a:cxn ang="0">
                      <a:pos x="0" y="127"/>
                    </a:cxn>
                    <a:cxn ang="0">
                      <a:pos x="195" y="0"/>
                    </a:cxn>
                    <a:cxn ang="0">
                      <a:pos x="195" y="698"/>
                    </a:cxn>
                    <a:cxn ang="0">
                      <a:pos x="1" y="824"/>
                    </a:cxn>
                    <a:cxn ang="0">
                      <a:pos x="0" y="127"/>
                    </a:cxn>
                  </a:cxnLst>
                  <a:rect l="0" t="0" r="r" b="b"/>
                  <a:pathLst>
                    <a:path w="195" h="824">
                      <a:moveTo>
                        <a:pt x="0" y="127"/>
                      </a:moveTo>
                      <a:lnTo>
                        <a:pt x="195" y="0"/>
                      </a:lnTo>
                      <a:lnTo>
                        <a:pt x="195" y="698"/>
                      </a:lnTo>
                      <a:lnTo>
                        <a:pt x="1" y="824"/>
                      </a:lnTo>
                      <a:lnTo>
                        <a:pt x="0" y="127"/>
                      </a:lnTo>
                      <a:close/>
                    </a:path>
                  </a:pathLst>
                </a:custGeom>
                <a:solidFill>
                  <a:srgbClr val="D9D9D9"/>
                </a:solidFill>
                <a:ln w="9525" cap="flat" cmpd="sng">
                  <a:solidFill>
                    <a:srgbClr val="FFFFFF"/>
                  </a:solidFill>
                  <a:prstDash val="solid"/>
                  <a:round/>
                  <a:headEnd/>
                  <a:tailEnd/>
                </a:ln>
                <a:effectLst/>
              </p:spPr>
              <p:txBody>
                <a:bodyPr wrap="none" lIns="0" tIns="0" rIns="0" bIns="0" anchor="ctr">
                  <a:noAutofit/>
                </a:bodyPr>
                <a:lstStyle/>
                <a:p>
                  <a:endParaRPr lang="en-US" dirty="0"/>
                </a:p>
              </p:txBody>
            </p:sp>
            <p:sp>
              <p:nvSpPr>
                <p:cNvPr id="209" name="Freeform 28">
                  <a:extLst>
                    <a:ext uri="{FF2B5EF4-FFF2-40B4-BE49-F238E27FC236}">
                      <a16:creationId xmlns:a16="http://schemas.microsoft.com/office/drawing/2014/main" id="{F70C3B81-E1C9-7983-0349-E85E6777FA8E}"/>
                    </a:ext>
                  </a:extLst>
                </p:cNvPr>
                <p:cNvSpPr>
                  <a:spLocks/>
                </p:cNvSpPr>
                <p:nvPr>
                  <p:custDataLst>
                    <p:tags r:id="rId378"/>
                  </p:custDataLst>
                </p:nvPr>
              </p:nvSpPr>
              <p:spPr bwMode="auto">
                <a:xfrm>
                  <a:off x="7887993" y="2946339"/>
                  <a:ext cx="283052" cy="1203363"/>
                </a:xfrm>
                <a:custGeom>
                  <a:avLst/>
                  <a:gdLst/>
                  <a:ahLst/>
                  <a:cxnLst>
                    <a:cxn ang="0">
                      <a:pos x="0" y="127"/>
                    </a:cxn>
                    <a:cxn ang="0">
                      <a:pos x="195" y="0"/>
                    </a:cxn>
                    <a:cxn ang="0">
                      <a:pos x="195" y="698"/>
                    </a:cxn>
                    <a:cxn ang="0">
                      <a:pos x="1" y="824"/>
                    </a:cxn>
                    <a:cxn ang="0">
                      <a:pos x="0" y="127"/>
                    </a:cxn>
                  </a:cxnLst>
                  <a:rect l="0" t="0" r="r" b="b"/>
                  <a:pathLst>
                    <a:path w="195" h="824">
                      <a:moveTo>
                        <a:pt x="0" y="127"/>
                      </a:moveTo>
                      <a:lnTo>
                        <a:pt x="195" y="0"/>
                      </a:lnTo>
                      <a:lnTo>
                        <a:pt x="195" y="698"/>
                      </a:lnTo>
                      <a:lnTo>
                        <a:pt x="1" y="824"/>
                      </a:lnTo>
                      <a:lnTo>
                        <a:pt x="0" y="127"/>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210" name="Freeform 29">
                  <a:extLst>
                    <a:ext uri="{FF2B5EF4-FFF2-40B4-BE49-F238E27FC236}">
                      <a16:creationId xmlns:a16="http://schemas.microsoft.com/office/drawing/2014/main" id="{F0C21607-0C1F-E4B3-B251-4A5A47CBEA37}"/>
                    </a:ext>
                  </a:extLst>
                </p:cNvPr>
                <p:cNvSpPr>
                  <a:spLocks/>
                </p:cNvSpPr>
                <p:nvPr>
                  <p:custDataLst>
                    <p:tags r:id="rId379"/>
                  </p:custDataLst>
                </p:nvPr>
              </p:nvSpPr>
              <p:spPr bwMode="auto">
                <a:xfrm>
                  <a:off x="7887993" y="3963112"/>
                  <a:ext cx="283052" cy="1211270"/>
                </a:xfrm>
                <a:custGeom>
                  <a:avLst/>
                  <a:gdLst/>
                  <a:ahLst/>
                  <a:cxnLst>
                    <a:cxn ang="0">
                      <a:pos x="0" y="129"/>
                    </a:cxn>
                    <a:cxn ang="0">
                      <a:pos x="195" y="0"/>
                    </a:cxn>
                    <a:cxn ang="0">
                      <a:pos x="195" y="702"/>
                    </a:cxn>
                    <a:cxn ang="0">
                      <a:pos x="1" y="832"/>
                    </a:cxn>
                    <a:cxn ang="0">
                      <a:pos x="0" y="129"/>
                    </a:cxn>
                  </a:cxnLst>
                  <a:rect l="0" t="0" r="r" b="b"/>
                  <a:pathLst>
                    <a:path w="195" h="832">
                      <a:moveTo>
                        <a:pt x="0" y="129"/>
                      </a:moveTo>
                      <a:lnTo>
                        <a:pt x="195" y="0"/>
                      </a:lnTo>
                      <a:lnTo>
                        <a:pt x="195" y="702"/>
                      </a:lnTo>
                      <a:lnTo>
                        <a:pt x="1" y="832"/>
                      </a:lnTo>
                      <a:lnTo>
                        <a:pt x="0" y="129"/>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grpSp>
          <p:grpSp>
            <p:nvGrpSpPr>
              <p:cNvPr id="211" name="组合 210">
                <a:extLst>
                  <a:ext uri="{FF2B5EF4-FFF2-40B4-BE49-F238E27FC236}">
                    <a16:creationId xmlns:a16="http://schemas.microsoft.com/office/drawing/2014/main" id="{1B518BD6-EB03-E027-00AD-CF405CB74E68}"/>
                  </a:ext>
                </a:extLst>
              </p:cNvPr>
              <p:cNvGrpSpPr/>
              <p:nvPr/>
            </p:nvGrpSpPr>
            <p:grpSpPr>
              <a:xfrm>
                <a:off x="1570214" y="3724703"/>
                <a:ext cx="799871" cy="824750"/>
                <a:chOff x="4015410" y="1926407"/>
                <a:chExt cx="4158798" cy="3755569"/>
              </a:xfrm>
            </p:grpSpPr>
            <p:sp>
              <p:nvSpPr>
                <p:cNvPr id="212" name="Rectangle 3">
                  <a:extLst>
                    <a:ext uri="{FF2B5EF4-FFF2-40B4-BE49-F238E27FC236}">
                      <a16:creationId xmlns:a16="http://schemas.microsoft.com/office/drawing/2014/main" id="{F766AF7C-598E-13E9-0F30-1B64C5B2CCFD}"/>
                    </a:ext>
                  </a:extLst>
                </p:cNvPr>
                <p:cNvSpPr>
                  <a:spLocks noChangeArrowheads="1"/>
                </p:cNvSpPr>
                <p:nvPr>
                  <p:custDataLst>
                    <p:tags r:id="rId326"/>
                  </p:custDataLst>
                </p:nvPr>
              </p:nvSpPr>
              <p:spPr bwMode="auto">
                <a:xfrm>
                  <a:off x="5055900" y="2622176"/>
                  <a:ext cx="1038909" cy="1021515"/>
                </a:xfrm>
                <a:prstGeom prst="rect">
                  <a:avLst/>
                </a:prstGeom>
                <a:solidFill>
                  <a:srgbClr val="D9D9D9"/>
                </a:solidFill>
                <a:ln w="9525" algn="ctr">
                  <a:solidFill>
                    <a:srgbClr val="FFFFFF"/>
                  </a:solidFill>
                  <a:miter lim="800000"/>
                  <a:headEnd/>
                  <a:tailEnd/>
                </a:ln>
                <a:effectLst/>
              </p:spPr>
              <p:txBody>
                <a:bodyPr lIns="36005" tIns="36005" rIns="36005" bIns="36005" anchor="ctr">
                  <a:noAutofit/>
                </a:bodyPr>
                <a:lstStyle/>
                <a:p>
                  <a:pPr algn="ctr">
                    <a:tabLst>
                      <a:tab pos="266700" algn="l"/>
                      <a:tab pos="631825" algn="l"/>
                      <a:tab pos="981075" algn="l"/>
                    </a:tabLst>
                  </a:pPr>
                  <a:endParaRPr lang="en-US" dirty="0"/>
                </a:p>
              </p:txBody>
            </p:sp>
            <p:sp>
              <p:nvSpPr>
                <p:cNvPr id="213" name="Rectangle 4">
                  <a:extLst>
                    <a:ext uri="{FF2B5EF4-FFF2-40B4-BE49-F238E27FC236}">
                      <a16:creationId xmlns:a16="http://schemas.microsoft.com/office/drawing/2014/main" id="{FF3646B8-903C-B72B-8181-937E511D0085}"/>
                    </a:ext>
                  </a:extLst>
                </p:cNvPr>
                <p:cNvSpPr>
                  <a:spLocks noChangeArrowheads="1"/>
                </p:cNvSpPr>
                <p:nvPr>
                  <p:custDataLst>
                    <p:tags r:id="rId327"/>
                  </p:custDataLst>
                </p:nvPr>
              </p:nvSpPr>
              <p:spPr bwMode="auto">
                <a:xfrm>
                  <a:off x="6094808" y="2622176"/>
                  <a:ext cx="1032584" cy="1021515"/>
                </a:xfrm>
                <a:prstGeom prst="rect">
                  <a:avLst/>
                </a:prstGeom>
                <a:solidFill>
                  <a:schemeClr val="accent1">
                    <a:lumMod val="100000"/>
                  </a:schemeClr>
                </a:solidFill>
                <a:ln w="9525" algn="ctr">
                  <a:solidFill>
                    <a:srgbClr val="FFFFFF"/>
                  </a:solidFill>
                  <a:miter lim="800000"/>
                  <a:headEnd/>
                  <a:tailEnd/>
                </a:ln>
                <a:effectLst/>
              </p:spPr>
              <p:txBody>
                <a:bodyPr lIns="36005" tIns="36005" rIns="36005" bIns="36005" anchor="ctr">
                  <a:noAutofit/>
                </a:bodyPr>
                <a:lstStyle/>
                <a:p>
                  <a:pPr algn="ctr">
                    <a:tabLst>
                      <a:tab pos="266700" algn="l"/>
                      <a:tab pos="631825" algn="l"/>
                      <a:tab pos="981075" algn="l"/>
                    </a:tabLst>
                  </a:pPr>
                  <a:endParaRPr lang="en-US" dirty="0">
                    <a:solidFill>
                      <a:schemeClr val="bg1"/>
                    </a:solidFill>
                  </a:endParaRPr>
                </a:p>
              </p:txBody>
            </p:sp>
            <p:sp>
              <p:nvSpPr>
                <p:cNvPr id="214" name="Rectangle 5">
                  <a:extLst>
                    <a:ext uri="{FF2B5EF4-FFF2-40B4-BE49-F238E27FC236}">
                      <a16:creationId xmlns:a16="http://schemas.microsoft.com/office/drawing/2014/main" id="{2E61E9C9-913D-9EA6-40B3-A29C2B27E741}"/>
                    </a:ext>
                  </a:extLst>
                </p:cNvPr>
                <p:cNvSpPr>
                  <a:spLocks noChangeArrowheads="1"/>
                </p:cNvSpPr>
                <p:nvPr>
                  <p:custDataLst>
                    <p:tags r:id="rId328"/>
                  </p:custDataLst>
                </p:nvPr>
              </p:nvSpPr>
              <p:spPr bwMode="auto">
                <a:xfrm>
                  <a:off x="5055900" y="3637365"/>
                  <a:ext cx="1038909" cy="1021515"/>
                </a:xfrm>
                <a:prstGeom prst="rect">
                  <a:avLst/>
                </a:prstGeom>
                <a:solidFill>
                  <a:srgbClr val="D9D9D9"/>
                </a:solidFill>
                <a:ln w="9525" algn="ctr">
                  <a:solidFill>
                    <a:srgbClr val="FFFFFF"/>
                  </a:solidFill>
                  <a:miter lim="800000"/>
                  <a:headEnd/>
                  <a:tailEnd/>
                </a:ln>
                <a:effectLst/>
              </p:spPr>
              <p:txBody>
                <a:bodyPr lIns="36005" tIns="36005" rIns="36005" bIns="36005" anchor="ctr">
                  <a:noAutofit/>
                </a:bodyPr>
                <a:lstStyle/>
                <a:p>
                  <a:pPr algn="ctr">
                    <a:tabLst>
                      <a:tab pos="266700" algn="l"/>
                      <a:tab pos="631825" algn="l"/>
                      <a:tab pos="981075" algn="l"/>
                    </a:tabLst>
                  </a:pPr>
                  <a:endParaRPr lang="en-US" dirty="0"/>
                </a:p>
              </p:txBody>
            </p:sp>
            <p:sp>
              <p:nvSpPr>
                <p:cNvPr id="215" name="Rectangle 6">
                  <a:extLst>
                    <a:ext uri="{FF2B5EF4-FFF2-40B4-BE49-F238E27FC236}">
                      <a16:creationId xmlns:a16="http://schemas.microsoft.com/office/drawing/2014/main" id="{C1B7176B-D193-4BE8-3D3E-5B7BEE84DEE1}"/>
                    </a:ext>
                  </a:extLst>
                </p:cNvPr>
                <p:cNvSpPr>
                  <a:spLocks noChangeArrowheads="1"/>
                </p:cNvSpPr>
                <p:nvPr>
                  <p:custDataLst>
                    <p:tags r:id="rId329"/>
                  </p:custDataLst>
                </p:nvPr>
              </p:nvSpPr>
              <p:spPr bwMode="auto">
                <a:xfrm>
                  <a:off x="6094808" y="3637365"/>
                  <a:ext cx="1038910" cy="1021515"/>
                </a:xfrm>
                <a:prstGeom prst="rect">
                  <a:avLst/>
                </a:prstGeom>
                <a:solidFill>
                  <a:srgbClr val="D9D9D9"/>
                </a:solidFill>
                <a:ln w="9525" algn="ctr">
                  <a:solidFill>
                    <a:srgbClr val="FFFFFF"/>
                  </a:solidFill>
                  <a:miter lim="800000"/>
                  <a:headEnd/>
                  <a:tailEnd/>
                </a:ln>
                <a:effectLst/>
              </p:spPr>
              <p:txBody>
                <a:bodyPr lIns="36005" tIns="36005" rIns="36005" bIns="36005" anchor="ctr">
                  <a:noAutofit/>
                </a:bodyPr>
                <a:lstStyle/>
                <a:p>
                  <a:pPr algn="ctr">
                    <a:tabLst>
                      <a:tab pos="266700" algn="l"/>
                      <a:tab pos="631825" algn="l"/>
                      <a:tab pos="981075" algn="l"/>
                    </a:tabLst>
                  </a:pPr>
                  <a:endParaRPr lang="en-US" dirty="0"/>
                </a:p>
              </p:txBody>
            </p:sp>
            <p:sp>
              <p:nvSpPr>
                <p:cNvPr id="216" name="Rectangle 7">
                  <a:extLst>
                    <a:ext uri="{FF2B5EF4-FFF2-40B4-BE49-F238E27FC236}">
                      <a16:creationId xmlns:a16="http://schemas.microsoft.com/office/drawing/2014/main" id="{0E4059D0-5478-6AC3-75EA-89B560F3D6DB}"/>
                    </a:ext>
                  </a:extLst>
                </p:cNvPr>
                <p:cNvSpPr>
                  <a:spLocks noChangeArrowheads="1"/>
                </p:cNvSpPr>
                <p:nvPr>
                  <p:custDataLst>
                    <p:tags r:id="rId330"/>
                  </p:custDataLst>
                </p:nvPr>
              </p:nvSpPr>
              <p:spPr bwMode="auto">
                <a:xfrm>
                  <a:off x="4016989" y="2622176"/>
                  <a:ext cx="1038910" cy="1021515"/>
                </a:xfrm>
                <a:prstGeom prst="rect">
                  <a:avLst/>
                </a:prstGeom>
                <a:solidFill>
                  <a:srgbClr val="D9D9D9"/>
                </a:solidFill>
                <a:ln w="9525" algn="ctr">
                  <a:solidFill>
                    <a:srgbClr val="FFFFFF"/>
                  </a:solidFill>
                  <a:miter lim="800000"/>
                  <a:headEnd/>
                  <a:tailEnd/>
                </a:ln>
                <a:effectLst/>
              </p:spPr>
              <p:txBody>
                <a:bodyPr lIns="36005" tIns="36005" rIns="36005" bIns="36005" anchor="ctr">
                  <a:noAutofit/>
                </a:bodyPr>
                <a:lstStyle/>
                <a:p>
                  <a:pPr algn="ctr">
                    <a:tabLst>
                      <a:tab pos="266700" algn="l"/>
                      <a:tab pos="631825" algn="l"/>
                      <a:tab pos="981075" algn="l"/>
                    </a:tabLst>
                  </a:pPr>
                  <a:endParaRPr lang="en-US" dirty="0"/>
                </a:p>
              </p:txBody>
            </p:sp>
            <p:sp>
              <p:nvSpPr>
                <p:cNvPr id="217" name="Rectangle 8">
                  <a:extLst>
                    <a:ext uri="{FF2B5EF4-FFF2-40B4-BE49-F238E27FC236}">
                      <a16:creationId xmlns:a16="http://schemas.microsoft.com/office/drawing/2014/main" id="{5CF45715-A87D-9BB3-049D-227A0E21C102}"/>
                    </a:ext>
                  </a:extLst>
                </p:cNvPr>
                <p:cNvSpPr>
                  <a:spLocks noChangeArrowheads="1"/>
                </p:cNvSpPr>
                <p:nvPr>
                  <p:custDataLst>
                    <p:tags r:id="rId331"/>
                  </p:custDataLst>
                </p:nvPr>
              </p:nvSpPr>
              <p:spPr bwMode="auto">
                <a:xfrm>
                  <a:off x="4016989" y="3637365"/>
                  <a:ext cx="1038910" cy="1021515"/>
                </a:xfrm>
                <a:prstGeom prst="rect">
                  <a:avLst/>
                </a:prstGeom>
                <a:solidFill>
                  <a:srgbClr val="D9D9D9"/>
                </a:solidFill>
                <a:ln w="9525" algn="ctr">
                  <a:solidFill>
                    <a:srgbClr val="FFFFFF"/>
                  </a:solidFill>
                  <a:miter lim="800000"/>
                  <a:headEnd/>
                  <a:tailEnd/>
                </a:ln>
                <a:effectLst/>
              </p:spPr>
              <p:txBody>
                <a:bodyPr lIns="36005" tIns="36005" rIns="36005" bIns="36005" anchor="ctr">
                  <a:noAutofit/>
                </a:bodyPr>
                <a:lstStyle/>
                <a:p>
                  <a:pPr algn="ctr">
                    <a:tabLst>
                      <a:tab pos="266700" algn="l"/>
                      <a:tab pos="631825" algn="l"/>
                      <a:tab pos="981075" algn="l"/>
                    </a:tabLst>
                  </a:pPr>
                  <a:endParaRPr lang="en-US" dirty="0"/>
                </a:p>
              </p:txBody>
            </p:sp>
            <p:sp>
              <p:nvSpPr>
                <p:cNvPr id="218" name="Rectangle 9">
                  <a:extLst>
                    <a:ext uri="{FF2B5EF4-FFF2-40B4-BE49-F238E27FC236}">
                      <a16:creationId xmlns:a16="http://schemas.microsoft.com/office/drawing/2014/main" id="{3936C7AC-5C25-B1B4-C360-F05B1099E314}"/>
                    </a:ext>
                  </a:extLst>
                </p:cNvPr>
                <p:cNvSpPr>
                  <a:spLocks noChangeArrowheads="1"/>
                </p:cNvSpPr>
                <p:nvPr>
                  <p:custDataLst>
                    <p:tags r:id="rId332"/>
                  </p:custDataLst>
                </p:nvPr>
              </p:nvSpPr>
              <p:spPr bwMode="auto">
                <a:xfrm>
                  <a:off x="5055900" y="4660461"/>
                  <a:ext cx="1038909" cy="1021515"/>
                </a:xfrm>
                <a:prstGeom prst="rect">
                  <a:avLst/>
                </a:prstGeom>
                <a:solidFill>
                  <a:srgbClr val="D9D9D9"/>
                </a:solidFill>
                <a:ln w="9525" algn="ctr">
                  <a:solidFill>
                    <a:srgbClr val="FFFFFF"/>
                  </a:solidFill>
                  <a:miter lim="800000"/>
                  <a:headEnd/>
                  <a:tailEnd/>
                </a:ln>
                <a:effectLst/>
              </p:spPr>
              <p:txBody>
                <a:bodyPr lIns="36005" tIns="36005" rIns="36005" bIns="36005" anchor="ctr">
                  <a:noAutofit/>
                </a:bodyPr>
                <a:lstStyle/>
                <a:p>
                  <a:pPr algn="ctr">
                    <a:tabLst>
                      <a:tab pos="266700" algn="l"/>
                      <a:tab pos="631825" algn="l"/>
                      <a:tab pos="981075" algn="l"/>
                    </a:tabLst>
                  </a:pPr>
                  <a:endParaRPr lang="en-US" dirty="0"/>
                </a:p>
              </p:txBody>
            </p:sp>
            <p:sp>
              <p:nvSpPr>
                <p:cNvPr id="219" name="Rectangle 10">
                  <a:extLst>
                    <a:ext uri="{FF2B5EF4-FFF2-40B4-BE49-F238E27FC236}">
                      <a16:creationId xmlns:a16="http://schemas.microsoft.com/office/drawing/2014/main" id="{F6DFFE73-3447-C7A4-F9CE-1686A3788A81}"/>
                    </a:ext>
                  </a:extLst>
                </p:cNvPr>
                <p:cNvSpPr>
                  <a:spLocks noChangeArrowheads="1"/>
                </p:cNvSpPr>
                <p:nvPr>
                  <p:custDataLst>
                    <p:tags r:id="rId333"/>
                  </p:custDataLst>
                </p:nvPr>
              </p:nvSpPr>
              <p:spPr bwMode="auto">
                <a:xfrm>
                  <a:off x="6094808" y="4660461"/>
                  <a:ext cx="1038910" cy="1021515"/>
                </a:xfrm>
                <a:prstGeom prst="rect">
                  <a:avLst/>
                </a:prstGeom>
                <a:solidFill>
                  <a:srgbClr val="D9D9D9"/>
                </a:solidFill>
                <a:ln w="9525" algn="ctr">
                  <a:solidFill>
                    <a:srgbClr val="FFFFFF"/>
                  </a:solidFill>
                  <a:miter lim="800000"/>
                  <a:headEnd/>
                  <a:tailEnd/>
                </a:ln>
                <a:effectLst/>
              </p:spPr>
              <p:txBody>
                <a:bodyPr lIns="36005" tIns="36005" rIns="36005" bIns="36005" anchor="ctr">
                  <a:noAutofit/>
                </a:bodyPr>
                <a:lstStyle/>
                <a:p>
                  <a:pPr algn="ctr">
                    <a:tabLst>
                      <a:tab pos="266700" algn="l"/>
                      <a:tab pos="631825" algn="l"/>
                      <a:tab pos="981075" algn="l"/>
                    </a:tabLst>
                  </a:pPr>
                  <a:endParaRPr lang="en-US" dirty="0"/>
                </a:p>
              </p:txBody>
            </p:sp>
            <p:sp>
              <p:nvSpPr>
                <p:cNvPr id="220" name="Rectangle 11">
                  <a:extLst>
                    <a:ext uri="{FF2B5EF4-FFF2-40B4-BE49-F238E27FC236}">
                      <a16:creationId xmlns:a16="http://schemas.microsoft.com/office/drawing/2014/main" id="{D5D8F68F-1111-7665-EEB0-126F25B763E2}"/>
                    </a:ext>
                  </a:extLst>
                </p:cNvPr>
                <p:cNvSpPr>
                  <a:spLocks noChangeArrowheads="1"/>
                </p:cNvSpPr>
                <p:nvPr>
                  <p:custDataLst>
                    <p:tags r:id="rId334"/>
                  </p:custDataLst>
                </p:nvPr>
              </p:nvSpPr>
              <p:spPr bwMode="auto">
                <a:xfrm>
                  <a:off x="4016989" y="4660461"/>
                  <a:ext cx="1038910" cy="1021515"/>
                </a:xfrm>
                <a:prstGeom prst="rect">
                  <a:avLst/>
                </a:prstGeom>
                <a:solidFill>
                  <a:srgbClr val="D9D9D9"/>
                </a:solidFill>
                <a:ln w="9525" algn="ctr">
                  <a:solidFill>
                    <a:srgbClr val="FFFFFF"/>
                  </a:solidFill>
                  <a:miter lim="800000"/>
                  <a:headEnd/>
                  <a:tailEnd/>
                </a:ln>
                <a:effectLst/>
              </p:spPr>
              <p:txBody>
                <a:bodyPr lIns="36005" tIns="36005" rIns="36005" bIns="36005" anchor="ctr">
                  <a:noAutofit/>
                </a:bodyPr>
                <a:lstStyle/>
                <a:p>
                  <a:pPr algn="ctr">
                    <a:tabLst>
                      <a:tab pos="266700" algn="l"/>
                      <a:tab pos="631825" algn="l"/>
                      <a:tab pos="981075" algn="l"/>
                    </a:tabLst>
                  </a:pPr>
                  <a:endParaRPr lang="en-US" dirty="0"/>
                </a:p>
              </p:txBody>
            </p:sp>
            <p:sp>
              <p:nvSpPr>
                <p:cNvPr id="221" name="Freeform 12">
                  <a:extLst>
                    <a:ext uri="{FF2B5EF4-FFF2-40B4-BE49-F238E27FC236}">
                      <a16:creationId xmlns:a16="http://schemas.microsoft.com/office/drawing/2014/main" id="{5E9131FA-7BDE-A4EA-AE91-38572C693109}"/>
                    </a:ext>
                  </a:extLst>
                </p:cNvPr>
                <p:cNvSpPr>
                  <a:spLocks/>
                </p:cNvSpPr>
                <p:nvPr>
                  <p:custDataLst>
                    <p:tags r:id="rId335"/>
                  </p:custDataLst>
                </p:nvPr>
              </p:nvSpPr>
              <p:spPr bwMode="auto">
                <a:xfrm>
                  <a:off x="4015410" y="2329636"/>
                  <a:ext cx="1481671" cy="290957"/>
                </a:xfrm>
                <a:custGeom>
                  <a:avLst/>
                  <a:gdLst/>
                  <a:ahLst/>
                  <a:cxnLst>
                    <a:cxn ang="0">
                      <a:pos x="0" y="200"/>
                    </a:cxn>
                    <a:cxn ang="0">
                      <a:pos x="300" y="0"/>
                    </a:cxn>
                    <a:cxn ang="0">
                      <a:pos x="1019" y="0"/>
                    </a:cxn>
                    <a:cxn ang="0">
                      <a:pos x="714" y="200"/>
                    </a:cxn>
                    <a:cxn ang="0">
                      <a:pos x="0" y="200"/>
                    </a:cxn>
                  </a:cxnLst>
                  <a:rect l="0" t="0" r="r" b="b"/>
                  <a:pathLst>
                    <a:path w="1019" h="200">
                      <a:moveTo>
                        <a:pt x="0" y="200"/>
                      </a:moveTo>
                      <a:lnTo>
                        <a:pt x="300" y="0"/>
                      </a:lnTo>
                      <a:lnTo>
                        <a:pt x="1019" y="0"/>
                      </a:lnTo>
                      <a:lnTo>
                        <a:pt x="714" y="200"/>
                      </a:lnTo>
                      <a:lnTo>
                        <a:pt x="0" y="200"/>
                      </a:lnTo>
                      <a:close/>
                    </a:path>
                  </a:pathLst>
                </a:custGeom>
                <a:solidFill>
                  <a:srgbClr val="D9D9D9"/>
                </a:solidFill>
                <a:ln w="9525" cap="flat" cmpd="sng">
                  <a:solidFill>
                    <a:srgbClr val="FFFFFF"/>
                  </a:solidFill>
                  <a:prstDash val="solid"/>
                  <a:round/>
                  <a:headEnd/>
                  <a:tailEnd/>
                </a:ln>
                <a:effectLst/>
              </p:spPr>
              <p:txBody>
                <a:bodyPr wrap="none" lIns="0" tIns="0" rIns="0" bIns="0" anchor="ctr">
                  <a:noAutofit/>
                </a:bodyPr>
                <a:lstStyle/>
                <a:p>
                  <a:endParaRPr lang="en-US" dirty="0"/>
                </a:p>
              </p:txBody>
            </p:sp>
            <p:sp>
              <p:nvSpPr>
                <p:cNvPr id="222" name="Freeform 13">
                  <a:extLst>
                    <a:ext uri="{FF2B5EF4-FFF2-40B4-BE49-F238E27FC236}">
                      <a16:creationId xmlns:a16="http://schemas.microsoft.com/office/drawing/2014/main" id="{9A1C40E3-7C91-4AC2-2116-CEAF3FE196D6}"/>
                    </a:ext>
                  </a:extLst>
                </p:cNvPr>
                <p:cNvSpPr>
                  <a:spLocks/>
                </p:cNvSpPr>
                <p:nvPr>
                  <p:custDataLst>
                    <p:tags r:id="rId336"/>
                  </p:custDataLst>
                </p:nvPr>
              </p:nvSpPr>
              <p:spPr bwMode="auto">
                <a:xfrm>
                  <a:off x="5052737" y="2329636"/>
                  <a:ext cx="1481671" cy="290957"/>
                </a:xfrm>
                <a:custGeom>
                  <a:avLst/>
                  <a:gdLst/>
                  <a:ahLst/>
                  <a:cxnLst>
                    <a:cxn ang="0">
                      <a:pos x="0" y="200"/>
                    </a:cxn>
                    <a:cxn ang="0">
                      <a:pos x="300" y="0"/>
                    </a:cxn>
                    <a:cxn ang="0">
                      <a:pos x="1019" y="0"/>
                    </a:cxn>
                    <a:cxn ang="0">
                      <a:pos x="714" y="200"/>
                    </a:cxn>
                    <a:cxn ang="0">
                      <a:pos x="0" y="200"/>
                    </a:cxn>
                  </a:cxnLst>
                  <a:rect l="0" t="0" r="r" b="b"/>
                  <a:pathLst>
                    <a:path w="1019" h="200">
                      <a:moveTo>
                        <a:pt x="0" y="200"/>
                      </a:moveTo>
                      <a:lnTo>
                        <a:pt x="300" y="0"/>
                      </a:lnTo>
                      <a:lnTo>
                        <a:pt x="1019" y="0"/>
                      </a:lnTo>
                      <a:lnTo>
                        <a:pt x="714" y="200"/>
                      </a:lnTo>
                      <a:lnTo>
                        <a:pt x="0" y="200"/>
                      </a:lnTo>
                      <a:close/>
                    </a:path>
                  </a:pathLst>
                </a:custGeom>
                <a:solidFill>
                  <a:srgbClr val="D9D9D9"/>
                </a:solidFill>
                <a:ln w="9525" cap="flat" cmpd="sng">
                  <a:solidFill>
                    <a:srgbClr val="FFFFFF"/>
                  </a:solidFill>
                  <a:prstDash val="solid"/>
                  <a:round/>
                  <a:headEnd/>
                  <a:tailEnd/>
                </a:ln>
                <a:effectLst/>
              </p:spPr>
              <p:txBody>
                <a:bodyPr wrap="none" lIns="0" tIns="0" rIns="0" bIns="0" anchor="ctr">
                  <a:noAutofit/>
                </a:bodyPr>
                <a:lstStyle/>
                <a:p>
                  <a:endParaRPr lang="en-US" dirty="0"/>
                </a:p>
              </p:txBody>
            </p:sp>
            <p:sp>
              <p:nvSpPr>
                <p:cNvPr id="223" name="Freeform 14">
                  <a:extLst>
                    <a:ext uri="{FF2B5EF4-FFF2-40B4-BE49-F238E27FC236}">
                      <a16:creationId xmlns:a16="http://schemas.microsoft.com/office/drawing/2014/main" id="{1F58F5CC-0856-D6E2-F1B0-09BFB833750C}"/>
                    </a:ext>
                  </a:extLst>
                </p:cNvPr>
                <p:cNvSpPr>
                  <a:spLocks/>
                </p:cNvSpPr>
                <p:nvPr>
                  <p:custDataLst>
                    <p:tags r:id="rId337"/>
                  </p:custDataLst>
                </p:nvPr>
              </p:nvSpPr>
              <p:spPr bwMode="auto">
                <a:xfrm>
                  <a:off x="6094808" y="2329636"/>
                  <a:ext cx="1473764" cy="290957"/>
                </a:xfrm>
                <a:custGeom>
                  <a:avLst/>
                  <a:gdLst/>
                  <a:ahLst/>
                  <a:cxnLst>
                    <a:cxn ang="0">
                      <a:pos x="0" y="200"/>
                    </a:cxn>
                    <a:cxn ang="0">
                      <a:pos x="300" y="0"/>
                    </a:cxn>
                    <a:cxn ang="0">
                      <a:pos x="1019" y="0"/>
                    </a:cxn>
                    <a:cxn ang="0">
                      <a:pos x="714" y="200"/>
                    </a:cxn>
                    <a:cxn ang="0">
                      <a:pos x="0" y="200"/>
                    </a:cxn>
                  </a:cxnLst>
                  <a:rect l="0" t="0" r="r" b="b"/>
                  <a:pathLst>
                    <a:path w="1019" h="200">
                      <a:moveTo>
                        <a:pt x="0" y="200"/>
                      </a:moveTo>
                      <a:lnTo>
                        <a:pt x="300" y="0"/>
                      </a:lnTo>
                      <a:lnTo>
                        <a:pt x="1019" y="0"/>
                      </a:lnTo>
                      <a:lnTo>
                        <a:pt x="714" y="200"/>
                      </a:lnTo>
                      <a:lnTo>
                        <a:pt x="0" y="200"/>
                      </a:lnTo>
                      <a:close/>
                    </a:path>
                  </a:pathLst>
                </a:custGeom>
                <a:solidFill>
                  <a:schemeClr val="accent1">
                    <a:lumMod val="100000"/>
                  </a:schemeClr>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224" name="Freeform 15">
                  <a:extLst>
                    <a:ext uri="{FF2B5EF4-FFF2-40B4-BE49-F238E27FC236}">
                      <a16:creationId xmlns:a16="http://schemas.microsoft.com/office/drawing/2014/main" id="{6F4AFFA0-2586-4E71-18F2-72E13D971590}"/>
                    </a:ext>
                  </a:extLst>
                </p:cNvPr>
                <p:cNvSpPr>
                  <a:spLocks/>
                </p:cNvSpPr>
                <p:nvPr>
                  <p:custDataLst>
                    <p:tags r:id="rId338"/>
                  </p:custDataLst>
                </p:nvPr>
              </p:nvSpPr>
              <p:spPr bwMode="auto">
                <a:xfrm>
                  <a:off x="4448683" y="2109836"/>
                  <a:ext cx="1372561" cy="221381"/>
                </a:xfrm>
                <a:custGeom>
                  <a:avLst/>
                  <a:gdLst/>
                  <a:ahLst/>
                  <a:cxnLst>
                    <a:cxn ang="0">
                      <a:pos x="0" y="152"/>
                    </a:cxn>
                    <a:cxn ang="0">
                      <a:pos x="230" y="0"/>
                    </a:cxn>
                    <a:cxn ang="0">
                      <a:pos x="943" y="0"/>
                    </a:cxn>
                    <a:cxn ang="0">
                      <a:pos x="714" y="152"/>
                    </a:cxn>
                    <a:cxn ang="0">
                      <a:pos x="0" y="152"/>
                    </a:cxn>
                  </a:cxnLst>
                  <a:rect l="0" t="0" r="r" b="b"/>
                  <a:pathLst>
                    <a:path w="943" h="152">
                      <a:moveTo>
                        <a:pt x="0" y="152"/>
                      </a:moveTo>
                      <a:lnTo>
                        <a:pt x="230" y="0"/>
                      </a:lnTo>
                      <a:lnTo>
                        <a:pt x="943" y="0"/>
                      </a:lnTo>
                      <a:lnTo>
                        <a:pt x="714" y="152"/>
                      </a:lnTo>
                      <a:lnTo>
                        <a:pt x="0" y="152"/>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225" name="Freeform 16">
                  <a:extLst>
                    <a:ext uri="{FF2B5EF4-FFF2-40B4-BE49-F238E27FC236}">
                      <a16:creationId xmlns:a16="http://schemas.microsoft.com/office/drawing/2014/main" id="{4161C2F5-4864-EEC8-E7D1-66F8CB1B34C2}"/>
                    </a:ext>
                  </a:extLst>
                </p:cNvPr>
                <p:cNvSpPr>
                  <a:spLocks/>
                </p:cNvSpPr>
                <p:nvPr>
                  <p:custDataLst>
                    <p:tags r:id="rId339"/>
                  </p:custDataLst>
                </p:nvPr>
              </p:nvSpPr>
              <p:spPr bwMode="auto">
                <a:xfrm>
                  <a:off x="5484429" y="2109836"/>
                  <a:ext cx="1374144" cy="221381"/>
                </a:xfrm>
                <a:custGeom>
                  <a:avLst/>
                  <a:gdLst/>
                  <a:ahLst/>
                  <a:cxnLst>
                    <a:cxn ang="0">
                      <a:pos x="0" y="152"/>
                    </a:cxn>
                    <a:cxn ang="0">
                      <a:pos x="230" y="0"/>
                    </a:cxn>
                    <a:cxn ang="0">
                      <a:pos x="943" y="0"/>
                    </a:cxn>
                    <a:cxn ang="0">
                      <a:pos x="714" y="152"/>
                    </a:cxn>
                    <a:cxn ang="0">
                      <a:pos x="0" y="152"/>
                    </a:cxn>
                  </a:cxnLst>
                  <a:rect l="0" t="0" r="r" b="b"/>
                  <a:pathLst>
                    <a:path w="943" h="152">
                      <a:moveTo>
                        <a:pt x="0" y="152"/>
                      </a:moveTo>
                      <a:lnTo>
                        <a:pt x="230" y="0"/>
                      </a:lnTo>
                      <a:lnTo>
                        <a:pt x="943" y="0"/>
                      </a:lnTo>
                      <a:lnTo>
                        <a:pt x="714" y="152"/>
                      </a:lnTo>
                      <a:lnTo>
                        <a:pt x="0" y="152"/>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226" name="Freeform 17">
                  <a:extLst>
                    <a:ext uri="{FF2B5EF4-FFF2-40B4-BE49-F238E27FC236}">
                      <a16:creationId xmlns:a16="http://schemas.microsoft.com/office/drawing/2014/main" id="{766DF4D7-778C-90EF-0FC9-DD83F771EFC9}"/>
                    </a:ext>
                  </a:extLst>
                </p:cNvPr>
                <p:cNvSpPr>
                  <a:spLocks/>
                </p:cNvSpPr>
                <p:nvPr>
                  <p:custDataLst>
                    <p:tags r:id="rId340"/>
                  </p:custDataLst>
                </p:nvPr>
              </p:nvSpPr>
              <p:spPr bwMode="auto">
                <a:xfrm>
                  <a:off x="6523339" y="2109836"/>
                  <a:ext cx="1374143" cy="221381"/>
                </a:xfrm>
                <a:custGeom>
                  <a:avLst/>
                  <a:gdLst/>
                  <a:ahLst/>
                  <a:cxnLst>
                    <a:cxn ang="0">
                      <a:pos x="0" y="152"/>
                    </a:cxn>
                    <a:cxn ang="0">
                      <a:pos x="230" y="0"/>
                    </a:cxn>
                    <a:cxn ang="0">
                      <a:pos x="943" y="0"/>
                    </a:cxn>
                    <a:cxn ang="0">
                      <a:pos x="714" y="152"/>
                    </a:cxn>
                    <a:cxn ang="0">
                      <a:pos x="0" y="152"/>
                    </a:cxn>
                  </a:cxnLst>
                  <a:rect l="0" t="0" r="r" b="b"/>
                  <a:pathLst>
                    <a:path w="943" h="152">
                      <a:moveTo>
                        <a:pt x="0" y="152"/>
                      </a:moveTo>
                      <a:lnTo>
                        <a:pt x="230" y="0"/>
                      </a:lnTo>
                      <a:lnTo>
                        <a:pt x="943" y="0"/>
                      </a:lnTo>
                      <a:lnTo>
                        <a:pt x="714" y="152"/>
                      </a:lnTo>
                      <a:lnTo>
                        <a:pt x="0" y="152"/>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227" name="Freeform 18">
                  <a:extLst>
                    <a:ext uri="{FF2B5EF4-FFF2-40B4-BE49-F238E27FC236}">
                      <a16:creationId xmlns:a16="http://schemas.microsoft.com/office/drawing/2014/main" id="{4403B358-9452-77E3-90C3-4F35398B41AF}"/>
                    </a:ext>
                  </a:extLst>
                </p:cNvPr>
                <p:cNvSpPr>
                  <a:spLocks/>
                </p:cNvSpPr>
                <p:nvPr>
                  <p:custDataLst>
                    <p:tags r:id="rId341"/>
                  </p:custDataLst>
                </p:nvPr>
              </p:nvSpPr>
              <p:spPr bwMode="auto">
                <a:xfrm>
                  <a:off x="4788660" y="1926407"/>
                  <a:ext cx="1310891" cy="185011"/>
                </a:xfrm>
                <a:custGeom>
                  <a:avLst/>
                  <a:gdLst/>
                  <a:ahLst/>
                  <a:cxnLst>
                    <a:cxn ang="0">
                      <a:pos x="0" y="127"/>
                    </a:cxn>
                    <a:cxn ang="0">
                      <a:pos x="190" y="0"/>
                    </a:cxn>
                    <a:cxn ang="0">
                      <a:pos x="907" y="0"/>
                    </a:cxn>
                    <a:cxn ang="0">
                      <a:pos x="714" y="127"/>
                    </a:cxn>
                    <a:cxn ang="0">
                      <a:pos x="0" y="127"/>
                    </a:cxn>
                  </a:cxnLst>
                  <a:rect l="0" t="0" r="r" b="b"/>
                  <a:pathLst>
                    <a:path w="907" h="127">
                      <a:moveTo>
                        <a:pt x="0" y="127"/>
                      </a:moveTo>
                      <a:lnTo>
                        <a:pt x="190" y="0"/>
                      </a:lnTo>
                      <a:lnTo>
                        <a:pt x="907" y="0"/>
                      </a:lnTo>
                      <a:lnTo>
                        <a:pt x="714" y="127"/>
                      </a:lnTo>
                      <a:lnTo>
                        <a:pt x="0" y="127"/>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228" name="Freeform 19">
                  <a:extLst>
                    <a:ext uri="{FF2B5EF4-FFF2-40B4-BE49-F238E27FC236}">
                      <a16:creationId xmlns:a16="http://schemas.microsoft.com/office/drawing/2014/main" id="{A5270E24-CDB2-A3F9-91E6-0843B6970A01}"/>
                    </a:ext>
                  </a:extLst>
                </p:cNvPr>
                <p:cNvSpPr>
                  <a:spLocks/>
                </p:cNvSpPr>
                <p:nvPr>
                  <p:custDataLst>
                    <p:tags r:id="rId342"/>
                  </p:custDataLst>
                </p:nvPr>
              </p:nvSpPr>
              <p:spPr bwMode="auto">
                <a:xfrm>
                  <a:off x="5822826" y="1926407"/>
                  <a:ext cx="1310891" cy="185011"/>
                </a:xfrm>
                <a:custGeom>
                  <a:avLst/>
                  <a:gdLst/>
                  <a:ahLst/>
                  <a:cxnLst>
                    <a:cxn ang="0">
                      <a:pos x="0" y="127"/>
                    </a:cxn>
                    <a:cxn ang="0">
                      <a:pos x="190" y="0"/>
                    </a:cxn>
                    <a:cxn ang="0">
                      <a:pos x="907" y="0"/>
                    </a:cxn>
                    <a:cxn ang="0">
                      <a:pos x="714" y="127"/>
                    </a:cxn>
                    <a:cxn ang="0">
                      <a:pos x="0" y="127"/>
                    </a:cxn>
                  </a:cxnLst>
                  <a:rect l="0" t="0" r="r" b="b"/>
                  <a:pathLst>
                    <a:path w="907" h="127">
                      <a:moveTo>
                        <a:pt x="0" y="127"/>
                      </a:moveTo>
                      <a:lnTo>
                        <a:pt x="190" y="0"/>
                      </a:lnTo>
                      <a:lnTo>
                        <a:pt x="907" y="0"/>
                      </a:lnTo>
                      <a:lnTo>
                        <a:pt x="714" y="127"/>
                      </a:lnTo>
                      <a:lnTo>
                        <a:pt x="0" y="127"/>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229" name="Freeform 20">
                  <a:extLst>
                    <a:ext uri="{FF2B5EF4-FFF2-40B4-BE49-F238E27FC236}">
                      <a16:creationId xmlns:a16="http://schemas.microsoft.com/office/drawing/2014/main" id="{EFB871F5-51D2-8B19-6BA1-B5ABFFE1B153}"/>
                    </a:ext>
                  </a:extLst>
                </p:cNvPr>
                <p:cNvSpPr>
                  <a:spLocks/>
                </p:cNvSpPr>
                <p:nvPr>
                  <p:custDataLst>
                    <p:tags r:id="rId343"/>
                  </p:custDataLst>
                </p:nvPr>
              </p:nvSpPr>
              <p:spPr bwMode="auto">
                <a:xfrm>
                  <a:off x="6853829" y="1926407"/>
                  <a:ext cx="1320379" cy="185011"/>
                </a:xfrm>
                <a:custGeom>
                  <a:avLst/>
                  <a:gdLst/>
                  <a:ahLst/>
                  <a:cxnLst>
                    <a:cxn ang="0">
                      <a:pos x="0" y="127"/>
                    </a:cxn>
                    <a:cxn ang="0">
                      <a:pos x="190" y="0"/>
                    </a:cxn>
                    <a:cxn ang="0">
                      <a:pos x="907" y="0"/>
                    </a:cxn>
                    <a:cxn ang="0">
                      <a:pos x="714" y="127"/>
                    </a:cxn>
                    <a:cxn ang="0">
                      <a:pos x="0" y="127"/>
                    </a:cxn>
                  </a:cxnLst>
                  <a:rect l="0" t="0" r="r" b="b"/>
                  <a:pathLst>
                    <a:path w="907" h="127">
                      <a:moveTo>
                        <a:pt x="0" y="127"/>
                      </a:moveTo>
                      <a:lnTo>
                        <a:pt x="190" y="0"/>
                      </a:lnTo>
                      <a:lnTo>
                        <a:pt x="907" y="0"/>
                      </a:lnTo>
                      <a:lnTo>
                        <a:pt x="714" y="127"/>
                      </a:lnTo>
                      <a:lnTo>
                        <a:pt x="0" y="127"/>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230" name="Freeform 21">
                  <a:extLst>
                    <a:ext uri="{FF2B5EF4-FFF2-40B4-BE49-F238E27FC236}">
                      <a16:creationId xmlns:a16="http://schemas.microsoft.com/office/drawing/2014/main" id="{1021D492-1347-1115-558A-EE1201E6FE81}"/>
                    </a:ext>
                  </a:extLst>
                </p:cNvPr>
                <p:cNvSpPr>
                  <a:spLocks/>
                </p:cNvSpPr>
                <p:nvPr>
                  <p:custDataLst>
                    <p:tags r:id="rId344"/>
                  </p:custDataLst>
                </p:nvPr>
              </p:nvSpPr>
              <p:spPr bwMode="auto">
                <a:xfrm>
                  <a:off x="7125811" y="2329637"/>
                  <a:ext cx="439599" cy="1307730"/>
                </a:xfrm>
                <a:custGeom>
                  <a:avLst/>
                  <a:gdLst/>
                  <a:ahLst/>
                  <a:cxnLst>
                    <a:cxn ang="0">
                      <a:pos x="0" y="200"/>
                    </a:cxn>
                    <a:cxn ang="0">
                      <a:pos x="303" y="0"/>
                    </a:cxn>
                    <a:cxn ang="0">
                      <a:pos x="303" y="698"/>
                    </a:cxn>
                    <a:cxn ang="0">
                      <a:pos x="1" y="897"/>
                    </a:cxn>
                    <a:cxn ang="0">
                      <a:pos x="0" y="200"/>
                    </a:cxn>
                  </a:cxnLst>
                  <a:rect l="0" t="0" r="r" b="b"/>
                  <a:pathLst>
                    <a:path w="303" h="897">
                      <a:moveTo>
                        <a:pt x="0" y="200"/>
                      </a:moveTo>
                      <a:lnTo>
                        <a:pt x="303" y="0"/>
                      </a:lnTo>
                      <a:lnTo>
                        <a:pt x="303" y="698"/>
                      </a:lnTo>
                      <a:lnTo>
                        <a:pt x="1" y="897"/>
                      </a:lnTo>
                      <a:lnTo>
                        <a:pt x="0" y="200"/>
                      </a:lnTo>
                      <a:close/>
                    </a:path>
                  </a:pathLst>
                </a:custGeom>
                <a:solidFill>
                  <a:schemeClr val="accent1">
                    <a:lumMod val="100000"/>
                  </a:schemeClr>
                </a:solidFill>
                <a:ln w="9525" cap="flat" cmpd="sng">
                  <a:solidFill>
                    <a:srgbClr val="FFFFFF"/>
                  </a:solidFill>
                  <a:prstDash val="solid"/>
                  <a:round/>
                  <a:headEnd/>
                  <a:tailEnd/>
                </a:ln>
                <a:effectLst/>
              </p:spPr>
              <p:txBody>
                <a:bodyPr wrap="none" lIns="0" tIns="0" rIns="0" bIns="0" anchor="ctr">
                  <a:noAutofit/>
                </a:bodyPr>
                <a:lstStyle/>
                <a:p>
                  <a:endParaRPr lang="en-US" dirty="0"/>
                </a:p>
              </p:txBody>
            </p:sp>
            <p:sp>
              <p:nvSpPr>
                <p:cNvPr id="231" name="Freeform 22">
                  <a:extLst>
                    <a:ext uri="{FF2B5EF4-FFF2-40B4-BE49-F238E27FC236}">
                      <a16:creationId xmlns:a16="http://schemas.microsoft.com/office/drawing/2014/main" id="{42E325DC-01FC-41EB-A069-181286A0C44C}"/>
                    </a:ext>
                  </a:extLst>
                </p:cNvPr>
                <p:cNvSpPr>
                  <a:spLocks/>
                </p:cNvSpPr>
                <p:nvPr>
                  <p:custDataLst>
                    <p:tags r:id="rId345"/>
                  </p:custDataLst>
                </p:nvPr>
              </p:nvSpPr>
              <p:spPr bwMode="auto">
                <a:xfrm>
                  <a:off x="7125811" y="3344825"/>
                  <a:ext cx="439599" cy="1315635"/>
                </a:xfrm>
                <a:custGeom>
                  <a:avLst/>
                  <a:gdLst/>
                  <a:ahLst/>
                  <a:cxnLst>
                    <a:cxn ang="0">
                      <a:pos x="0" y="200"/>
                    </a:cxn>
                    <a:cxn ang="0">
                      <a:pos x="303" y="0"/>
                    </a:cxn>
                    <a:cxn ang="0">
                      <a:pos x="303" y="698"/>
                    </a:cxn>
                    <a:cxn ang="0">
                      <a:pos x="1" y="897"/>
                    </a:cxn>
                    <a:cxn ang="0">
                      <a:pos x="0" y="200"/>
                    </a:cxn>
                  </a:cxnLst>
                  <a:rect l="0" t="0" r="r" b="b"/>
                  <a:pathLst>
                    <a:path w="303" h="897">
                      <a:moveTo>
                        <a:pt x="0" y="200"/>
                      </a:moveTo>
                      <a:lnTo>
                        <a:pt x="303" y="0"/>
                      </a:lnTo>
                      <a:lnTo>
                        <a:pt x="303" y="698"/>
                      </a:lnTo>
                      <a:lnTo>
                        <a:pt x="1" y="897"/>
                      </a:lnTo>
                      <a:lnTo>
                        <a:pt x="0" y="200"/>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232" name="Freeform 23">
                  <a:extLst>
                    <a:ext uri="{FF2B5EF4-FFF2-40B4-BE49-F238E27FC236}">
                      <a16:creationId xmlns:a16="http://schemas.microsoft.com/office/drawing/2014/main" id="{E5140D1B-746E-BD87-45A6-A77E7810A2BE}"/>
                    </a:ext>
                  </a:extLst>
                </p:cNvPr>
                <p:cNvSpPr>
                  <a:spLocks/>
                </p:cNvSpPr>
                <p:nvPr>
                  <p:custDataLst>
                    <p:tags r:id="rId346"/>
                  </p:custDataLst>
                </p:nvPr>
              </p:nvSpPr>
              <p:spPr bwMode="auto">
                <a:xfrm>
                  <a:off x="7125811" y="4366340"/>
                  <a:ext cx="439599" cy="1315635"/>
                </a:xfrm>
                <a:custGeom>
                  <a:avLst/>
                  <a:gdLst/>
                  <a:ahLst/>
                  <a:cxnLst>
                    <a:cxn ang="0">
                      <a:pos x="0" y="200"/>
                    </a:cxn>
                    <a:cxn ang="0">
                      <a:pos x="303" y="0"/>
                    </a:cxn>
                    <a:cxn ang="0">
                      <a:pos x="303" y="698"/>
                    </a:cxn>
                    <a:cxn ang="0">
                      <a:pos x="1" y="897"/>
                    </a:cxn>
                    <a:cxn ang="0">
                      <a:pos x="0" y="200"/>
                    </a:cxn>
                  </a:cxnLst>
                  <a:rect l="0" t="0" r="r" b="b"/>
                  <a:pathLst>
                    <a:path w="303" h="897">
                      <a:moveTo>
                        <a:pt x="0" y="200"/>
                      </a:moveTo>
                      <a:lnTo>
                        <a:pt x="303" y="0"/>
                      </a:lnTo>
                      <a:lnTo>
                        <a:pt x="303" y="698"/>
                      </a:lnTo>
                      <a:lnTo>
                        <a:pt x="1" y="897"/>
                      </a:lnTo>
                      <a:lnTo>
                        <a:pt x="0" y="200"/>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233" name="Freeform 24">
                  <a:extLst>
                    <a:ext uri="{FF2B5EF4-FFF2-40B4-BE49-F238E27FC236}">
                      <a16:creationId xmlns:a16="http://schemas.microsoft.com/office/drawing/2014/main" id="{A4B32909-11EE-947C-9366-165E9993A740}"/>
                    </a:ext>
                  </a:extLst>
                </p:cNvPr>
                <p:cNvSpPr>
                  <a:spLocks/>
                </p:cNvSpPr>
                <p:nvPr>
                  <p:custDataLst>
                    <p:tags r:id="rId347"/>
                  </p:custDataLst>
                </p:nvPr>
              </p:nvSpPr>
              <p:spPr bwMode="auto">
                <a:xfrm>
                  <a:off x="7565409" y="2112999"/>
                  <a:ext cx="324165" cy="1231826"/>
                </a:xfrm>
                <a:custGeom>
                  <a:avLst/>
                  <a:gdLst/>
                  <a:ahLst/>
                  <a:cxnLst>
                    <a:cxn ang="0">
                      <a:pos x="0" y="149"/>
                    </a:cxn>
                    <a:cxn ang="0">
                      <a:pos x="223" y="0"/>
                    </a:cxn>
                    <a:cxn ang="0">
                      <a:pos x="223" y="700"/>
                    </a:cxn>
                    <a:cxn ang="0">
                      <a:pos x="1" y="846"/>
                    </a:cxn>
                    <a:cxn ang="0">
                      <a:pos x="0" y="149"/>
                    </a:cxn>
                  </a:cxnLst>
                  <a:rect l="0" t="0" r="r" b="b"/>
                  <a:pathLst>
                    <a:path w="223" h="846">
                      <a:moveTo>
                        <a:pt x="0" y="149"/>
                      </a:moveTo>
                      <a:lnTo>
                        <a:pt x="223" y="0"/>
                      </a:lnTo>
                      <a:lnTo>
                        <a:pt x="223" y="700"/>
                      </a:lnTo>
                      <a:lnTo>
                        <a:pt x="1" y="846"/>
                      </a:lnTo>
                      <a:lnTo>
                        <a:pt x="0" y="149"/>
                      </a:lnTo>
                      <a:close/>
                    </a:path>
                  </a:pathLst>
                </a:custGeom>
                <a:solidFill>
                  <a:srgbClr val="D9D9D9"/>
                </a:solidFill>
                <a:ln w="9525" cap="flat" cmpd="sng">
                  <a:solidFill>
                    <a:srgbClr val="FFFFFF"/>
                  </a:solidFill>
                  <a:prstDash val="solid"/>
                  <a:round/>
                  <a:headEnd/>
                  <a:tailEnd/>
                </a:ln>
                <a:effectLst/>
              </p:spPr>
              <p:txBody>
                <a:bodyPr wrap="none" lIns="0" tIns="0" rIns="0" bIns="0" anchor="ctr">
                  <a:noAutofit/>
                </a:bodyPr>
                <a:lstStyle/>
                <a:p>
                  <a:endParaRPr lang="en-US" dirty="0"/>
                </a:p>
              </p:txBody>
            </p:sp>
            <p:sp>
              <p:nvSpPr>
                <p:cNvPr id="234" name="Freeform 25">
                  <a:extLst>
                    <a:ext uri="{FF2B5EF4-FFF2-40B4-BE49-F238E27FC236}">
                      <a16:creationId xmlns:a16="http://schemas.microsoft.com/office/drawing/2014/main" id="{65F98F0A-C626-4312-C39B-FF4625196A5A}"/>
                    </a:ext>
                  </a:extLst>
                </p:cNvPr>
                <p:cNvSpPr>
                  <a:spLocks/>
                </p:cNvSpPr>
                <p:nvPr>
                  <p:custDataLst>
                    <p:tags r:id="rId348"/>
                  </p:custDataLst>
                </p:nvPr>
              </p:nvSpPr>
              <p:spPr bwMode="auto">
                <a:xfrm>
                  <a:off x="7565409" y="3129770"/>
                  <a:ext cx="324165" cy="1238152"/>
                </a:xfrm>
                <a:custGeom>
                  <a:avLst/>
                  <a:gdLst/>
                  <a:ahLst/>
                  <a:cxnLst>
                    <a:cxn ang="0">
                      <a:pos x="0" y="149"/>
                    </a:cxn>
                    <a:cxn ang="0">
                      <a:pos x="223" y="0"/>
                    </a:cxn>
                    <a:cxn ang="0">
                      <a:pos x="223" y="700"/>
                    </a:cxn>
                    <a:cxn ang="0">
                      <a:pos x="1" y="846"/>
                    </a:cxn>
                    <a:cxn ang="0">
                      <a:pos x="0" y="149"/>
                    </a:cxn>
                  </a:cxnLst>
                  <a:rect l="0" t="0" r="r" b="b"/>
                  <a:pathLst>
                    <a:path w="223" h="846">
                      <a:moveTo>
                        <a:pt x="0" y="149"/>
                      </a:moveTo>
                      <a:lnTo>
                        <a:pt x="223" y="0"/>
                      </a:lnTo>
                      <a:lnTo>
                        <a:pt x="223" y="700"/>
                      </a:lnTo>
                      <a:lnTo>
                        <a:pt x="1" y="846"/>
                      </a:lnTo>
                      <a:lnTo>
                        <a:pt x="0" y="149"/>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235" name="Freeform 26">
                  <a:extLst>
                    <a:ext uri="{FF2B5EF4-FFF2-40B4-BE49-F238E27FC236}">
                      <a16:creationId xmlns:a16="http://schemas.microsoft.com/office/drawing/2014/main" id="{D3E8D077-622F-BF24-C774-D32543FCBB55}"/>
                    </a:ext>
                  </a:extLst>
                </p:cNvPr>
                <p:cNvSpPr>
                  <a:spLocks/>
                </p:cNvSpPr>
                <p:nvPr>
                  <p:custDataLst>
                    <p:tags r:id="rId349"/>
                  </p:custDataLst>
                </p:nvPr>
              </p:nvSpPr>
              <p:spPr bwMode="auto">
                <a:xfrm>
                  <a:off x="7565409" y="4152866"/>
                  <a:ext cx="324165" cy="1238151"/>
                </a:xfrm>
                <a:custGeom>
                  <a:avLst/>
                  <a:gdLst/>
                  <a:ahLst/>
                  <a:cxnLst>
                    <a:cxn ang="0">
                      <a:pos x="0" y="149"/>
                    </a:cxn>
                    <a:cxn ang="0">
                      <a:pos x="223" y="0"/>
                    </a:cxn>
                    <a:cxn ang="0">
                      <a:pos x="223" y="700"/>
                    </a:cxn>
                    <a:cxn ang="0">
                      <a:pos x="1" y="846"/>
                    </a:cxn>
                    <a:cxn ang="0">
                      <a:pos x="0" y="149"/>
                    </a:cxn>
                  </a:cxnLst>
                  <a:rect l="0" t="0" r="r" b="b"/>
                  <a:pathLst>
                    <a:path w="223" h="846">
                      <a:moveTo>
                        <a:pt x="0" y="149"/>
                      </a:moveTo>
                      <a:lnTo>
                        <a:pt x="223" y="0"/>
                      </a:lnTo>
                      <a:lnTo>
                        <a:pt x="223" y="700"/>
                      </a:lnTo>
                      <a:lnTo>
                        <a:pt x="1" y="846"/>
                      </a:lnTo>
                      <a:lnTo>
                        <a:pt x="0" y="149"/>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236" name="Freeform 27">
                  <a:extLst>
                    <a:ext uri="{FF2B5EF4-FFF2-40B4-BE49-F238E27FC236}">
                      <a16:creationId xmlns:a16="http://schemas.microsoft.com/office/drawing/2014/main" id="{00AAFCA0-6524-D92A-EA60-4202E24D4119}"/>
                    </a:ext>
                  </a:extLst>
                </p:cNvPr>
                <p:cNvSpPr>
                  <a:spLocks/>
                </p:cNvSpPr>
                <p:nvPr>
                  <p:custDataLst>
                    <p:tags r:id="rId350"/>
                  </p:custDataLst>
                </p:nvPr>
              </p:nvSpPr>
              <p:spPr bwMode="auto">
                <a:xfrm>
                  <a:off x="7887993" y="1929569"/>
                  <a:ext cx="283052" cy="1200201"/>
                </a:xfrm>
                <a:custGeom>
                  <a:avLst/>
                  <a:gdLst/>
                  <a:ahLst/>
                  <a:cxnLst>
                    <a:cxn ang="0">
                      <a:pos x="0" y="127"/>
                    </a:cxn>
                    <a:cxn ang="0">
                      <a:pos x="195" y="0"/>
                    </a:cxn>
                    <a:cxn ang="0">
                      <a:pos x="195" y="698"/>
                    </a:cxn>
                    <a:cxn ang="0">
                      <a:pos x="1" y="824"/>
                    </a:cxn>
                    <a:cxn ang="0">
                      <a:pos x="0" y="127"/>
                    </a:cxn>
                  </a:cxnLst>
                  <a:rect l="0" t="0" r="r" b="b"/>
                  <a:pathLst>
                    <a:path w="195" h="824">
                      <a:moveTo>
                        <a:pt x="0" y="127"/>
                      </a:moveTo>
                      <a:lnTo>
                        <a:pt x="195" y="0"/>
                      </a:lnTo>
                      <a:lnTo>
                        <a:pt x="195" y="698"/>
                      </a:lnTo>
                      <a:lnTo>
                        <a:pt x="1" y="824"/>
                      </a:lnTo>
                      <a:lnTo>
                        <a:pt x="0" y="127"/>
                      </a:lnTo>
                      <a:close/>
                    </a:path>
                  </a:pathLst>
                </a:custGeom>
                <a:solidFill>
                  <a:srgbClr val="D9D9D9"/>
                </a:solidFill>
                <a:ln w="9525" cap="flat" cmpd="sng">
                  <a:solidFill>
                    <a:srgbClr val="FFFFFF"/>
                  </a:solidFill>
                  <a:prstDash val="solid"/>
                  <a:round/>
                  <a:headEnd/>
                  <a:tailEnd/>
                </a:ln>
                <a:effectLst/>
              </p:spPr>
              <p:txBody>
                <a:bodyPr wrap="none" lIns="0" tIns="0" rIns="0" bIns="0" anchor="ctr">
                  <a:noAutofit/>
                </a:bodyPr>
                <a:lstStyle/>
                <a:p>
                  <a:endParaRPr lang="en-US" dirty="0"/>
                </a:p>
              </p:txBody>
            </p:sp>
            <p:sp>
              <p:nvSpPr>
                <p:cNvPr id="237" name="Freeform 28">
                  <a:extLst>
                    <a:ext uri="{FF2B5EF4-FFF2-40B4-BE49-F238E27FC236}">
                      <a16:creationId xmlns:a16="http://schemas.microsoft.com/office/drawing/2014/main" id="{02463C68-807A-4D89-AD31-B669884F2360}"/>
                    </a:ext>
                  </a:extLst>
                </p:cNvPr>
                <p:cNvSpPr>
                  <a:spLocks/>
                </p:cNvSpPr>
                <p:nvPr>
                  <p:custDataLst>
                    <p:tags r:id="rId351"/>
                  </p:custDataLst>
                </p:nvPr>
              </p:nvSpPr>
              <p:spPr bwMode="auto">
                <a:xfrm>
                  <a:off x="7887993" y="2946339"/>
                  <a:ext cx="283052" cy="1203363"/>
                </a:xfrm>
                <a:custGeom>
                  <a:avLst/>
                  <a:gdLst/>
                  <a:ahLst/>
                  <a:cxnLst>
                    <a:cxn ang="0">
                      <a:pos x="0" y="127"/>
                    </a:cxn>
                    <a:cxn ang="0">
                      <a:pos x="195" y="0"/>
                    </a:cxn>
                    <a:cxn ang="0">
                      <a:pos x="195" y="698"/>
                    </a:cxn>
                    <a:cxn ang="0">
                      <a:pos x="1" y="824"/>
                    </a:cxn>
                    <a:cxn ang="0">
                      <a:pos x="0" y="127"/>
                    </a:cxn>
                  </a:cxnLst>
                  <a:rect l="0" t="0" r="r" b="b"/>
                  <a:pathLst>
                    <a:path w="195" h="824">
                      <a:moveTo>
                        <a:pt x="0" y="127"/>
                      </a:moveTo>
                      <a:lnTo>
                        <a:pt x="195" y="0"/>
                      </a:lnTo>
                      <a:lnTo>
                        <a:pt x="195" y="698"/>
                      </a:lnTo>
                      <a:lnTo>
                        <a:pt x="1" y="824"/>
                      </a:lnTo>
                      <a:lnTo>
                        <a:pt x="0" y="127"/>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238" name="Freeform 29">
                  <a:extLst>
                    <a:ext uri="{FF2B5EF4-FFF2-40B4-BE49-F238E27FC236}">
                      <a16:creationId xmlns:a16="http://schemas.microsoft.com/office/drawing/2014/main" id="{15458A94-9B2E-ECAF-5F23-C62A086F30F3}"/>
                    </a:ext>
                  </a:extLst>
                </p:cNvPr>
                <p:cNvSpPr>
                  <a:spLocks/>
                </p:cNvSpPr>
                <p:nvPr>
                  <p:custDataLst>
                    <p:tags r:id="rId352"/>
                  </p:custDataLst>
                </p:nvPr>
              </p:nvSpPr>
              <p:spPr bwMode="auto">
                <a:xfrm>
                  <a:off x="7887993" y="3963112"/>
                  <a:ext cx="283052" cy="1211270"/>
                </a:xfrm>
                <a:custGeom>
                  <a:avLst/>
                  <a:gdLst/>
                  <a:ahLst/>
                  <a:cxnLst>
                    <a:cxn ang="0">
                      <a:pos x="0" y="129"/>
                    </a:cxn>
                    <a:cxn ang="0">
                      <a:pos x="195" y="0"/>
                    </a:cxn>
                    <a:cxn ang="0">
                      <a:pos x="195" y="702"/>
                    </a:cxn>
                    <a:cxn ang="0">
                      <a:pos x="1" y="832"/>
                    </a:cxn>
                    <a:cxn ang="0">
                      <a:pos x="0" y="129"/>
                    </a:cxn>
                  </a:cxnLst>
                  <a:rect l="0" t="0" r="r" b="b"/>
                  <a:pathLst>
                    <a:path w="195" h="832">
                      <a:moveTo>
                        <a:pt x="0" y="129"/>
                      </a:moveTo>
                      <a:lnTo>
                        <a:pt x="195" y="0"/>
                      </a:lnTo>
                      <a:lnTo>
                        <a:pt x="195" y="702"/>
                      </a:lnTo>
                      <a:lnTo>
                        <a:pt x="1" y="832"/>
                      </a:lnTo>
                      <a:lnTo>
                        <a:pt x="0" y="129"/>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grpSp>
          <p:grpSp>
            <p:nvGrpSpPr>
              <p:cNvPr id="239" name="组合 238">
                <a:extLst>
                  <a:ext uri="{FF2B5EF4-FFF2-40B4-BE49-F238E27FC236}">
                    <a16:creationId xmlns:a16="http://schemas.microsoft.com/office/drawing/2014/main" id="{5E5C99DD-AD39-BEAB-6884-7FB1FAA7F3AD}"/>
                  </a:ext>
                </a:extLst>
              </p:cNvPr>
              <p:cNvGrpSpPr/>
              <p:nvPr/>
            </p:nvGrpSpPr>
            <p:grpSpPr>
              <a:xfrm>
                <a:off x="1198107" y="4357591"/>
                <a:ext cx="799871" cy="824750"/>
                <a:chOff x="4015410" y="1926407"/>
                <a:chExt cx="4158798" cy="3755569"/>
              </a:xfrm>
            </p:grpSpPr>
            <p:sp>
              <p:nvSpPr>
                <p:cNvPr id="240" name="Rectangle 3">
                  <a:extLst>
                    <a:ext uri="{FF2B5EF4-FFF2-40B4-BE49-F238E27FC236}">
                      <a16:creationId xmlns:a16="http://schemas.microsoft.com/office/drawing/2014/main" id="{114B6040-4CBD-304A-8CA3-00E9F085A93D}"/>
                    </a:ext>
                  </a:extLst>
                </p:cNvPr>
                <p:cNvSpPr>
                  <a:spLocks noChangeArrowheads="1"/>
                </p:cNvSpPr>
                <p:nvPr>
                  <p:custDataLst>
                    <p:tags r:id="rId299"/>
                  </p:custDataLst>
                </p:nvPr>
              </p:nvSpPr>
              <p:spPr bwMode="auto">
                <a:xfrm>
                  <a:off x="5055900" y="2622176"/>
                  <a:ext cx="1038909" cy="1021515"/>
                </a:xfrm>
                <a:prstGeom prst="rect">
                  <a:avLst/>
                </a:prstGeom>
                <a:solidFill>
                  <a:srgbClr val="D9D9D9"/>
                </a:solidFill>
                <a:ln w="9525" algn="ctr">
                  <a:solidFill>
                    <a:srgbClr val="FFFFFF"/>
                  </a:solidFill>
                  <a:miter lim="800000"/>
                  <a:headEnd/>
                  <a:tailEnd/>
                </a:ln>
                <a:effectLst/>
              </p:spPr>
              <p:txBody>
                <a:bodyPr lIns="36005" tIns="36005" rIns="36005" bIns="36005" anchor="ctr">
                  <a:noAutofit/>
                </a:bodyPr>
                <a:lstStyle/>
                <a:p>
                  <a:pPr algn="ctr">
                    <a:tabLst>
                      <a:tab pos="266700" algn="l"/>
                      <a:tab pos="631825" algn="l"/>
                      <a:tab pos="981075" algn="l"/>
                    </a:tabLst>
                  </a:pPr>
                  <a:endParaRPr lang="en-US" dirty="0"/>
                </a:p>
              </p:txBody>
            </p:sp>
            <p:sp>
              <p:nvSpPr>
                <p:cNvPr id="241" name="Rectangle 4">
                  <a:extLst>
                    <a:ext uri="{FF2B5EF4-FFF2-40B4-BE49-F238E27FC236}">
                      <a16:creationId xmlns:a16="http://schemas.microsoft.com/office/drawing/2014/main" id="{0BA58A0B-35A7-21A6-5BB0-55CF550DDF0C}"/>
                    </a:ext>
                  </a:extLst>
                </p:cNvPr>
                <p:cNvSpPr>
                  <a:spLocks noChangeArrowheads="1"/>
                </p:cNvSpPr>
                <p:nvPr>
                  <p:custDataLst>
                    <p:tags r:id="rId300"/>
                  </p:custDataLst>
                </p:nvPr>
              </p:nvSpPr>
              <p:spPr bwMode="auto">
                <a:xfrm>
                  <a:off x="6094808" y="2622176"/>
                  <a:ext cx="1032584" cy="1021515"/>
                </a:xfrm>
                <a:prstGeom prst="rect">
                  <a:avLst/>
                </a:prstGeom>
                <a:solidFill>
                  <a:schemeClr val="accent1">
                    <a:lumMod val="100000"/>
                  </a:schemeClr>
                </a:solidFill>
                <a:ln w="9525" algn="ctr">
                  <a:solidFill>
                    <a:srgbClr val="FFFFFF"/>
                  </a:solidFill>
                  <a:miter lim="800000"/>
                  <a:headEnd/>
                  <a:tailEnd/>
                </a:ln>
                <a:effectLst/>
              </p:spPr>
              <p:txBody>
                <a:bodyPr lIns="36005" tIns="36005" rIns="36005" bIns="36005" anchor="ctr">
                  <a:noAutofit/>
                </a:bodyPr>
                <a:lstStyle/>
                <a:p>
                  <a:pPr algn="ctr">
                    <a:tabLst>
                      <a:tab pos="266700" algn="l"/>
                      <a:tab pos="631825" algn="l"/>
                      <a:tab pos="981075" algn="l"/>
                    </a:tabLst>
                  </a:pPr>
                  <a:endParaRPr lang="en-US" dirty="0">
                    <a:solidFill>
                      <a:schemeClr val="bg1"/>
                    </a:solidFill>
                  </a:endParaRPr>
                </a:p>
              </p:txBody>
            </p:sp>
            <p:sp>
              <p:nvSpPr>
                <p:cNvPr id="242" name="Rectangle 5">
                  <a:extLst>
                    <a:ext uri="{FF2B5EF4-FFF2-40B4-BE49-F238E27FC236}">
                      <a16:creationId xmlns:a16="http://schemas.microsoft.com/office/drawing/2014/main" id="{3B59409A-956E-10FE-C7A5-F20AE4A103AF}"/>
                    </a:ext>
                  </a:extLst>
                </p:cNvPr>
                <p:cNvSpPr>
                  <a:spLocks noChangeArrowheads="1"/>
                </p:cNvSpPr>
                <p:nvPr>
                  <p:custDataLst>
                    <p:tags r:id="rId301"/>
                  </p:custDataLst>
                </p:nvPr>
              </p:nvSpPr>
              <p:spPr bwMode="auto">
                <a:xfrm>
                  <a:off x="5055900" y="3637365"/>
                  <a:ext cx="1038909" cy="1021515"/>
                </a:xfrm>
                <a:prstGeom prst="rect">
                  <a:avLst/>
                </a:prstGeom>
                <a:solidFill>
                  <a:srgbClr val="D9D9D9"/>
                </a:solidFill>
                <a:ln w="9525" algn="ctr">
                  <a:solidFill>
                    <a:srgbClr val="FFFFFF"/>
                  </a:solidFill>
                  <a:miter lim="800000"/>
                  <a:headEnd/>
                  <a:tailEnd/>
                </a:ln>
                <a:effectLst/>
              </p:spPr>
              <p:txBody>
                <a:bodyPr lIns="36005" tIns="36005" rIns="36005" bIns="36005" anchor="ctr">
                  <a:noAutofit/>
                </a:bodyPr>
                <a:lstStyle/>
                <a:p>
                  <a:pPr algn="ctr">
                    <a:tabLst>
                      <a:tab pos="266700" algn="l"/>
                      <a:tab pos="631825" algn="l"/>
                      <a:tab pos="981075" algn="l"/>
                    </a:tabLst>
                  </a:pPr>
                  <a:endParaRPr lang="en-US" dirty="0"/>
                </a:p>
              </p:txBody>
            </p:sp>
            <p:sp>
              <p:nvSpPr>
                <p:cNvPr id="243" name="Rectangle 6">
                  <a:extLst>
                    <a:ext uri="{FF2B5EF4-FFF2-40B4-BE49-F238E27FC236}">
                      <a16:creationId xmlns:a16="http://schemas.microsoft.com/office/drawing/2014/main" id="{A45005B9-D41B-B42F-EF6A-E523F3CF39D1}"/>
                    </a:ext>
                  </a:extLst>
                </p:cNvPr>
                <p:cNvSpPr>
                  <a:spLocks noChangeArrowheads="1"/>
                </p:cNvSpPr>
                <p:nvPr>
                  <p:custDataLst>
                    <p:tags r:id="rId302"/>
                  </p:custDataLst>
                </p:nvPr>
              </p:nvSpPr>
              <p:spPr bwMode="auto">
                <a:xfrm>
                  <a:off x="6094808" y="3637365"/>
                  <a:ext cx="1038910" cy="1021515"/>
                </a:xfrm>
                <a:prstGeom prst="rect">
                  <a:avLst/>
                </a:prstGeom>
                <a:solidFill>
                  <a:srgbClr val="D9D9D9"/>
                </a:solidFill>
                <a:ln w="9525" algn="ctr">
                  <a:solidFill>
                    <a:srgbClr val="FFFFFF"/>
                  </a:solidFill>
                  <a:miter lim="800000"/>
                  <a:headEnd/>
                  <a:tailEnd/>
                </a:ln>
                <a:effectLst/>
              </p:spPr>
              <p:txBody>
                <a:bodyPr lIns="36005" tIns="36005" rIns="36005" bIns="36005" anchor="ctr">
                  <a:noAutofit/>
                </a:bodyPr>
                <a:lstStyle/>
                <a:p>
                  <a:pPr algn="ctr">
                    <a:tabLst>
                      <a:tab pos="266700" algn="l"/>
                      <a:tab pos="631825" algn="l"/>
                      <a:tab pos="981075" algn="l"/>
                    </a:tabLst>
                  </a:pPr>
                  <a:endParaRPr lang="en-US" dirty="0"/>
                </a:p>
              </p:txBody>
            </p:sp>
            <p:sp>
              <p:nvSpPr>
                <p:cNvPr id="244" name="Rectangle 7">
                  <a:extLst>
                    <a:ext uri="{FF2B5EF4-FFF2-40B4-BE49-F238E27FC236}">
                      <a16:creationId xmlns:a16="http://schemas.microsoft.com/office/drawing/2014/main" id="{2A52B8F4-C906-2B4F-3337-ACA7233D9F5C}"/>
                    </a:ext>
                  </a:extLst>
                </p:cNvPr>
                <p:cNvSpPr>
                  <a:spLocks noChangeArrowheads="1"/>
                </p:cNvSpPr>
                <p:nvPr>
                  <p:custDataLst>
                    <p:tags r:id="rId303"/>
                  </p:custDataLst>
                </p:nvPr>
              </p:nvSpPr>
              <p:spPr bwMode="auto">
                <a:xfrm>
                  <a:off x="4016989" y="2622176"/>
                  <a:ext cx="1038910" cy="1021515"/>
                </a:xfrm>
                <a:prstGeom prst="rect">
                  <a:avLst/>
                </a:prstGeom>
                <a:solidFill>
                  <a:srgbClr val="D9D9D9"/>
                </a:solidFill>
                <a:ln w="9525" algn="ctr">
                  <a:solidFill>
                    <a:srgbClr val="FFFFFF"/>
                  </a:solidFill>
                  <a:miter lim="800000"/>
                  <a:headEnd/>
                  <a:tailEnd/>
                </a:ln>
                <a:effectLst/>
              </p:spPr>
              <p:txBody>
                <a:bodyPr lIns="36005" tIns="36005" rIns="36005" bIns="36005" anchor="ctr">
                  <a:noAutofit/>
                </a:bodyPr>
                <a:lstStyle/>
                <a:p>
                  <a:pPr algn="ctr">
                    <a:tabLst>
                      <a:tab pos="266700" algn="l"/>
                      <a:tab pos="631825" algn="l"/>
                      <a:tab pos="981075" algn="l"/>
                    </a:tabLst>
                  </a:pPr>
                  <a:endParaRPr lang="en-US" dirty="0"/>
                </a:p>
              </p:txBody>
            </p:sp>
            <p:sp>
              <p:nvSpPr>
                <p:cNvPr id="245" name="Rectangle 8">
                  <a:extLst>
                    <a:ext uri="{FF2B5EF4-FFF2-40B4-BE49-F238E27FC236}">
                      <a16:creationId xmlns:a16="http://schemas.microsoft.com/office/drawing/2014/main" id="{FE4456A0-9E9D-625D-2DC6-1B31F80B10EF}"/>
                    </a:ext>
                  </a:extLst>
                </p:cNvPr>
                <p:cNvSpPr>
                  <a:spLocks noChangeArrowheads="1"/>
                </p:cNvSpPr>
                <p:nvPr>
                  <p:custDataLst>
                    <p:tags r:id="rId304"/>
                  </p:custDataLst>
                </p:nvPr>
              </p:nvSpPr>
              <p:spPr bwMode="auto">
                <a:xfrm>
                  <a:off x="4016989" y="3637365"/>
                  <a:ext cx="1038910" cy="1021515"/>
                </a:xfrm>
                <a:prstGeom prst="rect">
                  <a:avLst/>
                </a:prstGeom>
                <a:solidFill>
                  <a:srgbClr val="D9D9D9"/>
                </a:solidFill>
                <a:ln w="9525" algn="ctr">
                  <a:solidFill>
                    <a:srgbClr val="FFFFFF"/>
                  </a:solidFill>
                  <a:miter lim="800000"/>
                  <a:headEnd/>
                  <a:tailEnd/>
                </a:ln>
                <a:effectLst/>
              </p:spPr>
              <p:txBody>
                <a:bodyPr lIns="36005" tIns="36005" rIns="36005" bIns="36005" anchor="ctr">
                  <a:noAutofit/>
                </a:bodyPr>
                <a:lstStyle/>
                <a:p>
                  <a:pPr algn="ctr">
                    <a:tabLst>
                      <a:tab pos="266700" algn="l"/>
                      <a:tab pos="631825" algn="l"/>
                      <a:tab pos="981075" algn="l"/>
                    </a:tabLst>
                  </a:pPr>
                  <a:endParaRPr lang="en-US" dirty="0"/>
                </a:p>
              </p:txBody>
            </p:sp>
            <p:sp>
              <p:nvSpPr>
                <p:cNvPr id="246" name="Rectangle 9">
                  <a:extLst>
                    <a:ext uri="{FF2B5EF4-FFF2-40B4-BE49-F238E27FC236}">
                      <a16:creationId xmlns:a16="http://schemas.microsoft.com/office/drawing/2014/main" id="{2D7CF9D4-9019-9078-A6FD-5A21B9107C35}"/>
                    </a:ext>
                  </a:extLst>
                </p:cNvPr>
                <p:cNvSpPr>
                  <a:spLocks noChangeArrowheads="1"/>
                </p:cNvSpPr>
                <p:nvPr>
                  <p:custDataLst>
                    <p:tags r:id="rId305"/>
                  </p:custDataLst>
                </p:nvPr>
              </p:nvSpPr>
              <p:spPr bwMode="auto">
                <a:xfrm>
                  <a:off x="5055900" y="4660461"/>
                  <a:ext cx="1038909" cy="1021515"/>
                </a:xfrm>
                <a:prstGeom prst="rect">
                  <a:avLst/>
                </a:prstGeom>
                <a:solidFill>
                  <a:srgbClr val="D9D9D9"/>
                </a:solidFill>
                <a:ln w="9525" algn="ctr">
                  <a:solidFill>
                    <a:srgbClr val="FFFFFF"/>
                  </a:solidFill>
                  <a:miter lim="800000"/>
                  <a:headEnd/>
                  <a:tailEnd/>
                </a:ln>
                <a:effectLst/>
              </p:spPr>
              <p:txBody>
                <a:bodyPr lIns="36005" tIns="36005" rIns="36005" bIns="36005" anchor="ctr">
                  <a:noAutofit/>
                </a:bodyPr>
                <a:lstStyle/>
                <a:p>
                  <a:pPr algn="ctr">
                    <a:tabLst>
                      <a:tab pos="266700" algn="l"/>
                      <a:tab pos="631825" algn="l"/>
                      <a:tab pos="981075" algn="l"/>
                    </a:tabLst>
                  </a:pPr>
                  <a:endParaRPr lang="en-US" dirty="0"/>
                </a:p>
              </p:txBody>
            </p:sp>
            <p:sp>
              <p:nvSpPr>
                <p:cNvPr id="247" name="Rectangle 10">
                  <a:extLst>
                    <a:ext uri="{FF2B5EF4-FFF2-40B4-BE49-F238E27FC236}">
                      <a16:creationId xmlns:a16="http://schemas.microsoft.com/office/drawing/2014/main" id="{8226625E-575A-2A72-1DAD-C8A66BCDF742}"/>
                    </a:ext>
                  </a:extLst>
                </p:cNvPr>
                <p:cNvSpPr>
                  <a:spLocks noChangeArrowheads="1"/>
                </p:cNvSpPr>
                <p:nvPr>
                  <p:custDataLst>
                    <p:tags r:id="rId306"/>
                  </p:custDataLst>
                </p:nvPr>
              </p:nvSpPr>
              <p:spPr bwMode="auto">
                <a:xfrm>
                  <a:off x="6094808" y="4660461"/>
                  <a:ext cx="1038910" cy="1021515"/>
                </a:xfrm>
                <a:prstGeom prst="rect">
                  <a:avLst/>
                </a:prstGeom>
                <a:solidFill>
                  <a:srgbClr val="D9D9D9"/>
                </a:solidFill>
                <a:ln w="9525" algn="ctr">
                  <a:solidFill>
                    <a:srgbClr val="FFFFFF"/>
                  </a:solidFill>
                  <a:miter lim="800000"/>
                  <a:headEnd/>
                  <a:tailEnd/>
                </a:ln>
                <a:effectLst/>
              </p:spPr>
              <p:txBody>
                <a:bodyPr lIns="36005" tIns="36005" rIns="36005" bIns="36005" anchor="ctr">
                  <a:noAutofit/>
                </a:bodyPr>
                <a:lstStyle/>
                <a:p>
                  <a:pPr algn="ctr">
                    <a:tabLst>
                      <a:tab pos="266700" algn="l"/>
                      <a:tab pos="631825" algn="l"/>
                      <a:tab pos="981075" algn="l"/>
                    </a:tabLst>
                  </a:pPr>
                  <a:endParaRPr lang="en-US" dirty="0"/>
                </a:p>
              </p:txBody>
            </p:sp>
            <p:sp>
              <p:nvSpPr>
                <p:cNvPr id="248" name="Rectangle 11">
                  <a:extLst>
                    <a:ext uri="{FF2B5EF4-FFF2-40B4-BE49-F238E27FC236}">
                      <a16:creationId xmlns:a16="http://schemas.microsoft.com/office/drawing/2014/main" id="{AE48AF9D-6725-5BA4-3FEC-8A0290E0E841}"/>
                    </a:ext>
                  </a:extLst>
                </p:cNvPr>
                <p:cNvSpPr>
                  <a:spLocks noChangeArrowheads="1"/>
                </p:cNvSpPr>
                <p:nvPr>
                  <p:custDataLst>
                    <p:tags r:id="rId307"/>
                  </p:custDataLst>
                </p:nvPr>
              </p:nvSpPr>
              <p:spPr bwMode="auto">
                <a:xfrm>
                  <a:off x="4016989" y="4660461"/>
                  <a:ext cx="1038910" cy="1021515"/>
                </a:xfrm>
                <a:prstGeom prst="rect">
                  <a:avLst/>
                </a:prstGeom>
                <a:solidFill>
                  <a:srgbClr val="D9D9D9"/>
                </a:solidFill>
                <a:ln w="9525" algn="ctr">
                  <a:solidFill>
                    <a:srgbClr val="FFFFFF"/>
                  </a:solidFill>
                  <a:miter lim="800000"/>
                  <a:headEnd/>
                  <a:tailEnd/>
                </a:ln>
                <a:effectLst/>
              </p:spPr>
              <p:txBody>
                <a:bodyPr lIns="36005" tIns="36005" rIns="36005" bIns="36005" anchor="ctr">
                  <a:noAutofit/>
                </a:bodyPr>
                <a:lstStyle/>
                <a:p>
                  <a:pPr algn="ctr">
                    <a:tabLst>
                      <a:tab pos="266700" algn="l"/>
                      <a:tab pos="631825" algn="l"/>
                      <a:tab pos="981075" algn="l"/>
                    </a:tabLst>
                  </a:pPr>
                  <a:endParaRPr lang="en-US" dirty="0"/>
                </a:p>
              </p:txBody>
            </p:sp>
            <p:sp>
              <p:nvSpPr>
                <p:cNvPr id="249" name="Freeform 12">
                  <a:extLst>
                    <a:ext uri="{FF2B5EF4-FFF2-40B4-BE49-F238E27FC236}">
                      <a16:creationId xmlns:a16="http://schemas.microsoft.com/office/drawing/2014/main" id="{C244AB4D-367D-16C8-5A59-79FFC4479BF9}"/>
                    </a:ext>
                  </a:extLst>
                </p:cNvPr>
                <p:cNvSpPr>
                  <a:spLocks/>
                </p:cNvSpPr>
                <p:nvPr>
                  <p:custDataLst>
                    <p:tags r:id="rId308"/>
                  </p:custDataLst>
                </p:nvPr>
              </p:nvSpPr>
              <p:spPr bwMode="auto">
                <a:xfrm>
                  <a:off x="4015410" y="2329636"/>
                  <a:ext cx="1481671" cy="290957"/>
                </a:xfrm>
                <a:custGeom>
                  <a:avLst/>
                  <a:gdLst/>
                  <a:ahLst/>
                  <a:cxnLst>
                    <a:cxn ang="0">
                      <a:pos x="0" y="200"/>
                    </a:cxn>
                    <a:cxn ang="0">
                      <a:pos x="300" y="0"/>
                    </a:cxn>
                    <a:cxn ang="0">
                      <a:pos x="1019" y="0"/>
                    </a:cxn>
                    <a:cxn ang="0">
                      <a:pos x="714" y="200"/>
                    </a:cxn>
                    <a:cxn ang="0">
                      <a:pos x="0" y="200"/>
                    </a:cxn>
                  </a:cxnLst>
                  <a:rect l="0" t="0" r="r" b="b"/>
                  <a:pathLst>
                    <a:path w="1019" h="200">
                      <a:moveTo>
                        <a:pt x="0" y="200"/>
                      </a:moveTo>
                      <a:lnTo>
                        <a:pt x="300" y="0"/>
                      </a:lnTo>
                      <a:lnTo>
                        <a:pt x="1019" y="0"/>
                      </a:lnTo>
                      <a:lnTo>
                        <a:pt x="714" y="200"/>
                      </a:lnTo>
                      <a:lnTo>
                        <a:pt x="0" y="200"/>
                      </a:lnTo>
                      <a:close/>
                    </a:path>
                  </a:pathLst>
                </a:custGeom>
                <a:solidFill>
                  <a:srgbClr val="D9D9D9"/>
                </a:solidFill>
                <a:ln w="9525" cap="flat" cmpd="sng">
                  <a:solidFill>
                    <a:srgbClr val="FFFFFF"/>
                  </a:solidFill>
                  <a:prstDash val="solid"/>
                  <a:round/>
                  <a:headEnd/>
                  <a:tailEnd/>
                </a:ln>
                <a:effectLst/>
              </p:spPr>
              <p:txBody>
                <a:bodyPr wrap="none" lIns="0" tIns="0" rIns="0" bIns="0" anchor="ctr">
                  <a:noAutofit/>
                </a:bodyPr>
                <a:lstStyle/>
                <a:p>
                  <a:endParaRPr lang="en-US" dirty="0"/>
                </a:p>
              </p:txBody>
            </p:sp>
            <p:sp>
              <p:nvSpPr>
                <p:cNvPr id="250" name="Freeform 13">
                  <a:extLst>
                    <a:ext uri="{FF2B5EF4-FFF2-40B4-BE49-F238E27FC236}">
                      <a16:creationId xmlns:a16="http://schemas.microsoft.com/office/drawing/2014/main" id="{B6643312-3F75-3F57-4B90-884C6D6DAEC3}"/>
                    </a:ext>
                  </a:extLst>
                </p:cNvPr>
                <p:cNvSpPr>
                  <a:spLocks/>
                </p:cNvSpPr>
                <p:nvPr>
                  <p:custDataLst>
                    <p:tags r:id="rId309"/>
                  </p:custDataLst>
                </p:nvPr>
              </p:nvSpPr>
              <p:spPr bwMode="auto">
                <a:xfrm>
                  <a:off x="5052737" y="2329636"/>
                  <a:ext cx="1481671" cy="290957"/>
                </a:xfrm>
                <a:custGeom>
                  <a:avLst/>
                  <a:gdLst/>
                  <a:ahLst/>
                  <a:cxnLst>
                    <a:cxn ang="0">
                      <a:pos x="0" y="200"/>
                    </a:cxn>
                    <a:cxn ang="0">
                      <a:pos x="300" y="0"/>
                    </a:cxn>
                    <a:cxn ang="0">
                      <a:pos x="1019" y="0"/>
                    </a:cxn>
                    <a:cxn ang="0">
                      <a:pos x="714" y="200"/>
                    </a:cxn>
                    <a:cxn ang="0">
                      <a:pos x="0" y="200"/>
                    </a:cxn>
                  </a:cxnLst>
                  <a:rect l="0" t="0" r="r" b="b"/>
                  <a:pathLst>
                    <a:path w="1019" h="200">
                      <a:moveTo>
                        <a:pt x="0" y="200"/>
                      </a:moveTo>
                      <a:lnTo>
                        <a:pt x="300" y="0"/>
                      </a:lnTo>
                      <a:lnTo>
                        <a:pt x="1019" y="0"/>
                      </a:lnTo>
                      <a:lnTo>
                        <a:pt x="714" y="200"/>
                      </a:lnTo>
                      <a:lnTo>
                        <a:pt x="0" y="200"/>
                      </a:lnTo>
                      <a:close/>
                    </a:path>
                  </a:pathLst>
                </a:custGeom>
                <a:solidFill>
                  <a:srgbClr val="D9D9D9"/>
                </a:solidFill>
                <a:ln w="9525" cap="flat" cmpd="sng">
                  <a:solidFill>
                    <a:srgbClr val="FFFFFF"/>
                  </a:solidFill>
                  <a:prstDash val="solid"/>
                  <a:round/>
                  <a:headEnd/>
                  <a:tailEnd/>
                </a:ln>
                <a:effectLst/>
              </p:spPr>
              <p:txBody>
                <a:bodyPr wrap="none" lIns="0" tIns="0" rIns="0" bIns="0" anchor="ctr">
                  <a:noAutofit/>
                </a:bodyPr>
                <a:lstStyle/>
                <a:p>
                  <a:endParaRPr lang="en-US" dirty="0"/>
                </a:p>
              </p:txBody>
            </p:sp>
            <p:sp>
              <p:nvSpPr>
                <p:cNvPr id="251" name="Freeform 14">
                  <a:extLst>
                    <a:ext uri="{FF2B5EF4-FFF2-40B4-BE49-F238E27FC236}">
                      <a16:creationId xmlns:a16="http://schemas.microsoft.com/office/drawing/2014/main" id="{44D5DB07-6845-4DB1-BE33-5FAA684A03BE}"/>
                    </a:ext>
                  </a:extLst>
                </p:cNvPr>
                <p:cNvSpPr>
                  <a:spLocks/>
                </p:cNvSpPr>
                <p:nvPr>
                  <p:custDataLst>
                    <p:tags r:id="rId310"/>
                  </p:custDataLst>
                </p:nvPr>
              </p:nvSpPr>
              <p:spPr bwMode="auto">
                <a:xfrm>
                  <a:off x="6094808" y="2329636"/>
                  <a:ext cx="1473764" cy="290957"/>
                </a:xfrm>
                <a:custGeom>
                  <a:avLst/>
                  <a:gdLst/>
                  <a:ahLst/>
                  <a:cxnLst>
                    <a:cxn ang="0">
                      <a:pos x="0" y="200"/>
                    </a:cxn>
                    <a:cxn ang="0">
                      <a:pos x="300" y="0"/>
                    </a:cxn>
                    <a:cxn ang="0">
                      <a:pos x="1019" y="0"/>
                    </a:cxn>
                    <a:cxn ang="0">
                      <a:pos x="714" y="200"/>
                    </a:cxn>
                    <a:cxn ang="0">
                      <a:pos x="0" y="200"/>
                    </a:cxn>
                  </a:cxnLst>
                  <a:rect l="0" t="0" r="r" b="b"/>
                  <a:pathLst>
                    <a:path w="1019" h="200">
                      <a:moveTo>
                        <a:pt x="0" y="200"/>
                      </a:moveTo>
                      <a:lnTo>
                        <a:pt x="300" y="0"/>
                      </a:lnTo>
                      <a:lnTo>
                        <a:pt x="1019" y="0"/>
                      </a:lnTo>
                      <a:lnTo>
                        <a:pt x="714" y="200"/>
                      </a:lnTo>
                      <a:lnTo>
                        <a:pt x="0" y="200"/>
                      </a:lnTo>
                      <a:close/>
                    </a:path>
                  </a:pathLst>
                </a:custGeom>
                <a:solidFill>
                  <a:schemeClr val="accent1">
                    <a:lumMod val="100000"/>
                  </a:schemeClr>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252" name="Freeform 15">
                  <a:extLst>
                    <a:ext uri="{FF2B5EF4-FFF2-40B4-BE49-F238E27FC236}">
                      <a16:creationId xmlns:a16="http://schemas.microsoft.com/office/drawing/2014/main" id="{AC241A9B-5DB8-755F-DC8F-14480CF4C2E8}"/>
                    </a:ext>
                  </a:extLst>
                </p:cNvPr>
                <p:cNvSpPr>
                  <a:spLocks/>
                </p:cNvSpPr>
                <p:nvPr>
                  <p:custDataLst>
                    <p:tags r:id="rId311"/>
                  </p:custDataLst>
                </p:nvPr>
              </p:nvSpPr>
              <p:spPr bwMode="auto">
                <a:xfrm>
                  <a:off x="4448683" y="2109836"/>
                  <a:ext cx="1372561" cy="221381"/>
                </a:xfrm>
                <a:custGeom>
                  <a:avLst/>
                  <a:gdLst/>
                  <a:ahLst/>
                  <a:cxnLst>
                    <a:cxn ang="0">
                      <a:pos x="0" y="152"/>
                    </a:cxn>
                    <a:cxn ang="0">
                      <a:pos x="230" y="0"/>
                    </a:cxn>
                    <a:cxn ang="0">
                      <a:pos x="943" y="0"/>
                    </a:cxn>
                    <a:cxn ang="0">
                      <a:pos x="714" y="152"/>
                    </a:cxn>
                    <a:cxn ang="0">
                      <a:pos x="0" y="152"/>
                    </a:cxn>
                  </a:cxnLst>
                  <a:rect l="0" t="0" r="r" b="b"/>
                  <a:pathLst>
                    <a:path w="943" h="152">
                      <a:moveTo>
                        <a:pt x="0" y="152"/>
                      </a:moveTo>
                      <a:lnTo>
                        <a:pt x="230" y="0"/>
                      </a:lnTo>
                      <a:lnTo>
                        <a:pt x="943" y="0"/>
                      </a:lnTo>
                      <a:lnTo>
                        <a:pt x="714" y="152"/>
                      </a:lnTo>
                      <a:lnTo>
                        <a:pt x="0" y="152"/>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253" name="Freeform 16">
                  <a:extLst>
                    <a:ext uri="{FF2B5EF4-FFF2-40B4-BE49-F238E27FC236}">
                      <a16:creationId xmlns:a16="http://schemas.microsoft.com/office/drawing/2014/main" id="{35B6B7F5-675E-BF15-2EEB-8818573F439E}"/>
                    </a:ext>
                  </a:extLst>
                </p:cNvPr>
                <p:cNvSpPr>
                  <a:spLocks/>
                </p:cNvSpPr>
                <p:nvPr>
                  <p:custDataLst>
                    <p:tags r:id="rId312"/>
                  </p:custDataLst>
                </p:nvPr>
              </p:nvSpPr>
              <p:spPr bwMode="auto">
                <a:xfrm>
                  <a:off x="5484429" y="2109836"/>
                  <a:ext cx="1374144" cy="221381"/>
                </a:xfrm>
                <a:custGeom>
                  <a:avLst/>
                  <a:gdLst/>
                  <a:ahLst/>
                  <a:cxnLst>
                    <a:cxn ang="0">
                      <a:pos x="0" y="152"/>
                    </a:cxn>
                    <a:cxn ang="0">
                      <a:pos x="230" y="0"/>
                    </a:cxn>
                    <a:cxn ang="0">
                      <a:pos x="943" y="0"/>
                    </a:cxn>
                    <a:cxn ang="0">
                      <a:pos x="714" y="152"/>
                    </a:cxn>
                    <a:cxn ang="0">
                      <a:pos x="0" y="152"/>
                    </a:cxn>
                  </a:cxnLst>
                  <a:rect l="0" t="0" r="r" b="b"/>
                  <a:pathLst>
                    <a:path w="943" h="152">
                      <a:moveTo>
                        <a:pt x="0" y="152"/>
                      </a:moveTo>
                      <a:lnTo>
                        <a:pt x="230" y="0"/>
                      </a:lnTo>
                      <a:lnTo>
                        <a:pt x="943" y="0"/>
                      </a:lnTo>
                      <a:lnTo>
                        <a:pt x="714" y="152"/>
                      </a:lnTo>
                      <a:lnTo>
                        <a:pt x="0" y="152"/>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254" name="Freeform 17">
                  <a:extLst>
                    <a:ext uri="{FF2B5EF4-FFF2-40B4-BE49-F238E27FC236}">
                      <a16:creationId xmlns:a16="http://schemas.microsoft.com/office/drawing/2014/main" id="{9FCD3F13-4881-8EDF-331D-45E26B8E8763}"/>
                    </a:ext>
                  </a:extLst>
                </p:cNvPr>
                <p:cNvSpPr>
                  <a:spLocks/>
                </p:cNvSpPr>
                <p:nvPr>
                  <p:custDataLst>
                    <p:tags r:id="rId313"/>
                  </p:custDataLst>
                </p:nvPr>
              </p:nvSpPr>
              <p:spPr bwMode="auto">
                <a:xfrm>
                  <a:off x="6523339" y="2109836"/>
                  <a:ext cx="1374143" cy="221381"/>
                </a:xfrm>
                <a:custGeom>
                  <a:avLst/>
                  <a:gdLst/>
                  <a:ahLst/>
                  <a:cxnLst>
                    <a:cxn ang="0">
                      <a:pos x="0" y="152"/>
                    </a:cxn>
                    <a:cxn ang="0">
                      <a:pos x="230" y="0"/>
                    </a:cxn>
                    <a:cxn ang="0">
                      <a:pos x="943" y="0"/>
                    </a:cxn>
                    <a:cxn ang="0">
                      <a:pos x="714" y="152"/>
                    </a:cxn>
                    <a:cxn ang="0">
                      <a:pos x="0" y="152"/>
                    </a:cxn>
                  </a:cxnLst>
                  <a:rect l="0" t="0" r="r" b="b"/>
                  <a:pathLst>
                    <a:path w="943" h="152">
                      <a:moveTo>
                        <a:pt x="0" y="152"/>
                      </a:moveTo>
                      <a:lnTo>
                        <a:pt x="230" y="0"/>
                      </a:lnTo>
                      <a:lnTo>
                        <a:pt x="943" y="0"/>
                      </a:lnTo>
                      <a:lnTo>
                        <a:pt x="714" y="152"/>
                      </a:lnTo>
                      <a:lnTo>
                        <a:pt x="0" y="152"/>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255" name="Freeform 18">
                  <a:extLst>
                    <a:ext uri="{FF2B5EF4-FFF2-40B4-BE49-F238E27FC236}">
                      <a16:creationId xmlns:a16="http://schemas.microsoft.com/office/drawing/2014/main" id="{2D991A7A-B132-0CDD-5ADE-F0A40E97B526}"/>
                    </a:ext>
                  </a:extLst>
                </p:cNvPr>
                <p:cNvSpPr>
                  <a:spLocks/>
                </p:cNvSpPr>
                <p:nvPr>
                  <p:custDataLst>
                    <p:tags r:id="rId314"/>
                  </p:custDataLst>
                </p:nvPr>
              </p:nvSpPr>
              <p:spPr bwMode="auto">
                <a:xfrm>
                  <a:off x="4788660" y="1926407"/>
                  <a:ext cx="1310891" cy="185011"/>
                </a:xfrm>
                <a:custGeom>
                  <a:avLst/>
                  <a:gdLst/>
                  <a:ahLst/>
                  <a:cxnLst>
                    <a:cxn ang="0">
                      <a:pos x="0" y="127"/>
                    </a:cxn>
                    <a:cxn ang="0">
                      <a:pos x="190" y="0"/>
                    </a:cxn>
                    <a:cxn ang="0">
                      <a:pos x="907" y="0"/>
                    </a:cxn>
                    <a:cxn ang="0">
                      <a:pos x="714" y="127"/>
                    </a:cxn>
                    <a:cxn ang="0">
                      <a:pos x="0" y="127"/>
                    </a:cxn>
                  </a:cxnLst>
                  <a:rect l="0" t="0" r="r" b="b"/>
                  <a:pathLst>
                    <a:path w="907" h="127">
                      <a:moveTo>
                        <a:pt x="0" y="127"/>
                      </a:moveTo>
                      <a:lnTo>
                        <a:pt x="190" y="0"/>
                      </a:lnTo>
                      <a:lnTo>
                        <a:pt x="907" y="0"/>
                      </a:lnTo>
                      <a:lnTo>
                        <a:pt x="714" y="127"/>
                      </a:lnTo>
                      <a:lnTo>
                        <a:pt x="0" y="127"/>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256" name="Freeform 19">
                  <a:extLst>
                    <a:ext uri="{FF2B5EF4-FFF2-40B4-BE49-F238E27FC236}">
                      <a16:creationId xmlns:a16="http://schemas.microsoft.com/office/drawing/2014/main" id="{B9DBAC8C-2EF8-4662-4BA8-1A6CCD1E2319}"/>
                    </a:ext>
                  </a:extLst>
                </p:cNvPr>
                <p:cNvSpPr>
                  <a:spLocks/>
                </p:cNvSpPr>
                <p:nvPr>
                  <p:custDataLst>
                    <p:tags r:id="rId315"/>
                  </p:custDataLst>
                </p:nvPr>
              </p:nvSpPr>
              <p:spPr bwMode="auto">
                <a:xfrm>
                  <a:off x="5822826" y="1926407"/>
                  <a:ext cx="1310891" cy="185011"/>
                </a:xfrm>
                <a:custGeom>
                  <a:avLst/>
                  <a:gdLst/>
                  <a:ahLst/>
                  <a:cxnLst>
                    <a:cxn ang="0">
                      <a:pos x="0" y="127"/>
                    </a:cxn>
                    <a:cxn ang="0">
                      <a:pos x="190" y="0"/>
                    </a:cxn>
                    <a:cxn ang="0">
                      <a:pos x="907" y="0"/>
                    </a:cxn>
                    <a:cxn ang="0">
                      <a:pos x="714" y="127"/>
                    </a:cxn>
                    <a:cxn ang="0">
                      <a:pos x="0" y="127"/>
                    </a:cxn>
                  </a:cxnLst>
                  <a:rect l="0" t="0" r="r" b="b"/>
                  <a:pathLst>
                    <a:path w="907" h="127">
                      <a:moveTo>
                        <a:pt x="0" y="127"/>
                      </a:moveTo>
                      <a:lnTo>
                        <a:pt x="190" y="0"/>
                      </a:lnTo>
                      <a:lnTo>
                        <a:pt x="907" y="0"/>
                      </a:lnTo>
                      <a:lnTo>
                        <a:pt x="714" y="127"/>
                      </a:lnTo>
                      <a:lnTo>
                        <a:pt x="0" y="127"/>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257" name="Freeform 20">
                  <a:extLst>
                    <a:ext uri="{FF2B5EF4-FFF2-40B4-BE49-F238E27FC236}">
                      <a16:creationId xmlns:a16="http://schemas.microsoft.com/office/drawing/2014/main" id="{F3BB0743-2367-946F-AED1-BB882206CC7E}"/>
                    </a:ext>
                  </a:extLst>
                </p:cNvPr>
                <p:cNvSpPr>
                  <a:spLocks/>
                </p:cNvSpPr>
                <p:nvPr>
                  <p:custDataLst>
                    <p:tags r:id="rId316"/>
                  </p:custDataLst>
                </p:nvPr>
              </p:nvSpPr>
              <p:spPr bwMode="auto">
                <a:xfrm>
                  <a:off x="6853829" y="1926407"/>
                  <a:ext cx="1320379" cy="185011"/>
                </a:xfrm>
                <a:custGeom>
                  <a:avLst/>
                  <a:gdLst/>
                  <a:ahLst/>
                  <a:cxnLst>
                    <a:cxn ang="0">
                      <a:pos x="0" y="127"/>
                    </a:cxn>
                    <a:cxn ang="0">
                      <a:pos x="190" y="0"/>
                    </a:cxn>
                    <a:cxn ang="0">
                      <a:pos x="907" y="0"/>
                    </a:cxn>
                    <a:cxn ang="0">
                      <a:pos x="714" y="127"/>
                    </a:cxn>
                    <a:cxn ang="0">
                      <a:pos x="0" y="127"/>
                    </a:cxn>
                  </a:cxnLst>
                  <a:rect l="0" t="0" r="r" b="b"/>
                  <a:pathLst>
                    <a:path w="907" h="127">
                      <a:moveTo>
                        <a:pt x="0" y="127"/>
                      </a:moveTo>
                      <a:lnTo>
                        <a:pt x="190" y="0"/>
                      </a:lnTo>
                      <a:lnTo>
                        <a:pt x="907" y="0"/>
                      </a:lnTo>
                      <a:lnTo>
                        <a:pt x="714" y="127"/>
                      </a:lnTo>
                      <a:lnTo>
                        <a:pt x="0" y="127"/>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258" name="Freeform 21">
                  <a:extLst>
                    <a:ext uri="{FF2B5EF4-FFF2-40B4-BE49-F238E27FC236}">
                      <a16:creationId xmlns:a16="http://schemas.microsoft.com/office/drawing/2014/main" id="{D1FBFA70-E382-EA6D-9D4E-83F2FD309E9C}"/>
                    </a:ext>
                  </a:extLst>
                </p:cNvPr>
                <p:cNvSpPr>
                  <a:spLocks/>
                </p:cNvSpPr>
                <p:nvPr>
                  <p:custDataLst>
                    <p:tags r:id="rId317"/>
                  </p:custDataLst>
                </p:nvPr>
              </p:nvSpPr>
              <p:spPr bwMode="auto">
                <a:xfrm>
                  <a:off x="7125811" y="2329637"/>
                  <a:ext cx="439599" cy="1307730"/>
                </a:xfrm>
                <a:custGeom>
                  <a:avLst/>
                  <a:gdLst/>
                  <a:ahLst/>
                  <a:cxnLst>
                    <a:cxn ang="0">
                      <a:pos x="0" y="200"/>
                    </a:cxn>
                    <a:cxn ang="0">
                      <a:pos x="303" y="0"/>
                    </a:cxn>
                    <a:cxn ang="0">
                      <a:pos x="303" y="698"/>
                    </a:cxn>
                    <a:cxn ang="0">
                      <a:pos x="1" y="897"/>
                    </a:cxn>
                    <a:cxn ang="0">
                      <a:pos x="0" y="200"/>
                    </a:cxn>
                  </a:cxnLst>
                  <a:rect l="0" t="0" r="r" b="b"/>
                  <a:pathLst>
                    <a:path w="303" h="897">
                      <a:moveTo>
                        <a:pt x="0" y="200"/>
                      </a:moveTo>
                      <a:lnTo>
                        <a:pt x="303" y="0"/>
                      </a:lnTo>
                      <a:lnTo>
                        <a:pt x="303" y="698"/>
                      </a:lnTo>
                      <a:lnTo>
                        <a:pt x="1" y="897"/>
                      </a:lnTo>
                      <a:lnTo>
                        <a:pt x="0" y="200"/>
                      </a:lnTo>
                      <a:close/>
                    </a:path>
                  </a:pathLst>
                </a:custGeom>
                <a:solidFill>
                  <a:schemeClr val="accent1">
                    <a:lumMod val="100000"/>
                  </a:schemeClr>
                </a:solidFill>
                <a:ln w="9525" cap="flat" cmpd="sng">
                  <a:solidFill>
                    <a:srgbClr val="FFFFFF"/>
                  </a:solidFill>
                  <a:prstDash val="solid"/>
                  <a:round/>
                  <a:headEnd/>
                  <a:tailEnd/>
                </a:ln>
                <a:effectLst/>
              </p:spPr>
              <p:txBody>
                <a:bodyPr wrap="none" lIns="0" tIns="0" rIns="0" bIns="0" anchor="ctr">
                  <a:noAutofit/>
                </a:bodyPr>
                <a:lstStyle/>
                <a:p>
                  <a:endParaRPr lang="en-US" dirty="0"/>
                </a:p>
              </p:txBody>
            </p:sp>
            <p:sp>
              <p:nvSpPr>
                <p:cNvPr id="259" name="Freeform 22">
                  <a:extLst>
                    <a:ext uri="{FF2B5EF4-FFF2-40B4-BE49-F238E27FC236}">
                      <a16:creationId xmlns:a16="http://schemas.microsoft.com/office/drawing/2014/main" id="{B6EC6151-2927-C5FC-56B2-BBC90BC50D41}"/>
                    </a:ext>
                  </a:extLst>
                </p:cNvPr>
                <p:cNvSpPr>
                  <a:spLocks/>
                </p:cNvSpPr>
                <p:nvPr>
                  <p:custDataLst>
                    <p:tags r:id="rId318"/>
                  </p:custDataLst>
                </p:nvPr>
              </p:nvSpPr>
              <p:spPr bwMode="auto">
                <a:xfrm>
                  <a:off x="7125811" y="3344825"/>
                  <a:ext cx="439599" cy="1315635"/>
                </a:xfrm>
                <a:custGeom>
                  <a:avLst/>
                  <a:gdLst/>
                  <a:ahLst/>
                  <a:cxnLst>
                    <a:cxn ang="0">
                      <a:pos x="0" y="200"/>
                    </a:cxn>
                    <a:cxn ang="0">
                      <a:pos x="303" y="0"/>
                    </a:cxn>
                    <a:cxn ang="0">
                      <a:pos x="303" y="698"/>
                    </a:cxn>
                    <a:cxn ang="0">
                      <a:pos x="1" y="897"/>
                    </a:cxn>
                    <a:cxn ang="0">
                      <a:pos x="0" y="200"/>
                    </a:cxn>
                  </a:cxnLst>
                  <a:rect l="0" t="0" r="r" b="b"/>
                  <a:pathLst>
                    <a:path w="303" h="897">
                      <a:moveTo>
                        <a:pt x="0" y="200"/>
                      </a:moveTo>
                      <a:lnTo>
                        <a:pt x="303" y="0"/>
                      </a:lnTo>
                      <a:lnTo>
                        <a:pt x="303" y="698"/>
                      </a:lnTo>
                      <a:lnTo>
                        <a:pt x="1" y="897"/>
                      </a:lnTo>
                      <a:lnTo>
                        <a:pt x="0" y="200"/>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260" name="Freeform 23">
                  <a:extLst>
                    <a:ext uri="{FF2B5EF4-FFF2-40B4-BE49-F238E27FC236}">
                      <a16:creationId xmlns:a16="http://schemas.microsoft.com/office/drawing/2014/main" id="{F365BABB-18C9-9820-DDCA-8319430B20FA}"/>
                    </a:ext>
                  </a:extLst>
                </p:cNvPr>
                <p:cNvSpPr>
                  <a:spLocks/>
                </p:cNvSpPr>
                <p:nvPr>
                  <p:custDataLst>
                    <p:tags r:id="rId319"/>
                  </p:custDataLst>
                </p:nvPr>
              </p:nvSpPr>
              <p:spPr bwMode="auto">
                <a:xfrm>
                  <a:off x="7125811" y="4366340"/>
                  <a:ext cx="439599" cy="1315635"/>
                </a:xfrm>
                <a:custGeom>
                  <a:avLst/>
                  <a:gdLst/>
                  <a:ahLst/>
                  <a:cxnLst>
                    <a:cxn ang="0">
                      <a:pos x="0" y="200"/>
                    </a:cxn>
                    <a:cxn ang="0">
                      <a:pos x="303" y="0"/>
                    </a:cxn>
                    <a:cxn ang="0">
                      <a:pos x="303" y="698"/>
                    </a:cxn>
                    <a:cxn ang="0">
                      <a:pos x="1" y="897"/>
                    </a:cxn>
                    <a:cxn ang="0">
                      <a:pos x="0" y="200"/>
                    </a:cxn>
                  </a:cxnLst>
                  <a:rect l="0" t="0" r="r" b="b"/>
                  <a:pathLst>
                    <a:path w="303" h="897">
                      <a:moveTo>
                        <a:pt x="0" y="200"/>
                      </a:moveTo>
                      <a:lnTo>
                        <a:pt x="303" y="0"/>
                      </a:lnTo>
                      <a:lnTo>
                        <a:pt x="303" y="698"/>
                      </a:lnTo>
                      <a:lnTo>
                        <a:pt x="1" y="897"/>
                      </a:lnTo>
                      <a:lnTo>
                        <a:pt x="0" y="200"/>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261" name="Freeform 24">
                  <a:extLst>
                    <a:ext uri="{FF2B5EF4-FFF2-40B4-BE49-F238E27FC236}">
                      <a16:creationId xmlns:a16="http://schemas.microsoft.com/office/drawing/2014/main" id="{2EF16EF6-CB33-BAE4-CA7F-D885F7991CF3}"/>
                    </a:ext>
                  </a:extLst>
                </p:cNvPr>
                <p:cNvSpPr>
                  <a:spLocks/>
                </p:cNvSpPr>
                <p:nvPr>
                  <p:custDataLst>
                    <p:tags r:id="rId320"/>
                  </p:custDataLst>
                </p:nvPr>
              </p:nvSpPr>
              <p:spPr bwMode="auto">
                <a:xfrm>
                  <a:off x="7565409" y="2112999"/>
                  <a:ext cx="324165" cy="1231826"/>
                </a:xfrm>
                <a:custGeom>
                  <a:avLst/>
                  <a:gdLst/>
                  <a:ahLst/>
                  <a:cxnLst>
                    <a:cxn ang="0">
                      <a:pos x="0" y="149"/>
                    </a:cxn>
                    <a:cxn ang="0">
                      <a:pos x="223" y="0"/>
                    </a:cxn>
                    <a:cxn ang="0">
                      <a:pos x="223" y="700"/>
                    </a:cxn>
                    <a:cxn ang="0">
                      <a:pos x="1" y="846"/>
                    </a:cxn>
                    <a:cxn ang="0">
                      <a:pos x="0" y="149"/>
                    </a:cxn>
                  </a:cxnLst>
                  <a:rect l="0" t="0" r="r" b="b"/>
                  <a:pathLst>
                    <a:path w="223" h="846">
                      <a:moveTo>
                        <a:pt x="0" y="149"/>
                      </a:moveTo>
                      <a:lnTo>
                        <a:pt x="223" y="0"/>
                      </a:lnTo>
                      <a:lnTo>
                        <a:pt x="223" y="700"/>
                      </a:lnTo>
                      <a:lnTo>
                        <a:pt x="1" y="846"/>
                      </a:lnTo>
                      <a:lnTo>
                        <a:pt x="0" y="149"/>
                      </a:lnTo>
                      <a:close/>
                    </a:path>
                  </a:pathLst>
                </a:custGeom>
                <a:solidFill>
                  <a:srgbClr val="D9D9D9"/>
                </a:solidFill>
                <a:ln w="9525" cap="flat" cmpd="sng">
                  <a:solidFill>
                    <a:srgbClr val="FFFFFF"/>
                  </a:solidFill>
                  <a:prstDash val="solid"/>
                  <a:round/>
                  <a:headEnd/>
                  <a:tailEnd/>
                </a:ln>
                <a:effectLst/>
              </p:spPr>
              <p:txBody>
                <a:bodyPr wrap="none" lIns="0" tIns="0" rIns="0" bIns="0" anchor="ctr">
                  <a:noAutofit/>
                </a:bodyPr>
                <a:lstStyle/>
                <a:p>
                  <a:endParaRPr lang="en-US" dirty="0"/>
                </a:p>
              </p:txBody>
            </p:sp>
            <p:sp>
              <p:nvSpPr>
                <p:cNvPr id="262" name="Freeform 25">
                  <a:extLst>
                    <a:ext uri="{FF2B5EF4-FFF2-40B4-BE49-F238E27FC236}">
                      <a16:creationId xmlns:a16="http://schemas.microsoft.com/office/drawing/2014/main" id="{1CE35545-CA05-F2E6-AAD0-E20946214787}"/>
                    </a:ext>
                  </a:extLst>
                </p:cNvPr>
                <p:cNvSpPr>
                  <a:spLocks/>
                </p:cNvSpPr>
                <p:nvPr>
                  <p:custDataLst>
                    <p:tags r:id="rId321"/>
                  </p:custDataLst>
                </p:nvPr>
              </p:nvSpPr>
              <p:spPr bwMode="auto">
                <a:xfrm>
                  <a:off x="7565409" y="3129770"/>
                  <a:ext cx="324165" cy="1238152"/>
                </a:xfrm>
                <a:custGeom>
                  <a:avLst/>
                  <a:gdLst/>
                  <a:ahLst/>
                  <a:cxnLst>
                    <a:cxn ang="0">
                      <a:pos x="0" y="149"/>
                    </a:cxn>
                    <a:cxn ang="0">
                      <a:pos x="223" y="0"/>
                    </a:cxn>
                    <a:cxn ang="0">
                      <a:pos x="223" y="700"/>
                    </a:cxn>
                    <a:cxn ang="0">
                      <a:pos x="1" y="846"/>
                    </a:cxn>
                    <a:cxn ang="0">
                      <a:pos x="0" y="149"/>
                    </a:cxn>
                  </a:cxnLst>
                  <a:rect l="0" t="0" r="r" b="b"/>
                  <a:pathLst>
                    <a:path w="223" h="846">
                      <a:moveTo>
                        <a:pt x="0" y="149"/>
                      </a:moveTo>
                      <a:lnTo>
                        <a:pt x="223" y="0"/>
                      </a:lnTo>
                      <a:lnTo>
                        <a:pt x="223" y="700"/>
                      </a:lnTo>
                      <a:lnTo>
                        <a:pt x="1" y="846"/>
                      </a:lnTo>
                      <a:lnTo>
                        <a:pt x="0" y="149"/>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263" name="Freeform 26">
                  <a:extLst>
                    <a:ext uri="{FF2B5EF4-FFF2-40B4-BE49-F238E27FC236}">
                      <a16:creationId xmlns:a16="http://schemas.microsoft.com/office/drawing/2014/main" id="{69EB0FEF-6BD5-824A-2C6D-AA3390E69569}"/>
                    </a:ext>
                  </a:extLst>
                </p:cNvPr>
                <p:cNvSpPr>
                  <a:spLocks/>
                </p:cNvSpPr>
                <p:nvPr>
                  <p:custDataLst>
                    <p:tags r:id="rId322"/>
                  </p:custDataLst>
                </p:nvPr>
              </p:nvSpPr>
              <p:spPr bwMode="auto">
                <a:xfrm>
                  <a:off x="7565409" y="4152866"/>
                  <a:ext cx="324165" cy="1238151"/>
                </a:xfrm>
                <a:custGeom>
                  <a:avLst/>
                  <a:gdLst/>
                  <a:ahLst/>
                  <a:cxnLst>
                    <a:cxn ang="0">
                      <a:pos x="0" y="149"/>
                    </a:cxn>
                    <a:cxn ang="0">
                      <a:pos x="223" y="0"/>
                    </a:cxn>
                    <a:cxn ang="0">
                      <a:pos x="223" y="700"/>
                    </a:cxn>
                    <a:cxn ang="0">
                      <a:pos x="1" y="846"/>
                    </a:cxn>
                    <a:cxn ang="0">
                      <a:pos x="0" y="149"/>
                    </a:cxn>
                  </a:cxnLst>
                  <a:rect l="0" t="0" r="r" b="b"/>
                  <a:pathLst>
                    <a:path w="223" h="846">
                      <a:moveTo>
                        <a:pt x="0" y="149"/>
                      </a:moveTo>
                      <a:lnTo>
                        <a:pt x="223" y="0"/>
                      </a:lnTo>
                      <a:lnTo>
                        <a:pt x="223" y="700"/>
                      </a:lnTo>
                      <a:lnTo>
                        <a:pt x="1" y="846"/>
                      </a:lnTo>
                      <a:lnTo>
                        <a:pt x="0" y="149"/>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264" name="Freeform 27">
                  <a:extLst>
                    <a:ext uri="{FF2B5EF4-FFF2-40B4-BE49-F238E27FC236}">
                      <a16:creationId xmlns:a16="http://schemas.microsoft.com/office/drawing/2014/main" id="{E07FE940-6C0E-7D3F-A388-EC44A7B3A654}"/>
                    </a:ext>
                  </a:extLst>
                </p:cNvPr>
                <p:cNvSpPr>
                  <a:spLocks/>
                </p:cNvSpPr>
                <p:nvPr>
                  <p:custDataLst>
                    <p:tags r:id="rId323"/>
                  </p:custDataLst>
                </p:nvPr>
              </p:nvSpPr>
              <p:spPr bwMode="auto">
                <a:xfrm>
                  <a:off x="7887993" y="1929569"/>
                  <a:ext cx="283052" cy="1200201"/>
                </a:xfrm>
                <a:custGeom>
                  <a:avLst/>
                  <a:gdLst/>
                  <a:ahLst/>
                  <a:cxnLst>
                    <a:cxn ang="0">
                      <a:pos x="0" y="127"/>
                    </a:cxn>
                    <a:cxn ang="0">
                      <a:pos x="195" y="0"/>
                    </a:cxn>
                    <a:cxn ang="0">
                      <a:pos x="195" y="698"/>
                    </a:cxn>
                    <a:cxn ang="0">
                      <a:pos x="1" y="824"/>
                    </a:cxn>
                    <a:cxn ang="0">
                      <a:pos x="0" y="127"/>
                    </a:cxn>
                  </a:cxnLst>
                  <a:rect l="0" t="0" r="r" b="b"/>
                  <a:pathLst>
                    <a:path w="195" h="824">
                      <a:moveTo>
                        <a:pt x="0" y="127"/>
                      </a:moveTo>
                      <a:lnTo>
                        <a:pt x="195" y="0"/>
                      </a:lnTo>
                      <a:lnTo>
                        <a:pt x="195" y="698"/>
                      </a:lnTo>
                      <a:lnTo>
                        <a:pt x="1" y="824"/>
                      </a:lnTo>
                      <a:lnTo>
                        <a:pt x="0" y="127"/>
                      </a:lnTo>
                      <a:close/>
                    </a:path>
                  </a:pathLst>
                </a:custGeom>
                <a:solidFill>
                  <a:srgbClr val="D9D9D9"/>
                </a:solidFill>
                <a:ln w="9525" cap="flat" cmpd="sng">
                  <a:solidFill>
                    <a:srgbClr val="FFFFFF"/>
                  </a:solidFill>
                  <a:prstDash val="solid"/>
                  <a:round/>
                  <a:headEnd/>
                  <a:tailEnd/>
                </a:ln>
                <a:effectLst/>
              </p:spPr>
              <p:txBody>
                <a:bodyPr wrap="none" lIns="0" tIns="0" rIns="0" bIns="0" anchor="ctr">
                  <a:noAutofit/>
                </a:bodyPr>
                <a:lstStyle/>
                <a:p>
                  <a:endParaRPr lang="en-US" dirty="0"/>
                </a:p>
              </p:txBody>
            </p:sp>
            <p:sp>
              <p:nvSpPr>
                <p:cNvPr id="265" name="Freeform 28">
                  <a:extLst>
                    <a:ext uri="{FF2B5EF4-FFF2-40B4-BE49-F238E27FC236}">
                      <a16:creationId xmlns:a16="http://schemas.microsoft.com/office/drawing/2014/main" id="{588E3A37-E4D1-A6AA-F910-0CE946A47336}"/>
                    </a:ext>
                  </a:extLst>
                </p:cNvPr>
                <p:cNvSpPr>
                  <a:spLocks/>
                </p:cNvSpPr>
                <p:nvPr>
                  <p:custDataLst>
                    <p:tags r:id="rId324"/>
                  </p:custDataLst>
                </p:nvPr>
              </p:nvSpPr>
              <p:spPr bwMode="auto">
                <a:xfrm>
                  <a:off x="7887993" y="2946339"/>
                  <a:ext cx="283052" cy="1203363"/>
                </a:xfrm>
                <a:custGeom>
                  <a:avLst/>
                  <a:gdLst/>
                  <a:ahLst/>
                  <a:cxnLst>
                    <a:cxn ang="0">
                      <a:pos x="0" y="127"/>
                    </a:cxn>
                    <a:cxn ang="0">
                      <a:pos x="195" y="0"/>
                    </a:cxn>
                    <a:cxn ang="0">
                      <a:pos x="195" y="698"/>
                    </a:cxn>
                    <a:cxn ang="0">
                      <a:pos x="1" y="824"/>
                    </a:cxn>
                    <a:cxn ang="0">
                      <a:pos x="0" y="127"/>
                    </a:cxn>
                  </a:cxnLst>
                  <a:rect l="0" t="0" r="r" b="b"/>
                  <a:pathLst>
                    <a:path w="195" h="824">
                      <a:moveTo>
                        <a:pt x="0" y="127"/>
                      </a:moveTo>
                      <a:lnTo>
                        <a:pt x="195" y="0"/>
                      </a:lnTo>
                      <a:lnTo>
                        <a:pt x="195" y="698"/>
                      </a:lnTo>
                      <a:lnTo>
                        <a:pt x="1" y="824"/>
                      </a:lnTo>
                      <a:lnTo>
                        <a:pt x="0" y="127"/>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266" name="Freeform 29">
                  <a:extLst>
                    <a:ext uri="{FF2B5EF4-FFF2-40B4-BE49-F238E27FC236}">
                      <a16:creationId xmlns:a16="http://schemas.microsoft.com/office/drawing/2014/main" id="{59B94D57-26DC-18F2-1FC8-21DD9D72B7F5}"/>
                    </a:ext>
                  </a:extLst>
                </p:cNvPr>
                <p:cNvSpPr>
                  <a:spLocks/>
                </p:cNvSpPr>
                <p:nvPr>
                  <p:custDataLst>
                    <p:tags r:id="rId325"/>
                  </p:custDataLst>
                </p:nvPr>
              </p:nvSpPr>
              <p:spPr bwMode="auto">
                <a:xfrm>
                  <a:off x="7887993" y="3963112"/>
                  <a:ext cx="283052" cy="1211270"/>
                </a:xfrm>
                <a:custGeom>
                  <a:avLst/>
                  <a:gdLst/>
                  <a:ahLst/>
                  <a:cxnLst>
                    <a:cxn ang="0">
                      <a:pos x="0" y="129"/>
                    </a:cxn>
                    <a:cxn ang="0">
                      <a:pos x="195" y="0"/>
                    </a:cxn>
                    <a:cxn ang="0">
                      <a:pos x="195" y="702"/>
                    </a:cxn>
                    <a:cxn ang="0">
                      <a:pos x="1" y="832"/>
                    </a:cxn>
                    <a:cxn ang="0">
                      <a:pos x="0" y="129"/>
                    </a:cxn>
                  </a:cxnLst>
                  <a:rect l="0" t="0" r="r" b="b"/>
                  <a:pathLst>
                    <a:path w="195" h="832">
                      <a:moveTo>
                        <a:pt x="0" y="129"/>
                      </a:moveTo>
                      <a:lnTo>
                        <a:pt x="195" y="0"/>
                      </a:lnTo>
                      <a:lnTo>
                        <a:pt x="195" y="702"/>
                      </a:lnTo>
                      <a:lnTo>
                        <a:pt x="1" y="832"/>
                      </a:lnTo>
                      <a:lnTo>
                        <a:pt x="0" y="129"/>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grpSp>
          <p:grpSp>
            <p:nvGrpSpPr>
              <p:cNvPr id="295" name="组合 294">
                <a:extLst>
                  <a:ext uri="{FF2B5EF4-FFF2-40B4-BE49-F238E27FC236}">
                    <a16:creationId xmlns:a16="http://schemas.microsoft.com/office/drawing/2014/main" id="{25EA4A69-FD37-A463-F7DC-2A1E970E5E03}"/>
                  </a:ext>
                </a:extLst>
              </p:cNvPr>
              <p:cNvGrpSpPr/>
              <p:nvPr/>
            </p:nvGrpSpPr>
            <p:grpSpPr>
              <a:xfrm>
                <a:off x="5068222" y="3504015"/>
                <a:ext cx="799871" cy="824750"/>
                <a:chOff x="4015410" y="1926407"/>
                <a:chExt cx="4158798" cy="3755569"/>
              </a:xfrm>
            </p:grpSpPr>
            <p:sp>
              <p:nvSpPr>
                <p:cNvPr id="296" name="Rectangle 3">
                  <a:extLst>
                    <a:ext uri="{FF2B5EF4-FFF2-40B4-BE49-F238E27FC236}">
                      <a16:creationId xmlns:a16="http://schemas.microsoft.com/office/drawing/2014/main" id="{6552095E-4851-89C9-EEA4-E2267A28EAF2}"/>
                    </a:ext>
                  </a:extLst>
                </p:cNvPr>
                <p:cNvSpPr>
                  <a:spLocks noChangeArrowheads="1"/>
                </p:cNvSpPr>
                <p:nvPr>
                  <p:custDataLst>
                    <p:tags r:id="rId272"/>
                  </p:custDataLst>
                </p:nvPr>
              </p:nvSpPr>
              <p:spPr bwMode="auto">
                <a:xfrm>
                  <a:off x="5055900" y="2622176"/>
                  <a:ext cx="1038909" cy="1021515"/>
                </a:xfrm>
                <a:prstGeom prst="rect">
                  <a:avLst/>
                </a:prstGeom>
                <a:solidFill>
                  <a:srgbClr val="D9D9D9"/>
                </a:solidFill>
                <a:ln w="9525" algn="ctr">
                  <a:solidFill>
                    <a:srgbClr val="FFFFFF"/>
                  </a:solidFill>
                  <a:miter lim="800000"/>
                  <a:headEnd/>
                  <a:tailEnd/>
                </a:ln>
                <a:effectLst/>
              </p:spPr>
              <p:txBody>
                <a:bodyPr lIns="36005" tIns="36005" rIns="36005" bIns="36005" anchor="ctr">
                  <a:noAutofit/>
                </a:bodyPr>
                <a:lstStyle/>
                <a:p>
                  <a:pPr algn="ctr">
                    <a:tabLst>
                      <a:tab pos="266700" algn="l"/>
                      <a:tab pos="631825" algn="l"/>
                      <a:tab pos="981075" algn="l"/>
                    </a:tabLst>
                  </a:pPr>
                  <a:endParaRPr lang="en-US" dirty="0"/>
                </a:p>
              </p:txBody>
            </p:sp>
            <p:sp>
              <p:nvSpPr>
                <p:cNvPr id="297" name="Rectangle 4">
                  <a:extLst>
                    <a:ext uri="{FF2B5EF4-FFF2-40B4-BE49-F238E27FC236}">
                      <a16:creationId xmlns:a16="http://schemas.microsoft.com/office/drawing/2014/main" id="{1F848F91-B0AE-FAEA-CB1A-2E746BF6EFFC}"/>
                    </a:ext>
                  </a:extLst>
                </p:cNvPr>
                <p:cNvSpPr>
                  <a:spLocks noChangeArrowheads="1"/>
                </p:cNvSpPr>
                <p:nvPr>
                  <p:custDataLst>
                    <p:tags r:id="rId273"/>
                  </p:custDataLst>
                </p:nvPr>
              </p:nvSpPr>
              <p:spPr bwMode="auto">
                <a:xfrm>
                  <a:off x="6094808" y="2622176"/>
                  <a:ext cx="1032584" cy="1021515"/>
                </a:xfrm>
                <a:prstGeom prst="rect">
                  <a:avLst/>
                </a:prstGeom>
                <a:solidFill>
                  <a:srgbClr val="00B050"/>
                </a:solidFill>
                <a:ln w="9525" algn="ctr">
                  <a:solidFill>
                    <a:srgbClr val="FFFFFF"/>
                  </a:solidFill>
                  <a:miter lim="800000"/>
                  <a:headEnd/>
                  <a:tailEnd/>
                </a:ln>
                <a:effectLst/>
              </p:spPr>
              <p:txBody>
                <a:bodyPr lIns="36005" tIns="36005" rIns="36005" bIns="36005" anchor="ctr">
                  <a:noAutofit/>
                </a:bodyPr>
                <a:lstStyle/>
                <a:p>
                  <a:pPr algn="ctr">
                    <a:tabLst>
                      <a:tab pos="266700" algn="l"/>
                      <a:tab pos="631825" algn="l"/>
                      <a:tab pos="981075" algn="l"/>
                    </a:tabLst>
                  </a:pPr>
                  <a:endParaRPr lang="en-US" dirty="0">
                    <a:solidFill>
                      <a:schemeClr val="bg1"/>
                    </a:solidFill>
                  </a:endParaRPr>
                </a:p>
              </p:txBody>
            </p:sp>
            <p:sp>
              <p:nvSpPr>
                <p:cNvPr id="298" name="Rectangle 5">
                  <a:extLst>
                    <a:ext uri="{FF2B5EF4-FFF2-40B4-BE49-F238E27FC236}">
                      <a16:creationId xmlns:a16="http://schemas.microsoft.com/office/drawing/2014/main" id="{2B98A63D-6D0F-FCCA-4594-3C9612A5BC55}"/>
                    </a:ext>
                  </a:extLst>
                </p:cNvPr>
                <p:cNvSpPr>
                  <a:spLocks noChangeArrowheads="1"/>
                </p:cNvSpPr>
                <p:nvPr>
                  <p:custDataLst>
                    <p:tags r:id="rId274"/>
                  </p:custDataLst>
                </p:nvPr>
              </p:nvSpPr>
              <p:spPr bwMode="auto">
                <a:xfrm>
                  <a:off x="5055900" y="3637365"/>
                  <a:ext cx="1038909" cy="1021515"/>
                </a:xfrm>
                <a:prstGeom prst="rect">
                  <a:avLst/>
                </a:prstGeom>
                <a:solidFill>
                  <a:srgbClr val="D9D9D9"/>
                </a:solidFill>
                <a:ln w="9525" algn="ctr">
                  <a:solidFill>
                    <a:srgbClr val="FFFFFF"/>
                  </a:solidFill>
                  <a:miter lim="800000"/>
                  <a:headEnd/>
                  <a:tailEnd/>
                </a:ln>
                <a:effectLst/>
              </p:spPr>
              <p:txBody>
                <a:bodyPr lIns="36005" tIns="36005" rIns="36005" bIns="36005" anchor="ctr">
                  <a:noAutofit/>
                </a:bodyPr>
                <a:lstStyle/>
                <a:p>
                  <a:pPr algn="ctr">
                    <a:tabLst>
                      <a:tab pos="266700" algn="l"/>
                      <a:tab pos="631825" algn="l"/>
                      <a:tab pos="981075" algn="l"/>
                    </a:tabLst>
                  </a:pPr>
                  <a:endParaRPr lang="en-US" dirty="0"/>
                </a:p>
              </p:txBody>
            </p:sp>
            <p:sp>
              <p:nvSpPr>
                <p:cNvPr id="299" name="Rectangle 6">
                  <a:extLst>
                    <a:ext uri="{FF2B5EF4-FFF2-40B4-BE49-F238E27FC236}">
                      <a16:creationId xmlns:a16="http://schemas.microsoft.com/office/drawing/2014/main" id="{DE5A10EB-9D77-69C1-44F4-3FFDC5A96187}"/>
                    </a:ext>
                  </a:extLst>
                </p:cNvPr>
                <p:cNvSpPr>
                  <a:spLocks noChangeArrowheads="1"/>
                </p:cNvSpPr>
                <p:nvPr>
                  <p:custDataLst>
                    <p:tags r:id="rId275"/>
                  </p:custDataLst>
                </p:nvPr>
              </p:nvSpPr>
              <p:spPr bwMode="auto">
                <a:xfrm>
                  <a:off x="6094808" y="3637365"/>
                  <a:ext cx="1038910" cy="1021515"/>
                </a:xfrm>
                <a:prstGeom prst="rect">
                  <a:avLst/>
                </a:prstGeom>
                <a:solidFill>
                  <a:srgbClr val="D9D9D9"/>
                </a:solidFill>
                <a:ln w="9525" algn="ctr">
                  <a:solidFill>
                    <a:srgbClr val="FFFFFF"/>
                  </a:solidFill>
                  <a:miter lim="800000"/>
                  <a:headEnd/>
                  <a:tailEnd/>
                </a:ln>
                <a:effectLst/>
              </p:spPr>
              <p:txBody>
                <a:bodyPr lIns="36005" tIns="36005" rIns="36005" bIns="36005" anchor="ctr">
                  <a:noAutofit/>
                </a:bodyPr>
                <a:lstStyle/>
                <a:p>
                  <a:pPr algn="ctr">
                    <a:tabLst>
                      <a:tab pos="266700" algn="l"/>
                      <a:tab pos="631825" algn="l"/>
                      <a:tab pos="981075" algn="l"/>
                    </a:tabLst>
                  </a:pPr>
                  <a:endParaRPr lang="en-US" dirty="0"/>
                </a:p>
              </p:txBody>
            </p:sp>
            <p:sp>
              <p:nvSpPr>
                <p:cNvPr id="300" name="Rectangle 7">
                  <a:extLst>
                    <a:ext uri="{FF2B5EF4-FFF2-40B4-BE49-F238E27FC236}">
                      <a16:creationId xmlns:a16="http://schemas.microsoft.com/office/drawing/2014/main" id="{707ED7DD-2E31-DCA7-91DE-1F06ED616F44}"/>
                    </a:ext>
                  </a:extLst>
                </p:cNvPr>
                <p:cNvSpPr>
                  <a:spLocks noChangeArrowheads="1"/>
                </p:cNvSpPr>
                <p:nvPr>
                  <p:custDataLst>
                    <p:tags r:id="rId276"/>
                  </p:custDataLst>
                </p:nvPr>
              </p:nvSpPr>
              <p:spPr bwMode="auto">
                <a:xfrm>
                  <a:off x="4016989" y="2622176"/>
                  <a:ext cx="1038910" cy="1021515"/>
                </a:xfrm>
                <a:prstGeom prst="rect">
                  <a:avLst/>
                </a:prstGeom>
                <a:solidFill>
                  <a:srgbClr val="D9D9D9"/>
                </a:solidFill>
                <a:ln w="9525" algn="ctr">
                  <a:solidFill>
                    <a:srgbClr val="FFFFFF"/>
                  </a:solidFill>
                  <a:miter lim="800000"/>
                  <a:headEnd/>
                  <a:tailEnd/>
                </a:ln>
                <a:effectLst/>
              </p:spPr>
              <p:txBody>
                <a:bodyPr lIns="36005" tIns="36005" rIns="36005" bIns="36005" anchor="ctr">
                  <a:noAutofit/>
                </a:bodyPr>
                <a:lstStyle/>
                <a:p>
                  <a:pPr algn="ctr">
                    <a:tabLst>
                      <a:tab pos="266700" algn="l"/>
                      <a:tab pos="631825" algn="l"/>
                      <a:tab pos="981075" algn="l"/>
                    </a:tabLst>
                  </a:pPr>
                  <a:endParaRPr lang="en-US" dirty="0"/>
                </a:p>
              </p:txBody>
            </p:sp>
            <p:sp>
              <p:nvSpPr>
                <p:cNvPr id="301" name="Rectangle 8">
                  <a:extLst>
                    <a:ext uri="{FF2B5EF4-FFF2-40B4-BE49-F238E27FC236}">
                      <a16:creationId xmlns:a16="http://schemas.microsoft.com/office/drawing/2014/main" id="{4A22D644-0199-EE47-FCEC-930681D20BE1}"/>
                    </a:ext>
                  </a:extLst>
                </p:cNvPr>
                <p:cNvSpPr>
                  <a:spLocks noChangeArrowheads="1"/>
                </p:cNvSpPr>
                <p:nvPr>
                  <p:custDataLst>
                    <p:tags r:id="rId277"/>
                  </p:custDataLst>
                </p:nvPr>
              </p:nvSpPr>
              <p:spPr bwMode="auto">
                <a:xfrm>
                  <a:off x="4016989" y="3637365"/>
                  <a:ext cx="1038910" cy="1021515"/>
                </a:xfrm>
                <a:prstGeom prst="rect">
                  <a:avLst/>
                </a:prstGeom>
                <a:solidFill>
                  <a:srgbClr val="D9D9D9"/>
                </a:solidFill>
                <a:ln w="9525" algn="ctr">
                  <a:solidFill>
                    <a:srgbClr val="FFFFFF"/>
                  </a:solidFill>
                  <a:miter lim="800000"/>
                  <a:headEnd/>
                  <a:tailEnd/>
                </a:ln>
                <a:effectLst/>
              </p:spPr>
              <p:txBody>
                <a:bodyPr lIns="36005" tIns="36005" rIns="36005" bIns="36005" anchor="ctr">
                  <a:noAutofit/>
                </a:bodyPr>
                <a:lstStyle/>
                <a:p>
                  <a:pPr algn="ctr">
                    <a:tabLst>
                      <a:tab pos="266700" algn="l"/>
                      <a:tab pos="631825" algn="l"/>
                      <a:tab pos="981075" algn="l"/>
                    </a:tabLst>
                  </a:pPr>
                  <a:endParaRPr lang="en-US" dirty="0"/>
                </a:p>
              </p:txBody>
            </p:sp>
            <p:sp>
              <p:nvSpPr>
                <p:cNvPr id="302" name="Rectangle 9">
                  <a:extLst>
                    <a:ext uri="{FF2B5EF4-FFF2-40B4-BE49-F238E27FC236}">
                      <a16:creationId xmlns:a16="http://schemas.microsoft.com/office/drawing/2014/main" id="{8F8B95B4-D03D-164B-323F-B44DC8B7361D}"/>
                    </a:ext>
                  </a:extLst>
                </p:cNvPr>
                <p:cNvSpPr>
                  <a:spLocks noChangeArrowheads="1"/>
                </p:cNvSpPr>
                <p:nvPr>
                  <p:custDataLst>
                    <p:tags r:id="rId278"/>
                  </p:custDataLst>
                </p:nvPr>
              </p:nvSpPr>
              <p:spPr bwMode="auto">
                <a:xfrm>
                  <a:off x="5055900" y="4660461"/>
                  <a:ext cx="1038909" cy="1021515"/>
                </a:xfrm>
                <a:prstGeom prst="rect">
                  <a:avLst/>
                </a:prstGeom>
                <a:solidFill>
                  <a:srgbClr val="D9D9D9"/>
                </a:solidFill>
                <a:ln w="9525" algn="ctr">
                  <a:solidFill>
                    <a:srgbClr val="FFFFFF"/>
                  </a:solidFill>
                  <a:miter lim="800000"/>
                  <a:headEnd/>
                  <a:tailEnd/>
                </a:ln>
                <a:effectLst/>
              </p:spPr>
              <p:txBody>
                <a:bodyPr lIns="36005" tIns="36005" rIns="36005" bIns="36005" anchor="ctr">
                  <a:noAutofit/>
                </a:bodyPr>
                <a:lstStyle/>
                <a:p>
                  <a:pPr algn="ctr">
                    <a:tabLst>
                      <a:tab pos="266700" algn="l"/>
                      <a:tab pos="631825" algn="l"/>
                      <a:tab pos="981075" algn="l"/>
                    </a:tabLst>
                  </a:pPr>
                  <a:endParaRPr lang="en-US" dirty="0"/>
                </a:p>
              </p:txBody>
            </p:sp>
            <p:sp>
              <p:nvSpPr>
                <p:cNvPr id="303" name="Rectangle 10">
                  <a:extLst>
                    <a:ext uri="{FF2B5EF4-FFF2-40B4-BE49-F238E27FC236}">
                      <a16:creationId xmlns:a16="http://schemas.microsoft.com/office/drawing/2014/main" id="{02944A74-5030-07C2-6ABA-1207ED4A2602}"/>
                    </a:ext>
                  </a:extLst>
                </p:cNvPr>
                <p:cNvSpPr>
                  <a:spLocks noChangeArrowheads="1"/>
                </p:cNvSpPr>
                <p:nvPr>
                  <p:custDataLst>
                    <p:tags r:id="rId279"/>
                  </p:custDataLst>
                </p:nvPr>
              </p:nvSpPr>
              <p:spPr bwMode="auto">
                <a:xfrm>
                  <a:off x="6094808" y="4660461"/>
                  <a:ext cx="1038910" cy="1021515"/>
                </a:xfrm>
                <a:prstGeom prst="rect">
                  <a:avLst/>
                </a:prstGeom>
                <a:solidFill>
                  <a:srgbClr val="D9D9D9"/>
                </a:solidFill>
                <a:ln w="9525" algn="ctr">
                  <a:solidFill>
                    <a:srgbClr val="FFFFFF"/>
                  </a:solidFill>
                  <a:miter lim="800000"/>
                  <a:headEnd/>
                  <a:tailEnd/>
                </a:ln>
                <a:effectLst/>
              </p:spPr>
              <p:txBody>
                <a:bodyPr lIns="36005" tIns="36005" rIns="36005" bIns="36005" anchor="ctr">
                  <a:noAutofit/>
                </a:bodyPr>
                <a:lstStyle/>
                <a:p>
                  <a:pPr algn="ctr">
                    <a:tabLst>
                      <a:tab pos="266700" algn="l"/>
                      <a:tab pos="631825" algn="l"/>
                      <a:tab pos="981075" algn="l"/>
                    </a:tabLst>
                  </a:pPr>
                  <a:endParaRPr lang="en-US" dirty="0"/>
                </a:p>
              </p:txBody>
            </p:sp>
            <p:sp>
              <p:nvSpPr>
                <p:cNvPr id="304" name="Rectangle 11">
                  <a:extLst>
                    <a:ext uri="{FF2B5EF4-FFF2-40B4-BE49-F238E27FC236}">
                      <a16:creationId xmlns:a16="http://schemas.microsoft.com/office/drawing/2014/main" id="{E4B17924-357F-BBD7-F078-A5CAAFAB3DDD}"/>
                    </a:ext>
                  </a:extLst>
                </p:cNvPr>
                <p:cNvSpPr>
                  <a:spLocks noChangeArrowheads="1"/>
                </p:cNvSpPr>
                <p:nvPr>
                  <p:custDataLst>
                    <p:tags r:id="rId280"/>
                  </p:custDataLst>
                </p:nvPr>
              </p:nvSpPr>
              <p:spPr bwMode="auto">
                <a:xfrm>
                  <a:off x="4016989" y="4660461"/>
                  <a:ext cx="1038910" cy="1021515"/>
                </a:xfrm>
                <a:prstGeom prst="rect">
                  <a:avLst/>
                </a:prstGeom>
                <a:solidFill>
                  <a:srgbClr val="D9D9D9"/>
                </a:solidFill>
                <a:ln w="9525" algn="ctr">
                  <a:solidFill>
                    <a:srgbClr val="FFFFFF"/>
                  </a:solidFill>
                  <a:miter lim="800000"/>
                  <a:headEnd/>
                  <a:tailEnd/>
                </a:ln>
                <a:effectLst/>
              </p:spPr>
              <p:txBody>
                <a:bodyPr lIns="36005" tIns="36005" rIns="36005" bIns="36005" anchor="ctr">
                  <a:noAutofit/>
                </a:bodyPr>
                <a:lstStyle/>
                <a:p>
                  <a:pPr algn="ctr">
                    <a:tabLst>
                      <a:tab pos="266700" algn="l"/>
                      <a:tab pos="631825" algn="l"/>
                      <a:tab pos="981075" algn="l"/>
                    </a:tabLst>
                  </a:pPr>
                  <a:endParaRPr lang="en-US" dirty="0"/>
                </a:p>
              </p:txBody>
            </p:sp>
            <p:sp>
              <p:nvSpPr>
                <p:cNvPr id="305" name="Freeform 12">
                  <a:extLst>
                    <a:ext uri="{FF2B5EF4-FFF2-40B4-BE49-F238E27FC236}">
                      <a16:creationId xmlns:a16="http://schemas.microsoft.com/office/drawing/2014/main" id="{2C89009D-104C-D6DC-D066-F5FCEC1305E6}"/>
                    </a:ext>
                  </a:extLst>
                </p:cNvPr>
                <p:cNvSpPr>
                  <a:spLocks/>
                </p:cNvSpPr>
                <p:nvPr>
                  <p:custDataLst>
                    <p:tags r:id="rId281"/>
                  </p:custDataLst>
                </p:nvPr>
              </p:nvSpPr>
              <p:spPr bwMode="auto">
                <a:xfrm>
                  <a:off x="4015410" y="2329636"/>
                  <a:ext cx="1481671" cy="290957"/>
                </a:xfrm>
                <a:custGeom>
                  <a:avLst/>
                  <a:gdLst/>
                  <a:ahLst/>
                  <a:cxnLst>
                    <a:cxn ang="0">
                      <a:pos x="0" y="200"/>
                    </a:cxn>
                    <a:cxn ang="0">
                      <a:pos x="300" y="0"/>
                    </a:cxn>
                    <a:cxn ang="0">
                      <a:pos x="1019" y="0"/>
                    </a:cxn>
                    <a:cxn ang="0">
                      <a:pos x="714" y="200"/>
                    </a:cxn>
                    <a:cxn ang="0">
                      <a:pos x="0" y="200"/>
                    </a:cxn>
                  </a:cxnLst>
                  <a:rect l="0" t="0" r="r" b="b"/>
                  <a:pathLst>
                    <a:path w="1019" h="200">
                      <a:moveTo>
                        <a:pt x="0" y="200"/>
                      </a:moveTo>
                      <a:lnTo>
                        <a:pt x="300" y="0"/>
                      </a:lnTo>
                      <a:lnTo>
                        <a:pt x="1019" y="0"/>
                      </a:lnTo>
                      <a:lnTo>
                        <a:pt x="714" y="200"/>
                      </a:lnTo>
                      <a:lnTo>
                        <a:pt x="0" y="200"/>
                      </a:lnTo>
                      <a:close/>
                    </a:path>
                  </a:pathLst>
                </a:custGeom>
                <a:solidFill>
                  <a:srgbClr val="D9D9D9"/>
                </a:solidFill>
                <a:ln w="9525" cap="flat" cmpd="sng">
                  <a:solidFill>
                    <a:srgbClr val="FFFFFF"/>
                  </a:solidFill>
                  <a:prstDash val="solid"/>
                  <a:round/>
                  <a:headEnd/>
                  <a:tailEnd/>
                </a:ln>
                <a:effectLst/>
              </p:spPr>
              <p:txBody>
                <a:bodyPr wrap="none" lIns="0" tIns="0" rIns="0" bIns="0" anchor="ctr">
                  <a:noAutofit/>
                </a:bodyPr>
                <a:lstStyle/>
                <a:p>
                  <a:endParaRPr lang="en-US" dirty="0"/>
                </a:p>
              </p:txBody>
            </p:sp>
            <p:sp>
              <p:nvSpPr>
                <p:cNvPr id="306" name="Freeform 13">
                  <a:extLst>
                    <a:ext uri="{FF2B5EF4-FFF2-40B4-BE49-F238E27FC236}">
                      <a16:creationId xmlns:a16="http://schemas.microsoft.com/office/drawing/2014/main" id="{2ECA96B0-4299-9F41-CF99-6683A9420CD9}"/>
                    </a:ext>
                  </a:extLst>
                </p:cNvPr>
                <p:cNvSpPr>
                  <a:spLocks/>
                </p:cNvSpPr>
                <p:nvPr>
                  <p:custDataLst>
                    <p:tags r:id="rId282"/>
                  </p:custDataLst>
                </p:nvPr>
              </p:nvSpPr>
              <p:spPr bwMode="auto">
                <a:xfrm>
                  <a:off x="5052737" y="2329636"/>
                  <a:ext cx="1481671" cy="290957"/>
                </a:xfrm>
                <a:custGeom>
                  <a:avLst/>
                  <a:gdLst/>
                  <a:ahLst/>
                  <a:cxnLst>
                    <a:cxn ang="0">
                      <a:pos x="0" y="200"/>
                    </a:cxn>
                    <a:cxn ang="0">
                      <a:pos x="300" y="0"/>
                    </a:cxn>
                    <a:cxn ang="0">
                      <a:pos x="1019" y="0"/>
                    </a:cxn>
                    <a:cxn ang="0">
                      <a:pos x="714" y="200"/>
                    </a:cxn>
                    <a:cxn ang="0">
                      <a:pos x="0" y="200"/>
                    </a:cxn>
                  </a:cxnLst>
                  <a:rect l="0" t="0" r="r" b="b"/>
                  <a:pathLst>
                    <a:path w="1019" h="200">
                      <a:moveTo>
                        <a:pt x="0" y="200"/>
                      </a:moveTo>
                      <a:lnTo>
                        <a:pt x="300" y="0"/>
                      </a:lnTo>
                      <a:lnTo>
                        <a:pt x="1019" y="0"/>
                      </a:lnTo>
                      <a:lnTo>
                        <a:pt x="714" y="200"/>
                      </a:lnTo>
                      <a:lnTo>
                        <a:pt x="0" y="200"/>
                      </a:lnTo>
                      <a:close/>
                    </a:path>
                  </a:pathLst>
                </a:custGeom>
                <a:solidFill>
                  <a:srgbClr val="D9D9D9"/>
                </a:solidFill>
                <a:ln w="9525" cap="flat" cmpd="sng">
                  <a:solidFill>
                    <a:srgbClr val="FFFFFF"/>
                  </a:solidFill>
                  <a:prstDash val="solid"/>
                  <a:round/>
                  <a:headEnd/>
                  <a:tailEnd/>
                </a:ln>
                <a:effectLst/>
              </p:spPr>
              <p:txBody>
                <a:bodyPr wrap="none" lIns="0" tIns="0" rIns="0" bIns="0" anchor="ctr">
                  <a:noAutofit/>
                </a:bodyPr>
                <a:lstStyle/>
                <a:p>
                  <a:endParaRPr lang="en-US" dirty="0"/>
                </a:p>
              </p:txBody>
            </p:sp>
            <p:sp>
              <p:nvSpPr>
                <p:cNvPr id="307" name="Freeform 14">
                  <a:extLst>
                    <a:ext uri="{FF2B5EF4-FFF2-40B4-BE49-F238E27FC236}">
                      <a16:creationId xmlns:a16="http://schemas.microsoft.com/office/drawing/2014/main" id="{91D42B04-C1C8-600F-8FA0-7A4DAE8E3A12}"/>
                    </a:ext>
                  </a:extLst>
                </p:cNvPr>
                <p:cNvSpPr>
                  <a:spLocks/>
                </p:cNvSpPr>
                <p:nvPr>
                  <p:custDataLst>
                    <p:tags r:id="rId283"/>
                  </p:custDataLst>
                </p:nvPr>
              </p:nvSpPr>
              <p:spPr bwMode="auto">
                <a:xfrm>
                  <a:off x="6094808" y="2329636"/>
                  <a:ext cx="1473764" cy="290957"/>
                </a:xfrm>
                <a:custGeom>
                  <a:avLst/>
                  <a:gdLst/>
                  <a:ahLst/>
                  <a:cxnLst>
                    <a:cxn ang="0">
                      <a:pos x="0" y="200"/>
                    </a:cxn>
                    <a:cxn ang="0">
                      <a:pos x="300" y="0"/>
                    </a:cxn>
                    <a:cxn ang="0">
                      <a:pos x="1019" y="0"/>
                    </a:cxn>
                    <a:cxn ang="0">
                      <a:pos x="714" y="200"/>
                    </a:cxn>
                    <a:cxn ang="0">
                      <a:pos x="0" y="200"/>
                    </a:cxn>
                  </a:cxnLst>
                  <a:rect l="0" t="0" r="r" b="b"/>
                  <a:pathLst>
                    <a:path w="1019" h="200">
                      <a:moveTo>
                        <a:pt x="0" y="200"/>
                      </a:moveTo>
                      <a:lnTo>
                        <a:pt x="300" y="0"/>
                      </a:lnTo>
                      <a:lnTo>
                        <a:pt x="1019" y="0"/>
                      </a:lnTo>
                      <a:lnTo>
                        <a:pt x="714" y="200"/>
                      </a:lnTo>
                      <a:lnTo>
                        <a:pt x="0" y="200"/>
                      </a:lnTo>
                      <a:close/>
                    </a:path>
                  </a:pathLst>
                </a:custGeom>
                <a:solidFill>
                  <a:srgbClr val="00B050"/>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308" name="Freeform 15">
                  <a:extLst>
                    <a:ext uri="{FF2B5EF4-FFF2-40B4-BE49-F238E27FC236}">
                      <a16:creationId xmlns:a16="http://schemas.microsoft.com/office/drawing/2014/main" id="{84762ECD-FE59-5CB1-CCC1-9E06637C918A}"/>
                    </a:ext>
                  </a:extLst>
                </p:cNvPr>
                <p:cNvSpPr>
                  <a:spLocks/>
                </p:cNvSpPr>
                <p:nvPr>
                  <p:custDataLst>
                    <p:tags r:id="rId284"/>
                  </p:custDataLst>
                </p:nvPr>
              </p:nvSpPr>
              <p:spPr bwMode="auto">
                <a:xfrm>
                  <a:off x="4448683" y="2109836"/>
                  <a:ext cx="1372561" cy="221381"/>
                </a:xfrm>
                <a:custGeom>
                  <a:avLst/>
                  <a:gdLst/>
                  <a:ahLst/>
                  <a:cxnLst>
                    <a:cxn ang="0">
                      <a:pos x="0" y="152"/>
                    </a:cxn>
                    <a:cxn ang="0">
                      <a:pos x="230" y="0"/>
                    </a:cxn>
                    <a:cxn ang="0">
                      <a:pos x="943" y="0"/>
                    </a:cxn>
                    <a:cxn ang="0">
                      <a:pos x="714" y="152"/>
                    </a:cxn>
                    <a:cxn ang="0">
                      <a:pos x="0" y="152"/>
                    </a:cxn>
                  </a:cxnLst>
                  <a:rect l="0" t="0" r="r" b="b"/>
                  <a:pathLst>
                    <a:path w="943" h="152">
                      <a:moveTo>
                        <a:pt x="0" y="152"/>
                      </a:moveTo>
                      <a:lnTo>
                        <a:pt x="230" y="0"/>
                      </a:lnTo>
                      <a:lnTo>
                        <a:pt x="943" y="0"/>
                      </a:lnTo>
                      <a:lnTo>
                        <a:pt x="714" y="152"/>
                      </a:lnTo>
                      <a:lnTo>
                        <a:pt x="0" y="152"/>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309" name="Freeform 16">
                  <a:extLst>
                    <a:ext uri="{FF2B5EF4-FFF2-40B4-BE49-F238E27FC236}">
                      <a16:creationId xmlns:a16="http://schemas.microsoft.com/office/drawing/2014/main" id="{13515C78-5F6A-BB34-D616-05F30BE17FAE}"/>
                    </a:ext>
                  </a:extLst>
                </p:cNvPr>
                <p:cNvSpPr>
                  <a:spLocks/>
                </p:cNvSpPr>
                <p:nvPr>
                  <p:custDataLst>
                    <p:tags r:id="rId285"/>
                  </p:custDataLst>
                </p:nvPr>
              </p:nvSpPr>
              <p:spPr bwMode="auto">
                <a:xfrm>
                  <a:off x="5484429" y="2109836"/>
                  <a:ext cx="1374144" cy="221381"/>
                </a:xfrm>
                <a:custGeom>
                  <a:avLst/>
                  <a:gdLst/>
                  <a:ahLst/>
                  <a:cxnLst>
                    <a:cxn ang="0">
                      <a:pos x="0" y="152"/>
                    </a:cxn>
                    <a:cxn ang="0">
                      <a:pos x="230" y="0"/>
                    </a:cxn>
                    <a:cxn ang="0">
                      <a:pos x="943" y="0"/>
                    </a:cxn>
                    <a:cxn ang="0">
                      <a:pos x="714" y="152"/>
                    </a:cxn>
                    <a:cxn ang="0">
                      <a:pos x="0" y="152"/>
                    </a:cxn>
                  </a:cxnLst>
                  <a:rect l="0" t="0" r="r" b="b"/>
                  <a:pathLst>
                    <a:path w="943" h="152">
                      <a:moveTo>
                        <a:pt x="0" y="152"/>
                      </a:moveTo>
                      <a:lnTo>
                        <a:pt x="230" y="0"/>
                      </a:lnTo>
                      <a:lnTo>
                        <a:pt x="943" y="0"/>
                      </a:lnTo>
                      <a:lnTo>
                        <a:pt x="714" y="152"/>
                      </a:lnTo>
                      <a:lnTo>
                        <a:pt x="0" y="152"/>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310" name="Freeform 17">
                  <a:extLst>
                    <a:ext uri="{FF2B5EF4-FFF2-40B4-BE49-F238E27FC236}">
                      <a16:creationId xmlns:a16="http://schemas.microsoft.com/office/drawing/2014/main" id="{F3213DC7-D1A5-B879-9A92-CAC0B232E12B}"/>
                    </a:ext>
                  </a:extLst>
                </p:cNvPr>
                <p:cNvSpPr>
                  <a:spLocks/>
                </p:cNvSpPr>
                <p:nvPr>
                  <p:custDataLst>
                    <p:tags r:id="rId286"/>
                  </p:custDataLst>
                </p:nvPr>
              </p:nvSpPr>
              <p:spPr bwMode="auto">
                <a:xfrm>
                  <a:off x="6523339" y="2109836"/>
                  <a:ext cx="1374143" cy="221381"/>
                </a:xfrm>
                <a:custGeom>
                  <a:avLst/>
                  <a:gdLst/>
                  <a:ahLst/>
                  <a:cxnLst>
                    <a:cxn ang="0">
                      <a:pos x="0" y="152"/>
                    </a:cxn>
                    <a:cxn ang="0">
                      <a:pos x="230" y="0"/>
                    </a:cxn>
                    <a:cxn ang="0">
                      <a:pos x="943" y="0"/>
                    </a:cxn>
                    <a:cxn ang="0">
                      <a:pos x="714" y="152"/>
                    </a:cxn>
                    <a:cxn ang="0">
                      <a:pos x="0" y="152"/>
                    </a:cxn>
                  </a:cxnLst>
                  <a:rect l="0" t="0" r="r" b="b"/>
                  <a:pathLst>
                    <a:path w="943" h="152">
                      <a:moveTo>
                        <a:pt x="0" y="152"/>
                      </a:moveTo>
                      <a:lnTo>
                        <a:pt x="230" y="0"/>
                      </a:lnTo>
                      <a:lnTo>
                        <a:pt x="943" y="0"/>
                      </a:lnTo>
                      <a:lnTo>
                        <a:pt x="714" y="152"/>
                      </a:lnTo>
                      <a:lnTo>
                        <a:pt x="0" y="152"/>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311" name="Freeform 18">
                  <a:extLst>
                    <a:ext uri="{FF2B5EF4-FFF2-40B4-BE49-F238E27FC236}">
                      <a16:creationId xmlns:a16="http://schemas.microsoft.com/office/drawing/2014/main" id="{43C1E002-1B37-9498-74E1-6326305F05A1}"/>
                    </a:ext>
                  </a:extLst>
                </p:cNvPr>
                <p:cNvSpPr>
                  <a:spLocks/>
                </p:cNvSpPr>
                <p:nvPr>
                  <p:custDataLst>
                    <p:tags r:id="rId287"/>
                  </p:custDataLst>
                </p:nvPr>
              </p:nvSpPr>
              <p:spPr bwMode="auto">
                <a:xfrm>
                  <a:off x="4788660" y="1926407"/>
                  <a:ext cx="1310891" cy="185011"/>
                </a:xfrm>
                <a:custGeom>
                  <a:avLst/>
                  <a:gdLst/>
                  <a:ahLst/>
                  <a:cxnLst>
                    <a:cxn ang="0">
                      <a:pos x="0" y="127"/>
                    </a:cxn>
                    <a:cxn ang="0">
                      <a:pos x="190" y="0"/>
                    </a:cxn>
                    <a:cxn ang="0">
                      <a:pos x="907" y="0"/>
                    </a:cxn>
                    <a:cxn ang="0">
                      <a:pos x="714" y="127"/>
                    </a:cxn>
                    <a:cxn ang="0">
                      <a:pos x="0" y="127"/>
                    </a:cxn>
                  </a:cxnLst>
                  <a:rect l="0" t="0" r="r" b="b"/>
                  <a:pathLst>
                    <a:path w="907" h="127">
                      <a:moveTo>
                        <a:pt x="0" y="127"/>
                      </a:moveTo>
                      <a:lnTo>
                        <a:pt x="190" y="0"/>
                      </a:lnTo>
                      <a:lnTo>
                        <a:pt x="907" y="0"/>
                      </a:lnTo>
                      <a:lnTo>
                        <a:pt x="714" y="127"/>
                      </a:lnTo>
                      <a:lnTo>
                        <a:pt x="0" y="127"/>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312" name="Freeform 19">
                  <a:extLst>
                    <a:ext uri="{FF2B5EF4-FFF2-40B4-BE49-F238E27FC236}">
                      <a16:creationId xmlns:a16="http://schemas.microsoft.com/office/drawing/2014/main" id="{19C4CDB1-A428-6C52-A9C2-870FA2F935C2}"/>
                    </a:ext>
                  </a:extLst>
                </p:cNvPr>
                <p:cNvSpPr>
                  <a:spLocks/>
                </p:cNvSpPr>
                <p:nvPr>
                  <p:custDataLst>
                    <p:tags r:id="rId288"/>
                  </p:custDataLst>
                </p:nvPr>
              </p:nvSpPr>
              <p:spPr bwMode="auto">
                <a:xfrm>
                  <a:off x="5822826" y="1926407"/>
                  <a:ext cx="1310891" cy="185011"/>
                </a:xfrm>
                <a:custGeom>
                  <a:avLst/>
                  <a:gdLst/>
                  <a:ahLst/>
                  <a:cxnLst>
                    <a:cxn ang="0">
                      <a:pos x="0" y="127"/>
                    </a:cxn>
                    <a:cxn ang="0">
                      <a:pos x="190" y="0"/>
                    </a:cxn>
                    <a:cxn ang="0">
                      <a:pos x="907" y="0"/>
                    </a:cxn>
                    <a:cxn ang="0">
                      <a:pos x="714" y="127"/>
                    </a:cxn>
                    <a:cxn ang="0">
                      <a:pos x="0" y="127"/>
                    </a:cxn>
                  </a:cxnLst>
                  <a:rect l="0" t="0" r="r" b="b"/>
                  <a:pathLst>
                    <a:path w="907" h="127">
                      <a:moveTo>
                        <a:pt x="0" y="127"/>
                      </a:moveTo>
                      <a:lnTo>
                        <a:pt x="190" y="0"/>
                      </a:lnTo>
                      <a:lnTo>
                        <a:pt x="907" y="0"/>
                      </a:lnTo>
                      <a:lnTo>
                        <a:pt x="714" y="127"/>
                      </a:lnTo>
                      <a:lnTo>
                        <a:pt x="0" y="127"/>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313" name="Freeform 20">
                  <a:extLst>
                    <a:ext uri="{FF2B5EF4-FFF2-40B4-BE49-F238E27FC236}">
                      <a16:creationId xmlns:a16="http://schemas.microsoft.com/office/drawing/2014/main" id="{98050A31-08E2-4A1C-503D-1D69FBA22693}"/>
                    </a:ext>
                  </a:extLst>
                </p:cNvPr>
                <p:cNvSpPr>
                  <a:spLocks/>
                </p:cNvSpPr>
                <p:nvPr>
                  <p:custDataLst>
                    <p:tags r:id="rId289"/>
                  </p:custDataLst>
                </p:nvPr>
              </p:nvSpPr>
              <p:spPr bwMode="auto">
                <a:xfrm>
                  <a:off x="6853829" y="1926407"/>
                  <a:ext cx="1320379" cy="185011"/>
                </a:xfrm>
                <a:custGeom>
                  <a:avLst/>
                  <a:gdLst/>
                  <a:ahLst/>
                  <a:cxnLst>
                    <a:cxn ang="0">
                      <a:pos x="0" y="127"/>
                    </a:cxn>
                    <a:cxn ang="0">
                      <a:pos x="190" y="0"/>
                    </a:cxn>
                    <a:cxn ang="0">
                      <a:pos x="907" y="0"/>
                    </a:cxn>
                    <a:cxn ang="0">
                      <a:pos x="714" y="127"/>
                    </a:cxn>
                    <a:cxn ang="0">
                      <a:pos x="0" y="127"/>
                    </a:cxn>
                  </a:cxnLst>
                  <a:rect l="0" t="0" r="r" b="b"/>
                  <a:pathLst>
                    <a:path w="907" h="127">
                      <a:moveTo>
                        <a:pt x="0" y="127"/>
                      </a:moveTo>
                      <a:lnTo>
                        <a:pt x="190" y="0"/>
                      </a:lnTo>
                      <a:lnTo>
                        <a:pt x="907" y="0"/>
                      </a:lnTo>
                      <a:lnTo>
                        <a:pt x="714" y="127"/>
                      </a:lnTo>
                      <a:lnTo>
                        <a:pt x="0" y="127"/>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314" name="Freeform 21">
                  <a:extLst>
                    <a:ext uri="{FF2B5EF4-FFF2-40B4-BE49-F238E27FC236}">
                      <a16:creationId xmlns:a16="http://schemas.microsoft.com/office/drawing/2014/main" id="{443E335D-2FCD-2A05-1D2E-284A76B95253}"/>
                    </a:ext>
                  </a:extLst>
                </p:cNvPr>
                <p:cNvSpPr>
                  <a:spLocks/>
                </p:cNvSpPr>
                <p:nvPr>
                  <p:custDataLst>
                    <p:tags r:id="rId290"/>
                  </p:custDataLst>
                </p:nvPr>
              </p:nvSpPr>
              <p:spPr bwMode="auto">
                <a:xfrm>
                  <a:off x="7125811" y="2329637"/>
                  <a:ext cx="439599" cy="1307730"/>
                </a:xfrm>
                <a:custGeom>
                  <a:avLst/>
                  <a:gdLst/>
                  <a:ahLst/>
                  <a:cxnLst>
                    <a:cxn ang="0">
                      <a:pos x="0" y="200"/>
                    </a:cxn>
                    <a:cxn ang="0">
                      <a:pos x="303" y="0"/>
                    </a:cxn>
                    <a:cxn ang="0">
                      <a:pos x="303" y="698"/>
                    </a:cxn>
                    <a:cxn ang="0">
                      <a:pos x="1" y="897"/>
                    </a:cxn>
                    <a:cxn ang="0">
                      <a:pos x="0" y="200"/>
                    </a:cxn>
                  </a:cxnLst>
                  <a:rect l="0" t="0" r="r" b="b"/>
                  <a:pathLst>
                    <a:path w="303" h="897">
                      <a:moveTo>
                        <a:pt x="0" y="200"/>
                      </a:moveTo>
                      <a:lnTo>
                        <a:pt x="303" y="0"/>
                      </a:lnTo>
                      <a:lnTo>
                        <a:pt x="303" y="698"/>
                      </a:lnTo>
                      <a:lnTo>
                        <a:pt x="1" y="897"/>
                      </a:lnTo>
                      <a:lnTo>
                        <a:pt x="0" y="200"/>
                      </a:lnTo>
                      <a:close/>
                    </a:path>
                  </a:pathLst>
                </a:custGeom>
                <a:solidFill>
                  <a:srgbClr val="00B050"/>
                </a:solidFill>
                <a:ln w="9525" cap="flat" cmpd="sng">
                  <a:solidFill>
                    <a:srgbClr val="FFFFFF"/>
                  </a:solidFill>
                  <a:prstDash val="solid"/>
                  <a:round/>
                  <a:headEnd/>
                  <a:tailEnd/>
                </a:ln>
                <a:effectLst/>
              </p:spPr>
              <p:txBody>
                <a:bodyPr wrap="none" lIns="0" tIns="0" rIns="0" bIns="0" anchor="ctr">
                  <a:noAutofit/>
                </a:bodyPr>
                <a:lstStyle/>
                <a:p>
                  <a:endParaRPr lang="en-US" dirty="0"/>
                </a:p>
              </p:txBody>
            </p:sp>
            <p:sp>
              <p:nvSpPr>
                <p:cNvPr id="315" name="Freeform 22">
                  <a:extLst>
                    <a:ext uri="{FF2B5EF4-FFF2-40B4-BE49-F238E27FC236}">
                      <a16:creationId xmlns:a16="http://schemas.microsoft.com/office/drawing/2014/main" id="{8EAF643C-C6F0-7F7B-E9EF-7674CDCACC2C}"/>
                    </a:ext>
                  </a:extLst>
                </p:cNvPr>
                <p:cNvSpPr>
                  <a:spLocks/>
                </p:cNvSpPr>
                <p:nvPr>
                  <p:custDataLst>
                    <p:tags r:id="rId291"/>
                  </p:custDataLst>
                </p:nvPr>
              </p:nvSpPr>
              <p:spPr bwMode="auto">
                <a:xfrm>
                  <a:off x="7125811" y="3344825"/>
                  <a:ext cx="439599" cy="1315635"/>
                </a:xfrm>
                <a:custGeom>
                  <a:avLst/>
                  <a:gdLst/>
                  <a:ahLst/>
                  <a:cxnLst>
                    <a:cxn ang="0">
                      <a:pos x="0" y="200"/>
                    </a:cxn>
                    <a:cxn ang="0">
                      <a:pos x="303" y="0"/>
                    </a:cxn>
                    <a:cxn ang="0">
                      <a:pos x="303" y="698"/>
                    </a:cxn>
                    <a:cxn ang="0">
                      <a:pos x="1" y="897"/>
                    </a:cxn>
                    <a:cxn ang="0">
                      <a:pos x="0" y="200"/>
                    </a:cxn>
                  </a:cxnLst>
                  <a:rect l="0" t="0" r="r" b="b"/>
                  <a:pathLst>
                    <a:path w="303" h="897">
                      <a:moveTo>
                        <a:pt x="0" y="200"/>
                      </a:moveTo>
                      <a:lnTo>
                        <a:pt x="303" y="0"/>
                      </a:lnTo>
                      <a:lnTo>
                        <a:pt x="303" y="698"/>
                      </a:lnTo>
                      <a:lnTo>
                        <a:pt x="1" y="897"/>
                      </a:lnTo>
                      <a:lnTo>
                        <a:pt x="0" y="200"/>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316" name="Freeform 23">
                  <a:extLst>
                    <a:ext uri="{FF2B5EF4-FFF2-40B4-BE49-F238E27FC236}">
                      <a16:creationId xmlns:a16="http://schemas.microsoft.com/office/drawing/2014/main" id="{9331073B-D487-9A2C-97D3-6676F2CCFB4D}"/>
                    </a:ext>
                  </a:extLst>
                </p:cNvPr>
                <p:cNvSpPr>
                  <a:spLocks/>
                </p:cNvSpPr>
                <p:nvPr>
                  <p:custDataLst>
                    <p:tags r:id="rId292"/>
                  </p:custDataLst>
                </p:nvPr>
              </p:nvSpPr>
              <p:spPr bwMode="auto">
                <a:xfrm>
                  <a:off x="7125811" y="4366340"/>
                  <a:ext cx="439599" cy="1315635"/>
                </a:xfrm>
                <a:custGeom>
                  <a:avLst/>
                  <a:gdLst/>
                  <a:ahLst/>
                  <a:cxnLst>
                    <a:cxn ang="0">
                      <a:pos x="0" y="200"/>
                    </a:cxn>
                    <a:cxn ang="0">
                      <a:pos x="303" y="0"/>
                    </a:cxn>
                    <a:cxn ang="0">
                      <a:pos x="303" y="698"/>
                    </a:cxn>
                    <a:cxn ang="0">
                      <a:pos x="1" y="897"/>
                    </a:cxn>
                    <a:cxn ang="0">
                      <a:pos x="0" y="200"/>
                    </a:cxn>
                  </a:cxnLst>
                  <a:rect l="0" t="0" r="r" b="b"/>
                  <a:pathLst>
                    <a:path w="303" h="897">
                      <a:moveTo>
                        <a:pt x="0" y="200"/>
                      </a:moveTo>
                      <a:lnTo>
                        <a:pt x="303" y="0"/>
                      </a:lnTo>
                      <a:lnTo>
                        <a:pt x="303" y="698"/>
                      </a:lnTo>
                      <a:lnTo>
                        <a:pt x="1" y="897"/>
                      </a:lnTo>
                      <a:lnTo>
                        <a:pt x="0" y="200"/>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317" name="Freeform 24">
                  <a:extLst>
                    <a:ext uri="{FF2B5EF4-FFF2-40B4-BE49-F238E27FC236}">
                      <a16:creationId xmlns:a16="http://schemas.microsoft.com/office/drawing/2014/main" id="{0605FC07-94CA-167B-B44B-8F12A92624E6}"/>
                    </a:ext>
                  </a:extLst>
                </p:cNvPr>
                <p:cNvSpPr>
                  <a:spLocks/>
                </p:cNvSpPr>
                <p:nvPr>
                  <p:custDataLst>
                    <p:tags r:id="rId293"/>
                  </p:custDataLst>
                </p:nvPr>
              </p:nvSpPr>
              <p:spPr bwMode="auto">
                <a:xfrm>
                  <a:off x="7565409" y="2112999"/>
                  <a:ext cx="324165" cy="1231826"/>
                </a:xfrm>
                <a:custGeom>
                  <a:avLst/>
                  <a:gdLst/>
                  <a:ahLst/>
                  <a:cxnLst>
                    <a:cxn ang="0">
                      <a:pos x="0" y="149"/>
                    </a:cxn>
                    <a:cxn ang="0">
                      <a:pos x="223" y="0"/>
                    </a:cxn>
                    <a:cxn ang="0">
                      <a:pos x="223" y="700"/>
                    </a:cxn>
                    <a:cxn ang="0">
                      <a:pos x="1" y="846"/>
                    </a:cxn>
                    <a:cxn ang="0">
                      <a:pos x="0" y="149"/>
                    </a:cxn>
                  </a:cxnLst>
                  <a:rect l="0" t="0" r="r" b="b"/>
                  <a:pathLst>
                    <a:path w="223" h="846">
                      <a:moveTo>
                        <a:pt x="0" y="149"/>
                      </a:moveTo>
                      <a:lnTo>
                        <a:pt x="223" y="0"/>
                      </a:lnTo>
                      <a:lnTo>
                        <a:pt x="223" y="700"/>
                      </a:lnTo>
                      <a:lnTo>
                        <a:pt x="1" y="846"/>
                      </a:lnTo>
                      <a:lnTo>
                        <a:pt x="0" y="149"/>
                      </a:lnTo>
                      <a:close/>
                    </a:path>
                  </a:pathLst>
                </a:custGeom>
                <a:solidFill>
                  <a:srgbClr val="D9D9D9"/>
                </a:solidFill>
                <a:ln w="9525" cap="flat" cmpd="sng">
                  <a:solidFill>
                    <a:srgbClr val="FFFFFF"/>
                  </a:solidFill>
                  <a:prstDash val="solid"/>
                  <a:round/>
                  <a:headEnd/>
                  <a:tailEnd/>
                </a:ln>
                <a:effectLst/>
              </p:spPr>
              <p:txBody>
                <a:bodyPr wrap="none" lIns="0" tIns="0" rIns="0" bIns="0" anchor="ctr">
                  <a:noAutofit/>
                </a:bodyPr>
                <a:lstStyle/>
                <a:p>
                  <a:endParaRPr lang="en-US" dirty="0"/>
                </a:p>
              </p:txBody>
            </p:sp>
            <p:sp>
              <p:nvSpPr>
                <p:cNvPr id="318" name="Freeform 25">
                  <a:extLst>
                    <a:ext uri="{FF2B5EF4-FFF2-40B4-BE49-F238E27FC236}">
                      <a16:creationId xmlns:a16="http://schemas.microsoft.com/office/drawing/2014/main" id="{7F72CE83-AB73-E758-3C7F-FA9C363BD56B}"/>
                    </a:ext>
                  </a:extLst>
                </p:cNvPr>
                <p:cNvSpPr>
                  <a:spLocks/>
                </p:cNvSpPr>
                <p:nvPr>
                  <p:custDataLst>
                    <p:tags r:id="rId294"/>
                  </p:custDataLst>
                </p:nvPr>
              </p:nvSpPr>
              <p:spPr bwMode="auto">
                <a:xfrm>
                  <a:off x="7565409" y="3129770"/>
                  <a:ext cx="324165" cy="1238152"/>
                </a:xfrm>
                <a:custGeom>
                  <a:avLst/>
                  <a:gdLst/>
                  <a:ahLst/>
                  <a:cxnLst>
                    <a:cxn ang="0">
                      <a:pos x="0" y="149"/>
                    </a:cxn>
                    <a:cxn ang="0">
                      <a:pos x="223" y="0"/>
                    </a:cxn>
                    <a:cxn ang="0">
                      <a:pos x="223" y="700"/>
                    </a:cxn>
                    <a:cxn ang="0">
                      <a:pos x="1" y="846"/>
                    </a:cxn>
                    <a:cxn ang="0">
                      <a:pos x="0" y="149"/>
                    </a:cxn>
                  </a:cxnLst>
                  <a:rect l="0" t="0" r="r" b="b"/>
                  <a:pathLst>
                    <a:path w="223" h="846">
                      <a:moveTo>
                        <a:pt x="0" y="149"/>
                      </a:moveTo>
                      <a:lnTo>
                        <a:pt x="223" y="0"/>
                      </a:lnTo>
                      <a:lnTo>
                        <a:pt x="223" y="700"/>
                      </a:lnTo>
                      <a:lnTo>
                        <a:pt x="1" y="846"/>
                      </a:lnTo>
                      <a:lnTo>
                        <a:pt x="0" y="149"/>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319" name="Freeform 26">
                  <a:extLst>
                    <a:ext uri="{FF2B5EF4-FFF2-40B4-BE49-F238E27FC236}">
                      <a16:creationId xmlns:a16="http://schemas.microsoft.com/office/drawing/2014/main" id="{BD4BE0E1-4CD0-6543-2D84-6D7867E1D8EC}"/>
                    </a:ext>
                  </a:extLst>
                </p:cNvPr>
                <p:cNvSpPr>
                  <a:spLocks/>
                </p:cNvSpPr>
                <p:nvPr>
                  <p:custDataLst>
                    <p:tags r:id="rId295"/>
                  </p:custDataLst>
                </p:nvPr>
              </p:nvSpPr>
              <p:spPr bwMode="auto">
                <a:xfrm>
                  <a:off x="7565409" y="4152866"/>
                  <a:ext cx="324165" cy="1238151"/>
                </a:xfrm>
                <a:custGeom>
                  <a:avLst/>
                  <a:gdLst/>
                  <a:ahLst/>
                  <a:cxnLst>
                    <a:cxn ang="0">
                      <a:pos x="0" y="149"/>
                    </a:cxn>
                    <a:cxn ang="0">
                      <a:pos x="223" y="0"/>
                    </a:cxn>
                    <a:cxn ang="0">
                      <a:pos x="223" y="700"/>
                    </a:cxn>
                    <a:cxn ang="0">
                      <a:pos x="1" y="846"/>
                    </a:cxn>
                    <a:cxn ang="0">
                      <a:pos x="0" y="149"/>
                    </a:cxn>
                  </a:cxnLst>
                  <a:rect l="0" t="0" r="r" b="b"/>
                  <a:pathLst>
                    <a:path w="223" h="846">
                      <a:moveTo>
                        <a:pt x="0" y="149"/>
                      </a:moveTo>
                      <a:lnTo>
                        <a:pt x="223" y="0"/>
                      </a:lnTo>
                      <a:lnTo>
                        <a:pt x="223" y="700"/>
                      </a:lnTo>
                      <a:lnTo>
                        <a:pt x="1" y="846"/>
                      </a:lnTo>
                      <a:lnTo>
                        <a:pt x="0" y="149"/>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320" name="Freeform 27">
                  <a:extLst>
                    <a:ext uri="{FF2B5EF4-FFF2-40B4-BE49-F238E27FC236}">
                      <a16:creationId xmlns:a16="http://schemas.microsoft.com/office/drawing/2014/main" id="{8E608002-D2C9-C10B-BEBE-C51AAB1C28C6}"/>
                    </a:ext>
                  </a:extLst>
                </p:cNvPr>
                <p:cNvSpPr>
                  <a:spLocks/>
                </p:cNvSpPr>
                <p:nvPr>
                  <p:custDataLst>
                    <p:tags r:id="rId296"/>
                  </p:custDataLst>
                </p:nvPr>
              </p:nvSpPr>
              <p:spPr bwMode="auto">
                <a:xfrm>
                  <a:off x="7887993" y="1929569"/>
                  <a:ext cx="283052" cy="1200201"/>
                </a:xfrm>
                <a:custGeom>
                  <a:avLst/>
                  <a:gdLst/>
                  <a:ahLst/>
                  <a:cxnLst>
                    <a:cxn ang="0">
                      <a:pos x="0" y="127"/>
                    </a:cxn>
                    <a:cxn ang="0">
                      <a:pos x="195" y="0"/>
                    </a:cxn>
                    <a:cxn ang="0">
                      <a:pos x="195" y="698"/>
                    </a:cxn>
                    <a:cxn ang="0">
                      <a:pos x="1" y="824"/>
                    </a:cxn>
                    <a:cxn ang="0">
                      <a:pos x="0" y="127"/>
                    </a:cxn>
                  </a:cxnLst>
                  <a:rect l="0" t="0" r="r" b="b"/>
                  <a:pathLst>
                    <a:path w="195" h="824">
                      <a:moveTo>
                        <a:pt x="0" y="127"/>
                      </a:moveTo>
                      <a:lnTo>
                        <a:pt x="195" y="0"/>
                      </a:lnTo>
                      <a:lnTo>
                        <a:pt x="195" y="698"/>
                      </a:lnTo>
                      <a:lnTo>
                        <a:pt x="1" y="824"/>
                      </a:lnTo>
                      <a:lnTo>
                        <a:pt x="0" y="127"/>
                      </a:lnTo>
                      <a:close/>
                    </a:path>
                  </a:pathLst>
                </a:custGeom>
                <a:solidFill>
                  <a:srgbClr val="D9D9D9"/>
                </a:solidFill>
                <a:ln w="9525" cap="flat" cmpd="sng">
                  <a:solidFill>
                    <a:srgbClr val="FFFFFF"/>
                  </a:solidFill>
                  <a:prstDash val="solid"/>
                  <a:round/>
                  <a:headEnd/>
                  <a:tailEnd/>
                </a:ln>
                <a:effectLst/>
              </p:spPr>
              <p:txBody>
                <a:bodyPr wrap="none" lIns="0" tIns="0" rIns="0" bIns="0" anchor="ctr">
                  <a:noAutofit/>
                </a:bodyPr>
                <a:lstStyle/>
                <a:p>
                  <a:endParaRPr lang="en-US" dirty="0"/>
                </a:p>
              </p:txBody>
            </p:sp>
            <p:sp>
              <p:nvSpPr>
                <p:cNvPr id="321" name="Freeform 28">
                  <a:extLst>
                    <a:ext uri="{FF2B5EF4-FFF2-40B4-BE49-F238E27FC236}">
                      <a16:creationId xmlns:a16="http://schemas.microsoft.com/office/drawing/2014/main" id="{888396DB-3DF4-3BAF-B5FC-DE6432391993}"/>
                    </a:ext>
                  </a:extLst>
                </p:cNvPr>
                <p:cNvSpPr>
                  <a:spLocks/>
                </p:cNvSpPr>
                <p:nvPr>
                  <p:custDataLst>
                    <p:tags r:id="rId297"/>
                  </p:custDataLst>
                </p:nvPr>
              </p:nvSpPr>
              <p:spPr bwMode="auto">
                <a:xfrm>
                  <a:off x="7887993" y="2946339"/>
                  <a:ext cx="283052" cy="1203363"/>
                </a:xfrm>
                <a:custGeom>
                  <a:avLst/>
                  <a:gdLst/>
                  <a:ahLst/>
                  <a:cxnLst>
                    <a:cxn ang="0">
                      <a:pos x="0" y="127"/>
                    </a:cxn>
                    <a:cxn ang="0">
                      <a:pos x="195" y="0"/>
                    </a:cxn>
                    <a:cxn ang="0">
                      <a:pos x="195" y="698"/>
                    </a:cxn>
                    <a:cxn ang="0">
                      <a:pos x="1" y="824"/>
                    </a:cxn>
                    <a:cxn ang="0">
                      <a:pos x="0" y="127"/>
                    </a:cxn>
                  </a:cxnLst>
                  <a:rect l="0" t="0" r="r" b="b"/>
                  <a:pathLst>
                    <a:path w="195" h="824">
                      <a:moveTo>
                        <a:pt x="0" y="127"/>
                      </a:moveTo>
                      <a:lnTo>
                        <a:pt x="195" y="0"/>
                      </a:lnTo>
                      <a:lnTo>
                        <a:pt x="195" y="698"/>
                      </a:lnTo>
                      <a:lnTo>
                        <a:pt x="1" y="824"/>
                      </a:lnTo>
                      <a:lnTo>
                        <a:pt x="0" y="127"/>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322" name="Freeform 29">
                  <a:extLst>
                    <a:ext uri="{FF2B5EF4-FFF2-40B4-BE49-F238E27FC236}">
                      <a16:creationId xmlns:a16="http://schemas.microsoft.com/office/drawing/2014/main" id="{AA0E1BF7-9E22-C238-5A3C-E94CB5081B49}"/>
                    </a:ext>
                  </a:extLst>
                </p:cNvPr>
                <p:cNvSpPr>
                  <a:spLocks/>
                </p:cNvSpPr>
                <p:nvPr>
                  <p:custDataLst>
                    <p:tags r:id="rId298"/>
                  </p:custDataLst>
                </p:nvPr>
              </p:nvSpPr>
              <p:spPr bwMode="auto">
                <a:xfrm>
                  <a:off x="7887993" y="3963112"/>
                  <a:ext cx="283052" cy="1211270"/>
                </a:xfrm>
                <a:custGeom>
                  <a:avLst/>
                  <a:gdLst/>
                  <a:ahLst/>
                  <a:cxnLst>
                    <a:cxn ang="0">
                      <a:pos x="0" y="129"/>
                    </a:cxn>
                    <a:cxn ang="0">
                      <a:pos x="195" y="0"/>
                    </a:cxn>
                    <a:cxn ang="0">
                      <a:pos x="195" y="702"/>
                    </a:cxn>
                    <a:cxn ang="0">
                      <a:pos x="1" y="832"/>
                    </a:cxn>
                    <a:cxn ang="0">
                      <a:pos x="0" y="129"/>
                    </a:cxn>
                  </a:cxnLst>
                  <a:rect l="0" t="0" r="r" b="b"/>
                  <a:pathLst>
                    <a:path w="195" h="832">
                      <a:moveTo>
                        <a:pt x="0" y="129"/>
                      </a:moveTo>
                      <a:lnTo>
                        <a:pt x="195" y="0"/>
                      </a:lnTo>
                      <a:lnTo>
                        <a:pt x="195" y="702"/>
                      </a:lnTo>
                      <a:lnTo>
                        <a:pt x="1" y="832"/>
                      </a:lnTo>
                      <a:lnTo>
                        <a:pt x="0" y="129"/>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grpSp>
          <p:grpSp>
            <p:nvGrpSpPr>
              <p:cNvPr id="323" name="组合 322">
                <a:extLst>
                  <a:ext uri="{FF2B5EF4-FFF2-40B4-BE49-F238E27FC236}">
                    <a16:creationId xmlns:a16="http://schemas.microsoft.com/office/drawing/2014/main" id="{EAAA5AAA-68AA-EC1A-ACAD-1C39A82E9AC1}"/>
                  </a:ext>
                </a:extLst>
              </p:cNvPr>
              <p:cNvGrpSpPr/>
              <p:nvPr/>
            </p:nvGrpSpPr>
            <p:grpSpPr>
              <a:xfrm>
                <a:off x="4696115" y="3904063"/>
                <a:ext cx="799871" cy="824750"/>
                <a:chOff x="4015410" y="1926407"/>
                <a:chExt cx="4158798" cy="3755569"/>
              </a:xfrm>
            </p:grpSpPr>
            <p:sp>
              <p:nvSpPr>
                <p:cNvPr id="324" name="Rectangle 3">
                  <a:extLst>
                    <a:ext uri="{FF2B5EF4-FFF2-40B4-BE49-F238E27FC236}">
                      <a16:creationId xmlns:a16="http://schemas.microsoft.com/office/drawing/2014/main" id="{6D75952D-FD7E-A6FC-DDFC-B45E4858406C}"/>
                    </a:ext>
                  </a:extLst>
                </p:cNvPr>
                <p:cNvSpPr>
                  <a:spLocks noChangeArrowheads="1"/>
                </p:cNvSpPr>
                <p:nvPr>
                  <p:custDataLst>
                    <p:tags r:id="rId245"/>
                  </p:custDataLst>
                </p:nvPr>
              </p:nvSpPr>
              <p:spPr bwMode="auto">
                <a:xfrm>
                  <a:off x="5055900" y="2622176"/>
                  <a:ext cx="1038909" cy="1021515"/>
                </a:xfrm>
                <a:prstGeom prst="rect">
                  <a:avLst/>
                </a:prstGeom>
                <a:solidFill>
                  <a:srgbClr val="D9D9D9"/>
                </a:solidFill>
                <a:ln w="9525" algn="ctr">
                  <a:solidFill>
                    <a:srgbClr val="FFFFFF"/>
                  </a:solidFill>
                  <a:miter lim="800000"/>
                  <a:headEnd/>
                  <a:tailEnd/>
                </a:ln>
                <a:effectLst/>
              </p:spPr>
              <p:txBody>
                <a:bodyPr lIns="36005" tIns="36005" rIns="36005" bIns="36005" anchor="ctr">
                  <a:noAutofit/>
                </a:bodyPr>
                <a:lstStyle/>
                <a:p>
                  <a:pPr algn="ctr">
                    <a:tabLst>
                      <a:tab pos="266700" algn="l"/>
                      <a:tab pos="631825" algn="l"/>
                      <a:tab pos="981075" algn="l"/>
                    </a:tabLst>
                  </a:pPr>
                  <a:endParaRPr lang="en-US" dirty="0"/>
                </a:p>
              </p:txBody>
            </p:sp>
            <p:sp>
              <p:nvSpPr>
                <p:cNvPr id="325" name="Rectangle 4">
                  <a:extLst>
                    <a:ext uri="{FF2B5EF4-FFF2-40B4-BE49-F238E27FC236}">
                      <a16:creationId xmlns:a16="http://schemas.microsoft.com/office/drawing/2014/main" id="{88968208-57B0-92B5-98DA-531CBBB46177}"/>
                    </a:ext>
                  </a:extLst>
                </p:cNvPr>
                <p:cNvSpPr>
                  <a:spLocks noChangeArrowheads="1"/>
                </p:cNvSpPr>
                <p:nvPr>
                  <p:custDataLst>
                    <p:tags r:id="rId246"/>
                  </p:custDataLst>
                </p:nvPr>
              </p:nvSpPr>
              <p:spPr bwMode="auto">
                <a:xfrm>
                  <a:off x="6094808" y="2622176"/>
                  <a:ext cx="1032584" cy="1021515"/>
                </a:xfrm>
                <a:prstGeom prst="rect">
                  <a:avLst/>
                </a:prstGeom>
                <a:solidFill>
                  <a:srgbClr val="00B050"/>
                </a:solidFill>
                <a:ln w="9525" algn="ctr">
                  <a:solidFill>
                    <a:srgbClr val="FFFFFF"/>
                  </a:solidFill>
                  <a:miter lim="800000"/>
                  <a:headEnd/>
                  <a:tailEnd/>
                </a:ln>
                <a:effectLst/>
              </p:spPr>
              <p:txBody>
                <a:bodyPr lIns="36005" tIns="36005" rIns="36005" bIns="36005" anchor="ctr">
                  <a:noAutofit/>
                </a:bodyPr>
                <a:lstStyle/>
                <a:p>
                  <a:pPr algn="ctr">
                    <a:tabLst>
                      <a:tab pos="266700" algn="l"/>
                      <a:tab pos="631825" algn="l"/>
                      <a:tab pos="981075" algn="l"/>
                    </a:tabLst>
                  </a:pPr>
                  <a:endParaRPr lang="en-US" dirty="0">
                    <a:solidFill>
                      <a:schemeClr val="bg1"/>
                    </a:solidFill>
                  </a:endParaRPr>
                </a:p>
              </p:txBody>
            </p:sp>
            <p:sp>
              <p:nvSpPr>
                <p:cNvPr id="326" name="Rectangle 5">
                  <a:extLst>
                    <a:ext uri="{FF2B5EF4-FFF2-40B4-BE49-F238E27FC236}">
                      <a16:creationId xmlns:a16="http://schemas.microsoft.com/office/drawing/2014/main" id="{67AFF539-1668-155F-8E14-D1176C62AEDA}"/>
                    </a:ext>
                  </a:extLst>
                </p:cNvPr>
                <p:cNvSpPr>
                  <a:spLocks noChangeArrowheads="1"/>
                </p:cNvSpPr>
                <p:nvPr>
                  <p:custDataLst>
                    <p:tags r:id="rId247"/>
                  </p:custDataLst>
                </p:nvPr>
              </p:nvSpPr>
              <p:spPr bwMode="auto">
                <a:xfrm>
                  <a:off x="5055900" y="3637365"/>
                  <a:ext cx="1038909" cy="1021515"/>
                </a:xfrm>
                <a:prstGeom prst="rect">
                  <a:avLst/>
                </a:prstGeom>
                <a:solidFill>
                  <a:srgbClr val="D9D9D9"/>
                </a:solidFill>
                <a:ln w="9525" algn="ctr">
                  <a:solidFill>
                    <a:srgbClr val="FFFFFF"/>
                  </a:solidFill>
                  <a:miter lim="800000"/>
                  <a:headEnd/>
                  <a:tailEnd/>
                </a:ln>
                <a:effectLst/>
              </p:spPr>
              <p:txBody>
                <a:bodyPr lIns="36005" tIns="36005" rIns="36005" bIns="36005" anchor="ctr">
                  <a:noAutofit/>
                </a:bodyPr>
                <a:lstStyle/>
                <a:p>
                  <a:pPr algn="ctr">
                    <a:tabLst>
                      <a:tab pos="266700" algn="l"/>
                      <a:tab pos="631825" algn="l"/>
                      <a:tab pos="981075" algn="l"/>
                    </a:tabLst>
                  </a:pPr>
                  <a:endParaRPr lang="en-US" dirty="0"/>
                </a:p>
              </p:txBody>
            </p:sp>
            <p:sp>
              <p:nvSpPr>
                <p:cNvPr id="327" name="Rectangle 6">
                  <a:extLst>
                    <a:ext uri="{FF2B5EF4-FFF2-40B4-BE49-F238E27FC236}">
                      <a16:creationId xmlns:a16="http://schemas.microsoft.com/office/drawing/2014/main" id="{D3118B6B-C85F-9498-E324-28C6B293F0F9}"/>
                    </a:ext>
                  </a:extLst>
                </p:cNvPr>
                <p:cNvSpPr>
                  <a:spLocks noChangeArrowheads="1"/>
                </p:cNvSpPr>
                <p:nvPr>
                  <p:custDataLst>
                    <p:tags r:id="rId248"/>
                  </p:custDataLst>
                </p:nvPr>
              </p:nvSpPr>
              <p:spPr bwMode="auto">
                <a:xfrm>
                  <a:off x="6094808" y="3637365"/>
                  <a:ext cx="1038910" cy="1021515"/>
                </a:xfrm>
                <a:prstGeom prst="rect">
                  <a:avLst/>
                </a:prstGeom>
                <a:solidFill>
                  <a:srgbClr val="D9D9D9"/>
                </a:solidFill>
                <a:ln w="9525" algn="ctr">
                  <a:solidFill>
                    <a:srgbClr val="FFFFFF"/>
                  </a:solidFill>
                  <a:miter lim="800000"/>
                  <a:headEnd/>
                  <a:tailEnd/>
                </a:ln>
                <a:effectLst/>
              </p:spPr>
              <p:txBody>
                <a:bodyPr lIns="36005" tIns="36005" rIns="36005" bIns="36005" anchor="ctr">
                  <a:noAutofit/>
                </a:bodyPr>
                <a:lstStyle/>
                <a:p>
                  <a:pPr algn="ctr">
                    <a:tabLst>
                      <a:tab pos="266700" algn="l"/>
                      <a:tab pos="631825" algn="l"/>
                      <a:tab pos="981075" algn="l"/>
                    </a:tabLst>
                  </a:pPr>
                  <a:endParaRPr lang="en-US" dirty="0"/>
                </a:p>
              </p:txBody>
            </p:sp>
            <p:sp>
              <p:nvSpPr>
                <p:cNvPr id="328" name="Rectangle 7">
                  <a:extLst>
                    <a:ext uri="{FF2B5EF4-FFF2-40B4-BE49-F238E27FC236}">
                      <a16:creationId xmlns:a16="http://schemas.microsoft.com/office/drawing/2014/main" id="{7BD3D5FB-FA03-CE7D-C7D0-27EB994E597F}"/>
                    </a:ext>
                  </a:extLst>
                </p:cNvPr>
                <p:cNvSpPr>
                  <a:spLocks noChangeArrowheads="1"/>
                </p:cNvSpPr>
                <p:nvPr>
                  <p:custDataLst>
                    <p:tags r:id="rId249"/>
                  </p:custDataLst>
                </p:nvPr>
              </p:nvSpPr>
              <p:spPr bwMode="auto">
                <a:xfrm>
                  <a:off x="4016989" y="2622176"/>
                  <a:ext cx="1038910" cy="1021515"/>
                </a:xfrm>
                <a:prstGeom prst="rect">
                  <a:avLst/>
                </a:prstGeom>
                <a:solidFill>
                  <a:srgbClr val="D9D9D9"/>
                </a:solidFill>
                <a:ln w="9525" algn="ctr">
                  <a:solidFill>
                    <a:srgbClr val="FFFFFF"/>
                  </a:solidFill>
                  <a:miter lim="800000"/>
                  <a:headEnd/>
                  <a:tailEnd/>
                </a:ln>
                <a:effectLst/>
              </p:spPr>
              <p:txBody>
                <a:bodyPr lIns="36005" tIns="36005" rIns="36005" bIns="36005" anchor="ctr">
                  <a:noAutofit/>
                </a:bodyPr>
                <a:lstStyle/>
                <a:p>
                  <a:pPr algn="ctr">
                    <a:tabLst>
                      <a:tab pos="266700" algn="l"/>
                      <a:tab pos="631825" algn="l"/>
                      <a:tab pos="981075" algn="l"/>
                    </a:tabLst>
                  </a:pPr>
                  <a:endParaRPr lang="en-US" dirty="0"/>
                </a:p>
              </p:txBody>
            </p:sp>
            <p:sp>
              <p:nvSpPr>
                <p:cNvPr id="329" name="Rectangle 8">
                  <a:extLst>
                    <a:ext uri="{FF2B5EF4-FFF2-40B4-BE49-F238E27FC236}">
                      <a16:creationId xmlns:a16="http://schemas.microsoft.com/office/drawing/2014/main" id="{339F3F86-793A-7A94-146E-7FC51C40AC9A}"/>
                    </a:ext>
                  </a:extLst>
                </p:cNvPr>
                <p:cNvSpPr>
                  <a:spLocks noChangeArrowheads="1"/>
                </p:cNvSpPr>
                <p:nvPr>
                  <p:custDataLst>
                    <p:tags r:id="rId250"/>
                  </p:custDataLst>
                </p:nvPr>
              </p:nvSpPr>
              <p:spPr bwMode="auto">
                <a:xfrm>
                  <a:off x="4016989" y="3637365"/>
                  <a:ext cx="1038910" cy="1021515"/>
                </a:xfrm>
                <a:prstGeom prst="rect">
                  <a:avLst/>
                </a:prstGeom>
                <a:solidFill>
                  <a:srgbClr val="D9D9D9"/>
                </a:solidFill>
                <a:ln w="9525" algn="ctr">
                  <a:solidFill>
                    <a:srgbClr val="FFFFFF"/>
                  </a:solidFill>
                  <a:miter lim="800000"/>
                  <a:headEnd/>
                  <a:tailEnd/>
                </a:ln>
                <a:effectLst/>
              </p:spPr>
              <p:txBody>
                <a:bodyPr lIns="36005" tIns="36005" rIns="36005" bIns="36005" anchor="ctr">
                  <a:noAutofit/>
                </a:bodyPr>
                <a:lstStyle/>
                <a:p>
                  <a:pPr algn="ctr">
                    <a:tabLst>
                      <a:tab pos="266700" algn="l"/>
                      <a:tab pos="631825" algn="l"/>
                      <a:tab pos="981075" algn="l"/>
                    </a:tabLst>
                  </a:pPr>
                  <a:endParaRPr lang="en-US" dirty="0"/>
                </a:p>
              </p:txBody>
            </p:sp>
            <p:sp>
              <p:nvSpPr>
                <p:cNvPr id="330" name="Rectangle 9">
                  <a:extLst>
                    <a:ext uri="{FF2B5EF4-FFF2-40B4-BE49-F238E27FC236}">
                      <a16:creationId xmlns:a16="http://schemas.microsoft.com/office/drawing/2014/main" id="{B4435E6D-BC73-C4F4-75B3-4C103F56B22C}"/>
                    </a:ext>
                  </a:extLst>
                </p:cNvPr>
                <p:cNvSpPr>
                  <a:spLocks noChangeArrowheads="1"/>
                </p:cNvSpPr>
                <p:nvPr>
                  <p:custDataLst>
                    <p:tags r:id="rId251"/>
                  </p:custDataLst>
                </p:nvPr>
              </p:nvSpPr>
              <p:spPr bwMode="auto">
                <a:xfrm>
                  <a:off x="5055900" y="4660461"/>
                  <a:ext cx="1038909" cy="1021515"/>
                </a:xfrm>
                <a:prstGeom prst="rect">
                  <a:avLst/>
                </a:prstGeom>
                <a:solidFill>
                  <a:srgbClr val="D9D9D9"/>
                </a:solidFill>
                <a:ln w="9525" algn="ctr">
                  <a:solidFill>
                    <a:srgbClr val="FFFFFF"/>
                  </a:solidFill>
                  <a:miter lim="800000"/>
                  <a:headEnd/>
                  <a:tailEnd/>
                </a:ln>
                <a:effectLst/>
              </p:spPr>
              <p:txBody>
                <a:bodyPr lIns="36005" tIns="36005" rIns="36005" bIns="36005" anchor="ctr">
                  <a:noAutofit/>
                </a:bodyPr>
                <a:lstStyle/>
                <a:p>
                  <a:pPr algn="ctr">
                    <a:tabLst>
                      <a:tab pos="266700" algn="l"/>
                      <a:tab pos="631825" algn="l"/>
                      <a:tab pos="981075" algn="l"/>
                    </a:tabLst>
                  </a:pPr>
                  <a:endParaRPr lang="en-US" dirty="0"/>
                </a:p>
              </p:txBody>
            </p:sp>
            <p:sp>
              <p:nvSpPr>
                <p:cNvPr id="331" name="Rectangle 10">
                  <a:extLst>
                    <a:ext uri="{FF2B5EF4-FFF2-40B4-BE49-F238E27FC236}">
                      <a16:creationId xmlns:a16="http://schemas.microsoft.com/office/drawing/2014/main" id="{098D56E2-F4A3-E0F8-BDEB-C19B547E5C19}"/>
                    </a:ext>
                  </a:extLst>
                </p:cNvPr>
                <p:cNvSpPr>
                  <a:spLocks noChangeArrowheads="1"/>
                </p:cNvSpPr>
                <p:nvPr>
                  <p:custDataLst>
                    <p:tags r:id="rId252"/>
                  </p:custDataLst>
                </p:nvPr>
              </p:nvSpPr>
              <p:spPr bwMode="auto">
                <a:xfrm>
                  <a:off x="6094808" y="4660461"/>
                  <a:ext cx="1038910" cy="1021515"/>
                </a:xfrm>
                <a:prstGeom prst="rect">
                  <a:avLst/>
                </a:prstGeom>
                <a:solidFill>
                  <a:srgbClr val="D9D9D9"/>
                </a:solidFill>
                <a:ln w="9525" algn="ctr">
                  <a:solidFill>
                    <a:srgbClr val="FFFFFF"/>
                  </a:solidFill>
                  <a:miter lim="800000"/>
                  <a:headEnd/>
                  <a:tailEnd/>
                </a:ln>
                <a:effectLst/>
              </p:spPr>
              <p:txBody>
                <a:bodyPr lIns="36005" tIns="36005" rIns="36005" bIns="36005" anchor="ctr">
                  <a:noAutofit/>
                </a:bodyPr>
                <a:lstStyle/>
                <a:p>
                  <a:pPr algn="ctr">
                    <a:tabLst>
                      <a:tab pos="266700" algn="l"/>
                      <a:tab pos="631825" algn="l"/>
                      <a:tab pos="981075" algn="l"/>
                    </a:tabLst>
                  </a:pPr>
                  <a:endParaRPr lang="en-US" dirty="0"/>
                </a:p>
              </p:txBody>
            </p:sp>
            <p:sp>
              <p:nvSpPr>
                <p:cNvPr id="332" name="Rectangle 11">
                  <a:extLst>
                    <a:ext uri="{FF2B5EF4-FFF2-40B4-BE49-F238E27FC236}">
                      <a16:creationId xmlns:a16="http://schemas.microsoft.com/office/drawing/2014/main" id="{5441577D-9F10-EBA6-8243-3EF1F2BCAFEB}"/>
                    </a:ext>
                  </a:extLst>
                </p:cNvPr>
                <p:cNvSpPr>
                  <a:spLocks noChangeArrowheads="1"/>
                </p:cNvSpPr>
                <p:nvPr>
                  <p:custDataLst>
                    <p:tags r:id="rId253"/>
                  </p:custDataLst>
                </p:nvPr>
              </p:nvSpPr>
              <p:spPr bwMode="auto">
                <a:xfrm>
                  <a:off x="4016989" y="4660461"/>
                  <a:ext cx="1038910" cy="1021515"/>
                </a:xfrm>
                <a:prstGeom prst="rect">
                  <a:avLst/>
                </a:prstGeom>
                <a:solidFill>
                  <a:srgbClr val="D9D9D9"/>
                </a:solidFill>
                <a:ln w="9525" algn="ctr">
                  <a:solidFill>
                    <a:srgbClr val="FFFFFF"/>
                  </a:solidFill>
                  <a:miter lim="800000"/>
                  <a:headEnd/>
                  <a:tailEnd/>
                </a:ln>
                <a:effectLst/>
              </p:spPr>
              <p:txBody>
                <a:bodyPr lIns="36005" tIns="36005" rIns="36005" bIns="36005" anchor="ctr">
                  <a:noAutofit/>
                </a:bodyPr>
                <a:lstStyle/>
                <a:p>
                  <a:pPr algn="ctr">
                    <a:tabLst>
                      <a:tab pos="266700" algn="l"/>
                      <a:tab pos="631825" algn="l"/>
                      <a:tab pos="981075" algn="l"/>
                    </a:tabLst>
                  </a:pPr>
                  <a:endParaRPr lang="en-US" dirty="0"/>
                </a:p>
              </p:txBody>
            </p:sp>
            <p:sp>
              <p:nvSpPr>
                <p:cNvPr id="333" name="Freeform 12">
                  <a:extLst>
                    <a:ext uri="{FF2B5EF4-FFF2-40B4-BE49-F238E27FC236}">
                      <a16:creationId xmlns:a16="http://schemas.microsoft.com/office/drawing/2014/main" id="{DC87D5A4-A713-0B82-7453-A17F9D1F19D4}"/>
                    </a:ext>
                  </a:extLst>
                </p:cNvPr>
                <p:cNvSpPr>
                  <a:spLocks/>
                </p:cNvSpPr>
                <p:nvPr>
                  <p:custDataLst>
                    <p:tags r:id="rId254"/>
                  </p:custDataLst>
                </p:nvPr>
              </p:nvSpPr>
              <p:spPr bwMode="auto">
                <a:xfrm>
                  <a:off x="4015410" y="2329636"/>
                  <a:ext cx="1481671" cy="290957"/>
                </a:xfrm>
                <a:custGeom>
                  <a:avLst/>
                  <a:gdLst/>
                  <a:ahLst/>
                  <a:cxnLst>
                    <a:cxn ang="0">
                      <a:pos x="0" y="200"/>
                    </a:cxn>
                    <a:cxn ang="0">
                      <a:pos x="300" y="0"/>
                    </a:cxn>
                    <a:cxn ang="0">
                      <a:pos x="1019" y="0"/>
                    </a:cxn>
                    <a:cxn ang="0">
                      <a:pos x="714" y="200"/>
                    </a:cxn>
                    <a:cxn ang="0">
                      <a:pos x="0" y="200"/>
                    </a:cxn>
                  </a:cxnLst>
                  <a:rect l="0" t="0" r="r" b="b"/>
                  <a:pathLst>
                    <a:path w="1019" h="200">
                      <a:moveTo>
                        <a:pt x="0" y="200"/>
                      </a:moveTo>
                      <a:lnTo>
                        <a:pt x="300" y="0"/>
                      </a:lnTo>
                      <a:lnTo>
                        <a:pt x="1019" y="0"/>
                      </a:lnTo>
                      <a:lnTo>
                        <a:pt x="714" y="200"/>
                      </a:lnTo>
                      <a:lnTo>
                        <a:pt x="0" y="200"/>
                      </a:lnTo>
                      <a:close/>
                    </a:path>
                  </a:pathLst>
                </a:custGeom>
                <a:solidFill>
                  <a:srgbClr val="D9D9D9"/>
                </a:solidFill>
                <a:ln w="9525" cap="flat" cmpd="sng">
                  <a:solidFill>
                    <a:srgbClr val="FFFFFF"/>
                  </a:solidFill>
                  <a:prstDash val="solid"/>
                  <a:round/>
                  <a:headEnd/>
                  <a:tailEnd/>
                </a:ln>
                <a:effectLst/>
              </p:spPr>
              <p:txBody>
                <a:bodyPr wrap="none" lIns="0" tIns="0" rIns="0" bIns="0" anchor="ctr">
                  <a:noAutofit/>
                </a:bodyPr>
                <a:lstStyle/>
                <a:p>
                  <a:endParaRPr lang="en-US" dirty="0"/>
                </a:p>
              </p:txBody>
            </p:sp>
            <p:sp>
              <p:nvSpPr>
                <p:cNvPr id="334" name="Freeform 13">
                  <a:extLst>
                    <a:ext uri="{FF2B5EF4-FFF2-40B4-BE49-F238E27FC236}">
                      <a16:creationId xmlns:a16="http://schemas.microsoft.com/office/drawing/2014/main" id="{6C63DA4C-FED7-6A5C-6245-21CBF383554C}"/>
                    </a:ext>
                  </a:extLst>
                </p:cNvPr>
                <p:cNvSpPr>
                  <a:spLocks/>
                </p:cNvSpPr>
                <p:nvPr>
                  <p:custDataLst>
                    <p:tags r:id="rId255"/>
                  </p:custDataLst>
                </p:nvPr>
              </p:nvSpPr>
              <p:spPr bwMode="auto">
                <a:xfrm>
                  <a:off x="5052737" y="2329636"/>
                  <a:ext cx="1481671" cy="290957"/>
                </a:xfrm>
                <a:custGeom>
                  <a:avLst/>
                  <a:gdLst/>
                  <a:ahLst/>
                  <a:cxnLst>
                    <a:cxn ang="0">
                      <a:pos x="0" y="200"/>
                    </a:cxn>
                    <a:cxn ang="0">
                      <a:pos x="300" y="0"/>
                    </a:cxn>
                    <a:cxn ang="0">
                      <a:pos x="1019" y="0"/>
                    </a:cxn>
                    <a:cxn ang="0">
                      <a:pos x="714" y="200"/>
                    </a:cxn>
                    <a:cxn ang="0">
                      <a:pos x="0" y="200"/>
                    </a:cxn>
                  </a:cxnLst>
                  <a:rect l="0" t="0" r="r" b="b"/>
                  <a:pathLst>
                    <a:path w="1019" h="200">
                      <a:moveTo>
                        <a:pt x="0" y="200"/>
                      </a:moveTo>
                      <a:lnTo>
                        <a:pt x="300" y="0"/>
                      </a:lnTo>
                      <a:lnTo>
                        <a:pt x="1019" y="0"/>
                      </a:lnTo>
                      <a:lnTo>
                        <a:pt x="714" y="200"/>
                      </a:lnTo>
                      <a:lnTo>
                        <a:pt x="0" y="200"/>
                      </a:lnTo>
                      <a:close/>
                    </a:path>
                  </a:pathLst>
                </a:custGeom>
                <a:solidFill>
                  <a:srgbClr val="D9D9D9"/>
                </a:solidFill>
                <a:ln w="9525" cap="flat" cmpd="sng">
                  <a:solidFill>
                    <a:srgbClr val="FFFFFF"/>
                  </a:solidFill>
                  <a:prstDash val="solid"/>
                  <a:round/>
                  <a:headEnd/>
                  <a:tailEnd/>
                </a:ln>
                <a:effectLst/>
              </p:spPr>
              <p:txBody>
                <a:bodyPr wrap="none" lIns="0" tIns="0" rIns="0" bIns="0" anchor="ctr">
                  <a:noAutofit/>
                </a:bodyPr>
                <a:lstStyle/>
                <a:p>
                  <a:endParaRPr lang="en-US" dirty="0"/>
                </a:p>
              </p:txBody>
            </p:sp>
            <p:sp>
              <p:nvSpPr>
                <p:cNvPr id="335" name="Freeform 14">
                  <a:extLst>
                    <a:ext uri="{FF2B5EF4-FFF2-40B4-BE49-F238E27FC236}">
                      <a16:creationId xmlns:a16="http://schemas.microsoft.com/office/drawing/2014/main" id="{46C123CF-D635-EFA6-9DA1-28B0C1361240}"/>
                    </a:ext>
                  </a:extLst>
                </p:cNvPr>
                <p:cNvSpPr>
                  <a:spLocks/>
                </p:cNvSpPr>
                <p:nvPr>
                  <p:custDataLst>
                    <p:tags r:id="rId256"/>
                  </p:custDataLst>
                </p:nvPr>
              </p:nvSpPr>
              <p:spPr bwMode="auto">
                <a:xfrm>
                  <a:off x="6094808" y="2329636"/>
                  <a:ext cx="1473764" cy="290957"/>
                </a:xfrm>
                <a:custGeom>
                  <a:avLst/>
                  <a:gdLst/>
                  <a:ahLst/>
                  <a:cxnLst>
                    <a:cxn ang="0">
                      <a:pos x="0" y="200"/>
                    </a:cxn>
                    <a:cxn ang="0">
                      <a:pos x="300" y="0"/>
                    </a:cxn>
                    <a:cxn ang="0">
                      <a:pos x="1019" y="0"/>
                    </a:cxn>
                    <a:cxn ang="0">
                      <a:pos x="714" y="200"/>
                    </a:cxn>
                    <a:cxn ang="0">
                      <a:pos x="0" y="200"/>
                    </a:cxn>
                  </a:cxnLst>
                  <a:rect l="0" t="0" r="r" b="b"/>
                  <a:pathLst>
                    <a:path w="1019" h="200">
                      <a:moveTo>
                        <a:pt x="0" y="200"/>
                      </a:moveTo>
                      <a:lnTo>
                        <a:pt x="300" y="0"/>
                      </a:lnTo>
                      <a:lnTo>
                        <a:pt x="1019" y="0"/>
                      </a:lnTo>
                      <a:lnTo>
                        <a:pt x="714" y="200"/>
                      </a:lnTo>
                      <a:lnTo>
                        <a:pt x="0" y="200"/>
                      </a:lnTo>
                      <a:close/>
                    </a:path>
                  </a:pathLst>
                </a:custGeom>
                <a:solidFill>
                  <a:srgbClr val="00B050"/>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336" name="Freeform 15">
                  <a:extLst>
                    <a:ext uri="{FF2B5EF4-FFF2-40B4-BE49-F238E27FC236}">
                      <a16:creationId xmlns:a16="http://schemas.microsoft.com/office/drawing/2014/main" id="{3BBCF6BA-8448-7EF5-3041-64F63C4B8702}"/>
                    </a:ext>
                  </a:extLst>
                </p:cNvPr>
                <p:cNvSpPr>
                  <a:spLocks/>
                </p:cNvSpPr>
                <p:nvPr>
                  <p:custDataLst>
                    <p:tags r:id="rId257"/>
                  </p:custDataLst>
                </p:nvPr>
              </p:nvSpPr>
              <p:spPr bwMode="auto">
                <a:xfrm>
                  <a:off x="4448683" y="2109836"/>
                  <a:ext cx="1372561" cy="221381"/>
                </a:xfrm>
                <a:custGeom>
                  <a:avLst/>
                  <a:gdLst/>
                  <a:ahLst/>
                  <a:cxnLst>
                    <a:cxn ang="0">
                      <a:pos x="0" y="152"/>
                    </a:cxn>
                    <a:cxn ang="0">
                      <a:pos x="230" y="0"/>
                    </a:cxn>
                    <a:cxn ang="0">
                      <a:pos x="943" y="0"/>
                    </a:cxn>
                    <a:cxn ang="0">
                      <a:pos x="714" y="152"/>
                    </a:cxn>
                    <a:cxn ang="0">
                      <a:pos x="0" y="152"/>
                    </a:cxn>
                  </a:cxnLst>
                  <a:rect l="0" t="0" r="r" b="b"/>
                  <a:pathLst>
                    <a:path w="943" h="152">
                      <a:moveTo>
                        <a:pt x="0" y="152"/>
                      </a:moveTo>
                      <a:lnTo>
                        <a:pt x="230" y="0"/>
                      </a:lnTo>
                      <a:lnTo>
                        <a:pt x="943" y="0"/>
                      </a:lnTo>
                      <a:lnTo>
                        <a:pt x="714" y="152"/>
                      </a:lnTo>
                      <a:lnTo>
                        <a:pt x="0" y="152"/>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337" name="Freeform 16">
                  <a:extLst>
                    <a:ext uri="{FF2B5EF4-FFF2-40B4-BE49-F238E27FC236}">
                      <a16:creationId xmlns:a16="http://schemas.microsoft.com/office/drawing/2014/main" id="{CAF34FDA-F088-EA15-B619-65ED15892CE5}"/>
                    </a:ext>
                  </a:extLst>
                </p:cNvPr>
                <p:cNvSpPr>
                  <a:spLocks/>
                </p:cNvSpPr>
                <p:nvPr>
                  <p:custDataLst>
                    <p:tags r:id="rId258"/>
                  </p:custDataLst>
                </p:nvPr>
              </p:nvSpPr>
              <p:spPr bwMode="auto">
                <a:xfrm>
                  <a:off x="5484429" y="2109836"/>
                  <a:ext cx="1374144" cy="221381"/>
                </a:xfrm>
                <a:custGeom>
                  <a:avLst/>
                  <a:gdLst/>
                  <a:ahLst/>
                  <a:cxnLst>
                    <a:cxn ang="0">
                      <a:pos x="0" y="152"/>
                    </a:cxn>
                    <a:cxn ang="0">
                      <a:pos x="230" y="0"/>
                    </a:cxn>
                    <a:cxn ang="0">
                      <a:pos x="943" y="0"/>
                    </a:cxn>
                    <a:cxn ang="0">
                      <a:pos x="714" y="152"/>
                    </a:cxn>
                    <a:cxn ang="0">
                      <a:pos x="0" y="152"/>
                    </a:cxn>
                  </a:cxnLst>
                  <a:rect l="0" t="0" r="r" b="b"/>
                  <a:pathLst>
                    <a:path w="943" h="152">
                      <a:moveTo>
                        <a:pt x="0" y="152"/>
                      </a:moveTo>
                      <a:lnTo>
                        <a:pt x="230" y="0"/>
                      </a:lnTo>
                      <a:lnTo>
                        <a:pt x="943" y="0"/>
                      </a:lnTo>
                      <a:lnTo>
                        <a:pt x="714" y="152"/>
                      </a:lnTo>
                      <a:lnTo>
                        <a:pt x="0" y="152"/>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338" name="Freeform 17">
                  <a:extLst>
                    <a:ext uri="{FF2B5EF4-FFF2-40B4-BE49-F238E27FC236}">
                      <a16:creationId xmlns:a16="http://schemas.microsoft.com/office/drawing/2014/main" id="{4159463C-A3CD-A31D-5582-CC88732DDE3C}"/>
                    </a:ext>
                  </a:extLst>
                </p:cNvPr>
                <p:cNvSpPr>
                  <a:spLocks/>
                </p:cNvSpPr>
                <p:nvPr>
                  <p:custDataLst>
                    <p:tags r:id="rId259"/>
                  </p:custDataLst>
                </p:nvPr>
              </p:nvSpPr>
              <p:spPr bwMode="auto">
                <a:xfrm>
                  <a:off x="6523339" y="2109836"/>
                  <a:ext cx="1374143" cy="221381"/>
                </a:xfrm>
                <a:custGeom>
                  <a:avLst/>
                  <a:gdLst/>
                  <a:ahLst/>
                  <a:cxnLst>
                    <a:cxn ang="0">
                      <a:pos x="0" y="152"/>
                    </a:cxn>
                    <a:cxn ang="0">
                      <a:pos x="230" y="0"/>
                    </a:cxn>
                    <a:cxn ang="0">
                      <a:pos x="943" y="0"/>
                    </a:cxn>
                    <a:cxn ang="0">
                      <a:pos x="714" y="152"/>
                    </a:cxn>
                    <a:cxn ang="0">
                      <a:pos x="0" y="152"/>
                    </a:cxn>
                  </a:cxnLst>
                  <a:rect l="0" t="0" r="r" b="b"/>
                  <a:pathLst>
                    <a:path w="943" h="152">
                      <a:moveTo>
                        <a:pt x="0" y="152"/>
                      </a:moveTo>
                      <a:lnTo>
                        <a:pt x="230" y="0"/>
                      </a:lnTo>
                      <a:lnTo>
                        <a:pt x="943" y="0"/>
                      </a:lnTo>
                      <a:lnTo>
                        <a:pt x="714" y="152"/>
                      </a:lnTo>
                      <a:lnTo>
                        <a:pt x="0" y="152"/>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339" name="Freeform 18">
                  <a:extLst>
                    <a:ext uri="{FF2B5EF4-FFF2-40B4-BE49-F238E27FC236}">
                      <a16:creationId xmlns:a16="http://schemas.microsoft.com/office/drawing/2014/main" id="{A851DF3B-1762-3786-6A64-1A669A37C7F9}"/>
                    </a:ext>
                  </a:extLst>
                </p:cNvPr>
                <p:cNvSpPr>
                  <a:spLocks/>
                </p:cNvSpPr>
                <p:nvPr>
                  <p:custDataLst>
                    <p:tags r:id="rId260"/>
                  </p:custDataLst>
                </p:nvPr>
              </p:nvSpPr>
              <p:spPr bwMode="auto">
                <a:xfrm>
                  <a:off x="4788660" y="1926407"/>
                  <a:ext cx="1310891" cy="185011"/>
                </a:xfrm>
                <a:custGeom>
                  <a:avLst/>
                  <a:gdLst/>
                  <a:ahLst/>
                  <a:cxnLst>
                    <a:cxn ang="0">
                      <a:pos x="0" y="127"/>
                    </a:cxn>
                    <a:cxn ang="0">
                      <a:pos x="190" y="0"/>
                    </a:cxn>
                    <a:cxn ang="0">
                      <a:pos x="907" y="0"/>
                    </a:cxn>
                    <a:cxn ang="0">
                      <a:pos x="714" y="127"/>
                    </a:cxn>
                    <a:cxn ang="0">
                      <a:pos x="0" y="127"/>
                    </a:cxn>
                  </a:cxnLst>
                  <a:rect l="0" t="0" r="r" b="b"/>
                  <a:pathLst>
                    <a:path w="907" h="127">
                      <a:moveTo>
                        <a:pt x="0" y="127"/>
                      </a:moveTo>
                      <a:lnTo>
                        <a:pt x="190" y="0"/>
                      </a:lnTo>
                      <a:lnTo>
                        <a:pt x="907" y="0"/>
                      </a:lnTo>
                      <a:lnTo>
                        <a:pt x="714" y="127"/>
                      </a:lnTo>
                      <a:lnTo>
                        <a:pt x="0" y="127"/>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340" name="Freeform 19">
                  <a:extLst>
                    <a:ext uri="{FF2B5EF4-FFF2-40B4-BE49-F238E27FC236}">
                      <a16:creationId xmlns:a16="http://schemas.microsoft.com/office/drawing/2014/main" id="{935D40E8-C7CC-D02B-F33D-9A71A4F74519}"/>
                    </a:ext>
                  </a:extLst>
                </p:cNvPr>
                <p:cNvSpPr>
                  <a:spLocks/>
                </p:cNvSpPr>
                <p:nvPr>
                  <p:custDataLst>
                    <p:tags r:id="rId261"/>
                  </p:custDataLst>
                </p:nvPr>
              </p:nvSpPr>
              <p:spPr bwMode="auto">
                <a:xfrm>
                  <a:off x="5822826" y="1926407"/>
                  <a:ext cx="1310891" cy="185011"/>
                </a:xfrm>
                <a:custGeom>
                  <a:avLst/>
                  <a:gdLst/>
                  <a:ahLst/>
                  <a:cxnLst>
                    <a:cxn ang="0">
                      <a:pos x="0" y="127"/>
                    </a:cxn>
                    <a:cxn ang="0">
                      <a:pos x="190" y="0"/>
                    </a:cxn>
                    <a:cxn ang="0">
                      <a:pos x="907" y="0"/>
                    </a:cxn>
                    <a:cxn ang="0">
                      <a:pos x="714" y="127"/>
                    </a:cxn>
                    <a:cxn ang="0">
                      <a:pos x="0" y="127"/>
                    </a:cxn>
                  </a:cxnLst>
                  <a:rect l="0" t="0" r="r" b="b"/>
                  <a:pathLst>
                    <a:path w="907" h="127">
                      <a:moveTo>
                        <a:pt x="0" y="127"/>
                      </a:moveTo>
                      <a:lnTo>
                        <a:pt x="190" y="0"/>
                      </a:lnTo>
                      <a:lnTo>
                        <a:pt x="907" y="0"/>
                      </a:lnTo>
                      <a:lnTo>
                        <a:pt x="714" y="127"/>
                      </a:lnTo>
                      <a:lnTo>
                        <a:pt x="0" y="127"/>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341" name="Freeform 20">
                  <a:extLst>
                    <a:ext uri="{FF2B5EF4-FFF2-40B4-BE49-F238E27FC236}">
                      <a16:creationId xmlns:a16="http://schemas.microsoft.com/office/drawing/2014/main" id="{90A6941D-48B9-F0B2-FE66-B88C10309E73}"/>
                    </a:ext>
                  </a:extLst>
                </p:cNvPr>
                <p:cNvSpPr>
                  <a:spLocks/>
                </p:cNvSpPr>
                <p:nvPr>
                  <p:custDataLst>
                    <p:tags r:id="rId262"/>
                  </p:custDataLst>
                </p:nvPr>
              </p:nvSpPr>
              <p:spPr bwMode="auto">
                <a:xfrm>
                  <a:off x="6853829" y="1926407"/>
                  <a:ext cx="1320379" cy="185011"/>
                </a:xfrm>
                <a:custGeom>
                  <a:avLst/>
                  <a:gdLst/>
                  <a:ahLst/>
                  <a:cxnLst>
                    <a:cxn ang="0">
                      <a:pos x="0" y="127"/>
                    </a:cxn>
                    <a:cxn ang="0">
                      <a:pos x="190" y="0"/>
                    </a:cxn>
                    <a:cxn ang="0">
                      <a:pos x="907" y="0"/>
                    </a:cxn>
                    <a:cxn ang="0">
                      <a:pos x="714" y="127"/>
                    </a:cxn>
                    <a:cxn ang="0">
                      <a:pos x="0" y="127"/>
                    </a:cxn>
                  </a:cxnLst>
                  <a:rect l="0" t="0" r="r" b="b"/>
                  <a:pathLst>
                    <a:path w="907" h="127">
                      <a:moveTo>
                        <a:pt x="0" y="127"/>
                      </a:moveTo>
                      <a:lnTo>
                        <a:pt x="190" y="0"/>
                      </a:lnTo>
                      <a:lnTo>
                        <a:pt x="907" y="0"/>
                      </a:lnTo>
                      <a:lnTo>
                        <a:pt x="714" y="127"/>
                      </a:lnTo>
                      <a:lnTo>
                        <a:pt x="0" y="127"/>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342" name="Freeform 21">
                  <a:extLst>
                    <a:ext uri="{FF2B5EF4-FFF2-40B4-BE49-F238E27FC236}">
                      <a16:creationId xmlns:a16="http://schemas.microsoft.com/office/drawing/2014/main" id="{1676B3D9-CA2A-239E-EF86-AC946C54ECE3}"/>
                    </a:ext>
                  </a:extLst>
                </p:cNvPr>
                <p:cNvSpPr>
                  <a:spLocks/>
                </p:cNvSpPr>
                <p:nvPr>
                  <p:custDataLst>
                    <p:tags r:id="rId263"/>
                  </p:custDataLst>
                </p:nvPr>
              </p:nvSpPr>
              <p:spPr bwMode="auto">
                <a:xfrm>
                  <a:off x="7125811" y="2329637"/>
                  <a:ext cx="439599" cy="1307730"/>
                </a:xfrm>
                <a:custGeom>
                  <a:avLst/>
                  <a:gdLst/>
                  <a:ahLst/>
                  <a:cxnLst>
                    <a:cxn ang="0">
                      <a:pos x="0" y="200"/>
                    </a:cxn>
                    <a:cxn ang="0">
                      <a:pos x="303" y="0"/>
                    </a:cxn>
                    <a:cxn ang="0">
                      <a:pos x="303" y="698"/>
                    </a:cxn>
                    <a:cxn ang="0">
                      <a:pos x="1" y="897"/>
                    </a:cxn>
                    <a:cxn ang="0">
                      <a:pos x="0" y="200"/>
                    </a:cxn>
                  </a:cxnLst>
                  <a:rect l="0" t="0" r="r" b="b"/>
                  <a:pathLst>
                    <a:path w="303" h="897">
                      <a:moveTo>
                        <a:pt x="0" y="200"/>
                      </a:moveTo>
                      <a:lnTo>
                        <a:pt x="303" y="0"/>
                      </a:lnTo>
                      <a:lnTo>
                        <a:pt x="303" y="698"/>
                      </a:lnTo>
                      <a:lnTo>
                        <a:pt x="1" y="897"/>
                      </a:lnTo>
                      <a:lnTo>
                        <a:pt x="0" y="200"/>
                      </a:lnTo>
                      <a:close/>
                    </a:path>
                  </a:pathLst>
                </a:custGeom>
                <a:solidFill>
                  <a:srgbClr val="00B050"/>
                </a:solidFill>
                <a:ln w="9525" cap="flat" cmpd="sng">
                  <a:solidFill>
                    <a:srgbClr val="FFFFFF"/>
                  </a:solidFill>
                  <a:prstDash val="solid"/>
                  <a:round/>
                  <a:headEnd/>
                  <a:tailEnd/>
                </a:ln>
                <a:effectLst/>
              </p:spPr>
              <p:txBody>
                <a:bodyPr wrap="none" lIns="0" tIns="0" rIns="0" bIns="0" anchor="ctr">
                  <a:noAutofit/>
                </a:bodyPr>
                <a:lstStyle/>
                <a:p>
                  <a:endParaRPr lang="en-US" dirty="0"/>
                </a:p>
              </p:txBody>
            </p:sp>
            <p:sp>
              <p:nvSpPr>
                <p:cNvPr id="343" name="Freeform 22">
                  <a:extLst>
                    <a:ext uri="{FF2B5EF4-FFF2-40B4-BE49-F238E27FC236}">
                      <a16:creationId xmlns:a16="http://schemas.microsoft.com/office/drawing/2014/main" id="{34A6F25F-DFB2-5DE5-1EA3-8BD4EA2D9209}"/>
                    </a:ext>
                  </a:extLst>
                </p:cNvPr>
                <p:cNvSpPr>
                  <a:spLocks/>
                </p:cNvSpPr>
                <p:nvPr>
                  <p:custDataLst>
                    <p:tags r:id="rId264"/>
                  </p:custDataLst>
                </p:nvPr>
              </p:nvSpPr>
              <p:spPr bwMode="auto">
                <a:xfrm>
                  <a:off x="7125811" y="3344825"/>
                  <a:ext cx="439599" cy="1315635"/>
                </a:xfrm>
                <a:custGeom>
                  <a:avLst/>
                  <a:gdLst/>
                  <a:ahLst/>
                  <a:cxnLst>
                    <a:cxn ang="0">
                      <a:pos x="0" y="200"/>
                    </a:cxn>
                    <a:cxn ang="0">
                      <a:pos x="303" y="0"/>
                    </a:cxn>
                    <a:cxn ang="0">
                      <a:pos x="303" y="698"/>
                    </a:cxn>
                    <a:cxn ang="0">
                      <a:pos x="1" y="897"/>
                    </a:cxn>
                    <a:cxn ang="0">
                      <a:pos x="0" y="200"/>
                    </a:cxn>
                  </a:cxnLst>
                  <a:rect l="0" t="0" r="r" b="b"/>
                  <a:pathLst>
                    <a:path w="303" h="897">
                      <a:moveTo>
                        <a:pt x="0" y="200"/>
                      </a:moveTo>
                      <a:lnTo>
                        <a:pt x="303" y="0"/>
                      </a:lnTo>
                      <a:lnTo>
                        <a:pt x="303" y="698"/>
                      </a:lnTo>
                      <a:lnTo>
                        <a:pt x="1" y="897"/>
                      </a:lnTo>
                      <a:lnTo>
                        <a:pt x="0" y="200"/>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344" name="Freeform 23">
                  <a:extLst>
                    <a:ext uri="{FF2B5EF4-FFF2-40B4-BE49-F238E27FC236}">
                      <a16:creationId xmlns:a16="http://schemas.microsoft.com/office/drawing/2014/main" id="{543D78E0-D3F5-C1F6-02A2-04A17C50FC1F}"/>
                    </a:ext>
                  </a:extLst>
                </p:cNvPr>
                <p:cNvSpPr>
                  <a:spLocks/>
                </p:cNvSpPr>
                <p:nvPr>
                  <p:custDataLst>
                    <p:tags r:id="rId265"/>
                  </p:custDataLst>
                </p:nvPr>
              </p:nvSpPr>
              <p:spPr bwMode="auto">
                <a:xfrm>
                  <a:off x="7125811" y="4366340"/>
                  <a:ext cx="439599" cy="1315635"/>
                </a:xfrm>
                <a:custGeom>
                  <a:avLst/>
                  <a:gdLst/>
                  <a:ahLst/>
                  <a:cxnLst>
                    <a:cxn ang="0">
                      <a:pos x="0" y="200"/>
                    </a:cxn>
                    <a:cxn ang="0">
                      <a:pos x="303" y="0"/>
                    </a:cxn>
                    <a:cxn ang="0">
                      <a:pos x="303" y="698"/>
                    </a:cxn>
                    <a:cxn ang="0">
                      <a:pos x="1" y="897"/>
                    </a:cxn>
                    <a:cxn ang="0">
                      <a:pos x="0" y="200"/>
                    </a:cxn>
                  </a:cxnLst>
                  <a:rect l="0" t="0" r="r" b="b"/>
                  <a:pathLst>
                    <a:path w="303" h="897">
                      <a:moveTo>
                        <a:pt x="0" y="200"/>
                      </a:moveTo>
                      <a:lnTo>
                        <a:pt x="303" y="0"/>
                      </a:lnTo>
                      <a:lnTo>
                        <a:pt x="303" y="698"/>
                      </a:lnTo>
                      <a:lnTo>
                        <a:pt x="1" y="897"/>
                      </a:lnTo>
                      <a:lnTo>
                        <a:pt x="0" y="200"/>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345" name="Freeform 24">
                  <a:extLst>
                    <a:ext uri="{FF2B5EF4-FFF2-40B4-BE49-F238E27FC236}">
                      <a16:creationId xmlns:a16="http://schemas.microsoft.com/office/drawing/2014/main" id="{0DBCDA4E-F24C-A364-43EC-4B932F5A4070}"/>
                    </a:ext>
                  </a:extLst>
                </p:cNvPr>
                <p:cNvSpPr>
                  <a:spLocks/>
                </p:cNvSpPr>
                <p:nvPr>
                  <p:custDataLst>
                    <p:tags r:id="rId266"/>
                  </p:custDataLst>
                </p:nvPr>
              </p:nvSpPr>
              <p:spPr bwMode="auto">
                <a:xfrm>
                  <a:off x="7565409" y="2112999"/>
                  <a:ext cx="324165" cy="1231826"/>
                </a:xfrm>
                <a:custGeom>
                  <a:avLst/>
                  <a:gdLst/>
                  <a:ahLst/>
                  <a:cxnLst>
                    <a:cxn ang="0">
                      <a:pos x="0" y="149"/>
                    </a:cxn>
                    <a:cxn ang="0">
                      <a:pos x="223" y="0"/>
                    </a:cxn>
                    <a:cxn ang="0">
                      <a:pos x="223" y="700"/>
                    </a:cxn>
                    <a:cxn ang="0">
                      <a:pos x="1" y="846"/>
                    </a:cxn>
                    <a:cxn ang="0">
                      <a:pos x="0" y="149"/>
                    </a:cxn>
                  </a:cxnLst>
                  <a:rect l="0" t="0" r="r" b="b"/>
                  <a:pathLst>
                    <a:path w="223" h="846">
                      <a:moveTo>
                        <a:pt x="0" y="149"/>
                      </a:moveTo>
                      <a:lnTo>
                        <a:pt x="223" y="0"/>
                      </a:lnTo>
                      <a:lnTo>
                        <a:pt x="223" y="700"/>
                      </a:lnTo>
                      <a:lnTo>
                        <a:pt x="1" y="846"/>
                      </a:lnTo>
                      <a:lnTo>
                        <a:pt x="0" y="149"/>
                      </a:lnTo>
                      <a:close/>
                    </a:path>
                  </a:pathLst>
                </a:custGeom>
                <a:solidFill>
                  <a:srgbClr val="D9D9D9"/>
                </a:solidFill>
                <a:ln w="9525" cap="flat" cmpd="sng">
                  <a:solidFill>
                    <a:srgbClr val="FFFFFF"/>
                  </a:solidFill>
                  <a:prstDash val="solid"/>
                  <a:round/>
                  <a:headEnd/>
                  <a:tailEnd/>
                </a:ln>
                <a:effectLst/>
              </p:spPr>
              <p:txBody>
                <a:bodyPr wrap="none" lIns="0" tIns="0" rIns="0" bIns="0" anchor="ctr">
                  <a:noAutofit/>
                </a:bodyPr>
                <a:lstStyle/>
                <a:p>
                  <a:endParaRPr lang="en-US" dirty="0"/>
                </a:p>
              </p:txBody>
            </p:sp>
            <p:sp>
              <p:nvSpPr>
                <p:cNvPr id="346" name="Freeform 25">
                  <a:extLst>
                    <a:ext uri="{FF2B5EF4-FFF2-40B4-BE49-F238E27FC236}">
                      <a16:creationId xmlns:a16="http://schemas.microsoft.com/office/drawing/2014/main" id="{531AB9B9-BCAF-835D-A2BA-CB1E3B4ED458}"/>
                    </a:ext>
                  </a:extLst>
                </p:cNvPr>
                <p:cNvSpPr>
                  <a:spLocks/>
                </p:cNvSpPr>
                <p:nvPr>
                  <p:custDataLst>
                    <p:tags r:id="rId267"/>
                  </p:custDataLst>
                </p:nvPr>
              </p:nvSpPr>
              <p:spPr bwMode="auto">
                <a:xfrm>
                  <a:off x="7565409" y="3129770"/>
                  <a:ext cx="324165" cy="1238152"/>
                </a:xfrm>
                <a:custGeom>
                  <a:avLst/>
                  <a:gdLst/>
                  <a:ahLst/>
                  <a:cxnLst>
                    <a:cxn ang="0">
                      <a:pos x="0" y="149"/>
                    </a:cxn>
                    <a:cxn ang="0">
                      <a:pos x="223" y="0"/>
                    </a:cxn>
                    <a:cxn ang="0">
                      <a:pos x="223" y="700"/>
                    </a:cxn>
                    <a:cxn ang="0">
                      <a:pos x="1" y="846"/>
                    </a:cxn>
                    <a:cxn ang="0">
                      <a:pos x="0" y="149"/>
                    </a:cxn>
                  </a:cxnLst>
                  <a:rect l="0" t="0" r="r" b="b"/>
                  <a:pathLst>
                    <a:path w="223" h="846">
                      <a:moveTo>
                        <a:pt x="0" y="149"/>
                      </a:moveTo>
                      <a:lnTo>
                        <a:pt x="223" y="0"/>
                      </a:lnTo>
                      <a:lnTo>
                        <a:pt x="223" y="700"/>
                      </a:lnTo>
                      <a:lnTo>
                        <a:pt x="1" y="846"/>
                      </a:lnTo>
                      <a:lnTo>
                        <a:pt x="0" y="149"/>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347" name="Freeform 26">
                  <a:extLst>
                    <a:ext uri="{FF2B5EF4-FFF2-40B4-BE49-F238E27FC236}">
                      <a16:creationId xmlns:a16="http://schemas.microsoft.com/office/drawing/2014/main" id="{14AAB9C4-ECDC-B27A-6B81-94DFBDA0383B}"/>
                    </a:ext>
                  </a:extLst>
                </p:cNvPr>
                <p:cNvSpPr>
                  <a:spLocks/>
                </p:cNvSpPr>
                <p:nvPr>
                  <p:custDataLst>
                    <p:tags r:id="rId268"/>
                  </p:custDataLst>
                </p:nvPr>
              </p:nvSpPr>
              <p:spPr bwMode="auto">
                <a:xfrm>
                  <a:off x="7565409" y="4152866"/>
                  <a:ext cx="324165" cy="1238151"/>
                </a:xfrm>
                <a:custGeom>
                  <a:avLst/>
                  <a:gdLst/>
                  <a:ahLst/>
                  <a:cxnLst>
                    <a:cxn ang="0">
                      <a:pos x="0" y="149"/>
                    </a:cxn>
                    <a:cxn ang="0">
                      <a:pos x="223" y="0"/>
                    </a:cxn>
                    <a:cxn ang="0">
                      <a:pos x="223" y="700"/>
                    </a:cxn>
                    <a:cxn ang="0">
                      <a:pos x="1" y="846"/>
                    </a:cxn>
                    <a:cxn ang="0">
                      <a:pos x="0" y="149"/>
                    </a:cxn>
                  </a:cxnLst>
                  <a:rect l="0" t="0" r="r" b="b"/>
                  <a:pathLst>
                    <a:path w="223" h="846">
                      <a:moveTo>
                        <a:pt x="0" y="149"/>
                      </a:moveTo>
                      <a:lnTo>
                        <a:pt x="223" y="0"/>
                      </a:lnTo>
                      <a:lnTo>
                        <a:pt x="223" y="700"/>
                      </a:lnTo>
                      <a:lnTo>
                        <a:pt x="1" y="846"/>
                      </a:lnTo>
                      <a:lnTo>
                        <a:pt x="0" y="149"/>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348" name="Freeform 27">
                  <a:extLst>
                    <a:ext uri="{FF2B5EF4-FFF2-40B4-BE49-F238E27FC236}">
                      <a16:creationId xmlns:a16="http://schemas.microsoft.com/office/drawing/2014/main" id="{F4E994E4-07F1-D0FD-24D2-D6D6B5958906}"/>
                    </a:ext>
                  </a:extLst>
                </p:cNvPr>
                <p:cNvSpPr>
                  <a:spLocks/>
                </p:cNvSpPr>
                <p:nvPr>
                  <p:custDataLst>
                    <p:tags r:id="rId269"/>
                  </p:custDataLst>
                </p:nvPr>
              </p:nvSpPr>
              <p:spPr bwMode="auto">
                <a:xfrm>
                  <a:off x="7887993" y="1929569"/>
                  <a:ext cx="283052" cy="1200201"/>
                </a:xfrm>
                <a:custGeom>
                  <a:avLst/>
                  <a:gdLst/>
                  <a:ahLst/>
                  <a:cxnLst>
                    <a:cxn ang="0">
                      <a:pos x="0" y="127"/>
                    </a:cxn>
                    <a:cxn ang="0">
                      <a:pos x="195" y="0"/>
                    </a:cxn>
                    <a:cxn ang="0">
                      <a:pos x="195" y="698"/>
                    </a:cxn>
                    <a:cxn ang="0">
                      <a:pos x="1" y="824"/>
                    </a:cxn>
                    <a:cxn ang="0">
                      <a:pos x="0" y="127"/>
                    </a:cxn>
                  </a:cxnLst>
                  <a:rect l="0" t="0" r="r" b="b"/>
                  <a:pathLst>
                    <a:path w="195" h="824">
                      <a:moveTo>
                        <a:pt x="0" y="127"/>
                      </a:moveTo>
                      <a:lnTo>
                        <a:pt x="195" y="0"/>
                      </a:lnTo>
                      <a:lnTo>
                        <a:pt x="195" y="698"/>
                      </a:lnTo>
                      <a:lnTo>
                        <a:pt x="1" y="824"/>
                      </a:lnTo>
                      <a:lnTo>
                        <a:pt x="0" y="127"/>
                      </a:lnTo>
                      <a:close/>
                    </a:path>
                  </a:pathLst>
                </a:custGeom>
                <a:solidFill>
                  <a:srgbClr val="D9D9D9"/>
                </a:solidFill>
                <a:ln w="9525" cap="flat" cmpd="sng">
                  <a:solidFill>
                    <a:srgbClr val="FFFFFF"/>
                  </a:solidFill>
                  <a:prstDash val="solid"/>
                  <a:round/>
                  <a:headEnd/>
                  <a:tailEnd/>
                </a:ln>
                <a:effectLst/>
              </p:spPr>
              <p:txBody>
                <a:bodyPr wrap="none" lIns="0" tIns="0" rIns="0" bIns="0" anchor="ctr">
                  <a:noAutofit/>
                </a:bodyPr>
                <a:lstStyle/>
                <a:p>
                  <a:endParaRPr lang="en-US" dirty="0"/>
                </a:p>
              </p:txBody>
            </p:sp>
            <p:sp>
              <p:nvSpPr>
                <p:cNvPr id="349" name="Freeform 28">
                  <a:extLst>
                    <a:ext uri="{FF2B5EF4-FFF2-40B4-BE49-F238E27FC236}">
                      <a16:creationId xmlns:a16="http://schemas.microsoft.com/office/drawing/2014/main" id="{93627F44-A593-38D3-1091-90E228F28939}"/>
                    </a:ext>
                  </a:extLst>
                </p:cNvPr>
                <p:cNvSpPr>
                  <a:spLocks/>
                </p:cNvSpPr>
                <p:nvPr>
                  <p:custDataLst>
                    <p:tags r:id="rId270"/>
                  </p:custDataLst>
                </p:nvPr>
              </p:nvSpPr>
              <p:spPr bwMode="auto">
                <a:xfrm>
                  <a:off x="7887993" y="2946339"/>
                  <a:ext cx="283052" cy="1203363"/>
                </a:xfrm>
                <a:custGeom>
                  <a:avLst/>
                  <a:gdLst/>
                  <a:ahLst/>
                  <a:cxnLst>
                    <a:cxn ang="0">
                      <a:pos x="0" y="127"/>
                    </a:cxn>
                    <a:cxn ang="0">
                      <a:pos x="195" y="0"/>
                    </a:cxn>
                    <a:cxn ang="0">
                      <a:pos x="195" y="698"/>
                    </a:cxn>
                    <a:cxn ang="0">
                      <a:pos x="1" y="824"/>
                    </a:cxn>
                    <a:cxn ang="0">
                      <a:pos x="0" y="127"/>
                    </a:cxn>
                  </a:cxnLst>
                  <a:rect l="0" t="0" r="r" b="b"/>
                  <a:pathLst>
                    <a:path w="195" h="824">
                      <a:moveTo>
                        <a:pt x="0" y="127"/>
                      </a:moveTo>
                      <a:lnTo>
                        <a:pt x="195" y="0"/>
                      </a:lnTo>
                      <a:lnTo>
                        <a:pt x="195" y="698"/>
                      </a:lnTo>
                      <a:lnTo>
                        <a:pt x="1" y="824"/>
                      </a:lnTo>
                      <a:lnTo>
                        <a:pt x="0" y="127"/>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350" name="Freeform 29">
                  <a:extLst>
                    <a:ext uri="{FF2B5EF4-FFF2-40B4-BE49-F238E27FC236}">
                      <a16:creationId xmlns:a16="http://schemas.microsoft.com/office/drawing/2014/main" id="{26A218CF-6CA8-1907-8BCE-57CC7C16832F}"/>
                    </a:ext>
                  </a:extLst>
                </p:cNvPr>
                <p:cNvSpPr>
                  <a:spLocks/>
                </p:cNvSpPr>
                <p:nvPr>
                  <p:custDataLst>
                    <p:tags r:id="rId271"/>
                  </p:custDataLst>
                </p:nvPr>
              </p:nvSpPr>
              <p:spPr bwMode="auto">
                <a:xfrm>
                  <a:off x="7887993" y="3963112"/>
                  <a:ext cx="283052" cy="1211270"/>
                </a:xfrm>
                <a:custGeom>
                  <a:avLst/>
                  <a:gdLst/>
                  <a:ahLst/>
                  <a:cxnLst>
                    <a:cxn ang="0">
                      <a:pos x="0" y="129"/>
                    </a:cxn>
                    <a:cxn ang="0">
                      <a:pos x="195" y="0"/>
                    </a:cxn>
                    <a:cxn ang="0">
                      <a:pos x="195" y="702"/>
                    </a:cxn>
                    <a:cxn ang="0">
                      <a:pos x="1" y="832"/>
                    </a:cxn>
                    <a:cxn ang="0">
                      <a:pos x="0" y="129"/>
                    </a:cxn>
                  </a:cxnLst>
                  <a:rect l="0" t="0" r="r" b="b"/>
                  <a:pathLst>
                    <a:path w="195" h="832">
                      <a:moveTo>
                        <a:pt x="0" y="129"/>
                      </a:moveTo>
                      <a:lnTo>
                        <a:pt x="195" y="0"/>
                      </a:lnTo>
                      <a:lnTo>
                        <a:pt x="195" y="702"/>
                      </a:lnTo>
                      <a:lnTo>
                        <a:pt x="1" y="832"/>
                      </a:lnTo>
                      <a:lnTo>
                        <a:pt x="0" y="129"/>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grpSp>
          <p:grpSp>
            <p:nvGrpSpPr>
              <p:cNvPr id="351" name="组合 350">
                <a:extLst>
                  <a:ext uri="{FF2B5EF4-FFF2-40B4-BE49-F238E27FC236}">
                    <a16:creationId xmlns:a16="http://schemas.microsoft.com/office/drawing/2014/main" id="{87E6FA88-4473-A1DC-FC3A-6F28DCF44B86}"/>
                  </a:ext>
                </a:extLst>
              </p:cNvPr>
              <p:cNvGrpSpPr/>
              <p:nvPr/>
            </p:nvGrpSpPr>
            <p:grpSpPr>
              <a:xfrm>
                <a:off x="4325962" y="4309487"/>
                <a:ext cx="799871" cy="824750"/>
                <a:chOff x="4015410" y="1926407"/>
                <a:chExt cx="4158798" cy="3755569"/>
              </a:xfrm>
            </p:grpSpPr>
            <p:sp>
              <p:nvSpPr>
                <p:cNvPr id="352" name="Rectangle 3">
                  <a:extLst>
                    <a:ext uri="{FF2B5EF4-FFF2-40B4-BE49-F238E27FC236}">
                      <a16:creationId xmlns:a16="http://schemas.microsoft.com/office/drawing/2014/main" id="{940F53D5-3166-5CEC-E481-153D3FF57D50}"/>
                    </a:ext>
                  </a:extLst>
                </p:cNvPr>
                <p:cNvSpPr>
                  <a:spLocks noChangeArrowheads="1"/>
                </p:cNvSpPr>
                <p:nvPr>
                  <p:custDataLst>
                    <p:tags r:id="rId218"/>
                  </p:custDataLst>
                </p:nvPr>
              </p:nvSpPr>
              <p:spPr bwMode="auto">
                <a:xfrm>
                  <a:off x="5055900" y="2622176"/>
                  <a:ext cx="1038909" cy="1021515"/>
                </a:xfrm>
                <a:prstGeom prst="rect">
                  <a:avLst/>
                </a:prstGeom>
                <a:solidFill>
                  <a:srgbClr val="D9D9D9"/>
                </a:solidFill>
                <a:ln w="9525" algn="ctr">
                  <a:solidFill>
                    <a:srgbClr val="FFFFFF"/>
                  </a:solidFill>
                  <a:miter lim="800000"/>
                  <a:headEnd/>
                  <a:tailEnd/>
                </a:ln>
                <a:effectLst/>
              </p:spPr>
              <p:txBody>
                <a:bodyPr lIns="36005" tIns="36005" rIns="36005" bIns="36005" anchor="ctr">
                  <a:noAutofit/>
                </a:bodyPr>
                <a:lstStyle/>
                <a:p>
                  <a:pPr algn="ctr">
                    <a:tabLst>
                      <a:tab pos="266700" algn="l"/>
                      <a:tab pos="631825" algn="l"/>
                      <a:tab pos="981075" algn="l"/>
                    </a:tabLst>
                  </a:pPr>
                  <a:endParaRPr lang="en-US" dirty="0"/>
                </a:p>
              </p:txBody>
            </p:sp>
            <p:sp>
              <p:nvSpPr>
                <p:cNvPr id="353" name="Rectangle 4">
                  <a:extLst>
                    <a:ext uri="{FF2B5EF4-FFF2-40B4-BE49-F238E27FC236}">
                      <a16:creationId xmlns:a16="http://schemas.microsoft.com/office/drawing/2014/main" id="{1821D995-FE6F-FF54-63A6-F5D095BC6382}"/>
                    </a:ext>
                  </a:extLst>
                </p:cNvPr>
                <p:cNvSpPr>
                  <a:spLocks noChangeArrowheads="1"/>
                </p:cNvSpPr>
                <p:nvPr>
                  <p:custDataLst>
                    <p:tags r:id="rId219"/>
                  </p:custDataLst>
                </p:nvPr>
              </p:nvSpPr>
              <p:spPr bwMode="auto">
                <a:xfrm>
                  <a:off x="6094808" y="2622176"/>
                  <a:ext cx="1032584" cy="1021515"/>
                </a:xfrm>
                <a:prstGeom prst="rect">
                  <a:avLst/>
                </a:prstGeom>
                <a:solidFill>
                  <a:srgbClr val="00B050"/>
                </a:solidFill>
                <a:ln w="9525" algn="ctr">
                  <a:solidFill>
                    <a:srgbClr val="FFFFFF"/>
                  </a:solidFill>
                  <a:miter lim="800000"/>
                  <a:headEnd/>
                  <a:tailEnd/>
                </a:ln>
                <a:effectLst/>
              </p:spPr>
              <p:txBody>
                <a:bodyPr lIns="36005" tIns="36005" rIns="36005" bIns="36005" anchor="ctr">
                  <a:noAutofit/>
                </a:bodyPr>
                <a:lstStyle/>
                <a:p>
                  <a:pPr algn="ctr">
                    <a:tabLst>
                      <a:tab pos="266700" algn="l"/>
                      <a:tab pos="631825" algn="l"/>
                      <a:tab pos="981075" algn="l"/>
                    </a:tabLst>
                  </a:pPr>
                  <a:endParaRPr lang="en-US" dirty="0">
                    <a:solidFill>
                      <a:schemeClr val="bg1"/>
                    </a:solidFill>
                  </a:endParaRPr>
                </a:p>
              </p:txBody>
            </p:sp>
            <p:sp>
              <p:nvSpPr>
                <p:cNvPr id="354" name="Rectangle 5">
                  <a:extLst>
                    <a:ext uri="{FF2B5EF4-FFF2-40B4-BE49-F238E27FC236}">
                      <a16:creationId xmlns:a16="http://schemas.microsoft.com/office/drawing/2014/main" id="{725CBF1B-A589-8484-F981-52F5726AF322}"/>
                    </a:ext>
                  </a:extLst>
                </p:cNvPr>
                <p:cNvSpPr>
                  <a:spLocks noChangeArrowheads="1"/>
                </p:cNvSpPr>
                <p:nvPr>
                  <p:custDataLst>
                    <p:tags r:id="rId220"/>
                  </p:custDataLst>
                </p:nvPr>
              </p:nvSpPr>
              <p:spPr bwMode="auto">
                <a:xfrm>
                  <a:off x="5055900" y="3637365"/>
                  <a:ext cx="1038909" cy="1021515"/>
                </a:xfrm>
                <a:prstGeom prst="rect">
                  <a:avLst/>
                </a:prstGeom>
                <a:solidFill>
                  <a:srgbClr val="D9D9D9"/>
                </a:solidFill>
                <a:ln w="9525" algn="ctr">
                  <a:solidFill>
                    <a:srgbClr val="FFFFFF"/>
                  </a:solidFill>
                  <a:miter lim="800000"/>
                  <a:headEnd/>
                  <a:tailEnd/>
                </a:ln>
                <a:effectLst/>
              </p:spPr>
              <p:txBody>
                <a:bodyPr lIns="36005" tIns="36005" rIns="36005" bIns="36005" anchor="ctr">
                  <a:noAutofit/>
                </a:bodyPr>
                <a:lstStyle/>
                <a:p>
                  <a:pPr algn="ctr">
                    <a:tabLst>
                      <a:tab pos="266700" algn="l"/>
                      <a:tab pos="631825" algn="l"/>
                      <a:tab pos="981075" algn="l"/>
                    </a:tabLst>
                  </a:pPr>
                  <a:endParaRPr lang="en-US" dirty="0"/>
                </a:p>
              </p:txBody>
            </p:sp>
            <p:sp>
              <p:nvSpPr>
                <p:cNvPr id="355" name="Rectangle 6">
                  <a:extLst>
                    <a:ext uri="{FF2B5EF4-FFF2-40B4-BE49-F238E27FC236}">
                      <a16:creationId xmlns:a16="http://schemas.microsoft.com/office/drawing/2014/main" id="{7EB8BC25-58B5-A7C1-6B87-F2FBC55E468F}"/>
                    </a:ext>
                  </a:extLst>
                </p:cNvPr>
                <p:cNvSpPr>
                  <a:spLocks noChangeArrowheads="1"/>
                </p:cNvSpPr>
                <p:nvPr>
                  <p:custDataLst>
                    <p:tags r:id="rId221"/>
                  </p:custDataLst>
                </p:nvPr>
              </p:nvSpPr>
              <p:spPr bwMode="auto">
                <a:xfrm>
                  <a:off x="6094808" y="3637365"/>
                  <a:ext cx="1038910" cy="1021515"/>
                </a:xfrm>
                <a:prstGeom prst="rect">
                  <a:avLst/>
                </a:prstGeom>
                <a:solidFill>
                  <a:srgbClr val="D9D9D9"/>
                </a:solidFill>
                <a:ln w="9525" algn="ctr">
                  <a:solidFill>
                    <a:srgbClr val="FFFFFF"/>
                  </a:solidFill>
                  <a:miter lim="800000"/>
                  <a:headEnd/>
                  <a:tailEnd/>
                </a:ln>
                <a:effectLst/>
              </p:spPr>
              <p:txBody>
                <a:bodyPr lIns="36005" tIns="36005" rIns="36005" bIns="36005" anchor="ctr">
                  <a:noAutofit/>
                </a:bodyPr>
                <a:lstStyle/>
                <a:p>
                  <a:pPr algn="ctr">
                    <a:tabLst>
                      <a:tab pos="266700" algn="l"/>
                      <a:tab pos="631825" algn="l"/>
                      <a:tab pos="981075" algn="l"/>
                    </a:tabLst>
                  </a:pPr>
                  <a:endParaRPr lang="en-US" dirty="0"/>
                </a:p>
              </p:txBody>
            </p:sp>
            <p:sp>
              <p:nvSpPr>
                <p:cNvPr id="356" name="Rectangle 7">
                  <a:extLst>
                    <a:ext uri="{FF2B5EF4-FFF2-40B4-BE49-F238E27FC236}">
                      <a16:creationId xmlns:a16="http://schemas.microsoft.com/office/drawing/2014/main" id="{BCC3C1A1-032D-FB35-420F-92EF3972D47D}"/>
                    </a:ext>
                  </a:extLst>
                </p:cNvPr>
                <p:cNvSpPr>
                  <a:spLocks noChangeArrowheads="1"/>
                </p:cNvSpPr>
                <p:nvPr>
                  <p:custDataLst>
                    <p:tags r:id="rId222"/>
                  </p:custDataLst>
                </p:nvPr>
              </p:nvSpPr>
              <p:spPr bwMode="auto">
                <a:xfrm>
                  <a:off x="4016989" y="2622176"/>
                  <a:ext cx="1038910" cy="1021515"/>
                </a:xfrm>
                <a:prstGeom prst="rect">
                  <a:avLst/>
                </a:prstGeom>
                <a:solidFill>
                  <a:srgbClr val="D9D9D9"/>
                </a:solidFill>
                <a:ln w="9525" algn="ctr">
                  <a:solidFill>
                    <a:srgbClr val="FFFFFF"/>
                  </a:solidFill>
                  <a:miter lim="800000"/>
                  <a:headEnd/>
                  <a:tailEnd/>
                </a:ln>
                <a:effectLst/>
              </p:spPr>
              <p:txBody>
                <a:bodyPr lIns="36005" tIns="36005" rIns="36005" bIns="36005" anchor="ctr">
                  <a:noAutofit/>
                </a:bodyPr>
                <a:lstStyle/>
                <a:p>
                  <a:pPr algn="ctr">
                    <a:tabLst>
                      <a:tab pos="266700" algn="l"/>
                      <a:tab pos="631825" algn="l"/>
                      <a:tab pos="981075" algn="l"/>
                    </a:tabLst>
                  </a:pPr>
                  <a:endParaRPr lang="en-US" dirty="0"/>
                </a:p>
              </p:txBody>
            </p:sp>
            <p:sp>
              <p:nvSpPr>
                <p:cNvPr id="357" name="Rectangle 8">
                  <a:extLst>
                    <a:ext uri="{FF2B5EF4-FFF2-40B4-BE49-F238E27FC236}">
                      <a16:creationId xmlns:a16="http://schemas.microsoft.com/office/drawing/2014/main" id="{5BF76747-74D9-6B16-77EF-47985D63232C}"/>
                    </a:ext>
                  </a:extLst>
                </p:cNvPr>
                <p:cNvSpPr>
                  <a:spLocks noChangeArrowheads="1"/>
                </p:cNvSpPr>
                <p:nvPr>
                  <p:custDataLst>
                    <p:tags r:id="rId223"/>
                  </p:custDataLst>
                </p:nvPr>
              </p:nvSpPr>
              <p:spPr bwMode="auto">
                <a:xfrm>
                  <a:off x="4016989" y="3637365"/>
                  <a:ext cx="1038910" cy="1021515"/>
                </a:xfrm>
                <a:prstGeom prst="rect">
                  <a:avLst/>
                </a:prstGeom>
                <a:solidFill>
                  <a:srgbClr val="D9D9D9"/>
                </a:solidFill>
                <a:ln w="9525" algn="ctr">
                  <a:solidFill>
                    <a:srgbClr val="FFFFFF"/>
                  </a:solidFill>
                  <a:miter lim="800000"/>
                  <a:headEnd/>
                  <a:tailEnd/>
                </a:ln>
                <a:effectLst/>
              </p:spPr>
              <p:txBody>
                <a:bodyPr lIns="36005" tIns="36005" rIns="36005" bIns="36005" anchor="ctr">
                  <a:noAutofit/>
                </a:bodyPr>
                <a:lstStyle/>
                <a:p>
                  <a:pPr algn="ctr">
                    <a:tabLst>
                      <a:tab pos="266700" algn="l"/>
                      <a:tab pos="631825" algn="l"/>
                      <a:tab pos="981075" algn="l"/>
                    </a:tabLst>
                  </a:pPr>
                  <a:endParaRPr lang="en-US" dirty="0"/>
                </a:p>
              </p:txBody>
            </p:sp>
            <p:sp>
              <p:nvSpPr>
                <p:cNvPr id="358" name="Rectangle 9">
                  <a:extLst>
                    <a:ext uri="{FF2B5EF4-FFF2-40B4-BE49-F238E27FC236}">
                      <a16:creationId xmlns:a16="http://schemas.microsoft.com/office/drawing/2014/main" id="{4C20F0B4-3EAA-4262-0E00-F13F08E43B6F}"/>
                    </a:ext>
                  </a:extLst>
                </p:cNvPr>
                <p:cNvSpPr>
                  <a:spLocks noChangeArrowheads="1"/>
                </p:cNvSpPr>
                <p:nvPr>
                  <p:custDataLst>
                    <p:tags r:id="rId224"/>
                  </p:custDataLst>
                </p:nvPr>
              </p:nvSpPr>
              <p:spPr bwMode="auto">
                <a:xfrm>
                  <a:off x="5055900" y="4660461"/>
                  <a:ext cx="1038909" cy="1021515"/>
                </a:xfrm>
                <a:prstGeom prst="rect">
                  <a:avLst/>
                </a:prstGeom>
                <a:solidFill>
                  <a:srgbClr val="D9D9D9"/>
                </a:solidFill>
                <a:ln w="9525" algn="ctr">
                  <a:solidFill>
                    <a:srgbClr val="FFFFFF"/>
                  </a:solidFill>
                  <a:miter lim="800000"/>
                  <a:headEnd/>
                  <a:tailEnd/>
                </a:ln>
                <a:effectLst/>
              </p:spPr>
              <p:txBody>
                <a:bodyPr lIns="36005" tIns="36005" rIns="36005" bIns="36005" anchor="ctr">
                  <a:noAutofit/>
                </a:bodyPr>
                <a:lstStyle/>
                <a:p>
                  <a:pPr algn="ctr">
                    <a:tabLst>
                      <a:tab pos="266700" algn="l"/>
                      <a:tab pos="631825" algn="l"/>
                      <a:tab pos="981075" algn="l"/>
                    </a:tabLst>
                  </a:pPr>
                  <a:endParaRPr lang="en-US" dirty="0"/>
                </a:p>
              </p:txBody>
            </p:sp>
            <p:sp>
              <p:nvSpPr>
                <p:cNvPr id="359" name="Rectangle 10">
                  <a:extLst>
                    <a:ext uri="{FF2B5EF4-FFF2-40B4-BE49-F238E27FC236}">
                      <a16:creationId xmlns:a16="http://schemas.microsoft.com/office/drawing/2014/main" id="{11650CB7-E2AD-70A0-7EBA-734B25414B75}"/>
                    </a:ext>
                  </a:extLst>
                </p:cNvPr>
                <p:cNvSpPr>
                  <a:spLocks noChangeArrowheads="1"/>
                </p:cNvSpPr>
                <p:nvPr>
                  <p:custDataLst>
                    <p:tags r:id="rId225"/>
                  </p:custDataLst>
                </p:nvPr>
              </p:nvSpPr>
              <p:spPr bwMode="auto">
                <a:xfrm>
                  <a:off x="6094808" y="4660461"/>
                  <a:ext cx="1038910" cy="1021515"/>
                </a:xfrm>
                <a:prstGeom prst="rect">
                  <a:avLst/>
                </a:prstGeom>
                <a:solidFill>
                  <a:srgbClr val="D9D9D9"/>
                </a:solidFill>
                <a:ln w="9525" algn="ctr">
                  <a:solidFill>
                    <a:srgbClr val="FFFFFF"/>
                  </a:solidFill>
                  <a:miter lim="800000"/>
                  <a:headEnd/>
                  <a:tailEnd/>
                </a:ln>
                <a:effectLst/>
              </p:spPr>
              <p:txBody>
                <a:bodyPr lIns="36005" tIns="36005" rIns="36005" bIns="36005" anchor="ctr">
                  <a:noAutofit/>
                </a:bodyPr>
                <a:lstStyle/>
                <a:p>
                  <a:pPr algn="ctr">
                    <a:tabLst>
                      <a:tab pos="266700" algn="l"/>
                      <a:tab pos="631825" algn="l"/>
                      <a:tab pos="981075" algn="l"/>
                    </a:tabLst>
                  </a:pPr>
                  <a:endParaRPr lang="en-US" dirty="0"/>
                </a:p>
              </p:txBody>
            </p:sp>
            <p:sp>
              <p:nvSpPr>
                <p:cNvPr id="360" name="Rectangle 11">
                  <a:extLst>
                    <a:ext uri="{FF2B5EF4-FFF2-40B4-BE49-F238E27FC236}">
                      <a16:creationId xmlns:a16="http://schemas.microsoft.com/office/drawing/2014/main" id="{62DDE92F-7183-FF89-430F-AFE28D850A84}"/>
                    </a:ext>
                  </a:extLst>
                </p:cNvPr>
                <p:cNvSpPr>
                  <a:spLocks noChangeArrowheads="1"/>
                </p:cNvSpPr>
                <p:nvPr>
                  <p:custDataLst>
                    <p:tags r:id="rId226"/>
                  </p:custDataLst>
                </p:nvPr>
              </p:nvSpPr>
              <p:spPr bwMode="auto">
                <a:xfrm>
                  <a:off x="4016989" y="4660461"/>
                  <a:ext cx="1038910" cy="1021515"/>
                </a:xfrm>
                <a:prstGeom prst="rect">
                  <a:avLst/>
                </a:prstGeom>
                <a:solidFill>
                  <a:srgbClr val="D9D9D9"/>
                </a:solidFill>
                <a:ln w="9525" algn="ctr">
                  <a:solidFill>
                    <a:srgbClr val="FFFFFF"/>
                  </a:solidFill>
                  <a:miter lim="800000"/>
                  <a:headEnd/>
                  <a:tailEnd/>
                </a:ln>
                <a:effectLst/>
              </p:spPr>
              <p:txBody>
                <a:bodyPr lIns="36005" tIns="36005" rIns="36005" bIns="36005" anchor="ctr">
                  <a:noAutofit/>
                </a:bodyPr>
                <a:lstStyle/>
                <a:p>
                  <a:pPr algn="ctr">
                    <a:tabLst>
                      <a:tab pos="266700" algn="l"/>
                      <a:tab pos="631825" algn="l"/>
                      <a:tab pos="981075" algn="l"/>
                    </a:tabLst>
                  </a:pPr>
                  <a:endParaRPr lang="en-US" dirty="0"/>
                </a:p>
              </p:txBody>
            </p:sp>
            <p:sp>
              <p:nvSpPr>
                <p:cNvPr id="361" name="Freeform 12">
                  <a:extLst>
                    <a:ext uri="{FF2B5EF4-FFF2-40B4-BE49-F238E27FC236}">
                      <a16:creationId xmlns:a16="http://schemas.microsoft.com/office/drawing/2014/main" id="{FC55D05A-1BFC-F428-3758-9562CC12D84D}"/>
                    </a:ext>
                  </a:extLst>
                </p:cNvPr>
                <p:cNvSpPr>
                  <a:spLocks/>
                </p:cNvSpPr>
                <p:nvPr>
                  <p:custDataLst>
                    <p:tags r:id="rId227"/>
                  </p:custDataLst>
                </p:nvPr>
              </p:nvSpPr>
              <p:spPr bwMode="auto">
                <a:xfrm>
                  <a:off x="4015410" y="2329636"/>
                  <a:ext cx="1481671" cy="290957"/>
                </a:xfrm>
                <a:custGeom>
                  <a:avLst/>
                  <a:gdLst/>
                  <a:ahLst/>
                  <a:cxnLst>
                    <a:cxn ang="0">
                      <a:pos x="0" y="200"/>
                    </a:cxn>
                    <a:cxn ang="0">
                      <a:pos x="300" y="0"/>
                    </a:cxn>
                    <a:cxn ang="0">
                      <a:pos x="1019" y="0"/>
                    </a:cxn>
                    <a:cxn ang="0">
                      <a:pos x="714" y="200"/>
                    </a:cxn>
                    <a:cxn ang="0">
                      <a:pos x="0" y="200"/>
                    </a:cxn>
                  </a:cxnLst>
                  <a:rect l="0" t="0" r="r" b="b"/>
                  <a:pathLst>
                    <a:path w="1019" h="200">
                      <a:moveTo>
                        <a:pt x="0" y="200"/>
                      </a:moveTo>
                      <a:lnTo>
                        <a:pt x="300" y="0"/>
                      </a:lnTo>
                      <a:lnTo>
                        <a:pt x="1019" y="0"/>
                      </a:lnTo>
                      <a:lnTo>
                        <a:pt x="714" y="200"/>
                      </a:lnTo>
                      <a:lnTo>
                        <a:pt x="0" y="200"/>
                      </a:lnTo>
                      <a:close/>
                    </a:path>
                  </a:pathLst>
                </a:custGeom>
                <a:solidFill>
                  <a:srgbClr val="D9D9D9"/>
                </a:solidFill>
                <a:ln w="9525" cap="flat" cmpd="sng">
                  <a:solidFill>
                    <a:srgbClr val="FFFFFF"/>
                  </a:solidFill>
                  <a:prstDash val="solid"/>
                  <a:round/>
                  <a:headEnd/>
                  <a:tailEnd/>
                </a:ln>
                <a:effectLst/>
              </p:spPr>
              <p:txBody>
                <a:bodyPr wrap="none" lIns="0" tIns="0" rIns="0" bIns="0" anchor="ctr">
                  <a:noAutofit/>
                </a:bodyPr>
                <a:lstStyle/>
                <a:p>
                  <a:endParaRPr lang="en-US" dirty="0"/>
                </a:p>
              </p:txBody>
            </p:sp>
            <p:sp>
              <p:nvSpPr>
                <p:cNvPr id="362" name="Freeform 13">
                  <a:extLst>
                    <a:ext uri="{FF2B5EF4-FFF2-40B4-BE49-F238E27FC236}">
                      <a16:creationId xmlns:a16="http://schemas.microsoft.com/office/drawing/2014/main" id="{98C81B6F-827B-86AE-2823-2DDC7531F7CB}"/>
                    </a:ext>
                  </a:extLst>
                </p:cNvPr>
                <p:cNvSpPr>
                  <a:spLocks/>
                </p:cNvSpPr>
                <p:nvPr>
                  <p:custDataLst>
                    <p:tags r:id="rId228"/>
                  </p:custDataLst>
                </p:nvPr>
              </p:nvSpPr>
              <p:spPr bwMode="auto">
                <a:xfrm>
                  <a:off x="5052737" y="2329636"/>
                  <a:ext cx="1481671" cy="290957"/>
                </a:xfrm>
                <a:custGeom>
                  <a:avLst/>
                  <a:gdLst/>
                  <a:ahLst/>
                  <a:cxnLst>
                    <a:cxn ang="0">
                      <a:pos x="0" y="200"/>
                    </a:cxn>
                    <a:cxn ang="0">
                      <a:pos x="300" y="0"/>
                    </a:cxn>
                    <a:cxn ang="0">
                      <a:pos x="1019" y="0"/>
                    </a:cxn>
                    <a:cxn ang="0">
                      <a:pos x="714" y="200"/>
                    </a:cxn>
                    <a:cxn ang="0">
                      <a:pos x="0" y="200"/>
                    </a:cxn>
                  </a:cxnLst>
                  <a:rect l="0" t="0" r="r" b="b"/>
                  <a:pathLst>
                    <a:path w="1019" h="200">
                      <a:moveTo>
                        <a:pt x="0" y="200"/>
                      </a:moveTo>
                      <a:lnTo>
                        <a:pt x="300" y="0"/>
                      </a:lnTo>
                      <a:lnTo>
                        <a:pt x="1019" y="0"/>
                      </a:lnTo>
                      <a:lnTo>
                        <a:pt x="714" y="200"/>
                      </a:lnTo>
                      <a:lnTo>
                        <a:pt x="0" y="200"/>
                      </a:lnTo>
                      <a:close/>
                    </a:path>
                  </a:pathLst>
                </a:custGeom>
                <a:solidFill>
                  <a:srgbClr val="D9D9D9"/>
                </a:solidFill>
                <a:ln w="9525" cap="flat" cmpd="sng">
                  <a:solidFill>
                    <a:srgbClr val="FFFFFF"/>
                  </a:solidFill>
                  <a:prstDash val="solid"/>
                  <a:round/>
                  <a:headEnd/>
                  <a:tailEnd/>
                </a:ln>
                <a:effectLst/>
              </p:spPr>
              <p:txBody>
                <a:bodyPr wrap="none" lIns="0" tIns="0" rIns="0" bIns="0" anchor="ctr">
                  <a:noAutofit/>
                </a:bodyPr>
                <a:lstStyle/>
                <a:p>
                  <a:endParaRPr lang="en-US" dirty="0"/>
                </a:p>
              </p:txBody>
            </p:sp>
            <p:sp>
              <p:nvSpPr>
                <p:cNvPr id="363" name="Freeform 14">
                  <a:extLst>
                    <a:ext uri="{FF2B5EF4-FFF2-40B4-BE49-F238E27FC236}">
                      <a16:creationId xmlns:a16="http://schemas.microsoft.com/office/drawing/2014/main" id="{D5CD1D16-2D69-7D80-AB59-DBC784FFDB67}"/>
                    </a:ext>
                  </a:extLst>
                </p:cNvPr>
                <p:cNvSpPr>
                  <a:spLocks/>
                </p:cNvSpPr>
                <p:nvPr>
                  <p:custDataLst>
                    <p:tags r:id="rId229"/>
                  </p:custDataLst>
                </p:nvPr>
              </p:nvSpPr>
              <p:spPr bwMode="auto">
                <a:xfrm>
                  <a:off x="6094808" y="2329636"/>
                  <a:ext cx="1473764" cy="290957"/>
                </a:xfrm>
                <a:custGeom>
                  <a:avLst/>
                  <a:gdLst/>
                  <a:ahLst/>
                  <a:cxnLst>
                    <a:cxn ang="0">
                      <a:pos x="0" y="200"/>
                    </a:cxn>
                    <a:cxn ang="0">
                      <a:pos x="300" y="0"/>
                    </a:cxn>
                    <a:cxn ang="0">
                      <a:pos x="1019" y="0"/>
                    </a:cxn>
                    <a:cxn ang="0">
                      <a:pos x="714" y="200"/>
                    </a:cxn>
                    <a:cxn ang="0">
                      <a:pos x="0" y="200"/>
                    </a:cxn>
                  </a:cxnLst>
                  <a:rect l="0" t="0" r="r" b="b"/>
                  <a:pathLst>
                    <a:path w="1019" h="200">
                      <a:moveTo>
                        <a:pt x="0" y="200"/>
                      </a:moveTo>
                      <a:lnTo>
                        <a:pt x="300" y="0"/>
                      </a:lnTo>
                      <a:lnTo>
                        <a:pt x="1019" y="0"/>
                      </a:lnTo>
                      <a:lnTo>
                        <a:pt x="714" y="200"/>
                      </a:lnTo>
                      <a:lnTo>
                        <a:pt x="0" y="200"/>
                      </a:lnTo>
                      <a:close/>
                    </a:path>
                  </a:pathLst>
                </a:custGeom>
                <a:solidFill>
                  <a:srgbClr val="00B050"/>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364" name="Freeform 15">
                  <a:extLst>
                    <a:ext uri="{FF2B5EF4-FFF2-40B4-BE49-F238E27FC236}">
                      <a16:creationId xmlns:a16="http://schemas.microsoft.com/office/drawing/2014/main" id="{B0E454D6-2E05-04CA-D52E-18B42CBBAEAC}"/>
                    </a:ext>
                  </a:extLst>
                </p:cNvPr>
                <p:cNvSpPr>
                  <a:spLocks/>
                </p:cNvSpPr>
                <p:nvPr>
                  <p:custDataLst>
                    <p:tags r:id="rId230"/>
                  </p:custDataLst>
                </p:nvPr>
              </p:nvSpPr>
              <p:spPr bwMode="auto">
                <a:xfrm>
                  <a:off x="4448683" y="2109836"/>
                  <a:ext cx="1372561" cy="221381"/>
                </a:xfrm>
                <a:custGeom>
                  <a:avLst/>
                  <a:gdLst/>
                  <a:ahLst/>
                  <a:cxnLst>
                    <a:cxn ang="0">
                      <a:pos x="0" y="152"/>
                    </a:cxn>
                    <a:cxn ang="0">
                      <a:pos x="230" y="0"/>
                    </a:cxn>
                    <a:cxn ang="0">
                      <a:pos x="943" y="0"/>
                    </a:cxn>
                    <a:cxn ang="0">
                      <a:pos x="714" y="152"/>
                    </a:cxn>
                    <a:cxn ang="0">
                      <a:pos x="0" y="152"/>
                    </a:cxn>
                  </a:cxnLst>
                  <a:rect l="0" t="0" r="r" b="b"/>
                  <a:pathLst>
                    <a:path w="943" h="152">
                      <a:moveTo>
                        <a:pt x="0" y="152"/>
                      </a:moveTo>
                      <a:lnTo>
                        <a:pt x="230" y="0"/>
                      </a:lnTo>
                      <a:lnTo>
                        <a:pt x="943" y="0"/>
                      </a:lnTo>
                      <a:lnTo>
                        <a:pt x="714" y="152"/>
                      </a:lnTo>
                      <a:lnTo>
                        <a:pt x="0" y="152"/>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365" name="Freeform 16">
                  <a:extLst>
                    <a:ext uri="{FF2B5EF4-FFF2-40B4-BE49-F238E27FC236}">
                      <a16:creationId xmlns:a16="http://schemas.microsoft.com/office/drawing/2014/main" id="{83DA9B69-B7BA-0DD2-2A84-DDDAD0CB6C8F}"/>
                    </a:ext>
                  </a:extLst>
                </p:cNvPr>
                <p:cNvSpPr>
                  <a:spLocks/>
                </p:cNvSpPr>
                <p:nvPr>
                  <p:custDataLst>
                    <p:tags r:id="rId231"/>
                  </p:custDataLst>
                </p:nvPr>
              </p:nvSpPr>
              <p:spPr bwMode="auto">
                <a:xfrm>
                  <a:off x="5484429" y="2109836"/>
                  <a:ext cx="1374144" cy="221381"/>
                </a:xfrm>
                <a:custGeom>
                  <a:avLst/>
                  <a:gdLst/>
                  <a:ahLst/>
                  <a:cxnLst>
                    <a:cxn ang="0">
                      <a:pos x="0" y="152"/>
                    </a:cxn>
                    <a:cxn ang="0">
                      <a:pos x="230" y="0"/>
                    </a:cxn>
                    <a:cxn ang="0">
                      <a:pos x="943" y="0"/>
                    </a:cxn>
                    <a:cxn ang="0">
                      <a:pos x="714" y="152"/>
                    </a:cxn>
                    <a:cxn ang="0">
                      <a:pos x="0" y="152"/>
                    </a:cxn>
                  </a:cxnLst>
                  <a:rect l="0" t="0" r="r" b="b"/>
                  <a:pathLst>
                    <a:path w="943" h="152">
                      <a:moveTo>
                        <a:pt x="0" y="152"/>
                      </a:moveTo>
                      <a:lnTo>
                        <a:pt x="230" y="0"/>
                      </a:lnTo>
                      <a:lnTo>
                        <a:pt x="943" y="0"/>
                      </a:lnTo>
                      <a:lnTo>
                        <a:pt x="714" y="152"/>
                      </a:lnTo>
                      <a:lnTo>
                        <a:pt x="0" y="152"/>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366" name="Freeform 17">
                  <a:extLst>
                    <a:ext uri="{FF2B5EF4-FFF2-40B4-BE49-F238E27FC236}">
                      <a16:creationId xmlns:a16="http://schemas.microsoft.com/office/drawing/2014/main" id="{16391C58-7251-2A5E-5ECE-EB795C9EBC40}"/>
                    </a:ext>
                  </a:extLst>
                </p:cNvPr>
                <p:cNvSpPr>
                  <a:spLocks/>
                </p:cNvSpPr>
                <p:nvPr>
                  <p:custDataLst>
                    <p:tags r:id="rId232"/>
                  </p:custDataLst>
                </p:nvPr>
              </p:nvSpPr>
              <p:spPr bwMode="auto">
                <a:xfrm>
                  <a:off x="6523339" y="2109836"/>
                  <a:ext cx="1374143" cy="221381"/>
                </a:xfrm>
                <a:custGeom>
                  <a:avLst/>
                  <a:gdLst/>
                  <a:ahLst/>
                  <a:cxnLst>
                    <a:cxn ang="0">
                      <a:pos x="0" y="152"/>
                    </a:cxn>
                    <a:cxn ang="0">
                      <a:pos x="230" y="0"/>
                    </a:cxn>
                    <a:cxn ang="0">
                      <a:pos x="943" y="0"/>
                    </a:cxn>
                    <a:cxn ang="0">
                      <a:pos x="714" y="152"/>
                    </a:cxn>
                    <a:cxn ang="0">
                      <a:pos x="0" y="152"/>
                    </a:cxn>
                  </a:cxnLst>
                  <a:rect l="0" t="0" r="r" b="b"/>
                  <a:pathLst>
                    <a:path w="943" h="152">
                      <a:moveTo>
                        <a:pt x="0" y="152"/>
                      </a:moveTo>
                      <a:lnTo>
                        <a:pt x="230" y="0"/>
                      </a:lnTo>
                      <a:lnTo>
                        <a:pt x="943" y="0"/>
                      </a:lnTo>
                      <a:lnTo>
                        <a:pt x="714" y="152"/>
                      </a:lnTo>
                      <a:lnTo>
                        <a:pt x="0" y="152"/>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367" name="Freeform 18">
                  <a:extLst>
                    <a:ext uri="{FF2B5EF4-FFF2-40B4-BE49-F238E27FC236}">
                      <a16:creationId xmlns:a16="http://schemas.microsoft.com/office/drawing/2014/main" id="{06302FD3-756B-D831-5BA0-B541B2C0D70F}"/>
                    </a:ext>
                  </a:extLst>
                </p:cNvPr>
                <p:cNvSpPr>
                  <a:spLocks/>
                </p:cNvSpPr>
                <p:nvPr>
                  <p:custDataLst>
                    <p:tags r:id="rId233"/>
                  </p:custDataLst>
                </p:nvPr>
              </p:nvSpPr>
              <p:spPr bwMode="auto">
                <a:xfrm>
                  <a:off x="4788660" y="1926407"/>
                  <a:ext cx="1310891" cy="185011"/>
                </a:xfrm>
                <a:custGeom>
                  <a:avLst/>
                  <a:gdLst/>
                  <a:ahLst/>
                  <a:cxnLst>
                    <a:cxn ang="0">
                      <a:pos x="0" y="127"/>
                    </a:cxn>
                    <a:cxn ang="0">
                      <a:pos x="190" y="0"/>
                    </a:cxn>
                    <a:cxn ang="0">
                      <a:pos x="907" y="0"/>
                    </a:cxn>
                    <a:cxn ang="0">
                      <a:pos x="714" y="127"/>
                    </a:cxn>
                    <a:cxn ang="0">
                      <a:pos x="0" y="127"/>
                    </a:cxn>
                  </a:cxnLst>
                  <a:rect l="0" t="0" r="r" b="b"/>
                  <a:pathLst>
                    <a:path w="907" h="127">
                      <a:moveTo>
                        <a:pt x="0" y="127"/>
                      </a:moveTo>
                      <a:lnTo>
                        <a:pt x="190" y="0"/>
                      </a:lnTo>
                      <a:lnTo>
                        <a:pt x="907" y="0"/>
                      </a:lnTo>
                      <a:lnTo>
                        <a:pt x="714" y="127"/>
                      </a:lnTo>
                      <a:lnTo>
                        <a:pt x="0" y="127"/>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368" name="Freeform 19">
                  <a:extLst>
                    <a:ext uri="{FF2B5EF4-FFF2-40B4-BE49-F238E27FC236}">
                      <a16:creationId xmlns:a16="http://schemas.microsoft.com/office/drawing/2014/main" id="{AB580D82-E389-D99E-7695-3B9FEF57656E}"/>
                    </a:ext>
                  </a:extLst>
                </p:cNvPr>
                <p:cNvSpPr>
                  <a:spLocks/>
                </p:cNvSpPr>
                <p:nvPr>
                  <p:custDataLst>
                    <p:tags r:id="rId234"/>
                  </p:custDataLst>
                </p:nvPr>
              </p:nvSpPr>
              <p:spPr bwMode="auto">
                <a:xfrm>
                  <a:off x="5822826" y="1926407"/>
                  <a:ext cx="1310891" cy="185011"/>
                </a:xfrm>
                <a:custGeom>
                  <a:avLst/>
                  <a:gdLst/>
                  <a:ahLst/>
                  <a:cxnLst>
                    <a:cxn ang="0">
                      <a:pos x="0" y="127"/>
                    </a:cxn>
                    <a:cxn ang="0">
                      <a:pos x="190" y="0"/>
                    </a:cxn>
                    <a:cxn ang="0">
                      <a:pos x="907" y="0"/>
                    </a:cxn>
                    <a:cxn ang="0">
                      <a:pos x="714" y="127"/>
                    </a:cxn>
                    <a:cxn ang="0">
                      <a:pos x="0" y="127"/>
                    </a:cxn>
                  </a:cxnLst>
                  <a:rect l="0" t="0" r="r" b="b"/>
                  <a:pathLst>
                    <a:path w="907" h="127">
                      <a:moveTo>
                        <a:pt x="0" y="127"/>
                      </a:moveTo>
                      <a:lnTo>
                        <a:pt x="190" y="0"/>
                      </a:lnTo>
                      <a:lnTo>
                        <a:pt x="907" y="0"/>
                      </a:lnTo>
                      <a:lnTo>
                        <a:pt x="714" y="127"/>
                      </a:lnTo>
                      <a:lnTo>
                        <a:pt x="0" y="127"/>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369" name="Freeform 20">
                  <a:extLst>
                    <a:ext uri="{FF2B5EF4-FFF2-40B4-BE49-F238E27FC236}">
                      <a16:creationId xmlns:a16="http://schemas.microsoft.com/office/drawing/2014/main" id="{60D3BF1D-3785-62C1-5514-F968A07CBD2F}"/>
                    </a:ext>
                  </a:extLst>
                </p:cNvPr>
                <p:cNvSpPr>
                  <a:spLocks/>
                </p:cNvSpPr>
                <p:nvPr>
                  <p:custDataLst>
                    <p:tags r:id="rId235"/>
                  </p:custDataLst>
                </p:nvPr>
              </p:nvSpPr>
              <p:spPr bwMode="auto">
                <a:xfrm>
                  <a:off x="6853829" y="1926407"/>
                  <a:ext cx="1320379" cy="185011"/>
                </a:xfrm>
                <a:custGeom>
                  <a:avLst/>
                  <a:gdLst/>
                  <a:ahLst/>
                  <a:cxnLst>
                    <a:cxn ang="0">
                      <a:pos x="0" y="127"/>
                    </a:cxn>
                    <a:cxn ang="0">
                      <a:pos x="190" y="0"/>
                    </a:cxn>
                    <a:cxn ang="0">
                      <a:pos x="907" y="0"/>
                    </a:cxn>
                    <a:cxn ang="0">
                      <a:pos x="714" y="127"/>
                    </a:cxn>
                    <a:cxn ang="0">
                      <a:pos x="0" y="127"/>
                    </a:cxn>
                  </a:cxnLst>
                  <a:rect l="0" t="0" r="r" b="b"/>
                  <a:pathLst>
                    <a:path w="907" h="127">
                      <a:moveTo>
                        <a:pt x="0" y="127"/>
                      </a:moveTo>
                      <a:lnTo>
                        <a:pt x="190" y="0"/>
                      </a:lnTo>
                      <a:lnTo>
                        <a:pt x="907" y="0"/>
                      </a:lnTo>
                      <a:lnTo>
                        <a:pt x="714" y="127"/>
                      </a:lnTo>
                      <a:lnTo>
                        <a:pt x="0" y="127"/>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370" name="Freeform 21">
                  <a:extLst>
                    <a:ext uri="{FF2B5EF4-FFF2-40B4-BE49-F238E27FC236}">
                      <a16:creationId xmlns:a16="http://schemas.microsoft.com/office/drawing/2014/main" id="{68B3D017-93F9-1721-941F-11F1333B3C47}"/>
                    </a:ext>
                  </a:extLst>
                </p:cNvPr>
                <p:cNvSpPr>
                  <a:spLocks/>
                </p:cNvSpPr>
                <p:nvPr>
                  <p:custDataLst>
                    <p:tags r:id="rId236"/>
                  </p:custDataLst>
                </p:nvPr>
              </p:nvSpPr>
              <p:spPr bwMode="auto">
                <a:xfrm>
                  <a:off x="7125811" y="2329637"/>
                  <a:ext cx="439599" cy="1307730"/>
                </a:xfrm>
                <a:custGeom>
                  <a:avLst/>
                  <a:gdLst/>
                  <a:ahLst/>
                  <a:cxnLst>
                    <a:cxn ang="0">
                      <a:pos x="0" y="200"/>
                    </a:cxn>
                    <a:cxn ang="0">
                      <a:pos x="303" y="0"/>
                    </a:cxn>
                    <a:cxn ang="0">
                      <a:pos x="303" y="698"/>
                    </a:cxn>
                    <a:cxn ang="0">
                      <a:pos x="1" y="897"/>
                    </a:cxn>
                    <a:cxn ang="0">
                      <a:pos x="0" y="200"/>
                    </a:cxn>
                  </a:cxnLst>
                  <a:rect l="0" t="0" r="r" b="b"/>
                  <a:pathLst>
                    <a:path w="303" h="897">
                      <a:moveTo>
                        <a:pt x="0" y="200"/>
                      </a:moveTo>
                      <a:lnTo>
                        <a:pt x="303" y="0"/>
                      </a:lnTo>
                      <a:lnTo>
                        <a:pt x="303" y="698"/>
                      </a:lnTo>
                      <a:lnTo>
                        <a:pt x="1" y="897"/>
                      </a:lnTo>
                      <a:lnTo>
                        <a:pt x="0" y="200"/>
                      </a:lnTo>
                      <a:close/>
                    </a:path>
                  </a:pathLst>
                </a:custGeom>
                <a:solidFill>
                  <a:srgbClr val="00B050"/>
                </a:solidFill>
                <a:ln w="9525" cap="flat" cmpd="sng">
                  <a:solidFill>
                    <a:srgbClr val="FFFFFF"/>
                  </a:solidFill>
                  <a:prstDash val="solid"/>
                  <a:round/>
                  <a:headEnd/>
                  <a:tailEnd/>
                </a:ln>
                <a:effectLst/>
              </p:spPr>
              <p:txBody>
                <a:bodyPr wrap="none" lIns="0" tIns="0" rIns="0" bIns="0" anchor="ctr">
                  <a:noAutofit/>
                </a:bodyPr>
                <a:lstStyle/>
                <a:p>
                  <a:endParaRPr lang="en-US" dirty="0"/>
                </a:p>
              </p:txBody>
            </p:sp>
            <p:sp>
              <p:nvSpPr>
                <p:cNvPr id="371" name="Freeform 22">
                  <a:extLst>
                    <a:ext uri="{FF2B5EF4-FFF2-40B4-BE49-F238E27FC236}">
                      <a16:creationId xmlns:a16="http://schemas.microsoft.com/office/drawing/2014/main" id="{CA30206F-F2C7-A437-1590-DEBB7FA57050}"/>
                    </a:ext>
                  </a:extLst>
                </p:cNvPr>
                <p:cNvSpPr>
                  <a:spLocks/>
                </p:cNvSpPr>
                <p:nvPr>
                  <p:custDataLst>
                    <p:tags r:id="rId237"/>
                  </p:custDataLst>
                </p:nvPr>
              </p:nvSpPr>
              <p:spPr bwMode="auto">
                <a:xfrm>
                  <a:off x="7125811" y="3344825"/>
                  <a:ext cx="439599" cy="1315635"/>
                </a:xfrm>
                <a:custGeom>
                  <a:avLst/>
                  <a:gdLst/>
                  <a:ahLst/>
                  <a:cxnLst>
                    <a:cxn ang="0">
                      <a:pos x="0" y="200"/>
                    </a:cxn>
                    <a:cxn ang="0">
                      <a:pos x="303" y="0"/>
                    </a:cxn>
                    <a:cxn ang="0">
                      <a:pos x="303" y="698"/>
                    </a:cxn>
                    <a:cxn ang="0">
                      <a:pos x="1" y="897"/>
                    </a:cxn>
                    <a:cxn ang="0">
                      <a:pos x="0" y="200"/>
                    </a:cxn>
                  </a:cxnLst>
                  <a:rect l="0" t="0" r="r" b="b"/>
                  <a:pathLst>
                    <a:path w="303" h="897">
                      <a:moveTo>
                        <a:pt x="0" y="200"/>
                      </a:moveTo>
                      <a:lnTo>
                        <a:pt x="303" y="0"/>
                      </a:lnTo>
                      <a:lnTo>
                        <a:pt x="303" y="698"/>
                      </a:lnTo>
                      <a:lnTo>
                        <a:pt x="1" y="897"/>
                      </a:lnTo>
                      <a:lnTo>
                        <a:pt x="0" y="200"/>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372" name="Freeform 23">
                  <a:extLst>
                    <a:ext uri="{FF2B5EF4-FFF2-40B4-BE49-F238E27FC236}">
                      <a16:creationId xmlns:a16="http://schemas.microsoft.com/office/drawing/2014/main" id="{6C70EE5A-74E2-4DBD-8C61-A59D85DFD2C5}"/>
                    </a:ext>
                  </a:extLst>
                </p:cNvPr>
                <p:cNvSpPr>
                  <a:spLocks/>
                </p:cNvSpPr>
                <p:nvPr>
                  <p:custDataLst>
                    <p:tags r:id="rId238"/>
                  </p:custDataLst>
                </p:nvPr>
              </p:nvSpPr>
              <p:spPr bwMode="auto">
                <a:xfrm>
                  <a:off x="7125811" y="4366340"/>
                  <a:ext cx="439599" cy="1315635"/>
                </a:xfrm>
                <a:custGeom>
                  <a:avLst/>
                  <a:gdLst/>
                  <a:ahLst/>
                  <a:cxnLst>
                    <a:cxn ang="0">
                      <a:pos x="0" y="200"/>
                    </a:cxn>
                    <a:cxn ang="0">
                      <a:pos x="303" y="0"/>
                    </a:cxn>
                    <a:cxn ang="0">
                      <a:pos x="303" y="698"/>
                    </a:cxn>
                    <a:cxn ang="0">
                      <a:pos x="1" y="897"/>
                    </a:cxn>
                    <a:cxn ang="0">
                      <a:pos x="0" y="200"/>
                    </a:cxn>
                  </a:cxnLst>
                  <a:rect l="0" t="0" r="r" b="b"/>
                  <a:pathLst>
                    <a:path w="303" h="897">
                      <a:moveTo>
                        <a:pt x="0" y="200"/>
                      </a:moveTo>
                      <a:lnTo>
                        <a:pt x="303" y="0"/>
                      </a:lnTo>
                      <a:lnTo>
                        <a:pt x="303" y="698"/>
                      </a:lnTo>
                      <a:lnTo>
                        <a:pt x="1" y="897"/>
                      </a:lnTo>
                      <a:lnTo>
                        <a:pt x="0" y="200"/>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373" name="Freeform 24">
                  <a:extLst>
                    <a:ext uri="{FF2B5EF4-FFF2-40B4-BE49-F238E27FC236}">
                      <a16:creationId xmlns:a16="http://schemas.microsoft.com/office/drawing/2014/main" id="{D0A9D7D0-D7E1-AFA8-DD76-02EA485C4A06}"/>
                    </a:ext>
                  </a:extLst>
                </p:cNvPr>
                <p:cNvSpPr>
                  <a:spLocks/>
                </p:cNvSpPr>
                <p:nvPr>
                  <p:custDataLst>
                    <p:tags r:id="rId239"/>
                  </p:custDataLst>
                </p:nvPr>
              </p:nvSpPr>
              <p:spPr bwMode="auto">
                <a:xfrm>
                  <a:off x="7565409" y="2112999"/>
                  <a:ext cx="324165" cy="1231826"/>
                </a:xfrm>
                <a:custGeom>
                  <a:avLst/>
                  <a:gdLst/>
                  <a:ahLst/>
                  <a:cxnLst>
                    <a:cxn ang="0">
                      <a:pos x="0" y="149"/>
                    </a:cxn>
                    <a:cxn ang="0">
                      <a:pos x="223" y="0"/>
                    </a:cxn>
                    <a:cxn ang="0">
                      <a:pos x="223" y="700"/>
                    </a:cxn>
                    <a:cxn ang="0">
                      <a:pos x="1" y="846"/>
                    </a:cxn>
                    <a:cxn ang="0">
                      <a:pos x="0" y="149"/>
                    </a:cxn>
                  </a:cxnLst>
                  <a:rect l="0" t="0" r="r" b="b"/>
                  <a:pathLst>
                    <a:path w="223" h="846">
                      <a:moveTo>
                        <a:pt x="0" y="149"/>
                      </a:moveTo>
                      <a:lnTo>
                        <a:pt x="223" y="0"/>
                      </a:lnTo>
                      <a:lnTo>
                        <a:pt x="223" y="700"/>
                      </a:lnTo>
                      <a:lnTo>
                        <a:pt x="1" y="846"/>
                      </a:lnTo>
                      <a:lnTo>
                        <a:pt x="0" y="149"/>
                      </a:lnTo>
                      <a:close/>
                    </a:path>
                  </a:pathLst>
                </a:custGeom>
                <a:solidFill>
                  <a:srgbClr val="D9D9D9"/>
                </a:solidFill>
                <a:ln w="9525" cap="flat" cmpd="sng">
                  <a:solidFill>
                    <a:srgbClr val="FFFFFF"/>
                  </a:solidFill>
                  <a:prstDash val="solid"/>
                  <a:round/>
                  <a:headEnd/>
                  <a:tailEnd/>
                </a:ln>
                <a:effectLst/>
              </p:spPr>
              <p:txBody>
                <a:bodyPr wrap="none" lIns="0" tIns="0" rIns="0" bIns="0" anchor="ctr">
                  <a:noAutofit/>
                </a:bodyPr>
                <a:lstStyle/>
                <a:p>
                  <a:endParaRPr lang="en-US" dirty="0"/>
                </a:p>
              </p:txBody>
            </p:sp>
            <p:sp>
              <p:nvSpPr>
                <p:cNvPr id="374" name="Freeform 25">
                  <a:extLst>
                    <a:ext uri="{FF2B5EF4-FFF2-40B4-BE49-F238E27FC236}">
                      <a16:creationId xmlns:a16="http://schemas.microsoft.com/office/drawing/2014/main" id="{9D0CDBC7-1899-0EE0-42BC-77761DD708FF}"/>
                    </a:ext>
                  </a:extLst>
                </p:cNvPr>
                <p:cNvSpPr>
                  <a:spLocks/>
                </p:cNvSpPr>
                <p:nvPr>
                  <p:custDataLst>
                    <p:tags r:id="rId240"/>
                  </p:custDataLst>
                </p:nvPr>
              </p:nvSpPr>
              <p:spPr bwMode="auto">
                <a:xfrm>
                  <a:off x="7565409" y="3129770"/>
                  <a:ext cx="324165" cy="1238152"/>
                </a:xfrm>
                <a:custGeom>
                  <a:avLst/>
                  <a:gdLst/>
                  <a:ahLst/>
                  <a:cxnLst>
                    <a:cxn ang="0">
                      <a:pos x="0" y="149"/>
                    </a:cxn>
                    <a:cxn ang="0">
                      <a:pos x="223" y="0"/>
                    </a:cxn>
                    <a:cxn ang="0">
                      <a:pos x="223" y="700"/>
                    </a:cxn>
                    <a:cxn ang="0">
                      <a:pos x="1" y="846"/>
                    </a:cxn>
                    <a:cxn ang="0">
                      <a:pos x="0" y="149"/>
                    </a:cxn>
                  </a:cxnLst>
                  <a:rect l="0" t="0" r="r" b="b"/>
                  <a:pathLst>
                    <a:path w="223" h="846">
                      <a:moveTo>
                        <a:pt x="0" y="149"/>
                      </a:moveTo>
                      <a:lnTo>
                        <a:pt x="223" y="0"/>
                      </a:lnTo>
                      <a:lnTo>
                        <a:pt x="223" y="700"/>
                      </a:lnTo>
                      <a:lnTo>
                        <a:pt x="1" y="846"/>
                      </a:lnTo>
                      <a:lnTo>
                        <a:pt x="0" y="149"/>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375" name="Freeform 26">
                  <a:extLst>
                    <a:ext uri="{FF2B5EF4-FFF2-40B4-BE49-F238E27FC236}">
                      <a16:creationId xmlns:a16="http://schemas.microsoft.com/office/drawing/2014/main" id="{405BF4A7-1B0F-4039-5F80-795D6E5E2E14}"/>
                    </a:ext>
                  </a:extLst>
                </p:cNvPr>
                <p:cNvSpPr>
                  <a:spLocks/>
                </p:cNvSpPr>
                <p:nvPr>
                  <p:custDataLst>
                    <p:tags r:id="rId241"/>
                  </p:custDataLst>
                </p:nvPr>
              </p:nvSpPr>
              <p:spPr bwMode="auto">
                <a:xfrm>
                  <a:off x="7565409" y="4152866"/>
                  <a:ext cx="324165" cy="1238151"/>
                </a:xfrm>
                <a:custGeom>
                  <a:avLst/>
                  <a:gdLst/>
                  <a:ahLst/>
                  <a:cxnLst>
                    <a:cxn ang="0">
                      <a:pos x="0" y="149"/>
                    </a:cxn>
                    <a:cxn ang="0">
                      <a:pos x="223" y="0"/>
                    </a:cxn>
                    <a:cxn ang="0">
                      <a:pos x="223" y="700"/>
                    </a:cxn>
                    <a:cxn ang="0">
                      <a:pos x="1" y="846"/>
                    </a:cxn>
                    <a:cxn ang="0">
                      <a:pos x="0" y="149"/>
                    </a:cxn>
                  </a:cxnLst>
                  <a:rect l="0" t="0" r="r" b="b"/>
                  <a:pathLst>
                    <a:path w="223" h="846">
                      <a:moveTo>
                        <a:pt x="0" y="149"/>
                      </a:moveTo>
                      <a:lnTo>
                        <a:pt x="223" y="0"/>
                      </a:lnTo>
                      <a:lnTo>
                        <a:pt x="223" y="700"/>
                      </a:lnTo>
                      <a:lnTo>
                        <a:pt x="1" y="846"/>
                      </a:lnTo>
                      <a:lnTo>
                        <a:pt x="0" y="149"/>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376" name="Freeform 27">
                  <a:extLst>
                    <a:ext uri="{FF2B5EF4-FFF2-40B4-BE49-F238E27FC236}">
                      <a16:creationId xmlns:a16="http://schemas.microsoft.com/office/drawing/2014/main" id="{36D7DD52-E7F9-405B-6AF8-508841011D37}"/>
                    </a:ext>
                  </a:extLst>
                </p:cNvPr>
                <p:cNvSpPr>
                  <a:spLocks/>
                </p:cNvSpPr>
                <p:nvPr>
                  <p:custDataLst>
                    <p:tags r:id="rId242"/>
                  </p:custDataLst>
                </p:nvPr>
              </p:nvSpPr>
              <p:spPr bwMode="auto">
                <a:xfrm>
                  <a:off x="7887993" y="1929569"/>
                  <a:ext cx="283052" cy="1200201"/>
                </a:xfrm>
                <a:custGeom>
                  <a:avLst/>
                  <a:gdLst/>
                  <a:ahLst/>
                  <a:cxnLst>
                    <a:cxn ang="0">
                      <a:pos x="0" y="127"/>
                    </a:cxn>
                    <a:cxn ang="0">
                      <a:pos x="195" y="0"/>
                    </a:cxn>
                    <a:cxn ang="0">
                      <a:pos x="195" y="698"/>
                    </a:cxn>
                    <a:cxn ang="0">
                      <a:pos x="1" y="824"/>
                    </a:cxn>
                    <a:cxn ang="0">
                      <a:pos x="0" y="127"/>
                    </a:cxn>
                  </a:cxnLst>
                  <a:rect l="0" t="0" r="r" b="b"/>
                  <a:pathLst>
                    <a:path w="195" h="824">
                      <a:moveTo>
                        <a:pt x="0" y="127"/>
                      </a:moveTo>
                      <a:lnTo>
                        <a:pt x="195" y="0"/>
                      </a:lnTo>
                      <a:lnTo>
                        <a:pt x="195" y="698"/>
                      </a:lnTo>
                      <a:lnTo>
                        <a:pt x="1" y="824"/>
                      </a:lnTo>
                      <a:lnTo>
                        <a:pt x="0" y="127"/>
                      </a:lnTo>
                      <a:close/>
                    </a:path>
                  </a:pathLst>
                </a:custGeom>
                <a:solidFill>
                  <a:srgbClr val="D9D9D9"/>
                </a:solidFill>
                <a:ln w="9525" cap="flat" cmpd="sng">
                  <a:solidFill>
                    <a:srgbClr val="FFFFFF"/>
                  </a:solidFill>
                  <a:prstDash val="solid"/>
                  <a:round/>
                  <a:headEnd/>
                  <a:tailEnd/>
                </a:ln>
                <a:effectLst/>
              </p:spPr>
              <p:txBody>
                <a:bodyPr wrap="none" lIns="0" tIns="0" rIns="0" bIns="0" anchor="ctr">
                  <a:noAutofit/>
                </a:bodyPr>
                <a:lstStyle/>
                <a:p>
                  <a:endParaRPr lang="en-US" dirty="0"/>
                </a:p>
              </p:txBody>
            </p:sp>
            <p:sp>
              <p:nvSpPr>
                <p:cNvPr id="377" name="Freeform 28">
                  <a:extLst>
                    <a:ext uri="{FF2B5EF4-FFF2-40B4-BE49-F238E27FC236}">
                      <a16:creationId xmlns:a16="http://schemas.microsoft.com/office/drawing/2014/main" id="{86025C59-6A68-8A91-A874-031C2856CB69}"/>
                    </a:ext>
                  </a:extLst>
                </p:cNvPr>
                <p:cNvSpPr>
                  <a:spLocks/>
                </p:cNvSpPr>
                <p:nvPr>
                  <p:custDataLst>
                    <p:tags r:id="rId243"/>
                  </p:custDataLst>
                </p:nvPr>
              </p:nvSpPr>
              <p:spPr bwMode="auto">
                <a:xfrm>
                  <a:off x="7887993" y="2946339"/>
                  <a:ext cx="283052" cy="1203363"/>
                </a:xfrm>
                <a:custGeom>
                  <a:avLst/>
                  <a:gdLst/>
                  <a:ahLst/>
                  <a:cxnLst>
                    <a:cxn ang="0">
                      <a:pos x="0" y="127"/>
                    </a:cxn>
                    <a:cxn ang="0">
                      <a:pos x="195" y="0"/>
                    </a:cxn>
                    <a:cxn ang="0">
                      <a:pos x="195" y="698"/>
                    </a:cxn>
                    <a:cxn ang="0">
                      <a:pos x="1" y="824"/>
                    </a:cxn>
                    <a:cxn ang="0">
                      <a:pos x="0" y="127"/>
                    </a:cxn>
                  </a:cxnLst>
                  <a:rect l="0" t="0" r="r" b="b"/>
                  <a:pathLst>
                    <a:path w="195" h="824">
                      <a:moveTo>
                        <a:pt x="0" y="127"/>
                      </a:moveTo>
                      <a:lnTo>
                        <a:pt x="195" y="0"/>
                      </a:lnTo>
                      <a:lnTo>
                        <a:pt x="195" y="698"/>
                      </a:lnTo>
                      <a:lnTo>
                        <a:pt x="1" y="824"/>
                      </a:lnTo>
                      <a:lnTo>
                        <a:pt x="0" y="127"/>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378" name="Freeform 29">
                  <a:extLst>
                    <a:ext uri="{FF2B5EF4-FFF2-40B4-BE49-F238E27FC236}">
                      <a16:creationId xmlns:a16="http://schemas.microsoft.com/office/drawing/2014/main" id="{91B5C83F-0F99-DC8B-C640-21EB07778A93}"/>
                    </a:ext>
                  </a:extLst>
                </p:cNvPr>
                <p:cNvSpPr>
                  <a:spLocks/>
                </p:cNvSpPr>
                <p:nvPr>
                  <p:custDataLst>
                    <p:tags r:id="rId244"/>
                  </p:custDataLst>
                </p:nvPr>
              </p:nvSpPr>
              <p:spPr bwMode="auto">
                <a:xfrm>
                  <a:off x="7887993" y="3963112"/>
                  <a:ext cx="283052" cy="1211270"/>
                </a:xfrm>
                <a:custGeom>
                  <a:avLst/>
                  <a:gdLst/>
                  <a:ahLst/>
                  <a:cxnLst>
                    <a:cxn ang="0">
                      <a:pos x="0" y="129"/>
                    </a:cxn>
                    <a:cxn ang="0">
                      <a:pos x="195" y="0"/>
                    </a:cxn>
                    <a:cxn ang="0">
                      <a:pos x="195" y="702"/>
                    </a:cxn>
                    <a:cxn ang="0">
                      <a:pos x="1" y="832"/>
                    </a:cxn>
                    <a:cxn ang="0">
                      <a:pos x="0" y="129"/>
                    </a:cxn>
                  </a:cxnLst>
                  <a:rect l="0" t="0" r="r" b="b"/>
                  <a:pathLst>
                    <a:path w="195" h="832">
                      <a:moveTo>
                        <a:pt x="0" y="129"/>
                      </a:moveTo>
                      <a:lnTo>
                        <a:pt x="195" y="0"/>
                      </a:lnTo>
                      <a:lnTo>
                        <a:pt x="195" y="702"/>
                      </a:lnTo>
                      <a:lnTo>
                        <a:pt x="1" y="832"/>
                      </a:lnTo>
                      <a:lnTo>
                        <a:pt x="0" y="129"/>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grpSp>
          <p:grpSp>
            <p:nvGrpSpPr>
              <p:cNvPr id="379" name="组合 378">
                <a:extLst>
                  <a:ext uri="{FF2B5EF4-FFF2-40B4-BE49-F238E27FC236}">
                    <a16:creationId xmlns:a16="http://schemas.microsoft.com/office/drawing/2014/main" id="{92FB65D6-0ACC-3013-6E26-53140C502394}"/>
                  </a:ext>
                </a:extLst>
              </p:cNvPr>
              <p:cNvGrpSpPr/>
              <p:nvPr/>
            </p:nvGrpSpPr>
            <p:grpSpPr>
              <a:xfrm>
                <a:off x="3960647" y="4708662"/>
                <a:ext cx="799871" cy="824750"/>
                <a:chOff x="4015410" y="1926407"/>
                <a:chExt cx="4158798" cy="3755569"/>
              </a:xfrm>
            </p:grpSpPr>
            <p:sp>
              <p:nvSpPr>
                <p:cNvPr id="380" name="Rectangle 3">
                  <a:extLst>
                    <a:ext uri="{FF2B5EF4-FFF2-40B4-BE49-F238E27FC236}">
                      <a16:creationId xmlns:a16="http://schemas.microsoft.com/office/drawing/2014/main" id="{B11E5B7A-A9DE-32EA-DF3E-94164FDF8FF5}"/>
                    </a:ext>
                  </a:extLst>
                </p:cNvPr>
                <p:cNvSpPr>
                  <a:spLocks noChangeArrowheads="1"/>
                </p:cNvSpPr>
                <p:nvPr>
                  <p:custDataLst>
                    <p:tags r:id="rId191"/>
                  </p:custDataLst>
                </p:nvPr>
              </p:nvSpPr>
              <p:spPr bwMode="auto">
                <a:xfrm>
                  <a:off x="5055900" y="2622176"/>
                  <a:ext cx="1038909" cy="1021515"/>
                </a:xfrm>
                <a:prstGeom prst="rect">
                  <a:avLst/>
                </a:prstGeom>
                <a:solidFill>
                  <a:srgbClr val="D9D9D9"/>
                </a:solidFill>
                <a:ln w="9525" algn="ctr">
                  <a:solidFill>
                    <a:srgbClr val="FFFFFF"/>
                  </a:solidFill>
                  <a:miter lim="800000"/>
                  <a:headEnd/>
                  <a:tailEnd/>
                </a:ln>
                <a:effectLst/>
              </p:spPr>
              <p:txBody>
                <a:bodyPr lIns="36005" tIns="36005" rIns="36005" bIns="36005" anchor="ctr">
                  <a:noAutofit/>
                </a:bodyPr>
                <a:lstStyle/>
                <a:p>
                  <a:pPr algn="ctr">
                    <a:tabLst>
                      <a:tab pos="266700" algn="l"/>
                      <a:tab pos="631825" algn="l"/>
                      <a:tab pos="981075" algn="l"/>
                    </a:tabLst>
                  </a:pPr>
                  <a:endParaRPr lang="en-US" dirty="0"/>
                </a:p>
              </p:txBody>
            </p:sp>
            <p:sp>
              <p:nvSpPr>
                <p:cNvPr id="381" name="Rectangle 4">
                  <a:extLst>
                    <a:ext uri="{FF2B5EF4-FFF2-40B4-BE49-F238E27FC236}">
                      <a16:creationId xmlns:a16="http://schemas.microsoft.com/office/drawing/2014/main" id="{AE6AEE18-F78D-B734-9AE1-F13F1E55D90B}"/>
                    </a:ext>
                  </a:extLst>
                </p:cNvPr>
                <p:cNvSpPr>
                  <a:spLocks noChangeArrowheads="1"/>
                </p:cNvSpPr>
                <p:nvPr>
                  <p:custDataLst>
                    <p:tags r:id="rId192"/>
                  </p:custDataLst>
                </p:nvPr>
              </p:nvSpPr>
              <p:spPr bwMode="auto">
                <a:xfrm>
                  <a:off x="6094808" y="2622176"/>
                  <a:ext cx="1032584" cy="1021515"/>
                </a:xfrm>
                <a:prstGeom prst="rect">
                  <a:avLst/>
                </a:prstGeom>
                <a:solidFill>
                  <a:srgbClr val="00B050"/>
                </a:solidFill>
                <a:ln w="9525" algn="ctr">
                  <a:solidFill>
                    <a:srgbClr val="FFFFFF"/>
                  </a:solidFill>
                  <a:miter lim="800000"/>
                  <a:headEnd/>
                  <a:tailEnd/>
                </a:ln>
                <a:effectLst/>
              </p:spPr>
              <p:txBody>
                <a:bodyPr lIns="36005" tIns="36005" rIns="36005" bIns="36005" anchor="ctr">
                  <a:noAutofit/>
                </a:bodyPr>
                <a:lstStyle/>
                <a:p>
                  <a:pPr algn="ctr">
                    <a:tabLst>
                      <a:tab pos="266700" algn="l"/>
                      <a:tab pos="631825" algn="l"/>
                      <a:tab pos="981075" algn="l"/>
                    </a:tabLst>
                  </a:pPr>
                  <a:endParaRPr lang="en-US" dirty="0">
                    <a:solidFill>
                      <a:schemeClr val="bg1"/>
                    </a:solidFill>
                  </a:endParaRPr>
                </a:p>
              </p:txBody>
            </p:sp>
            <p:sp>
              <p:nvSpPr>
                <p:cNvPr id="382" name="Rectangle 5">
                  <a:extLst>
                    <a:ext uri="{FF2B5EF4-FFF2-40B4-BE49-F238E27FC236}">
                      <a16:creationId xmlns:a16="http://schemas.microsoft.com/office/drawing/2014/main" id="{62B974EF-7221-00CA-8803-AE875A2E8C51}"/>
                    </a:ext>
                  </a:extLst>
                </p:cNvPr>
                <p:cNvSpPr>
                  <a:spLocks noChangeArrowheads="1"/>
                </p:cNvSpPr>
                <p:nvPr>
                  <p:custDataLst>
                    <p:tags r:id="rId193"/>
                  </p:custDataLst>
                </p:nvPr>
              </p:nvSpPr>
              <p:spPr bwMode="auto">
                <a:xfrm>
                  <a:off x="5055900" y="3637365"/>
                  <a:ext cx="1038909" cy="1021515"/>
                </a:xfrm>
                <a:prstGeom prst="rect">
                  <a:avLst/>
                </a:prstGeom>
                <a:solidFill>
                  <a:srgbClr val="D9D9D9"/>
                </a:solidFill>
                <a:ln w="9525" algn="ctr">
                  <a:solidFill>
                    <a:srgbClr val="FFFFFF"/>
                  </a:solidFill>
                  <a:miter lim="800000"/>
                  <a:headEnd/>
                  <a:tailEnd/>
                </a:ln>
                <a:effectLst/>
              </p:spPr>
              <p:txBody>
                <a:bodyPr lIns="36005" tIns="36005" rIns="36005" bIns="36005" anchor="ctr">
                  <a:noAutofit/>
                </a:bodyPr>
                <a:lstStyle/>
                <a:p>
                  <a:pPr algn="ctr">
                    <a:tabLst>
                      <a:tab pos="266700" algn="l"/>
                      <a:tab pos="631825" algn="l"/>
                      <a:tab pos="981075" algn="l"/>
                    </a:tabLst>
                  </a:pPr>
                  <a:endParaRPr lang="en-US" dirty="0"/>
                </a:p>
              </p:txBody>
            </p:sp>
            <p:sp>
              <p:nvSpPr>
                <p:cNvPr id="383" name="Rectangle 6">
                  <a:extLst>
                    <a:ext uri="{FF2B5EF4-FFF2-40B4-BE49-F238E27FC236}">
                      <a16:creationId xmlns:a16="http://schemas.microsoft.com/office/drawing/2014/main" id="{1BABF85E-D08A-B429-BE2A-D7509BA058A3}"/>
                    </a:ext>
                  </a:extLst>
                </p:cNvPr>
                <p:cNvSpPr>
                  <a:spLocks noChangeArrowheads="1"/>
                </p:cNvSpPr>
                <p:nvPr>
                  <p:custDataLst>
                    <p:tags r:id="rId194"/>
                  </p:custDataLst>
                </p:nvPr>
              </p:nvSpPr>
              <p:spPr bwMode="auto">
                <a:xfrm>
                  <a:off x="6094808" y="3637365"/>
                  <a:ext cx="1038910" cy="1021515"/>
                </a:xfrm>
                <a:prstGeom prst="rect">
                  <a:avLst/>
                </a:prstGeom>
                <a:solidFill>
                  <a:srgbClr val="D9D9D9"/>
                </a:solidFill>
                <a:ln w="9525" algn="ctr">
                  <a:solidFill>
                    <a:srgbClr val="FFFFFF"/>
                  </a:solidFill>
                  <a:miter lim="800000"/>
                  <a:headEnd/>
                  <a:tailEnd/>
                </a:ln>
                <a:effectLst/>
              </p:spPr>
              <p:txBody>
                <a:bodyPr lIns="36005" tIns="36005" rIns="36005" bIns="36005" anchor="ctr">
                  <a:noAutofit/>
                </a:bodyPr>
                <a:lstStyle/>
                <a:p>
                  <a:pPr algn="ctr">
                    <a:tabLst>
                      <a:tab pos="266700" algn="l"/>
                      <a:tab pos="631825" algn="l"/>
                      <a:tab pos="981075" algn="l"/>
                    </a:tabLst>
                  </a:pPr>
                  <a:endParaRPr lang="en-US" dirty="0"/>
                </a:p>
              </p:txBody>
            </p:sp>
            <p:sp>
              <p:nvSpPr>
                <p:cNvPr id="384" name="Rectangle 7">
                  <a:extLst>
                    <a:ext uri="{FF2B5EF4-FFF2-40B4-BE49-F238E27FC236}">
                      <a16:creationId xmlns:a16="http://schemas.microsoft.com/office/drawing/2014/main" id="{5E5442BF-5686-84FF-0653-BC5A11161B0B}"/>
                    </a:ext>
                  </a:extLst>
                </p:cNvPr>
                <p:cNvSpPr>
                  <a:spLocks noChangeArrowheads="1"/>
                </p:cNvSpPr>
                <p:nvPr>
                  <p:custDataLst>
                    <p:tags r:id="rId195"/>
                  </p:custDataLst>
                </p:nvPr>
              </p:nvSpPr>
              <p:spPr bwMode="auto">
                <a:xfrm>
                  <a:off x="4016989" y="2622176"/>
                  <a:ext cx="1038910" cy="1021515"/>
                </a:xfrm>
                <a:prstGeom prst="rect">
                  <a:avLst/>
                </a:prstGeom>
                <a:solidFill>
                  <a:srgbClr val="D9D9D9"/>
                </a:solidFill>
                <a:ln w="9525" algn="ctr">
                  <a:solidFill>
                    <a:srgbClr val="FFFFFF"/>
                  </a:solidFill>
                  <a:miter lim="800000"/>
                  <a:headEnd/>
                  <a:tailEnd/>
                </a:ln>
                <a:effectLst/>
              </p:spPr>
              <p:txBody>
                <a:bodyPr lIns="36005" tIns="36005" rIns="36005" bIns="36005" anchor="ctr">
                  <a:noAutofit/>
                </a:bodyPr>
                <a:lstStyle/>
                <a:p>
                  <a:pPr algn="ctr">
                    <a:tabLst>
                      <a:tab pos="266700" algn="l"/>
                      <a:tab pos="631825" algn="l"/>
                      <a:tab pos="981075" algn="l"/>
                    </a:tabLst>
                  </a:pPr>
                  <a:endParaRPr lang="en-US" dirty="0"/>
                </a:p>
              </p:txBody>
            </p:sp>
            <p:sp>
              <p:nvSpPr>
                <p:cNvPr id="385" name="Rectangle 8">
                  <a:extLst>
                    <a:ext uri="{FF2B5EF4-FFF2-40B4-BE49-F238E27FC236}">
                      <a16:creationId xmlns:a16="http://schemas.microsoft.com/office/drawing/2014/main" id="{6726B031-4609-C328-CBE7-C87B67F9B99E}"/>
                    </a:ext>
                  </a:extLst>
                </p:cNvPr>
                <p:cNvSpPr>
                  <a:spLocks noChangeArrowheads="1"/>
                </p:cNvSpPr>
                <p:nvPr>
                  <p:custDataLst>
                    <p:tags r:id="rId196"/>
                  </p:custDataLst>
                </p:nvPr>
              </p:nvSpPr>
              <p:spPr bwMode="auto">
                <a:xfrm>
                  <a:off x="4016989" y="3637365"/>
                  <a:ext cx="1038910" cy="1021515"/>
                </a:xfrm>
                <a:prstGeom prst="rect">
                  <a:avLst/>
                </a:prstGeom>
                <a:solidFill>
                  <a:srgbClr val="D9D9D9"/>
                </a:solidFill>
                <a:ln w="9525" algn="ctr">
                  <a:solidFill>
                    <a:srgbClr val="FFFFFF"/>
                  </a:solidFill>
                  <a:miter lim="800000"/>
                  <a:headEnd/>
                  <a:tailEnd/>
                </a:ln>
                <a:effectLst/>
              </p:spPr>
              <p:txBody>
                <a:bodyPr lIns="36005" tIns="36005" rIns="36005" bIns="36005" anchor="ctr">
                  <a:noAutofit/>
                </a:bodyPr>
                <a:lstStyle/>
                <a:p>
                  <a:pPr algn="ctr">
                    <a:tabLst>
                      <a:tab pos="266700" algn="l"/>
                      <a:tab pos="631825" algn="l"/>
                      <a:tab pos="981075" algn="l"/>
                    </a:tabLst>
                  </a:pPr>
                  <a:endParaRPr lang="en-US" dirty="0"/>
                </a:p>
              </p:txBody>
            </p:sp>
            <p:sp>
              <p:nvSpPr>
                <p:cNvPr id="386" name="Rectangle 9">
                  <a:extLst>
                    <a:ext uri="{FF2B5EF4-FFF2-40B4-BE49-F238E27FC236}">
                      <a16:creationId xmlns:a16="http://schemas.microsoft.com/office/drawing/2014/main" id="{C51F91BB-8ABD-3036-C9F0-ADEC9AF44CEC}"/>
                    </a:ext>
                  </a:extLst>
                </p:cNvPr>
                <p:cNvSpPr>
                  <a:spLocks noChangeArrowheads="1"/>
                </p:cNvSpPr>
                <p:nvPr>
                  <p:custDataLst>
                    <p:tags r:id="rId197"/>
                  </p:custDataLst>
                </p:nvPr>
              </p:nvSpPr>
              <p:spPr bwMode="auto">
                <a:xfrm>
                  <a:off x="5055900" y="4660461"/>
                  <a:ext cx="1038909" cy="1021515"/>
                </a:xfrm>
                <a:prstGeom prst="rect">
                  <a:avLst/>
                </a:prstGeom>
                <a:solidFill>
                  <a:srgbClr val="D9D9D9"/>
                </a:solidFill>
                <a:ln w="9525" algn="ctr">
                  <a:solidFill>
                    <a:srgbClr val="FFFFFF"/>
                  </a:solidFill>
                  <a:miter lim="800000"/>
                  <a:headEnd/>
                  <a:tailEnd/>
                </a:ln>
                <a:effectLst/>
              </p:spPr>
              <p:txBody>
                <a:bodyPr lIns="36005" tIns="36005" rIns="36005" bIns="36005" anchor="ctr">
                  <a:noAutofit/>
                </a:bodyPr>
                <a:lstStyle/>
                <a:p>
                  <a:pPr algn="ctr">
                    <a:tabLst>
                      <a:tab pos="266700" algn="l"/>
                      <a:tab pos="631825" algn="l"/>
                      <a:tab pos="981075" algn="l"/>
                    </a:tabLst>
                  </a:pPr>
                  <a:endParaRPr lang="en-US" dirty="0"/>
                </a:p>
              </p:txBody>
            </p:sp>
            <p:sp>
              <p:nvSpPr>
                <p:cNvPr id="387" name="Rectangle 10">
                  <a:extLst>
                    <a:ext uri="{FF2B5EF4-FFF2-40B4-BE49-F238E27FC236}">
                      <a16:creationId xmlns:a16="http://schemas.microsoft.com/office/drawing/2014/main" id="{A079F25E-866D-5BBA-E38B-98380841E00A}"/>
                    </a:ext>
                  </a:extLst>
                </p:cNvPr>
                <p:cNvSpPr>
                  <a:spLocks noChangeArrowheads="1"/>
                </p:cNvSpPr>
                <p:nvPr>
                  <p:custDataLst>
                    <p:tags r:id="rId198"/>
                  </p:custDataLst>
                </p:nvPr>
              </p:nvSpPr>
              <p:spPr bwMode="auto">
                <a:xfrm>
                  <a:off x="6094808" y="4660461"/>
                  <a:ext cx="1038910" cy="1021515"/>
                </a:xfrm>
                <a:prstGeom prst="rect">
                  <a:avLst/>
                </a:prstGeom>
                <a:solidFill>
                  <a:srgbClr val="D9D9D9"/>
                </a:solidFill>
                <a:ln w="9525" algn="ctr">
                  <a:solidFill>
                    <a:srgbClr val="FFFFFF"/>
                  </a:solidFill>
                  <a:miter lim="800000"/>
                  <a:headEnd/>
                  <a:tailEnd/>
                </a:ln>
                <a:effectLst/>
              </p:spPr>
              <p:txBody>
                <a:bodyPr lIns="36005" tIns="36005" rIns="36005" bIns="36005" anchor="ctr">
                  <a:noAutofit/>
                </a:bodyPr>
                <a:lstStyle/>
                <a:p>
                  <a:pPr algn="ctr">
                    <a:tabLst>
                      <a:tab pos="266700" algn="l"/>
                      <a:tab pos="631825" algn="l"/>
                      <a:tab pos="981075" algn="l"/>
                    </a:tabLst>
                  </a:pPr>
                  <a:endParaRPr lang="en-US" dirty="0"/>
                </a:p>
              </p:txBody>
            </p:sp>
            <p:sp>
              <p:nvSpPr>
                <p:cNvPr id="388" name="Rectangle 11">
                  <a:extLst>
                    <a:ext uri="{FF2B5EF4-FFF2-40B4-BE49-F238E27FC236}">
                      <a16:creationId xmlns:a16="http://schemas.microsoft.com/office/drawing/2014/main" id="{160C6852-64C0-685B-54CD-A0523DB0B8F9}"/>
                    </a:ext>
                  </a:extLst>
                </p:cNvPr>
                <p:cNvSpPr>
                  <a:spLocks noChangeArrowheads="1"/>
                </p:cNvSpPr>
                <p:nvPr>
                  <p:custDataLst>
                    <p:tags r:id="rId199"/>
                  </p:custDataLst>
                </p:nvPr>
              </p:nvSpPr>
              <p:spPr bwMode="auto">
                <a:xfrm>
                  <a:off x="4016989" y="4660461"/>
                  <a:ext cx="1038910" cy="1021515"/>
                </a:xfrm>
                <a:prstGeom prst="rect">
                  <a:avLst/>
                </a:prstGeom>
                <a:solidFill>
                  <a:srgbClr val="D9D9D9"/>
                </a:solidFill>
                <a:ln w="9525" algn="ctr">
                  <a:solidFill>
                    <a:srgbClr val="FFFFFF"/>
                  </a:solidFill>
                  <a:miter lim="800000"/>
                  <a:headEnd/>
                  <a:tailEnd/>
                </a:ln>
                <a:effectLst/>
              </p:spPr>
              <p:txBody>
                <a:bodyPr lIns="36005" tIns="36005" rIns="36005" bIns="36005" anchor="ctr">
                  <a:noAutofit/>
                </a:bodyPr>
                <a:lstStyle/>
                <a:p>
                  <a:pPr algn="ctr">
                    <a:tabLst>
                      <a:tab pos="266700" algn="l"/>
                      <a:tab pos="631825" algn="l"/>
                      <a:tab pos="981075" algn="l"/>
                    </a:tabLst>
                  </a:pPr>
                  <a:endParaRPr lang="en-US" dirty="0"/>
                </a:p>
              </p:txBody>
            </p:sp>
            <p:sp>
              <p:nvSpPr>
                <p:cNvPr id="389" name="Freeform 12">
                  <a:extLst>
                    <a:ext uri="{FF2B5EF4-FFF2-40B4-BE49-F238E27FC236}">
                      <a16:creationId xmlns:a16="http://schemas.microsoft.com/office/drawing/2014/main" id="{2BEEDC4F-31BB-1473-8F05-508F11A6A205}"/>
                    </a:ext>
                  </a:extLst>
                </p:cNvPr>
                <p:cNvSpPr>
                  <a:spLocks/>
                </p:cNvSpPr>
                <p:nvPr>
                  <p:custDataLst>
                    <p:tags r:id="rId200"/>
                  </p:custDataLst>
                </p:nvPr>
              </p:nvSpPr>
              <p:spPr bwMode="auto">
                <a:xfrm>
                  <a:off x="4015410" y="2329636"/>
                  <a:ext cx="1481671" cy="290957"/>
                </a:xfrm>
                <a:custGeom>
                  <a:avLst/>
                  <a:gdLst/>
                  <a:ahLst/>
                  <a:cxnLst>
                    <a:cxn ang="0">
                      <a:pos x="0" y="200"/>
                    </a:cxn>
                    <a:cxn ang="0">
                      <a:pos x="300" y="0"/>
                    </a:cxn>
                    <a:cxn ang="0">
                      <a:pos x="1019" y="0"/>
                    </a:cxn>
                    <a:cxn ang="0">
                      <a:pos x="714" y="200"/>
                    </a:cxn>
                    <a:cxn ang="0">
                      <a:pos x="0" y="200"/>
                    </a:cxn>
                  </a:cxnLst>
                  <a:rect l="0" t="0" r="r" b="b"/>
                  <a:pathLst>
                    <a:path w="1019" h="200">
                      <a:moveTo>
                        <a:pt x="0" y="200"/>
                      </a:moveTo>
                      <a:lnTo>
                        <a:pt x="300" y="0"/>
                      </a:lnTo>
                      <a:lnTo>
                        <a:pt x="1019" y="0"/>
                      </a:lnTo>
                      <a:lnTo>
                        <a:pt x="714" y="200"/>
                      </a:lnTo>
                      <a:lnTo>
                        <a:pt x="0" y="200"/>
                      </a:lnTo>
                      <a:close/>
                    </a:path>
                  </a:pathLst>
                </a:custGeom>
                <a:solidFill>
                  <a:srgbClr val="D9D9D9"/>
                </a:solidFill>
                <a:ln w="9525" cap="flat" cmpd="sng">
                  <a:solidFill>
                    <a:srgbClr val="FFFFFF"/>
                  </a:solidFill>
                  <a:prstDash val="solid"/>
                  <a:round/>
                  <a:headEnd/>
                  <a:tailEnd/>
                </a:ln>
                <a:effectLst/>
              </p:spPr>
              <p:txBody>
                <a:bodyPr wrap="none" lIns="0" tIns="0" rIns="0" bIns="0" anchor="ctr">
                  <a:noAutofit/>
                </a:bodyPr>
                <a:lstStyle/>
                <a:p>
                  <a:endParaRPr lang="en-US" dirty="0"/>
                </a:p>
              </p:txBody>
            </p:sp>
            <p:sp>
              <p:nvSpPr>
                <p:cNvPr id="390" name="Freeform 13">
                  <a:extLst>
                    <a:ext uri="{FF2B5EF4-FFF2-40B4-BE49-F238E27FC236}">
                      <a16:creationId xmlns:a16="http://schemas.microsoft.com/office/drawing/2014/main" id="{7BC7C142-5C68-8B0E-63E1-C4BB3188C624}"/>
                    </a:ext>
                  </a:extLst>
                </p:cNvPr>
                <p:cNvSpPr>
                  <a:spLocks/>
                </p:cNvSpPr>
                <p:nvPr>
                  <p:custDataLst>
                    <p:tags r:id="rId201"/>
                  </p:custDataLst>
                </p:nvPr>
              </p:nvSpPr>
              <p:spPr bwMode="auto">
                <a:xfrm>
                  <a:off x="5052737" y="2329636"/>
                  <a:ext cx="1481671" cy="290957"/>
                </a:xfrm>
                <a:custGeom>
                  <a:avLst/>
                  <a:gdLst/>
                  <a:ahLst/>
                  <a:cxnLst>
                    <a:cxn ang="0">
                      <a:pos x="0" y="200"/>
                    </a:cxn>
                    <a:cxn ang="0">
                      <a:pos x="300" y="0"/>
                    </a:cxn>
                    <a:cxn ang="0">
                      <a:pos x="1019" y="0"/>
                    </a:cxn>
                    <a:cxn ang="0">
                      <a:pos x="714" y="200"/>
                    </a:cxn>
                    <a:cxn ang="0">
                      <a:pos x="0" y="200"/>
                    </a:cxn>
                  </a:cxnLst>
                  <a:rect l="0" t="0" r="r" b="b"/>
                  <a:pathLst>
                    <a:path w="1019" h="200">
                      <a:moveTo>
                        <a:pt x="0" y="200"/>
                      </a:moveTo>
                      <a:lnTo>
                        <a:pt x="300" y="0"/>
                      </a:lnTo>
                      <a:lnTo>
                        <a:pt x="1019" y="0"/>
                      </a:lnTo>
                      <a:lnTo>
                        <a:pt x="714" y="200"/>
                      </a:lnTo>
                      <a:lnTo>
                        <a:pt x="0" y="200"/>
                      </a:lnTo>
                      <a:close/>
                    </a:path>
                  </a:pathLst>
                </a:custGeom>
                <a:solidFill>
                  <a:srgbClr val="D9D9D9"/>
                </a:solidFill>
                <a:ln w="9525" cap="flat" cmpd="sng">
                  <a:solidFill>
                    <a:srgbClr val="FFFFFF"/>
                  </a:solidFill>
                  <a:prstDash val="solid"/>
                  <a:round/>
                  <a:headEnd/>
                  <a:tailEnd/>
                </a:ln>
                <a:effectLst/>
              </p:spPr>
              <p:txBody>
                <a:bodyPr wrap="none" lIns="0" tIns="0" rIns="0" bIns="0" anchor="ctr">
                  <a:noAutofit/>
                </a:bodyPr>
                <a:lstStyle/>
                <a:p>
                  <a:endParaRPr lang="en-US" dirty="0"/>
                </a:p>
              </p:txBody>
            </p:sp>
            <p:sp>
              <p:nvSpPr>
                <p:cNvPr id="391" name="Freeform 14">
                  <a:extLst>
                    <a:ext uri="{FF2B5EF4-FFF2-40B4-BE49-F238E27FC236}">
                      <a16:creationId xmlns:a16="http://schemas.microsoft.com/office/drawing/2014/main" id="{1962201E-525A-6368-9DEF-BEBC76E939DB}"/>
                    </a:ext>
                  </a:extLst>
                </p:cNvPr>
                <p:cNvSpPr>
                  <a:spLocks/>
                </p:cNvSpPr>
                <p:nvPr>
                  <p:custDataLst>
                    <p:tags r:id="rId202"/>
                  </p:custDataLst>
                </p:nvPr>
              </p:nvSpPr>
              <p:spPr bwMode="auto">
                <a:xfrm>
                  <a:off x="6094808" y="2329636"/>
                  <a:ext cx="1473764" cy="290957"/>
                </a:xfrm>
                <a:custGeom>
                  <a:avLst/>
                  <a:gdLst/>
                  <a:ahLst/>
                  <a:cxnLst>
                    <a:cxn ang="0">
                      <a:pos x="0" y="200"/>
                    </a:cxn>
                    <a:cxn ang="0">
                      <a:pos x="300" y="0"/>
                    </a:cxn>
                    <a:cxn ang="0">
                      <a:pos x="1019" y="0"/>
                    </a:cxn>
                    <a:cxn ang="0">
                      <a:pos x="714" y="200"/>
                    </a:cxn>
                    <a:cxn ang="0">
                      <a:pos x="0" y="200"/>
                    </a:cxn>
                  </a:cxnLst>
                  <a:rect l="0" t="0" r="r" b="b"/>
                  <a:pathLst>
                    <a:path w="1019" h="200">
                      <a:moveTo>
                        <a:pt x="0" y="200"/>
                      </a:moveTo>
                      <a:lnTo>
                        <a:pt x="300" y="0"/>
                      </a:lnTo>
                      <a:lnTo>
                        <a:pt x="1019" y="0"/>
                      </a:lnTo>
                      <a:lnTo>
                        <a:pt x="714" y="200"/>
                      </a:lnTo>
                      <a:lnTo>
                        <a:pt x="0" y="200"/>
                      </a:lnTo>
                      <a:close/>
                    </a:path>
                  </a:pathLst>
                </a:custGeom>
                <a:solidFill>
                  <a:srgbClr val="00B050"/>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392" name="Freeform 15">
                  <a:extLst>
                    <a:ext uri="{FF2B5EF4-FFF2-40B4-BE49-F238E27FC236}">
                      <a16:creationId xmlns:a16="http://schemas.microsoft.com/office/drawing/2014/main" id="{2105D7C8-B3D6-CF77-0244-4800001D1F5D}"/>
                    </a:ext>
                  </a:extLst>
                </p:cNvPr>
                <p:cNvSpPr>
                  <a:spLocks/>
                </p:cNvSpPr>
                <p:nvPr>
                  <p:custDataLst>
                    <p:tags r:id="rId203"/>
                  </p:custDataLst>
                </p:nvPr>
              </p:nvSpPr>
              <p:spPr bwMode="auto">
                <a:xfrm>
                  <a:off x="4448683" y="2109836"/>
                  <a:ext cx="1372561" cy="221381"/>
                </a:xfrm>
                <a:custGeom>
                  <a:avLst/>
                  <a:gdLst/>
                  <a:ahLst/>
                  <a:cxnLst>
                    <a:cxn ang="0">
                      <a:pos x="0" y="152"/>
                    </a:cxn>
                    <a:cxn ang="0">
                      <a:pos x="230" y="0"/>
                    </a:cxn>
                    <a:cxn ang="0">
                      <a:pos x="943" y="0"/>
                    </a:cxn>
                    <a:cxn ang="0">
                      <a:pos x="714" y="152"/>
                    </a:cxn>
                    <a:cxn ang="0">
                      <a:pos x="0" y="152"/>
                    </a:cxn>
                  </a:cxnLst>
                  <a:rect l="0" t="0" r="r" b="b"/>
                  <a:pathLst>
                    <a:path w="943" h="152">
                      <a:moveTo>
                        <a:pt x="0" y="152"/>
                      </a:moveTo>
                      <a:lnTo>
                        <a:pt x="230" y="0"/>
                      </a:lnTo>
                      <a:lnTo>
                        <a:pt x="943" y="0"/>
                      </a:lnTo>
                      <a:lnTo>
                        <a:pt x="714" y="152"/>
                      </a:lnTo>
                      <a:lnTo>
                        <a:pt x="0" y="152"/>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393" name="Freeform 16">
                  <a:extLst>
                    <a:ext uri="{FF2B5EF4-FFF2-40B4-BE49-F238E27FC236}">
                      <a16:creationId xmlns:a16="http://schemas.microsoft.com/office/drawing/2014/main" id="{DFCF5A5F-2ED3-3B8F-B597-F1ACD96AF508}"/>
                    </a:ext>
                  </a:extLst>
                </p:cNvPr>
                <p:cNvSpPr>
                  <a:spLocks/>
                </p:cNvSpPr>
                <p:nvPr>
                  <p:custDataLst>
                    <p:tags r:id="rId204"/>
                  </p:custDataLst>
                </p:nvPr>
              </p:nvSpPr>
              <p:spPr bwMode="auto">
                <a:xfrm>
                  <a:off x="5484429" y="2109836"/>
                  <a:ext cx="1374144" cy="221381"/>
                </a:xfrm>
                <a:custGeom>
                  <a:avLst/>
                  <a:gdLst/>
                  <a:ahLst/>
                  <a:cxnLst>
                    <a:cxn ang="0">
                      <a:pos x="0" y="152"/>
                    </a:cxn>
                    <a:cxn ang="0">
                      <a:pos x="230" y="0"/>
                    </a:cxn>
                    <a:cxn ang="0">
                      <a:pos x="943" y="0"/>
                    </a:cxn>
                    <a:cxn ang="0">
                      <a:pos x="714" y="152"/>
                    </a:cxn>
                    <a:cxn ang="0">
                      <a:pos x="0" y="152"/>
                    </a:cxn>
                  </a:cxnLst>
                  <a:rect l="0" t="0" r="r" b="b"/>
                  <a:pathLst>
                    <a:path w="943" h="152">
                      <a:moveTo>
                        <a:pt x="0" y="152"/>
                      </a:moveTo>
                      <a:lnTo>
                        <a:pt x="230" y="0"/>
                      </a:lnTo>
                      <a:lnTo>
                        <a:pt x="943" y="0"/>
                      </a:lnTo>
                      <a:lnTo>
                        <a:pt x="714" y="152"/>
                      </a:lnTo>
                      <a:lnTo>
                        <a:pt x="0" y="152"/>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394" name="Freeform 17">
                  <a:extLst>
                    <a:ext uri="{FF2B5EF4-FFF2-40B4-BE49-F238E27FC236}">
                      <a16:creationId xmlns:a16="http://schemas.microsoft.com/office/drawing/2014/main" id="{EA711064-73D0-2AF8-BD74-63BC8607B689}"/>
                    </a:ext>
                  </a:extLst>
                </p:cNvPr>
                <p:cNvSpPr>
                  <a:spLocks/>
                </p:cNvSpPr>
                <p:nvPr>
                  <p:custDataLst>
                    <p:tags r:id="rId205"/>
                  </p:custDataLst>
                </p:nvPr>
              </p:nvSpPr>
              <p:spPr bwMode="auto">
                <a:xfrm>
                  <a:off x="6523339" y="2109836"/>
                  <a:ext cx="1374143" cy="221381"/>
                </a:xfrm>
                <a:custGeom>
                  <a:avLst/>
                  <a:gdLst/>
                  <a:ahLst/>
                  <a:cxnLst>
                    <a:cxn ang="0">
                      <a:pos x="0" y="152"/>
                    </a:cxn>
                    <a:cxn ang="0">
                      <a:pos x="230" y="0"/>
                    </a:cxn>
                    <a:cxn ang="0">
                      <a:pos x="943" y="0"/>
                    </a:cxn>
                    <a:cxn ang="0">
                      <a:pos x="714" y="152"/>
                    </a:cxn>
                    <a:cxn ang="0">
                      <a:pos x="0" y="152"/>
                    </a:cxn>
                  </a:cxnLst>
                  <a:rect l="0" t="0" r="r" b="b"/>
                  <a:pathLst>
                    <a:path w="943" h="152">
                      <a:moveTo>
                        <a:pt x="0" y="152"/>
                      </a:moveTo>
                      <a:lnTo>
                        <a:pt x="230" y="0"/>
                      </a:lnTo>
                      <a:lnTo>
                        <a:pt x="943" y="0"/>
                      </a:lnTo>
                      <a:lnTo>
                        <a:pt x="714" y="152"/>
                      </a:lnTo>
                      <a:lnTo>
                        <a:pt x="0" y="152"/>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395" name="Freeform 18">
                  <a:extLst>
                    <a:ext uri="{FF2B5EF4-FFF2-40B4-BE49-F238E27FC236}">
                      <a16:creationId xmlns:a16="http://schemas.microsoft.com/office/drawing/2014/main" id="{5779FF24-8F14-A169-3A02-F824FB5FBC63}"/>
                    </a:ext>
                  </a:extLst>
                </p:cNvPr>
                <p:cNvSpPr>
                  <a:spLocks/>
                </p:cNvSpPr>
                <p:nvPr>
                  <p:custDataLst>
                    <p:tags r:id="rId206"/>
                  </p:custDataLst>
                </p:nvPr>
              </p:nvSpPr>
              <p:spPr bwMode="auto">
                <a:xfrm>
                  <a:off x="4788660" y="1926407"/>
                  <a:ext cx="1310891" cy="185011"/>
                </a:xfrm>
                <a:custGeom>
                  <a:avLst/>
                  <a:gdLst/>
                  <a:ahLst/>
                  <a:cxnLst>
                    <a:cxn ang="0">
                      <a:pos x="0" y="127"/>
                    </a:cxn>
                    <a:cxn ang="0">
                      <a:pos x="190" y="0"/>
                    </a:cxn>
                    <a:cxn ang="0">
                      <a:pos x="907" y="0"/>
                    </a:cxn>
                    <a:cxn ang="0">
                      <a:pos x="714" y="127"/>
                    </a:cxn>
                    <a:cxn ang="0">
                      <a:pos x="0" y="127"/>
                    </a:cxn>
                  </a:cxnLst>
                  <a:rect l="0" t="0" r="r" b="b"/>
                  <a:pathLst>
                    <a:path w="907" h="127">
                      <a:moveTo>
                        <a:pt x="0" y="127"/>
                      </a:moveTo>
                      <a:lnTo>
                        <a:pt x="190" y="0"/>
                      </a:lnTo>
                      <a:lnTo>
                        <a:pt x="907" y="0"/>
                      </a:lnTo>
                      <a:lnTo>
                        <a:pt x="714" y="127"/>
                      </a:lnTo>
                      <a:lnTo>
                        <a:pt x="0" y="127"/>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396" name="Freeform 19">
                  <a:extLst>
                    <a:ext uri="{FF2B5EF4-FFF2-40B4-BE49-F238E27FC236}">
                      <a16:creationId xmlns:a16="http://schemas.microsoft.com/office/drawing/2014/main" id="{8F0DF530-58FA-38FF-0C6D-A4D9885D5AD0}"/>
                    </a:ext>
                  </a:extLst>
                </p:cNvPr>
                <p:cNvSpPr>
                  <a:spLocks/>
                </p:cNvSpPr>
                <p:nvPr>
                  <p:custDataLst>
                    <p:tags r:id="rId207"/>
                  </p:custDataLst>
                </p:nvPr>
              </p:nvSpPr>
              <p:spPr bwMode="auto">
                <a:xfrm>
                  <a:off x="5822826" y="1926407"/>
                  <a:ext cx="1310891" cy="185011"/>
                </a:xfrm>
                <a:custGeom>
                  <a:avLst/>
                  <a:gdLst/>
                  <a:ahLst/>
                  <a:cxnLst>
                    <a:cxn ang="0">
                      <a:pos x="0" y="127"/>
                    </a:cxn>
                    <a:cxn ang="0">
                      <a:pos x="190" y="0"/>
                    </a:cxn>
                    <a:cxn ang="0">
                      <a:pos x="907" y="0"/>
                    </a:cxn>
                    <a:cxn ang="0">
                      <a:pos x="714" y="127"/>
                    </a:cxn>
                    <a:cxn ang="0">
                      <a:pos x="0" y="127"/>
                    </a:cxn>
                  </a:cxnLst>
                  <a:rect l="0" t="0" r="r" b="b"/>
                  <a:pathLst>
                    <a:path w="907" h="127">
                      <a:moveTo>
                        <a:pt x="0" y="127"/>
                      </a:moveTo>
                      <a:lnTo>
                        <a:pt x="190" y="0"/>
                      </a:lnTo>
                      <a:lnTo>
                        <a:pt x="907" y="0"/>
                      </a:lnTo>
                      <a:lnTo>
                        <a:pt x="714" y="127"/>
                      </a:lnTo>
                      <a:lnTo>
                        <a:pt x="0" y="127"/>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397" name="Freeform 20">
                  <a:extLst>
                    <a:ext uri="{FF2B5EF4-FFF2-40B4-BE49-F238E27FC236}">
                      <a16:creationId xmlns:a16="http://schemas.microsoft.com/office/drawing/2014/main" id="{122AC9F1-FE28-E460-2AE4-2097C5290CA4}"/>
                    </a:ext>
                  </a:extLst>
                </p:cNvPr>
                <p:cNvSpPr>
                  <a:spLocks/>
                </p:cNvSpPr>
                <p:nvPr>
                  <p:custDataLst>
                    <p:tags r:id="rId208"/>
                  </p:custDataLst>
                </p:nvPr>
              </p:nvSpPr>
              <p:spPr bwMode="auto">
                <a:xfrm>
                  <a:off x="6853829" y="1926407"/>
                  <a:ext cx="1320379" cy="185011"/>
                </a:xfrm>
                <a:custGeom>
                  <a:avLst/>
                  <a:gdLst/>
                  <a:ahLst/>
                  <a:cxnLst>
                    <a:cxn ang="0">
                      <a:pos x="0" y="127"/>
                    </a:cxn>
                    <a:cxn ang="0">
                      <a:pos x="190" y="0"/>
                    </a:cxn>
                    <a:cxn ang="0">
                      <a:pos x="907" y="0"/>
                    </a:cxn>
                    <a:cxn ang="0">
                      <a:pos x="714" y="127"/>
                    </a:cxn>
                    <a:cxn ang="0">
                      <a:pos x="0" y="127"/>
                    </a:cxn>
                  </a:cxnLst>
                  <a:rect l="0" t="0" r="r" b="b"/>
                  <a:pathLst>
                    <a:path w="907" h="127">
                      <a:moveTo>
                        <a:pt x="0" y="127"/>
                      </a:moveTo>
                      <a:lnTo>
                        <a:pt x="190" y="0"/>
                      </a:lnTo>
                      <a:lnTo>
                        <a:pt x="907" y="0"/>
                      </a:lnTo>
                      <a:lnTo>
                        <a:pt x="714" y="127"/>
                      </a:lnTo>
                      <a:lnTo>
                        <a:pt x="0" y="127"/>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398" name="Freeform 21">
                  <a:extLst>
                    <a:ext uri="{FF2B5EF4-FFF2-40B4-BE49-F238E27FC236}">
                      <a16:creationId xmlns:a16="http://schemas.microsoft.com/office/drawing/2014/main" id="{518EF6A6-CFF0-8990-A049-8916C4800178}"/>
                    </a:ext>
                  </a:extLst>
                </p:cNvPr>
                <p:cNvSpPr>
                  <a:spLocks/>
                </p:cNvSpPr>
                <p:nvPr>
                  <p:custDataLst>
                    <p:tags r:id="rId209"/>
                  </p:custDataLst>
                </p:nvPr>
              </p:nvSpPr>
              <p:spPr bwMode="auto">
                <a:xfrm>
                  <a:off x="7125811" y="2329637"/>
                  <a:ext cx="439599" cy="1307730"/>
                </a:xfrm>
                <a:custGeom>
                  <a:avLst/>
                  <a:gdLst/>
                  <a:ahLst/>
                  <a:cxnLst>
                    <a:cxn ang="0">
                      <a:pos x="0" y="200"/>
                    </a:cxn>
                    <a:cxn ang="0">
                      <a:pos x="303" y="0"/>
                    </a:cxn>
                    <a:cxn ang="0">
                      <a:pos x="303" y="698"/>
                    </a:cxn>
                    <a:cxn ang="0">
                      <a:pos x="1" y="897"/>
                    </a:cxn>
                    <a:cxn ang="0">
                      <a:pos x="0" y="200"/>
                    </a:cxn>
                  </a:cxnLst>
                  <a:rect l="0" t="0" r="r" b="b"/>
                  <a:pathLst>
                    <a:path w="303" h="897">
                      <a:moveTo>
                        <a:pt x="0" y="200"/>
                      </a:moveTo>
                      <a:lnTo>
                        <a:pt x="303" y="0"/>
                      </a:lnTo>
                      <a:lnTo>
                        <a:pt x="303" y="698"/>
                      </a:lnTo>
                      <a:lnTo>
                        <a:pt x="1" y="897"/>
                      </a:lnTo>
                      <a:lnTo>
                        <a:pt x="0" y="200"/>
                      </a:lnTo>
                      <a:close/>
                    </a:path>
                  </a:pathLst>
                </a:custGeom>
                <a:solidFill>
                  <a:srgbClr val="00B050"/>
                </a:solidFill>
                <a:ln w="9525" cap="flat" cmpd="sng">
                  <a:solidFill>
                    <a:srgbClr val="FFFFFF"/>
                  </a:solidFill>
                  <a:prstDash val="solid"/>
                  <a:round/>
                  <a:headEnd/>
                  <a:tailEnd/>
                </a:ln>
                <a:effectLst/>
              </p:spPr>
              <p:txBody>
                <a:bodyPr wrap="none" lIns="0" tIns="0" rIns="0" bIns="0" anchor="ctr">
                  <a:noAutofit/>
                </a:bodyPr>
                <a:lstStyle/>
                <a:p>
                  <a:endParaRPr lang="en-US" dirty="0"/>
                </a:p>
              </p:txBody>
            </p:sp>
            <p:sp>
              <p:nvSpPr>
                <p:cNvPr id="399" name="Freeform 22">
                  <a:extLst>
                    <a:ext uri="{FF2B5EF4-FFF2-40B4-BE49-F238E27FC236}">
                      <a16:creationId xmlns:a16="http://schemas.microsoft.com/office/drawing/2014/main" id="{9B87800B-2085-41D9-A6F8-489B9A14C6E3}"/>
                    </a:ext>
                  </a:extLst>
                </p:cNvPr>
                <p:cNvSpPr>
                  <a:spLocks/>
                </p:cNvSpPr>
                <p:nvPr>
                  <p:custDataLst>
                    <p:tags r:id="rId210"/>
                  </p:custDataLst>
                </p:nvPr>
              </p:nvSpPr>
              <p:spPr bwMode="auto">
                <a:xfrm>
                  <a:off x="7125811" y="3344825"/>
                  <a:ext cx="439599" cy="1315635"/>
                </a:xfrm>
                <a:custGeom>
                  <a:avLst/>
                  <a:gdLst/>
                  <a:ahLst/>
                  <a:cxnLst>
                    <a:cxn ang="0">
                      <a:pos x="0" y="200"/>
                    </a:cxn>
                    <a:cxn ang="0">
                      <a:pos x="303" y="0"/>
                    </a:cxn>
                    <a:cxn ang="0">
                      <a:pos x="303" y="698"/>
                    </a:cxn>
                    <a:cxn ang="0">
                      <a:pos x="1" y="897"/>
                    </a:cxn>
                    <a:cxn ang="0">
                      <a:pos x="0" y="200"/>
                    </a:cxn>
                  </a:cxnLst>
                  <a:rect l="0" t="0" r="r" b="b"/>
                  <a:pathLst>
                    <a:path w="303" h="897">
                      <a:moveTo>
                        <a:pt x="0" y="200"/>
                      </a:moveTo>
                      <a:lnTo>
                        <a:pt x="303" y="0"/>
                      </a:lnTo>
                      <a:lnTo>
                        <a:pt x="303" y="698"/>
                      </a:lnTo>
                      <a:lnTo>
                        <a:pt x="1" y="897"/>
                      </a:lnTo>
                      <a:lnTo>
                        <a:pt x="0" y="200"/>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400" name="Freeform 23">
                  <a:extLst>
                    <a:ext uri="{FF2B5EF4-FFF2-40B4-BE49-F238E27FC236}">
                      <a16:creationId xmlns:a16="http://schemas.microsoft.com/office/drawing/2014/main" id="{E220D5D9-90D9-4E63-1195-D0FF92EA6BB9}"/>
                    </a:ext>
                  </a:extLst>
                </p:cNvPr>
                <p:cNvSpPr>
                  <a:spLocks/>
                </p:cNvSpPr>
                <p:nvPr>
                  <p:custDataLst>
                    <p:tags r:id="rId211"/>
                  </p:custDataLst>
                </p:nvPr>
              </p:nvSpPr>
              <p:spPr bwMode="auto">
                <a:xfrm>
                  <a:off x="7125811" y="4366340"/>
                  <a:ext cx="439599" cy="1315635"/>
                </a:xfrm>
                <a:custGeom>
                  <a:avLst/>
                  <a:gdLst/>
                  <a:ahLst/>
                  <a:cxnLst>
                    <a:cxn ang="0">
                      <a:pos x="0" y="200"/>
                    </a:cxn>
                    <a:cxn ang="0">
                      <a:pos x="303" y="0"/>
                    </a:cxn>
                    <a:cxn ang="0">
                      <a:pos x="303" y="698"/>
                    </a:cxn>
                    <a:cxn ang="0">
                      <a:pos x="1" y="897"/>
                    </a:cxn>
                    <a:cxn ang="0">
                      <a:pos x="0" y="200"/>
                    </a:cxn>
                  </a:cxnLst>
                  <a:rect l="0" t="0" r="r" b="b"/>
                  <a:pathLst>
                    <a:path w="303" h="897">
                      <a:moveTo>
                        <a:pt x="0" y="200"/>
                      </a:moveTo>
                      <a:lnTo>
                        <a:pt x="303" y="0"/>
                      </a:lnTo>
                      <a:lnTo>
                        <a:pt x="303" y="698"/>
                      </a:lnTo>
                      <a:lnTo>
                        <a:pt x="1" y="897"/>
                      </a:lnTo>
                      <a:lnTo>
                        <a:pt x="0" y="200"/>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401" name="Freeform 24">
                  <a:extLst>
                    <a:ext uri="{FF2B5EF4-FFF2-40B4-BE49-F238E27FC236}">
                      <a16:creationId xmlns:a16="http://schemas.microsoft.com/office/drawing/2014/main" id="{7ACB28BB-6D11-3117-B91C-97ABBC41BA48}"/>
                    </a:ext>
                  </a:extLst>
                </p:cNvPr>
                <p:cNvSpPr>
                  <a:spLocks/>
                </p:cNvSpPr>
                <p:nvPr>
                  <p:custDataLst>
                    <p:tags r:id="rId212"/>
                  </p:custDataLst>
                </p:nvPr>
              </p:nvSpPr>
              <p:spPr bwMode="auto">
                <a:xfrm>
                  <a:off x="7565409" y="2112999"/>
                  <a:ext cx="324165" cy="1231826"/>
                </a:xfrm>
                <a:custGeom>
                  <a:avLst/>
                  <a:gdLst/>
                  <a:ahLst/>
                  <a:cxnLst>
                    <a:cxn ang="0">
                      <a:pos x="0" y="149"/>
                    </a:cxn>
                    <a:cxn ang="0">
                      <a:pos x="223" y="0"/>
                    </a:cxn>
                    <a:cxn ang="0">
                      <a:pos x="223" y="700"/>
                    </a:cxn>
                    <a:cxn ang="0">
                      <a:pos x="1" y="846"/>
                    </a:cxn>
                    <a:cxn ang="0">
                      <a:pos x="0" y="149"/>
                    </a:cxn>
                  </a:cxnLst>
                  <a:rect l="0" t="0" r="r" b="b"/>
                  <a:pathLst>
                    <a:path w="223" h="846">
                      <a:moveTo>
                        <a:pt x="0" y="149"/>
                      </a:moveTo>
                      <a:lnTo>
                        <a:pt x="223" y="0"/>
                      </a:lnTo>
                      <a:lnTo>
                        <a:pt x="223" y="700"/>
                      </a:lnTo>
                      <a:lnTo>
                        <a:pt x="1" y="846"/>
                      </a:lnTo>
                      <a:lnTo>
                        <a:pt x="0" y="149"/>
                      </a:lnTo>
                      <a:close/>
                    </a:path>
                  </a:pathLst>
                </a:custGeom>
                <a:solidFill>
                  <a:srgbClr val="D9D9D9"/>
                </a:solidFill>
                <a:ln w="9525" cap="flat" cmpd="sng">
                  <a:solidFill>
                    <a:srgbClr val="FFFFFF"/>
                  </a:solidFill>
                  <a:prstDash val="solid"/>
                  <a:round/>
                  <a:headEnd/>
                  <a:tailEnd/>
                </a:ln>
                <a:effectLst/>
              </p:spPr>
              <p:txBody>
                <a:bodyPr wrap="none" lIns="0" tIns="0" rIns="0" bIns="0" anchor="ctr">
                  <a:noAutofit/>
                </a:bodyPr>
                <a:lstStyle/>
                <a:p>
                  <a:endParaRPr lang="en-US" dirty="0"/>
                </a:p>
              </p:txBody>
            </p:sp>
            <p:sp>
              <p:nvSpPr>
                <p:cNvPr id="402" name="Freeform 25">
                  <a:extLst>
                    <a:ext uri="{FF2B5EF4-FFF2-40B4-BE49-F238E27FC236}">
                      <a16:creationId xmlns:a16="http://schemas.microsoft.com/office/drawing/2014/main" id="{D2B3EBEB-100B-2754-0337-B3ED281432BA}"/>
                    </a:ext>
                  </a:extLst>
                </p:cNvPr>
                <p:cNvSpPr>
                  <a:spLocks/>
                </p:cNvSpPr>
                <p:nvPr>
                  <p:custDataLst>
                    <p:tags r:id="rId213"/>
                  </p:custDataLst>
                </p:nvPr>
              </p:nvSpPr>
              <p:spPr bwMode="auto">
                <a:xfrm>
                  <a:off x="7565409" y="3129770"/>
                  <a:ext cx="324165" cy="1238152"/>
                </a:xfrm>
                <a:custGeom>
                  <a:avLst/>
                  <a:gdLst/>
                  <a:ahLst/>
                  <a:cxnLst>
                    <a:cxn ang="0">
                      <a:pos x="0" y="149"/>
                    </a:cxn>
                    <a:cxn ang="0">
                      <a:pos x="223" y="0"/>
                    </a:cxn>
                    <a:cxn ang="0">
                      <a:pos x="223" y="700"/>
                    </a:cxn>
                    <a:cxn ang="0">
                      <a:pos x="1" y="846"/>
                    </a:cxn>
                    <a:cxn ang="0">
                      <a:pos x="0" y="149"/>
                    </a:cxn>
                  </a:cxnLst>
                  <a:rect l="0" t="0" r="r" b="b"/>
                  <a:pathLst>
                    <a:path w="223" h="846">
                      <a:moveTo>
                        <a:pt x="0" y="149"/>
                      </a:moveTo>
                      <a:lnTo>
                        <a:pt x="223" y="0"/>
                      </a:lnTo>
                      <a:lnTo>
                        <a:pt x="223" y="700"/>
                      </a:lnTo>
                      <a:lnTo>
                        <a:pt x="1" y="846"/>
                      </a:lnTo>
                      <a:lnTo>
                        <a:pt x="0" y="149"/>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403" name="Freeform 26">
                  <a:extLst>
                    <a:ext uri="{FF2B5EF4-FFF2-40B4-BE49-F238E27FC236}">
                      <a16:creationId xmlns:a16="http://schemas.microsoft.com/office/drawing/2014/main" id="{9F684FA4-2074-2E5B-FBAC-3EDDAFF0548C}"/>
                    </a:ext>
                  </a:extLst>
                </p:cNvPr>
                <p:cNvSpPr>
                  <a:spLocks/>
                </p:cNvSpPr>
                <p:nvPr>
                  <p:custDataLst>
                    <p:tags r:id="rId214"/>
                  </p:custDataLst>
                </p:nvPr>
              </p:nvSpPr>
              <p:spPr bwMode="auto">
                <a:xfrm>
                  <a:off x="7565409" y="4152866"/>
                  <a:ext cx="324165" cy="1238151"/>
                </a:xfrm>
                <a:custGeom>
                  <a:avLst/>
                  <a:gdLst/>
                  <a:ahLst/>
                  <a:cxnLst>
                    <a:cxn ang="0">
                      <a:pos x="0" y="149"/>
                    </a:cxn>
                    <a:cxn ang="0">
                      <a:pos x="223" y="0"/>
                    </a:cxn>
                    <a:cxn ang="0">
                      <a:pos x="223" y="700"/>
                    </a:cxn>
                    <a:cxn ang="0">
                      <a:pos x="1" y="846"/>
                    </a:cxn>
                    <a:cxn ang="0">
                      <a:pos x="0" y="149"/>
                    </a:cxn>
                  </a:cxnLst>
                  <a:rect l="0" t="0" r="r" b="b"/>
                  <a:pathLst>
                    <a:path w="223" h="846">
                      <a:moveTo>
                        <a:pt x="0" y="149"/>
                      </a:moveTo>
                      <a:lnTo>
                        <a:pt x="223" y="0"/>
                      </a:lnTo>
                      <a:lnTo>
                        <a:pt x="223" y="700"/>
                      </a:lnTo>
                      <a:lnTo>
                        <a:pt x="1" y="846"/>
                      </a:lnTo>
                      <a:lnTo>
                        <a:pt x="0" y="149"/>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404" name="Freeform 27">
                  <a:extLst>
                    <a:ext uri="{FF2B5EF4-FFF2-40B4-BE49-F238E27FC236}">
                      <a16:creationId xmlns:a16="http://schemas.microsoft.com/office/drawing/2014/main" id="{1AB58F4C-E478-1DF7-86BF-4454C4FDA3AD}"/>
                    </a:ext>
                  </a:extLst>
                </p:cNvPr>
                <p:cNvSpPr>
                  <a:spLocks/>
                </p:cNvSpPr>
                <p:nvPr>
                  <p:custDataLst>
                    <p:tags r:id="rId215"/>
                  </p:custDataLst>
                </p:nvPr>
              </p:nvSpPr>
              <p:spPr bwMode="auto">
                <a:xfrm>
                  <a:off x="7887993" y="1929569"/>
                  <a:ext cx="283052" cy="1200201"/>
                </a:xfrm>
                <a:custGeom>
                  <a:avLst/>
                  <a:gdLst/>
                  <a:ahLst/>
                  <a:cxnLst>
                    <a:cxn ang="0">
                      <a:pos x="0" y="127"/>
                    </a:cxn>
                    <a:cxn ang="0">
                      <a:pos x="195" y="0"/>
                    </a:cxn>
                    <a:cxn ang="0">
                      <a:pos x="195" y="698"/>
                    </a:cxn>
                    <a:cxn ang="0">
                      <a:pos x="1" y="824"/>
                    </a:cxn>
                    <a:cxn ang="0">
                      <a:pos x="0" y="127"/>
                    </a:cxn>
                  </a:cxnLst>
                  <a:rect l="0" t="0" r="r" b="b"/>
                  <a:pathLst>
                    <a:path w="195" h="824">
                      <a:moveTo>
                        <a:pt x="0" y="127"/>
                      </a:moveTo>
                      <a:lnTo>
                        <a:pt x="195" y="0"/>
                      </a:lnTo>
                      <a:lnTo>
                        <a:pt x="195" y="698"/>
                      </a:lnTo>
                      <a:lnTo>
                        <a:pt x="1" y="824"/>
                      </a:lnTo>
                      <a:lnTo>
                        <a:pt x="0" y="127"/>
                      </a:lnTo>
                      <a:close/>
                    </a:path>
                  </a:pathLst>
                </a:custGeom>
                <a:solidFill>
                  <a:srgbClr val="D9D9D9"/>
                </a:solidFill>
                <a:ln w="9525" cap="flat" cmpd="sng">
                  <a:solidFill>
                    <a:srgbClr val="FFFFFF"/>
                  </a:solidFill>
                  <a:prstDash val="solid"/>
                  <a:round/>
                  <a:headEnd/>
                  <a:tailEnd/>
                </a:ln>
                <a:effectLst/>
              </p:spPr>
              <p:txBody>
                <a:bodyPr wrap="none" lIns="0" tIns="0" rIns="0" bIns="0" anchor="ctr">
                  <a:noAutofit/>
                </a:bodyPr>
                <a:lstStyle/>
                <a:p>
                  <a:endParaRPr lang="en-US" dirty="0"/>
                </a:p>
              </p:txBody>
            </p:sp>
            <p:sp>
              <p:nvSpPr>
                <p:cNvPr id="405" name="Freeform 28">
                  <a:extLst>
                    <a:ext uri="{FF2B5EF4-FFF2-40B4-BE49-F238E27FC236}">
                      <a16:creationId xmlns:a16="http://schemas.microsoft.com/office/drawing/2014/main" id="{6750F78A-B377-2DF0-D6F0-4ECA63D0B5D7}"/>
                    </a:ext>
                  </a:extLst>
                </p:cNvPr>
                <p:cNvSpPr>
                  <a:spLocks/>
                </p:cNvSpPr>
                <p:nvPr>
                  <p:custDataLst>
                    <p:tags r:id="rId216"/>
                  </p:custDataLst>
                </p:nvPr>
              </p:nvSpPr>
              <p:spPr bwMode="auto">
                <a:xfrm>
                  <a:off x="7887993" y="2946339"/>
                  <a:ext cx="283052" cy="1203363"/>
                </a:xfrm>
                <a:custGeom>
                  <a:avLst/>
                  <a:gdLst/>
                  <a:ahLst/>
                  <a:cxnLst>
                    <a:cxn ang="0">
                      <a:pos x="0" y="127"/>
                    </a:cxn>
                    <a:cxn ang="0">
                      <a:pos x="195" y="0"/>
                    </a:cxn>
                    <a:cxn ang="0">
                      <a:pos x="195" y="698"/>
                    </a:cxn>
                    <a:cxn ang="0">
                      <a:pos x="1" y="824"/>
                    </a:cxn>
                    <a:cxn ang="0">
                      <a:pos x="0" y="127"/>
                    </a:cxn>
                  </a:cxnLst>
                  <a:rect l="0" t="0" r="r" b="b"/>
                  <a:pathLst>
                    <a:path w="195" h="824">
                      <a:moveTo>
                        <a:pt x="0" y="127"/>
                      </a:moveTo>
                      <a:lnTo>
                        <a:pt x="195" y="0"/>
                      </a:lnTo>
                      <a:lnTo>
                        <a:pt x="195" y="698"/>
                      </a:lnTo>
                      <a:lnTo>
                        <a:pt x="1" y="824"/>
                      </a:lnTo>
                      <a:lnTo>
                        <a:pt x="0" y="127"/>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406" name="Freeform 29">
                  <a:extLst>
                    <a:ext uri="{FF2B5EF4-FFF2-40B4-BE49-F238E27FC236}">
                      <a16:creationId xmlns:a16="http://schemas.microsoft.com/office/drawing/2014/main" id="{4B9A4E7C-713F-F334-0C3C-FCFBE08BB055}"/>
                    </a:ext>
                  </a:extLst>
                </p:cNvPr>
                <p:cNvSpPr>
                  <a:spLocks/>
                </p:cNvSpPr>
                <p:nvPr>
                  <p:custDataLst>
                    <p:tags r:id="rId217"/>
                  </p:custDataLst>
                </p:nvPr>
              </p:nvSpPr>
              <p:spPr bwMode="auto">
                <a:xfrm>
                  <a:off x="7887993" y="3963112"/>
                  <a:ext cx="283052" cy="1211270"/>
                </a:xfrm>
                <a:custGeom>
                  <a:avLst/>
                  <a:gdLst/>
                  <a:ahLst/>
                  <a:cxnLst>
                    <a:cxn ang="0">
                      <a:pos x="0" y="129"/>
                    </a:cxn>
                    <a:cxn ang="0">
                      <a:pos x="195" y="0"/>
                    </a:cxn>
                    <a:cxn ang="0">
                      <a:pos x="195" y="702"/>
                    </a:cxn>
                    <a:cxn ang="0">
                      <a:pos x="1" y="832"/>
                    </a:cxn>
                    <a:cxn ang="0">
                      <a:pos x="0" y="129"/>
                    </a:cxn>
                  </a:cxnLst>
                  <a:rect l="0" t="0" r="r" b="b"/>
                  <a:pathLst>
                    <a:path w="195" h="832">
                      <a:moveTo>
                        <a:pt x="0" y="129"/>
                      </a:moveTo>
                      <a:lnTo>
                        <a:pt x="195" y="0"/>
                      </a:lnTo>
                      <a:lnTo>
                        <a:pt x="195" y="702"/>
                      </a:lnTo>
                      <a:lnTo>
                        <a:pt x="1" y="832"/>
                      </a:lnTo>
                      <a:lnTo>
                        <a:pt x="0" y="129"/>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grpSp>
          <p:grpSp>
            <p:nvGrpSpPr>
              <p:cNvPr id="407" name="组合 406">
                <a:extLst>
                  <a:ext uri="{FF2B5EF4-FFF2-40B4-BE49-F238E27FC236}">
                    <a16:creationId xmlns:a16="http://schemas.microsoft.com/office/drawing/2014/main" id="{275C3187-0C43-46CD-4A2B-5CB2FEEEAE8C}"/>
                  </a:ext>
                </a:extLst>
              </p:cNvPr>
              <p:cNvGrpSpPr/>
              <p:nvPr/>
            </p:nvGrpSpPr>
            <p:grpSpPr>
              <a:xfrm>
                <a:off x="3588540" y="5108710"/>
                <a:ext cx="799871" cy="824750"/>
                <a:chOff x="4015410" y="1926407"/>
                <a:chExt cx="4158798" cy="3755569"/>
              </a:xfrm>
            </p:grpSpPr>
            <p:sp>
              <p:nvSpPr>
                <p:cNvPr id="408" name="Rectangle 3">
                  <a:extLst>
                    <a:ext uri="{FF2B5EF4-FFF2-40B4-BE49-F238E27FC236}">
                      <a16:creationId xmlns:a16="http://schemas.microsoft.com/office/drawing/2014/main" id="{62194075-3EDF-8A5F-F415-7FBC140B3B70}"/>
                    </a:ext>
                  </a:extLst>
                </p:cNvPr>
                <p:cNvSpPr>
                  <a:spLocks noChangeArrowheads="1"/>
                </p:cNvSpPr>
                <p:nvPr>
                  <p:custDataLst>
                    <p:tags r:id="rId164"/>
                  </p:custDataLst>
                </p:nvPr>
              </p:nvSpPr>
              <p:spPr bwMode="auto">
                <a:xfrm>
                  <a:off x="5055900" y="2622176"/>
                  <a:ext cx="1038909" cy="1021515"/>
                </a:xfrm>
                <a:prstGeom prst="rect">
                  <a:avLst/>
                </a:prstGeom>
                <a:solidFill>
                  <a:srgbClr val="D9D9D9"/>
                </a:solidFill>
                <a:ln w="9525" algn="ctr">
                  <a:solidFill>
                    <a:srgbClr val="FFFFFF"/>
                  </a:solidFill>
                  <a:miter lim="800000"/>
                  <a:headEnd/>
                  <a:tailEnd/>
                </a:ln>
                <a:effectLst/>
              </p:spPr>
              <p:txBody>
                <a:bodyPr lIns="36005" tIns="36005" rIns="36005" bIns="36005" anchor="ctr">
                  <a:noAutofit/>
                </a:bodyPr>
                <a:lstStyle/>
                <a:p>
                  <a:pPr algn="ctr">
                    <a:tabLst>
                      <a:tab pos="266700" algn="l"/>
                      <a:tab pos="631825" algn="l"/>
                      <a:tab pos="981075" algn="l"/>
                    </a:tabLst>
                  </a:pPr>
                  <a:endParaRPr lang="en-US" dirty="0"/>
                </a:p>
              </p:txBody>
            </p:sp>
            <p:sp>
              <p:nvSpPr>
                <p:cNvPr id="409" name="Rectangle 4">
                  <a:extLst>
                    <a:ext uri="{FF2B5EF4-FFF2-40B4-BE49-F238E27FC236}">
                      <a16:creationId xmlns:a16="http://schemas.microsoft.com/office/drawing/2014/main" id="{19BADD4A-E8D7-4FA3-6CDF-D4CA4EF796FD}"/>
                    </a:ext>
                  </a:extLst>
                </p:cNvPr>
                <p:cNvSpPr>
                  <a:spLocks noChangeArrowheads="1"/>
                </p:cNvSpPr>
                <p:nvPr>
                  <p:custDataLst>
                    <p:tags r:id="rId165"/>
                  </p:custDataLst>
                </p:nvPr>
              </p:nvSpPr>
              <p:spPr bwMode="auto">
                <a:xfrm>
                  <a:off x="6094808" y="2622176"/>
                  <a:ext cx="1032584" cy="1021515"/>
                </a:xfrm>
                <a:prstGeom prst="rect">
                  <a:avLst/>
                </a:prstGeom>
                <a:solidFill>
                  <a:srgbClr val="00B050"/>
                </a:solidFill>
                <a:ln w="9525" algn="ctr">
                  <a:solidFill>
                    <a:srgbClr val="FFFFFF"/>
                  </a:solidFill>
                  <a:miter lim="800000"/>
                  <a:headEnd/>
                  <a:tailEnd/>
                </a:ln>
                <a:effectLst/>
              </p:spPr>
              <p:txBody>
                <a:bodyPr lIns="36005" tIns="36005" rIns="36005" bIns="36005" anchor="ctr">
                  <a:noAutofit/>
                </a:bodyPr>
                <a:lstStyle/>
                <a:p>
                  <a:pPr algn="ctr">
                    <a:tabLst>
                      <a:tab pos="266700" algn="l"/>
                      <a:tab pos="631825" algn="l"/>
                      <a:tab pos="981075" algn="l"/>
                    </a:tabLst>
                  </a:pPr>
                  <a:endParaRPr lang="en-US" dirty="0">
                    <a:solidFill>
                      <a:schemeClr val="bg1"/>
                    </a:solidFill>
                  </a:endParaRPr>
                </a:p>
              </p:txBody>
            </p:sp>
            <p:sp>
              <p:nvSpPr>
                <p:cNvPr id="410" name="Rectangle 5">
                  <a:extLst>
                    <a:ext uri="{FF2B5EF4-FFF2-40B4-BE49-F238E27FC236}">
                      <a16:creationId xmlns:a16="http://schemas.microsoft.com/office/drawing/2014/main" id="{55FE066B-4CD6-450D-AAA2-AF511BBB00ED}"/>
                    </a:ext>
                  </a:extLst>
                </p:cNvPr>
                <p:cNvSpPr>
                  <a:spLocks noChangeArrowheads="1"/>
                </p:cNvSpPr>
                <p:nvPr>
                  <p:custDataLst>
                    <p:tags r:id="rId166"/>
                  </p:custDataLst>
                </p:nvPr>
              </p:nvSpPr>
              <p:spPr bwMode="auto">
                <a:xfrm>
                  <a:off x="5055900" y="3637365"/>
                  <a:ext cx="1038909" cy="1021515"/>
                </a:xfrm>
                <a:prstGeom prst="rect">
                  <a:avLst/>
                </a:prstGeom>
                <a:solidFill>
                  <a:srgbClr val="D9D9D9"/>
                </a:solidFill>
                <a:ln w="9525" algn="ctr">
                  <a:solidFill>
                    <a:srgbClr val="FFFFFF"/>
                  </a:solidFill>
                  <a:miter lim="800000"/>
                  <a:headEnd/>
                  <a:tailEnd/>
                </a:ln>
                <a:effectLst/>
              </p:spPr>
              <p:txBody>
                <a:bodyPr lIns="36005" tIns="36005" rIns="36005" bIns="36005" anchor="ctr">
                  <a:noAutofit/>
                </a:bodyPr>
                <a:lstStyle/>
                <a:p>
                  <a:pPr algn="ctr">
                    <a:tabLst>
                      <a:tab pos="266700" algn="l"/>
                      <a:tab pos="631825" algn="l"/>
                      <a:tab pos="981075" algn="l"/>
                    </a:tabLst>
                  </a:pPr>
                  <a:endParaRPr lang="en-US" dirty="0"/>
                </a:p>
              </p:txBody>
            </p:sp>
            <p:sp>
              <p:nvSpPr>
                <p:cNvPr id="411" name="Rectangle 6">
                  <a:extLst>
                    <a:ext uri="{FF2B5EF4-FFF2-40B4-BE49-F238E27FC236}">
                      <a16:creationId xmlns:a16="http://schemas.microsoft.com/office/drawing/2014/main" id="{1085FA62-CE8B-9AAD-DDC0-94D63921AB66}"/>
                    </a:ext>
                  </a:extLst>
                </p:cNvPr>
                <p:cNvSpPr>
                  <a:spLocks noChangeArrowheads="1"/>
                </p:cNvSpPr>
                <p:nvPr>
                  <p:custDataLst>
                    <p:tags r:id="rId167"/>
                  </p:custDataLst>
                </p:nvPr>
              </p:nvSpPr>
              <p:spPr bwMode="auto">
                <a:xfrm>
                  <a:off x="6094808" y="3637365"/>
                  <a:ext cx="1038910" cy="1021515"/>
                </a:xfrm>
                <a:prstGeom prst="rect">
                  <a:avLst/>
                </a:prstGeom>
                <a:solidFill>
                  <a:srgbClr val="D9D9D9"/>
                </a:solidFill>
                <a:ln w="9525" algn="ctr">
                  <a:solidFill>
                    <a:srgbClr val="FFFFFF"/>
                  </a:solidFill>
                  <a:miter lim="800000"/>
                  <a:headEnd/>
                  <a:tailEnd/>
                </a:ln>
                <a:effectLst/>
              </p:spPr>
              <p:txBody>
                <a:bodyPr lIns="36005" tIns="36005" rIns="36005" bIns="36005" anchor="ctr">
                  <a:noAutofit/>
                </a:bodyPr>
                <a:lstStyle/>
                <a:p>
                  <a:pPr algn="ctr">
                    <a:tabLst>
                      <a:tab pos="266700" algn="l"/>
                      <a:tab pos="631825" algn="l"/>
                      <a:tab pos="981075" algn="l"/>
                    </a:tabLst>
                  </a:pPr>
                  <a:endParaRPr lang="en-US" dirty="0"/>
                </a:p>
              </p:txBody>
            </p:sp>
            <p:sp>
              <p:nvSpPr>
                <p:cNvPr id="412" name="Rectangle 7">
                  <a:extLst>
                    <a:ext uri="{FF2B5EF4-FFF2-40B4-BE49-F238E27FC236}">
                      <a16:creationId xmlns:a16="http://schemas.microsoft.com/office/drawing/2014/main" id="{3C16C339-7261-DAB5-BA5F-43CF61AE60A8}"/>
                    </a:ext>
                  </a:extLst>
                </p:cNvPr>
                <p:cNvSpPr>
                  <a:spLocks noChangeArrowheads="1"/>
                </p:cNvSpPr>
                <p:nvPr>
                  <p:custDataLst>
                    <p:tags r:id="rId168"/>
                  </p:custDataLst>
                </p:nvPr>
              </p:nvSpPr>
              <p:spPr bwMode="auto">
                <a:xfrm>
                  <a:off x="4016989" y="2622176"/>
                  <a:ext cx="1038910" cy="1021515"/>
                </a:xfrm>
                <a:prstGeom prst="rect">
                  <a:avLst/>
                </a:prstGeom>
                <a:solidFill>
                  <a:srgbClr val="D9D9D9"/>
                </a:solidFill>
                <a:ln w="9525" algn="ctr">
                  <a:solidFill>
                    <a:srgbClr val="FFFFFF"/>
                  </a:solidFill>
                  <a:miter lim="800000"/>
                  <a:headEnd/>
                  <a:tailEnd/>
                </a:ln>
                <a:effectLst/>
              </p:spPr>
              <p:txBody>
                <a:bodyPr lIns="36005" tIns="36005" rIns="36005" bIns="36005" anchor="ctr">
                  <a:noAutofit/>
                </a:bodyPr>
                <a:lstStyle/>
                <a:p>
                  <a:pPr algn="ctr">
                    <a:tabLst>
                      <a:tab pos="266700" algn="l"/>
                      <a:tab pos="631825" algn="l"/>
                      <a:tab pos="981075" algn="l"/>
                    </a:tabLst>
                  </a:pPr>
                  <a:endParaRPr lang="en-US" dirty="0"/>
                </a:p>
              </p:txBody>
            </p:sp>
            <p:sp>
              <p:nvSpPr>
                <p:cNvPr id="413" name="Rectangle 8">
                  <a:extLst>
                    <a:ext uri="{FF2B5EF4-FFF2-40B4-BE49-F238E27FC236}">
                      <a16:creationId xmlns:a16="http://schemas.microsoft.com/office/drawing/2014/main" id="{8E1F126B-F6EA-14DA-9DCC-2019218E8C23}"/>
                    </a:ext>
                  </a:extLst>
                </p:cNvPr>
                <p:cNvSpPr>
                  <a:spLocks noChangeArrowheads="1"/>
                </p:cNvSpPr>
                <p:nvPr>
                  <p:custDataLst>
                    <p:tags r:id="rId169"/>
                  </p:custDataLst>
                </p:nvPr>
              </p:nvSpPr>
              <p:spPr bwMode="auto">
                <a:xfrm>
                  <a:off x="4016989" y="3637365"/>
                  <a:ext cx="1038910" cy="1021515"/>
                </a:xfrm>
                <a:prstGeom prst="rect">
                  <a:avLst/>
                </a:prstGeom>
                <a:solidFill>
                  <a:srgbClr val="D9D9D9"/>
                </a:solidFill>
                <a:ln w="9525" algn="ctr">
                  <a:solidFill>
                    <a:srgbClr val="FFFFFF"/>
                  </a:solidFill>
                  <a:miter lim="800000"/>
                  <a:headEnd/>
                  <a:tailEnd/>
                </a:ln>
                <a:effectLst/>
              </p:spPr>
              <p:txBody>
                <a:bodyPr lIns="36005" tIns="36005" rIns="36005" bIns="36005" anchor="ctr">
                  <a:noAutofit/>
                </a:bodyPr>
                <a:lstStyle/>
                <a:p>
                  <a:pPr algn="ctr">
                    <a:tabLst>
                      <a:tab pos="266700" algn="l"/>
                      <a:tab pos="631825" algn="l"/>
                      <a:tab pos="981075" algn="l"/>
                    </a:tabLst>
                  </a:pPr>
                  <a:endParaRPr lang="en-US" dirty="0"/>
                </a:p>
              </p:txBody>
            </p:sp>
            <p:sp>
              <p:nvSpPr>
                <p:cNvPr id="414" name="Rectangle 9">
                  <a:extLst>
                    <a:ext uri="{FF2B5EF4-FFF2-40B4-BE49-F238E27FC236}">
                      <a16:creationId xmlns:a16="http://schemas.microsoft.com/office/drawing/2014/main" id="{021B8879-0EB6-50D6-0CE0-BB87D679CB1C}"/>
                    </a:ext>
                  </a:extLst>
                </p:cNvPr>
                <p:cNvSpPr>
                  <a:spLocks noChangeArrowheads="1"/>
                </p:cNvSpPr>
                <p:nvPr>
                  <p:custDataLst>
                    <p:tags r:id="rId170"/>
                  </p:custDataLst>
                </p:nvPr>
              </p:nvSpPr>
              <p:spPr bwMode="auto">
                <a:xfrm>
                  <a:off x="5055900" y="4660461"/>
                  <a:ext cx="1038909" cy="1021515"/>
                </a:xfrm>
                <a:prstGeom prst="rect">
                  <a:avLst/>
                </a:prstGeom>
                <a:solidFill>
                  <a:srgbClr val="D9D9D9"/>
                </a:solidFill>
                <a:ln w="9525" algn="ctr">
                  <a:solidFill>
                    <a:srgbClr val="FFFFFF"/>
                  </a:solidFill>
                  <a:miter lim="800000"/>
                  <a:headEnd/>
                  <a:tailEnd/>
                </a:ln>
                <a:effectLst/>
              </p:spPr>
              <p:txBody>
                <a:bodyPr lIns="36005" tIns="36005" rIns="36005" bIns="36005" anchor="ctr">
                  <a:noAutofit/>
                </a:bodyPr>
                <a:lstStyle/>
                <a:p>
                  <a:pPr algn="ctr">
                    <a:tabLst>
                      <a:tab pos="266700" algn="l"/>
                      <a:tab pos="631825" algn="l"/>
                      <a:tab pos="981075" algn="l"/>
                    </a:tabLst>
                  </a:pPr>
                  <a:endParaRPr lang="en-US" dirty="0"/>
                </a:p>
              </p:txBody>
            </p:sp>
            <p:sp>
              <p:nvSpPr>
                <p:cNvPr id="415" name="Rectangle 10">
                  <a:extLst>
                    <a:ext uri="{FF2B5EF4-FFF2-40B4-BE49-F238E27FC236}">
                      <a16:creationId xmlns:a16="http://schemas.microsoft.com/office/drawing/2014/main" id="{57747856-A493-2CE1-5C57-E54311190EB3}"/>
                    </a:ext>
                  </a:extLst>
                </p:cNvPr>
                <p:cNvSpPr>
                  <a:spLocks noChangeArrowheads="1"/>
                </p:cNvSpPr>
                <p:nvPr>
                  <p:custDataLst>
                    <p:tags r:id="rId171"/>
                  </p:custDataLst>
                </p:nvPr>
              </p:nvSpPr>
              <p:spPr bwMode="auto">
                <a:xfrm>
                  <a:off x="6094808" y="4660461"/>
                  <a:ext cx="1038910" cy="1021515"/>
                </a:xfrm>
                <a:prstGeom prst="rect">
                  <a:avLst/>
                </a:prstGeom>
                <a:solidFill>
                  <a:srgbClr val="D9D9D9"/>
                </a:solidFill>
                <a:ln w="9525" algn="ctr">
                  <a:solidFill>
                    <a:srgbClr val="FFFFFF"/>
                  </a:solidFill>
                  <a:miter lim="800000"/>
                  <a:headEnd/>
                  <a:tailEnd/>
                </a:ln>
                <a:effectLst/>
              </p:spPr>
              <p:txBody>
                <a:bodyPr lIns="36005" tIns="36005" rIns="36005" bIns="36005" anchor="ctr">
                  <a:noAutofit/>
                </a:bodyPr>
                <a:lstStyle/>
                <a:p>
                  <a:pPr algn="ctr">
                    <a:tabLst>
                      <a:tab pos="266700" algn="l"/>
                      <a:tab pos="631825" algn="l"/>
                      <a:tab pos="981075" algn="l"/>
                    </a:tabLst>
                  </a:pPr>
                  <a:endParaRPr lang="en-US" dirty="0"/>
                </a:p>
              </p:txBody>
            </p:sp>
            <p:sp>
              <p:nvSpPr>
                <p:cNvPr id="416" name="Rectangle 11">
                  <a:extLst>
                    <a:ext uri="{FF2B5EF4-FFF2-40B4-BE49-F238E27FC236}">
                      <a16:creationId xmlns:a16="http://schemas.microsoft.com/office/drawing/2014/main" id="{A5416471-148B-62F5-D978-9264E134B03F}"/>
                    </a:ext>
                  </a:extLst>
                </p:cNvPr>
                <p:cNvSpPr>
                  <a:spLocks noChangeArrowheads="1"/>
                </p:cNvSpPr>
                <p:nvPr>
                  <p:custDataLst>
                    <p:tags r:id="rId172"/>
                  </p:custDataLst>
                </p:nvPr>
              </p:nvSpPr>
              <p:spPr bwMode="auto">
                <a:xfrm>
                  <a:off x="4016989" y="4660461"/>
                  <a:ext cx="1038910" cy="1021515"/>
                </a:xfrm>
                <a:prstGeom prst="rect">
                  <a:avLst/>
                </a:prstGeom>
                <a:solidFill>
                  <a:srgbClr val="D9D9D9"/>
                </a:solidFill>
                <a:ln w="9525" algn="ctr">
                  <a:solidFill>
                    <a:srgbClr val="FFFFFF"/>
                  </a:solidFill>
                  <a:miter lim="800000"/>
                  <a:headEnd/>
                  <a:tailEnd/>
                </a:ln>
                <a:effectLst/>
              </p:spPr>
              <p:txBody>
                <a:bodyPr lIns="36005" tIns="36005" rIns="36005" bIns="36005" anchor="ctr">
                  <a:noAutofit/>
                </a:bodyPr>
                <a:lstStyle/>
                <a:p>
                  <a:pPr algn="ctr">
                    <a:tabLst>
                      <a:tab pos="266700" algn="l"/>
                      <a:tab pos="631825" algn="l"/>
                      <a:tab pos="981075" algn="l"/>
                    </a:tabLst>
                  </a:pPr>
                  <a:endParaRPr lang="en-US" dirty="0"/>
                </a:p>
              </p:txBody>
            </p:sp>
            <p:sp>
              <p:nvSpPr>
                <p:cNvPr id="417" name="Freeform 12">
                  <a:extLst>
                    <a:ext uri="{FF2B5EF4-FFF2-40B4-BE49-F238E27FC236}">
                      <a16:creationId xmlns:a16="http://schemas.microsoft.com/office/drawing/2014/main" id="{71719FBC-D519-4806-AECB-151F7CB1E0AA}"/>
                    </a:ext>
                  </a:extLst>
                </p:cNvPr>
                <p:cNvSpPr>
                  <a:spLocks/>
                </p:cNvSpPr>
                <p:nvPr>
                  <p:custDataLst>
                    <p:tags r:id="rId173"/>
                  </p:custDataLst>
                </p:nvPr>
              </p:nvSpPr>
              <p:spPr bwMode="auto">
                <a:xfrm>
                  <a:off x="4015410" y="2329636"/>
                  <a:ext cx="1481671" cy="290957"/>
                </a:xfrm>
                <a:custGeom>
                  <a:avLst/>
                  <a:gdLst/>
                  <a:ahLst/>
                  <a:cxnLst>
                    <a:cxn ang="0">
                      <a:pos x="0" y="200"/>
                    </a:cxn>
                    <a:cxn ang="0">
                      <a:pos x="300" y="0"/>
                    </a:cxn>
                    <a:cxn ang="0">
                      <a:pos x="1019" y="0"/>
                    </a:cxn>
                    <a:cxn ang="0">
                      <a:pos x="714" y="200"/>
                    </a:cxn>
                    <a:cxn ang="0">
                      <a:pos x="0" y="200"/>
                    </a:cxn>
                  </a:cxnLst>
                  <a:rect l="0" t="0" r="r" b="b"/>
                  <a:pathLst>
                    <a:path w="1019" h="200">
                      <a:moveTo>
                        <a:pt x="0" y="200"/>
                      </a:moveTo>
                      <a:lnTo>
                        <a:pt x="300" y="0"/>
                      </a:lnTo>
                      <a:lnTo>
                        <a:pt x="1019" y="0"/>
                      </a:lnTo>
                      <a:lnTo>
                        <a:pt x="714" y="200"/>
                      </a:lnTo>
                      <a:lnTo>
                        <a:pt x="0" y="200"/>
                      </a:lnTo>
                      <a:close/>
                    </a:path>
                  </a:pathLst>
                </a:custGeom>
                <a:solidFill>
                  <a:srgbClr val="D9D9D9"/>
                </a:solidFill>
                <a:ln w="9525" cap="flat" cmpd="sng">
                  <a:solidFill>
                    <a:srgbClr val="FFFFFF"/>
                  </a:solidFill>
                  <a:prstDash val="solid"/>
                  <a:round/>
                  <a:headEnd/>
                  <a:tailEnd/>
                </a:ln>
                <a:effectLst/>
              </p:spPr>
              <p:txBody>
                <a:bodyPr wrap="none" lIns="0" tIns="0" rIns="0" bIns="0" anchor="ctr">
                  <a:noAutofit/>
                </a:bodyPr>
                <a:lstStyle/>
                <a:p>
                  <a:endParaRPr lang="en-US" dirty="0"/>
                </a:p>
              </p:txBody>
            </p:sp>
            <p:sp>
              <p:nvSpPr>
                <p:cNvPr id="418" name="Freeform 13">
                  <a:extLst>
                    <a:ext uri="{FF2B5EF4-FFF2-40B4-BE49-F238E27FC236}">
                      <a16:creationId xmlns:a16="http://schemas.microsoft.com/office/drawing/2014/main" id="{489758D9-30EF-DBF2-769F-AAC57E6E94F7}"/>
                    </a:ext>
                  </a:extLst>
                </p:cNvPr>
                <p:cNvSpPr>
                  <a:spLocks/>
                </p:cNvSpPr>
                <p:nvPr>
                  <p:custDataLst>
                    <p:tags r:id="rId174"/>
                  </p:custDataLst>
                </p:nvPr>
              </p:nvSpPr>
              <p:spPr bwMode="auto">
                <a:xfrm>
                  <a:off x="5052737" y="2329636"/>
                  <a:ext cx="1481671" cy="290957"/>
                </a:xfrm>
                <a:custGeom>
                  <a:avLst/>
                  <a:gdLst/>
                  <a:ahLst/>
                  <a:cxnLst>
                    <a:cxn ang="0">
                      <a:pos x="0" y="200"/>
                    </a:cxn>
                    <a:cxn ang="0">
                      <a:pos x="300" y="0"/>
                    </a:cxn>
                    <a:cxn ang="0">
                      <a:pos x="1019" y="0"/>
                    </a:cxn>
                    <a:cxn ang="0">
                      <a:pos x="714" y="200"/>
                    </a:cxn>
                    <a:cxn ang="0">
                      <a:pos x="0" y="200"/>
                    </a:cxn>
                  </a:cxnLst>
                  <a:rect l="0" t="0" r="r" b="b"/>
                  <a:pathLst>
                    <a:path w="1019" h="200">
                      <a:moveTo>
                        <a:pt x="0" y="200"/>
                      </a:moveTo>
                      <a:lnTo>
                        <a:pt x="300" y="0"/>
                      </a:lnTo>
                      <a:lnTo>
                        <a:pt x="1019" y="0"/>
                      </a:lnTo>
                      <a:lnTo>
                        <a:pt x="714" y="200"/>
                      </a:lnTo>
                      <a:lnTo>
                        <a:pt x="0" y="200"/>
                      </a:lnTo>
                      <a:close/>
                    </a:path>
                  </a:pathLst>
                </a:custGeom>
                <a:solidFill>
                  <a:srgbClr val="D9D9D9"/>
                </a:solidFill>
                <a:ln w="9525" cap="flat" cmpd="sng">
                  <a:solidFill>
                    <a:srgbClr val="FFFFFF"/>
                  </a:solidFill>
                  <a:prstDash val="solid"/>
                  <a:round/>
                  <a:headEnd/>
                  <a:tailEnd/>
                </a:ln>
                <a:effectLst/>
              </p:spPr>
              <p:txBody>
                <a:bodyPr wrap="none" lIns="0" tIns="0" rIns="0" bIns="0" anchor="ctr">
                  <a:noAutofit/>
                </a:bodyPr>
                <a:lstStyle/>
                <a:p>
                  <a:endParaRPr lang="en-US" dirty="0"/>
                </a:p>
              </p:txBody>
            </p:sp>
            <p:sp>
              <p:nvSpPr>
                <p:cNvPr id="419" name="Freeform 14">
                  <a:extLst>
                    <a:ext uri="{FF2B5EF4-FFF2-40B4-BE49-F238E27FC236}">
                      <a16:creationId xmlns:a16="http://schemas.microsoft.com/office/drawing/2014/main" id="{D4D4685D-8BA4-4988-134F-8197C4309EB0}"/>
                    </a:ext>
                  </a:extLst>
                </p:cNvPr>
                <p:cNvSpPr>
                  <a:spLocks/>
                </p:cNvSpPr>
                <p:nvPr>
                  <p:custDataLst>
                    <p:tags r:id="rId175"/>
                  </p:custDataLst>
                </p:nvPr>
              </p:nvSpPr>
              <p:spPr bwMode="auto">
                <a:xfrm>
                  <a:off x="6094808" y="2329636"/>
                  <a:ext cx="1473764" cy="290957"/>
                </a:xfrm>
                <a:custGeom>
                  <a:avLst/>
                  <a:gdLst/>
                  <a:ahLst/>
                  <a:cxnLst>
                    <a:cxn ang="0">
                      <a:pos x="0" y="200"/>
                    </a:cxn>
                    <a:cxn ang="0">
                      <a:pos x="300" y="0"/>
                    </a:cxn>
                    <a:cxn ang="0">
                      <a:pos x="1019" y="0"/>
                    </a:cxn>
                    <a:cxn ang="0">
                      <a:pos x="714" y="200"/>
                    </a:cxn>
                    <a:cxn ang="0">
                      <a:pos x="0" y="200"/>
                    </a:cxn>
                  </a:cxnLst>
                  <a:rect l="0" t="0" r="r" b="b"/>
                  <a:pathLst>
                    <a:path w="1019" h="200">
                      <a:moveTo>
                        <a:pt x="0" y="200"/>
                      </a:moveTo>
                      <a:lnTo>
                        <a:pt x="300" y="0"/>
                      </a:lnTo>
                      <a:lnTo>
                        <a:pt x="1019" y="0"/>
                      </a:lnTo>
                      <a:lnTo>
                        <a:pt x="714" y="200"/>
                      </a:lnTo>
                      <a:lnTo>
                        <a:pt x="0" y="200"/>
                      </a:lnTo>
                      <a:close/>
                    </a:path>
                  </a:pathLst>
                </a:custGeom>
                <a:solidFill>
                  <a:srgbClr val="00B050"/>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420" name="Freeform 15">
                  <a:extLst>
                    <a:ext uri="{FF2B5EF4-FFF2-40B4-BE49-F238E27FC236}">
                      <a16:creationId xmlns:a16="http://schemas.microsoft.com/office/drawing/2014/main" id="{CC633DF8-8345-627B-D052-484D021DD151}"/>
                    </a:ext>
                  </a:extLst>
                </p:cNvPr>
                <p:cNvSpPr>
                  <a:spLocks/>
                </p:cNvSpPr>
                <p:nvPr>
                  <p:custDataLst>
                    <p:tags r:id="rId176"/>
                  </p:custDataLst>
                </p:nvPr>
              </p:nvSpPr>
              <p:spPr bwMode="auto">
                <a:xfrm>
                  <a:off x="4448683" y="2109836"/>
                  <a:ext cx="1372561" cy="221381"/>
                </a:xfrm>
                <a:custGeom>
                  <a:avLst/>
                  <a:gdLst/>
                  <a:ahLst/>
                  <a:cxnLst>
                    <a:cxn ang="0">
                      <a:pos x="0" y="152"/>
                    </a:cxn>
                    <a:cxn ang="0">
                      <a:pos x="230" y="0"/>
                    </a:cxn>
                    <a:cxn ang="0">
                      <a:pos x="943" y="0"/>
                    </a:cxn>
                    <a:cxn ang="0">
                      <a:pos x="714" y="152"/>
                    </a:cxn>
                    <a:cxn ang="0">
                      <a:pos x="0" y="152"/>
                    </a:cxn>
                  </a:cxnLst>
                  <a:rect l="0" t="0" r="r" b="b"/>
                  <a:pathLst>
                    <a:path w="943" h="152">
                      <a:moveTo>
                        <a:pt x="0" y="152"/>
                      </a:moveTo>
                      <a:lnTo>
                        <a:pt x="230" y="0"/>
                      </a:lnTo>
                      <a:lnTo>
                        <a:pt x="943" y="0"/>
                      </a:lnTo>
                      <a:lnTo>
                        <a:pt x="714" y="152"/>
                      </a:lnTo>
                      <a:lnTo>
                        <a:pt x="0" y="152"/>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421" name="Freeform 16">
                  <a:extLst>
                    <a:ext uri="{FF2B5EF4-FFF2-40B4-BE49-F238E27FC236}">
                      <a16:creationId xmlns:a16="http://schemas.microsoft.com/office/drawing/2014/main" id="{2C3030C3-FCD3-8ABA-8BCF-1067F93D2B87}"/>
                    </a:ext>
                  </a:extLst>
                </p:cNvPr>
                <p:cNvSpPr>
                  <a:spLocks/>
                </p:cNvSpPr>
                <p:nvPr>
                  <p:custDataLst>
                    <p:tags r:id="rId177"/>
                  </p:custDataLst>
                </p:nvPr>
              </p:nvSpPr>
              <p:spPr bwMode="auto">
                <a:xfrm>
                  <a:off x="5484429" y="2109836"/>
                  <a:ext cx="1374144" cy="221381"/>
                </a:xfrm>
                <a:custGeom>
                  <a:avLst/>
                  <a:gdLst/>
                  <a:ahLst/>
                  <a:cxnLst>
                    <a:cxn ang="0">
                      <a:pos x="0" y="152"/>
                    </a:cxn>
                    <a:cxn ang="0">
                      <a:pos x="230" y="0"/>
                    </a:cxn>
                    <a:cxn ang="0">
                      <a:pos x="943" y="0"/>
                    </a:cxn>
                    <a:cxn ang="0">
                      <a:pos x="714" y="152"/>
                    </a:cxn>
                    <a:cxn ang="0">
                      <a:pos x="0" y="152"/>
                    </a:cxn>
                  </a:cxnLst>
                  <a:rect l="0" t="0" r="r" b="b"/>
                  <a:pathLst>
                    <a:path w="943" h="152">
                      <a:moveTo>
                        <a:pt x="0" y="152"/>
                      </a:moveTo>
                      <a:lnTo>
                        <a:pt x="230" y="0"/>
                      </a:lnTo>
                      <a:lnTo>
                        <a:pt x="943" y="0"/>
                      </a:lnTo>
                      <a:lnTo>
                        <a:pt x="714" y="152"/>
                      </a:lnTo>
                      <a:lnTo>
                        <a:pt x="0" y="152"/>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422" name="Freeform 17">
                  <a:extLst>
                    <a:ext uri="{FF2B5EF4-FFF2-40B4-BE49-F238E27FC236}">
                      <a16:creationId xmlns:a16="http://schemas.microsoft.com/office/drawing/2014/main" id="{52065725-8E64-CC37-4C8A-3BA34FA8DDE8}"/>
                    </a:ext>
                  </a:extLst>
                </p:cNvPr>
                <p:cNvSpPr>
                  <a:spLocks/>
                </p:cNvSpPr>
                <p:nvPr>
                  <p:custDataLst>
                    <p:tags r:id="rId178"/>
                  </p:custDataLst>
                </p:nvPr>
              </p:nvSpPr>
              <p:spPr bwMode="auto">
                <a:xfrm>
                  <a:off x="6523339" y="2109836"/>
                  <a:ext cx="1374143" cy="221381"/>
                </a:xfrm>
                <a:custGeom>
                  <a:avLst/>
                  <a:gdLst/>
                  <a:ahLst/>
                  <a:cxnLst>
                    <a:cxn ang="0">
                      <a:pos x="0" y="152"/>
                    </a:cxn>
                    <a:cxn ang="0">
                      <a:pos x="230" y="0"/>
                    </a:cxn>
                    <a:cxn ang="0">
                      <a:pos x="943" y="0"/>
                    </a:cxn>
                    <a:cxn ang="0">
                      <a:pos x="714" y="152"/>
                    </a:cxn>
                    <a:cxn ang="0">
                      <a:pos x="0" y="152"/>
                    </a:cxn>
                  </a:cxnLst>
                  <a:rect l="0" t="0" r="r" b="b"/>
                  <a:pathLst>
                    <a:path w="943" h="152">
                      <a:moveTo>
                        <a:pt x="0" y="152"/>
                      </a:moveTo>
                      <a:lnTo>
                        <a:pt x="230" y="0"/>
                      </a:lnTo>
                      <a:lnTo>
                        <a:pt x="943" y="0"/>
                      </a:lnTo>
                      <a:lnTo>
                        <a:pt x="714" y="152"/>
                      </a:lnTo>
                      <a:lnTo>
                        <a:pt x="0" y="152"/>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423" name="Freeform 18">
                  <a:extLst>
                    <a:ext uri="{FF2B5EF4-FFF2-40B4-BE49-F238E27FC236}">
                      <a16:creationId xmlns:a16="http://schemas.microsoft.com/office/drawing/2014/main" id="{D592E5E3-8960-6A0E-FF93-4778184571F7}"/>
                    </a:ext>
                  </a:extLst>
                </p:cNvPr>
                <p:cNvSpPr>
                  <a:spLocks/>
                </p:cNvSpPr>
                <p:nvPr>
                  <p:custDataLst>
                    <p:tags r:id="rId179"/>
                  </p:custDataLst>
                </p:nvPr>
              </p:nvSpPr>
              <p:spPr bwMode="auto">
                <a:xfrm>
                  <a:off x="4788660" y="1926407"/>
                  <a:ext cx="1310891" cy="185011"/>
                </a:xfrm>
                <a:custGeom>
                  <a:avLst/>
                  <a:gdLst/>
                  <a:ahLst/>
                  <a:cxnLst>
                    <a:cxn ang="0">
                      <a:pos x="0" y="127"/>
                    </a:cxn>
                    <a:cxn ang="0">
                      <a:pos x="190" y="0"/>
                    </a:cxn>
                    <a:cxn ang="0">
                      <a:pos x="907" y="0"/>
                    </a:cxn>
                    <a:cxn ang="0">
                      <a:pos x="714" y="127"/>
                    </a:cxn>
                    <a:cxn ang="0">
                      <a:pos x="0" y="127"/>
                    </a:cxn>
                  </a:cxnLst>
                  <a:rect l="0" t="0" r="r" b="b"/>
                  <a:pathLst>
                    <a:path w="907" h="127">
                      <a:moveTo>
                        <a:pt x="0" y="127"/>
                      </a:moveTo>
                      <a:lnTo>
                        <a:pt x="190" y="0"/>
                      </a:lnTo>
                      <a:lnTo>
                        <a:pt x="907" y="0"/>
                      </a:lnTo>
                      <a:lnTo>
                        <a:pt x="714" y="127"/>
                      </a:lnTo>
                      <a:lnTo>
                        <a:pt x="0" y="127"/>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424" name="Freeform 19">
                  <a:extLst>
                    <a:ext uri="{FF2B5EF4-FFF2-40B4-BE49-F238E27FC236}">
                      <a16:creationId xmlns:a16="http://schemas.microsoft.com/office/drawing/2014/main" id="{3E922A54-6B71-48EE-D9AE-624E05BCFCBE}"/>
                    </a:ext>
                  </a:extLst>
                </p:cNvPr>
                <p:cNvSpPr>
                  <a:spLocks/>
                </p:cNvSpPr>
                <p:nvPr>
                  <p:custDataLst>
                    <p:tags r:id="rId180"/>
                  </p:custDataLst>
                </p:nvPr>
              </p:nvSpPr>
              <p:spPr bwMode="auto">
                <a:xfrm>
                  <a:off x="5822826" y="1926407"/>
                  <a:ext cx="1310891" cy="185011"/>
                </a:xfrm>
                <a:custGeom>
                  <a:avLst/>
                  <a:gdLst/>
                  <a:ahLst/>
                  <a:cxnLst>
                    <a:cxn ang="0">
                      <a:pos x="0" y="127"/>
                    </a:cxn>
                    <a:cxn ang="0">
                      <a:pos x="190" y="0"/>
                    </a:cxn>
                    <a:cxn ang="0">
                      <a:pos x="907" y="0"/>
                    </a:cxn>
                    <a:cxn ang="0">
                      <a:pos x="714" y="127"/>
                    </a:cxn>
                    <a:cxn ang="0">
                      <a:pos x="0" y="127"/>
                    </a:cxn>
                  </a:cxnLst>
                  <a:rect l="0" t="0" r="r" b="b"/>
                  <a:pathLst>
                    <a:path w="907" h="127">
                      <a:moveTo>
                        <a:pt x="0" y="127"/>
                      </a:moveTo>
                      <a:lnTo>
                        <a:pt x="190" y="0"/>
                      </a:lnTo>
                      <a:lnTo>
                        <a:pt x="907" y="0"/>
                      </a:lnTo>
                      <a:lnTo>
                        <a:pt x="714" y="127"/>
                      </a:lnTo>
                      <a:lnTo>
                        <a:pt x="0" y="127"/>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425" name="Freeform 20">
                  <a:extLst>
                    <a:ext uri="{FF2B5EF4-FFF2-40B4-BE49-F238E27FC236}">
                      <a16:creationId xmlns:a16="http://schemas.microsoft.com/office/drawing/2014/main" id="{B1791024-A1AB-D482-7629-A2DE7DE592BC}"/>
                    </a:ext>
                  </a:extLst>
                </p:cNvPr>
                <p:cNvSpPr>
                  <a:spLocks/>
                </p:cNvSpPr>
                <p:nvPr>
                  <p:custDataLst>
                    <p:tags r:id="rId181"/>
                  </p:custDataLst>
                </p:nvPr>
              </p:nvSpPr>
              <p:spPr bwMode="auto">
                <a:xfrm>
                  <a:off x="6853829" y="1926407"/>
                  <a:ext cx="1320379" cy="185011"/>
                </a:xfrm>
                <a:custGeom>
                  <a:avLst/>
                  <a:gdLst/>
                  <a:ahLst/>
                  <a:cxnLst>
                    <a:cxn ang="0">
                      <a:pos x="0" y="127"/>
                    </a:cxn>
                    <a:cxn ang="0">
                      <a:pos x="190" y="0"/>
                    </a:cxn>
                    <a:cxn ang="0">
                      <a:pos x="907" y="0"/>
                    </a:cxn>
                    <a:cxn ang="0">
                      <a:pos x="714" y="127"/>
                    </a:cxn>
                    <a:cxn ang="0">
                      <a:pos x="0" y="127"/>
                    </a:cxn>
                  </a:cxnLst>
                  <a:rect l="0" t="0" r="r" b="b"/>
                  <a:pathLst>
                    <a:path w="907" h="127">
                      <a:moveTo>
                        <a:pt x="0" y="127"/>
                      </a:moveTo>
                      <a:lnTo>
                        <a:pt x="190" y="0"/>
                      </a:lnTo>
                      <a:lnTo>
                        <a:pt x="907" y="0"/>
                      </a:lnTo>
                      <a:lnTo>
                        <a:pt x="714" y="127"/>
                      </a:lnTo>
                      <a:lnTo>
                        <a:pt x="0" y="127"/>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426" name="Freeform 21">
                  <a:extLst>
                    <a:ext uri="{FF2B5EF4-FFF2-40B4-BE49-F238E27FC236}">
                      <a16:creationId xmlns:a16="http://schemas.microsoft.com/office/drawing/2014/main" id="{B70B1C6B-D7CA-1FAF-F2C0-A83E56065441}"/>
                    </a:ext>
                  </a:extLst>
                </p:cNvPr>
                <p:cNvSpPr>
                  <a:spLocks/>
                </p:cNvSpPr>
                <p:nvPr>
                  <p:custDataLst>
                    <p:tags r:id="rId182"/>
                  </p:custDataLst>
                </p:nvPr>
              </p:nvSpPr>
              <p:spPr bwMode="auto">
                <a:xfrm>
                  <a:off x="7125811" y="2329637"/>
                  <a:ext cx="439599" cy="1307730"/>
                </a:xfrm>
                <a:custGeom>
                  <a:avLst/>
                  <a:gdLst/>
                  <a:ahLst/>
                  <a:cxnLst>
                    <a:cxn ang="0">
                      <a:pos x="0" y="200"/>
                    </a:cxn>
                    <a:cxn ang="0">
                      <a:pos x="303" y="0"/>
                    </a:cxn>
                    <a:cxn ang="0">
                      <a:pos x="303" y="698"/>
                    </a:cxn>
                    <a:cxn ang="0">
                      <a:pos x="1" y="897"/>
                    </a:cxn>
                    <a:cxn ang="0">
                      <a:pos x="0" y="200"/>
                    </a:cxn>
                  </a:cxnLst>
                  <a:rect l="0" t="0" r="r" b="b"/>
                  <a:pathLst>
                    <a:path w="303" h="897">
                      <a:moveTo>
                        <a:pt x="0" y="200"/>
                      </a:moveTo>
                      <a:lnTo>
                        <a:pt x="303" y="0"/>
                      </a:lnTo>
                      <a:lnTo>
                        <a:pt x="303" y="698"/>
                      </a:lnTo>
                      <a:lnTo>
                        <a:pt x="1" y="897"/>
                      </a:lnTo>
                      <a:lnTo>
                        <a:pt x="0" y="200"/>
                      </a:lnTo>
                      <a:close/>
                    </a:path>
                  </a:pathLst>
                </a:custGeom>
                <a:solidFill>
                  <a:srgbClr val="00B050"/>
                </a:solidFill>
                <a:ln w="9525" cap="flat" cmpd="sng">
                  <a:solidFill>
                    <a:srgbClr val="FFFFFF"/>
                  </a:solidFill>
                  <a:prstDash val="solid"/>
                  <a:round/>
                  <a:headEnd/>
                  <a:tailEnd/>
                </a:ln>
                <a:effectLst/>
              </p:spPr>
              <p:txBody>
                <a:bodyPr wrap="none" lIns="0" tIns="0" rIns="0" bIns="0" anchor="ctr">
                  <a:noAutofit/>
                </a:bodyPr>
                <a:lstStyle/>
                <a:p>
                  <a:endParaRPr lang="en-US" dirty="0"/>
                </a:p>
              </p:txBody>
            </p:sp>
            <p:sp>
              <p:nvSpPr>
                <p:cNvPr id="427" name="Freeform 22">
                  <a:extLst>
                    <a:ext uri="{FF2B5EF4-FFF2-40B4-BE49-F238E27FC236}">
                      <a16:creationId xmlns:a16="http://schemas.microsoft.com/office/drawing/2014/main" id="{1CE68747-AC4D-1D3E-F478-EAEC2EE6165C}"/>
                    </a:ext>
                  </a:extLst>
                </p:cNvPr>
                <p:cNvSpPr>
                  <a:spLocks/>
                </p:cNvSpPr>
                <p:nvPr>
                  <p:custDataLst>
                    <p:tags r:id="rId183"/>
                  </p:custDataLst>
                </p:nvPr>
              </p:nvSpPr>
              <p:spPr bwMode="auto">
                <a:xfrm>
                  <a:off x="7125811" y="3344825"/>
                  <a:ext cx="439599" cy="1315635"/>
                </a:xfrm>
                <a:custGeom>
                  <a:avLst/>
                  <a:gdLst/>
                  <a:ahLst/>
                  <a:cxnLst>
                    <a:cxn ang="0">
                      <a:pos x="0" y="200"/>
                    </a:cxn>
                    <a:cxn ang="0">
                      <a:pos x="303" y="0"/>
                    </a:cxn>
                    <a:cxn ang="0">
                      <a:pos x="303" y="698"/>
                    </a:cxn>
                    <a:cxn ang="0">
                      <a:pos x="1" y="897"/>
                    </a:cxn>
                    <a:cxn ang="0">
                      <a:pos x="0" y="200"/>
                    </a:cxn>
                  </a:cxnLst>
                  <a:rect l="0" t="0" r="r" b="b"/>
                  <a:pathLst>
                    <a:path w="303" h="897">
                      <a:moveTo>
                        <a:pt x="0" y="200"/>
                      </a:moveTo>
                      <a:lnTo>
                        <a:pt x="303" y="0"/>
                      </a:lnTo>
                      <a:lnTo>
                        <a:pt x="303" y="698"/>
                      </a:lnTo>
                      <a:lnTo>
                        <a:pt x="1" y="897"/>
                      </a:lnTo>
                      <a:lnTo>
                        <a:pt x="0" y="200"/>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428" name="Freeform 23">
                  <a:extLst>
                    <a:ext uri="{FF2B5EF4-FFF2-40B4-BE49-F238E27FC236}">
                      <a16:creationId xmlns:a16="http://schemas.microsoft.com/office/drawing/2014/main" id="{3F644DA7-6473-E469-8E9E-96DF807CE40D}"/>
                    </a:ext>
                  </a:extLst>
                </p:cNvPr>
                <p:cNvSpPr>
                  <a:spLocks/>
                </p:cNvSpPr>
                <p:nvPr>
                  <p:custDataLst>
                    <p:tags r:id="rId184"/>
                  </p:custDataLst>
                </p:nvPr>
              </p:nvSpPr>
              <p:spPr bwMode="auto">
                <a:xfrm>
                  <a:off x="7125811" y="4366340"/>
                  <a:ext cx="439599" cy="1315635"/>
                </a:xfrm>
                <a:custGeom>
                  <a:avLst/>
                  <a:gdLst/>
                  <a:ahLst/>
                  <a:cxnLst>
                    <a:cxn ang="0">
                      <a:pos x="0" y="200"/>
                    </a:cxn>
                    <a:cxn ang="0">
                      <a:pos x="303" y="0"/>
                    </a:cxn>
                    <a:cxn ang="0">
                      <a:pos x="303" y="698"/>
                    </a:cxn>
                    <a:cxn ang="0">
                      <a:pos x="1" y="897"/>
                    </a:cxn>
                    <a:cxn ang="0">
                      <a:pos x="0" y="200"/>
                    </a:cxn>
                  </a:cxnLst>
                  <a:rect l="0" t="0" r="r" b="b"/>
                  <a:pathLst>
                    <a:path w="303" h="897">
                      <a:moveTo>
                        <a:pt x="0" y="200"/>
                      </a:moveTo>
                      <a:lnTo>
                        <a:pt x="303" y="0"/>
                      </a:lnTo>
                      <a:lnTo>
                        <a:pt x="303" y="698"/>
                      </a:lnTo>
                      <a:lnTo>
                        <a:pt x="1" y="897"/>
                      </a:lnTo>
                      <a:lnTo>
                        <a:pt x="0" y="200"/>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429" name="Freeform 24">
                  <a:extLst>
                    <a:ext uri="{FF2B5EF4-FFF2-40B4-BE49-F238E27FC236}">
                      <a16:creationId xmlns:a16="http://schemas.microsoft.com/office/drawing/2014/main" id="{56616D2C-0163-16AA-05CB-ADF8CC67F5B3}"/>
                    </a:ext>
                  </a:extLst>
                </p:cNvPr>
                <p:cNvSpPr>
                  <a:spLocks/>
                </p:cNvSpPr>
                <p:nvPr>
                  <p:custDataLst>
                    <p:tags r:id="rId185"/>
                  </p:custDataLst>
                </p:nvPr>
              </p:nvSpPr>
              <p:spPr bwMode="auto">
                <a:xfrm>
                  <a:off x="7565409" y="2112999"/>
                  <a:ext cx="324165" cy="1231826"/>
                </a:xfrm>
                <a:custGeom>
                  <a:avLst/>
                  <a:gdLst/>
                  <a:ahLst/>
                  <a:cxnLst>
                    <a:cxn ang="0">
                      <a:pos x="0" y="149"/>
                    </a:cxn>
                    <a:cxn ang="0">
                      <a:pos x="223" y="0"/>
                    </a:cxn>
                    <a:cxn ang="0">
                      <a:pos x="223" y="700"/>
                    </a:cxn>
                    <a:cxn ang="0">
                      <a:pos x="1" y="846"/>
                    </a:cxn>
                    <a:cxn ang="0">
                      <a:pos x="0" y="149"/>
                    </a:cxn>
                  </a:cxnLst>
                  <a:rect l="0" t="0" r="r" b="b"/>
                  <a:pathLst>
                    <a:path w="223" h="846">
                      <a:moveTo>
                        <a:pt x="0" y="149"/>
                      </a:moveTo>
                      <a:lnTo>
                        <a:pt x="223" y="0"/>
                      </a:lnTo>
                      <a:lnTo>
                        <a:pt x="223" y="700"/>
                      </a:lnTo>
                      <a:lnTo>
                        <a:pt x="1" y="846"/>
                      </a:lnTo>
                      <a:lnTo>
                        <a:pt x="0" y="149"/>
                      </a:lnTo>
                      <a:close/>
                    </a:path>
                  </a:pathLst>
                </a:custGeom>
                <a:solidFill>
                  <a:srgbClr val="D9D9D9"/>
                </a:solidFill>
                <a:ln w="9525" cap="flat" cmpd="sng">
                  <a:solidFill>
                    <a:srgbClr val="FFFFFF"/>
                  </a:solidFill>
                  <a:prstDash val="solid"/>
                  <a:round/>
                  <a:headEnd/>
                  <a:tailEnd/>
                </a:ln>
                <a:effectLst/>
              </p:spPr>
              <p:txBody>
                <a:bodyPr wrap="none" lIns="0" tIns="0" rIns="0" bIns="0" anchor="ctr">
                  <a:noAutofit/>
                </a:bodyPr>
                <a:lstStyle/>
                <a:p>
                  <a:endParaRPr lang="en-US" dirty="0"/>
                </a:p>
              </p:txBody>
            </p:sp>
            <p:sp>
              <p:nvSpPr>
                <p:cNvPr id="430" name="Freeform 25">
                  <a:extLst>
                    <a:ext uri="{FF2B5EF4-FFF2-40B4-BE49-F238E27FC236}">
                      <a16:creationId xmlns:a16="http://schemas.microsoft.com/office/drawing/2014/main" id="{A204524F-F8B6-182A-92EC-F446D039A35A}"/>
                    </a:ext>
                  </a:extLst>
                </p:cNvPr>
                <p:cNvSpPr>
                  <a:spLocks/>
                </p:cNvSpPr>
                <p:nvPr>
                  <p:custDataLst>
                    <p:tags r:id="rId186"/>
                  </p:custDataLst>
                </p:nvPr>
              </p:nvSpPr>
              <p:spPr bwMode="auto">
                <a:xfrm>
                  <a:off x="7565409" y="3129770"/>
                  <a:ext cx="324165" cy="1238152"/>
                </a:xfrm>
                <a:custGeom>
                  <a:avLst/>
                  <a:gdLst/>
                  <a:ahLst/>
                  <a:cxnLst>
                    <a:cxn ang="0">
                      <a:pos x="0" y="149"/>
                    </a:cxn>
                    <a:cxn ang="0">
                      <a:pos x="223" y="0"/>
                    </a:cxn>
                    <a:cxn ang="0">
                      <a:pos x="223" y="700"/>
                    </a:cxn>
                    <a:cxn ang="0">
                      <a:pos x="1" y="846"/>
                    </a:cxn>
                    <a:cxn ang="0">
                      <a:pos x="0" y="149"/>
                    </a:cxn>
                  </a:cxnLst>
                  <a:rect l="0" t="0" r="r" b="b"/>
                  <a:pathLst>
                    <a:path w="223" h="846">
                      <a:moveTo>
                        <a:pt x="0" y="149"/>
                      </a:moveTo>
                      <a:lnTo>
                        <a:pt x="223" y="0"/>
                      </a:lnTo>
                      <a:lnTo>
                        <a:pt x="223" y="700"/>
                      </a:lnTo>
                      <a:lnTo>
                        <a:pt x="1" y="846"/>
                      </a:lnTo>
                      <a:lnTo>
                        <a:pt x="0" y="149"/>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431" name="Freeform 26">
                  <a:extLst>
                    <a:ext uri="{FF2B5EF4-FFF2-40B4-BE49-F238E27FC236}">
                      <a16:creationId xmlns:a16="http://schemas.microsoft.com/office/drawing/2014/main" id="{998327C5-C399-B37A-941A-217930E16189}"/>
                    </a:ext>
                  </a:extLst>
                </p:cNvPr>
                <p:cNvSpPr>
                  <a:spLocks/>
                </p:cNvSpPr>
                <p:nvPr>
                  <p:custDataLst>
                    <p:tags r:id="rId187"/>
                  </p:custDataLst>
                </p:nvPr>
              </p:nvSpPr>
              <p:spPr bwMode="auto">
                <a:xfrm>
                  <a:off x="7565409" y="4152866"/>
                  <a:ext cx="324165" cy="1238151"/>
                </a:xfrm>
                <a:custGeom>
                  <a:avLst/>
                  <a:gdLst/>
                  <a:ahLst/>
                  <a:cxnLst>
                    <a:cxn ang="0">
                      <a:pos x="0" y="149"/>
                    </a:cxn>
                    <a:cxn ang="0">
                      <a:pos x="223" y="0"/>
                    </a:cxn>
                    <a:cxn ang="0">
                      <a:pos x="223" y="700"/>
                    </a:cxn>
                    <a:cxn ang="0">
                      <a:pos x="1" y="846"/>
                    </a:cxn>
                    <a:cxn ang="0">
                      <a:pos x="0" y="149"/>
                    </a:cxn>
                  </a:cxnLst>
                  <a:rect l="0" t="0" r="r" b="b"/>
                  <a:pathLst>
                    <a:path w="223" h="846">
                      <a:moveTo>
                        <a:pt x="0" y="149"/>
                      </a:moveTo>
                      <a:lnTo>
                        <a:pt x="223" y="0"/>
                      </a:lnTo>
                      <a:lnTo>
                        <a:pt x="223" y="700"/>
                      </a:lnTo>
                      <a:lnTo>
                        <a:pt x="1" y="846"/>
                      </a:lnTo>
                      <a:lnTo>
                        <a:pt x="0" y="149"/>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432" name="Freeform 27">
                  <a:extLst>
                    <a:ext uri="{FF2B5EF4-FFF2-40B4-BE49-F238E27FC236}">
                      <a16:creationId xmlns:a16="http://schemas.microsoft.com/office/drawing/2014/main" id="{6A4AFDAA-A5B3-94BD-CC37-80D2B80D8469}"/>
                    </a:ext>
                  </a:extLst>
                </p:cNvPr>
                <p:cNvSpPr>
                  <a:spLocks/>
                </p:cNvSpPr>
                <p:nvPr>
                  <p:custDataLst>
                    <p:tags r:id="rId188"/>
                  </p:custDataLst>
                </p:nvPr>
              </p:nvSpPr>
              <p:spPr bwMode="auto">
                <a:xfrm>
                  <a:off x="7887993" y="1929569"/>
                  <a:ext cx="283052" cy="1200201"/>
                </a:xfrm>
                <a:custGeom>
                  <a:avLst/>
                  <a:gdLst/>
                  <a:ahLst/>
                  <a:cxnLst>
                    <a:cxn ang="0">
                      <a:pos x="0" y="127"/>
                    </a:cxn>
                    <a:cxn ang="0">
                      <a:pos x="195" y="0"/>
                    </a:cxn>
                    <a:cxn ang="0">
                      <a:pos x="195" y="698"/>
                    </a:cxn>
                    <a:cxn ang="0">
                      <a:pos x="1" y="824"/>
                    </a:cxn>
                    <a:cxn ang="0">
                      <a:pos x="0" y="127"/>
                    </a:cxn>
                  </a:cxnLst>
                  <a:rect l="0" t="0" r="r" b="b"/>
                  <a:pathLst>
                    <a:path w="195" h="824">
                      <a:moveTo>
                        <a:pt x="0" y="127"/>
                      </a:moveTo>
                      <a:lnTo>
                        <a:pt x="195" y="0"/>
                      </a:lnTo>
                      <a:lnTo>
                        <a:pt x="195" y="698"/>
                      </a:lnTo>
                      <a:lnTo>
                        <a:pt x="1" y="824"/>
                      </a:lnTo>
                      <a:lnTo>
                        <a:pt x="0" y="127"/>
                      </a:lnTo>
                      <a:close/>
                    </a:path>
                  </a:pathLst>
                </a:custGeom>
                <a:solidFill>
                  <a:srgbClr val="D9D9D9"/>
                </a:solidFill>
                <a:ln w="9525" cap="flat" cmpd="sng">
                  <a:solidFill>
                    <a:srgbClr val="FFFFFF"/>
                  </a:solidFill>
                  <a:prstDash val="solid"/>
                  <a:round/>
                  <a:headEnd/>
                  <a:tailEnd/>
                </a:ln>
                <a:effectLst/>
              </p:spPr>
              <p:txBody>
                <a:bodyPr wrap="none" lIns="0" tIns="0" rIns="0" bIns="0" anchor="ctr">
                  <a:noAutofit/>
                </a:bodyPr>
                <a:lstStyle/>
                <a:p>
                  <a:endParaRPr lang="en-US" dirty="0"/>
                </a:p>
              </p:txBody>
            </p:sp>
            <p:sp>
              <p:nvSpPr>
                <p:cNvPr id="433" name="Freeform 28">
                  <a:extLst>
                    <a:ext uri="{FF2B5EF4-FFF2-40B4-BE49-F238E27FC236}">
                      <a16:creationId xmlns:a16="http://schemas.microsoft.com/office/drawing/2014/main" id="{C71E6EA3-2A60-8F2A-875F-08A95AB78EBB}"/>
                    </a:ext>
                  </a:extLst>
                </p:cNvPr>
                <p:cNvSpPr>
                  <a:spLocks/>
                </p:cNvSpPr>
                <p:nvPr>
                  <p:custDataLst>
                    <p:tags r:id="rId189"/>
                  </p:custDataLst>
                </p:nvPr>
              </p:nvSpPr>
              <p:spPr bwMode="auto">
                <a:xfrm>
                  <a:off x="7887993" y="2946339"/>
                  <a:ext cx="283052" cy="1203363"/>
                </a:xfrm>
                <a:custGeom>
                  <a:avLst/>
                  <a:gdLst/>
                  <a:ahLst/>
                  <a:cxnLst>
                    <a:cxn ang="0">
                      <a:pos x="0" y="127"/>
                    </a:cxn>
                    <a:cxn ang="0">
                      <a:pos x="195" y="0"/>
                    </a:cxn>
                    <a:cxn ang="0">
                      <a:pos x="195" y="698"/>
                    </a:cxn>
                    <a:cxn ang="0">
                      <a:pos x="1" y="824"/>
                    </a:cxn>
                    <a:cxn ang="0">
                      <a:pos x="0" y="127"/>
                    </a:cxn>
                  </a:cxnLst>
                  <a:rect l="0" t="0" r="r" b="b"/>
                  <a:pathLst>
                    <a:path w="195" h="824">
                      <a:moveTo>
                        <a:pt x="0" y="127"/>
                      </a:moveTo>
                      <a:lnTo>
                        <a:pt x="195" y="0"/>
                      </a:lnTo>
                      <a:lnTo>
                        <a:pt x="195" y="698"/>
                      </a:lnTo>
                      <a:lnTo>
                        <a:pt x="1" y="824"/>
                      </a:lnTo>
                      <a:lnTo>
                        <a:pt x="0" y="127"/>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434" name="Freeform 29">
                  <a:extLst>
                    <a:ext uri="{FF2B5EF4-FFF2-40B4-BE49-F238E27FC236}">
                      <a16:creationId xmlns:a16="http://schemas.microsoft.com/office/drawing/2014/main" id="{9047FCC4-3684-CB7B-AAE6-31E580DC8699}"/>
                    </a:ext>
                  </a:extLst>
                </p:cNvPr>
                <p:cNvSpPr>
                  <a:spLocks/>
                </p:cNvSpPr>
                <p:nvPr>
                  <p:custDataLst>
                    <p:tags r:id="rId190"/>
                  </p:custDataLst>
                </p:nvPr>
              </p:nvSpPr>
              <p:spPr bwMode="auto">
                <a:xfrm>
                  <a:off x="7887993" y="3963112"/>
                  <a:ext cx="283052" cy="1211270"/>
                </a:xfrm>
                <a:custGeom>
                  <a:avLst/>
                  <a:gdLst/>
                  <a:ahLst/>
                  <a:cxnLst>
                    <a:cxn ang="0">
                      <a:pos x="0" y="129"/>
                    </a:cxn>
                    <a:cxn ang="0">
                      <a:pos x="195" y="0"/>
                    </a:cxn>
                    <a:cxn ang="0">
                      <a:pos x="195" y="702"/>
                    </a:cxn>
                    <a:cxn ang="0">
                      <a:pos x="1" y="832"/>
                    </a:cxn>
                    <a:cxn ang="0">
                      <a:pos x="0" y="129"/>
                    </a:cxn>
                  </a:cxnLst>
                  <a:rect l="0" t="0" r="r" b="b"/>
                  <a:pathLst>
                    <a:path w="195" h="832">
                      <a:moveTo>
                        <a:pt x="0" y="129"/>
                      </a:moveTo>
                      <a:lnTo>
                        <a:pt x="195" y="0"/>
                      </a:lnTo>
                      <a:lnTo>
                        <a:pt x="195" y="702"/>
                      </a:lnTo>
                      <a:lnTo>
                        <a:pt x="1" y="832"/>
                      </a:lnTo>
                      <a:lnTo>
                        <a:pt x="0" y="129"/>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grpSp>
          <p:cxnSp>
            <p:nvCxnSpPr>
              <p:cNvPr id="520" name="直接连接符 519">
                <a:extLst>
                  <a:ext uri="{FF2B5EF4-FFF2-40B4-BE49-F238E27FC236}">
                    <a16:creationId xmlns:a16="http://schemas.microsoft.com/office/drawing/2014/main" id="{8EF8D13D-539A-46E7-E5DE-5806D1C88CEA}"/>
                  </a:ext>
                </a:extLst>
              </p:cNvPr>
              <p:cNvCxnSpPr>
                <a:cxnSpLocks/>
              </p:cNvCxnSpPr>
              <p:nvPr/>
            </p:nvCxnSpPr>
            <p:spPr>
              <a:xfrm>
                <a:off x="2712639" y="3876332"/>
                <a:ext cx="1097058" cy="1161547"/>
              </a:xfrm>
              <a:prstGeom prst="line">
                <a:avLst/>
              </a:prstGeom>
              <a:ln>
                <a:prstDash val="dash"/>
                <a:tailEnd type="triangle"/>
              </a:ln>
            </p:spPr>
            <p:style>
              <a:lnRef idx="3">
                <a:schemeClr val="accent6"/>
              </a:lnRef>
              <a:fillRef idx="0">
                <a:schemeClr val="accent6"/>
              </a:fillRef>
              <a:effectRef idx="2">
                <a:schemeClr val="accent6"/>
              </a:effectRef>
              <a:fontRef idx="minor">
                <a:schemeClr val="tx1"/>
              </a:fontRef>
            </p:style>
          </p:cxnSp>
          <p:cxnSp>
            <p:nvCxnSpPr>
              <p:cNvPr id="521" name="直接连接符 520">
                <a:extLst>
                  <a:ext uri="{FF2B5EF4-FFF2-40B4-BE49-F238E27FC236}">
                    <a16:creationId xmlns:a16="http://schemas.microsoft.com/office/drawing/2014/main" id="{D88EC717-00B0-9886-54A9-6EC2E4F584D5}"/>
                  </a:ext>
                </a:extLst>
              </p:cNvPr>
              <p:cNvCxnSpPr>
                <a:cxnSpLocks/>
              </p:cNvCxnSpPr>
              <p:nvPr/>
            </p:nvCxnSpPr>
            <p:spPr>
              <a:xfrm>
                <a:off x="1519970" y="5235028"/>
                <a:ext cx="2124038" cy="808740"/>
              </a:xfrm>
              <a:prstGeom prst="line">
                <a:avLst/>
              </a:prstGeom>
              <a:ln>
                <a:prstDash val="dash"/>
                <a:tailEnd type="triangle"/>
              </a:ln>
            </p:spPr>
            <p:style>
              <a:lnRef idx="3">
                <a:schemeClr val="accent6"/>
              </a:lnRef>
              <a:fillRef idx="0">
                <a:schemeClr val="accent6"/>
              </a:fillRef>
              <a:effectRef idx="2">
                <a:schemeClr val="accent6"/>
              </a:effectRef>
              <a:fontRef idx="minor">
                <a:schemeClr val="tx1"/>
              </a:fontRef>
            </p:style>
          </p:cxnSp>
          <p:grpSp>
            <p:nvGrpSpPr>
              <p:cNvPr id="529" name="组合 528">
                <a:extLst>
                  <a:ext uri="{FF2B5EF4-FFF2-40B4-BE49-F238E27FC236}">
                    <a16:creationId xmlns:a16="http://schemas.microsoft.com/office/drawing/2014/main" id="{7714B2D4-F57E-F5A5-8333-57B3450D8F4F}"/>
                  </a:ext>
                </a:extLst>
              </p:cNvPr>
              <p:cNvGrpSpPr/>
              <p:nvPr/>
            </p:nvGrpSpPr>
            <p:grpSpPr>
              <a:xfrm>
                <a:off x="8926583" y="3091640"/>
                <a:ext cx="799871" cy="824750"/>
                <a:chOff x="4015410" y="1926407"/>
                <a:chExt cx="4158798" cy="3755569"/>
              </a:xfrm>
            </p:grpSpPr>
            <p:sp>
              <p:nvSpPr>
                <p:cNvPr id="530" name="Rectangle 3">
                  <a:extLst>
                    <a:ext uri="{FF2B5EF4-FFF2-40B4-BE49-F238E27FC236}">
                      <a16:creationId xmlns:a16="http://schemas.microsoft.com/office/drawing/2014/main" id="{57240DBF-4148-4A07-648D-99E4FA672FAA}"/>
                    </a:ext>
                  </a:extLst>
                </p:cNvPr>
                <p:cNvSpPr>
                  <a:spLocks noChangeArrowheads="1"/>
                </p:cNvSpPr>
                <p:nvPr>
                  <p:custDataLst>
                    <p:tags r:id="rId137"/>
                  </p:custDataLst>
                </p:nvPr>
              </p:nvSpPr>
              <p:spPr bwMode="auto">
                <a:xfrm>
                  <a:off x="5055900" y="2622176"/>
                  <a:ext cx="1038909" cy="1021515"/>
                </a:xfrm>
                <a:prstGeom prst="rect">
                  <a:avLst/>
                </a:prstGeom>
                <a:solidFill>
                  <a:srgbClr val="D9D9D9"/>
                </a:solidFill>
                <a:ln w="9525" algn="ctr">
                  <a:solidFill>
                    <a:srgbClr val="FFFFFF"/>
                  </a:solidFill>
                  <a:miter lim="800000"/>
                  <a:headEnd/>
                  <a:tailEnd/>
                </a:ln>
                <a:effectLst/>
              </p:spPr>
              <p:txBody>
                <a:bodyPr lIns="36005" tIns="36005" rIns="36005" bIns="36005" anchor="ctr">
                  <a:noAutofit/>
                </a:bodyPr>
                <a:lstStyle/>
                <a:p>
                  <a:pPr algn="ctr">
                    <a:tabLst>
                      <a:tab pos="266700" algn="l"/>
                      <a:tab pos="631825" algn="l"/>
                      <a:tab pos="981075" algn="l"/>
                    </a:tabLst>
                  </a:pPr>
                  <a:endParaRPr lang="en-US" dirty="0"/>
                </a:p>
              </p:txBody>
            </p:sp>
            <p:sp>
              <p:nvSpPr>
                <p:cNvPr id="531" name="Rectangle 4">
                  <a:extLst>
                    <a:ext uri="{FF2B5EF4-FFF2-40B4-BE49-F238E27FC236}">
                      <a16:creationId xmlns:a16="http://schemas.microsoft.com/office/drawing/2014/main" id="{6BFB0B07-E627-FD61-5576-97DA020723F9}"/>
                    </a:ext>
                  </a:extLst>
                </p:cNvPr>
                <p:cNvSpPr>
                  <a:spLocks noChangeArrowheads="1"/>
                </p:cNvSpPr>
                <p:nvPr>
                  <p:custDataLst>
                    <p:tags r:id="rId138"/>
                  </p:custDataLst>
                </p:nvPr>
              </p:nvSpPr>
              <p:spPr bwMode="auto">
                <a:xfrm>
                  <a:off x="6094808" y="2622176"/>
                  <a:ext cx="1032584" cy="1021515"/>
                </a:xfrm>
                <a:prstGeom prst="rect">
                  <a:avLst/>
                </a:prstGeom>
                <a:solidFill>
                  <a:srgbClr val="FF0000"/>
                </a:solidFill>
                <a:ln w="9525" algn="ctr">
                  <a:solidFill>
                    <a:srgbClr val="FFFFFF"/>
                  </a:solidFill>
                  <a:miter lim="800000"/>
                  <a:headEnd/>
                  <a:tailEnd/>
                </a:ln>
                <a:effectLst/>
              </p:spPr>
              <p:txBody>
                <a:bodyPr lIns="36005" tIns="36005" rIns="36005" bIns="36005" anchor="ctr">
                  <a:noAutofit/>
                </a:bodyPr>
                <a:lstStyle/>
                <a:p>
                  <a:pPr algn="ctr">
                    <a:tabLst>
                      <a:tab pos="266700" algn="l"/>
                      <a:tab pos="631825" algn="l"/>
                      <a:tab pos="981075" algn="l"/>
                    </a:tabLst>
                  </a:pPr>
                  <a:endParaRPr lang="en-US" dirty="0">
                    <a:solidFill>
                      <a:schemeClr val="bg1"/>
                    </a:solidFill>
                  </a:endParaRPr>
                </a:p>
              </p:txBody>
            </p:sp>
            <p:sp>
              <p:nvSpPr>
                <p:cNvPr id="532" name="Rectangle 5">
                  <a:extLst>
                    <a:ext uri="{FF2B5EF4-FFF2-40B4-BE49-F238E27FC236}">
                      <a16:creationId xmlns:a16="http://schemas.microsoft.com/office/drawing/2014/main" id="{F23AE91F-EE9B-5C8A-3D64-54A75E53E9EF}"/>
                    </a:ext>
                  </a:extLst>
                </p:cNvPr>
                <p:cNvSpPr>
                  <a:spLocks noChangeArrowheads="1"/>
                </p:cNvSpPr>
                <p:nvPr>
                  <p:custDataLst>
                    <p:tags r:id="rId139"/>
                  </p:custDataLst>
                </p:nvPr>
              </p:nvSpPr>
              <p:spPr bwMode="auto">
                <a:xfrm>
                  <a:off x="5055900" y="3637365"/>
                  <a:ext cx="1038909" cy="1021515"/>
                </a:xfrm>
                <a:prstGeom prst="rect">
                  <a:avLst/>
                </a:prstGeom>
                <a:solidFill>
                  <a:srgbClr val="D9D9D9"/>
                </a:solidFill>
                <a:ln w="9525" algn="ctr">
                  <a:solidFill>
                    <a:srgbClr val="FFFFFF"/>
                  </a:solidFill>
                  <a:miter lim="800000"/>
                  <a:headEnd/>
                  <a:tailEnd/>
                </a:ln>
                <a:effectLst/>
              </p:spPr>
              <p:txBody>
                <a:bodyPr lIns="36005" tIns="36005" rIns="36005" bIns="36005" anchor="ctr">
                  <a:noAutofit/>
                </a:bodyPr>
                <a:lstStyle/>
                <a:p>
                  <a:pPr algn="ctr">
                    <a:tabLst>
                      <a:tab pos="266700" algn="l"/>
                      <a:tab pos="631825" algn="l"/>
                      <a:tab pos="981075" algn="l"/>
                    </a:tabLst>
                  </a:pPr>
                  <a:endParaRPr lang="en-US" dirty="0"/>
                </a:p>
              </p:txBody>
            </p:sp>
            <p:sp>
              <p:nvSpPr>
                <p:cNvPr id="533" name="Rectangle 6">
                  <a:extLst>
                    <a:ext uri="{FF2B5EF4-FFF2-40B4-BE49-F238E27FC236}">
                      <a16:creationId xmlns:a16="http://schemas.microsoft.com/office/drawing/2014/main" id="{F99AAD7E-C636-3538-CEB4-3E2DD7473AEE}"/>
                    </a:ext>
                  </a:extLst>
                </p:cNvPr>
                <p:cNvSpPr>
                  <a:spLocks noChangeArrowheads="1"/>
                </p:cNvSpPr>
                <p:nvPr>
                  <p:custDataLst>
                    <p:tags r:id="rId140"/>
                  </p:custDataLst>
                </p:nvPr>
              </p:nvSpPr>
              <p:spPr bwMode="auto">
                <a:xfrm>
                  <a:off x="6094808" y="3637365"/>
                  <a:ext cx="1038910" cy="1021515"/>
                </a:xfrm>
                <a:prstGeom prst="rect">
                  <a:avLst/>
                </a:prstGeom>
                <a:solidFill>
                  <a:srgbClr val="D9D9D9"/>
                </a:solidFill>
                <a:ln w="9525" algn="ctr">
                  <a:solidFill>
                    <a:srgbClr val="FFFFFF"/>
                  </a:solidFill>
                  <a:miter lim="800000"/>
                  <a:headEnd/>
                  <a:tailEnd/>
                </a:ln>
                <a:effectLst/>
              </p:spPr>
              <p:txBody>
                <a:bodyPr lIns="36005" tIns="36005" rIns="36005" bIns="36005" anchor="ctr">
                  <a:noAutofit/>
                </a:bodyPr>
                <a:lstStyle/>
                <a:p>
                  <a:pPr algn="ctr">
                    <a:tabLst>
                      <a:tab pos="266700" algn="l"/>
                      <a:tab pos="631825" algn="l"/>
                      <a:tab pos="981075" algn="l"/>
                    </a:tabLst>
                  </a:pPr>
                  <a:endParaRPr lang="en-US" dirty="0"/>
                </a:p>
              </p:txBody>
            </p:sp>
            <p:sp>
              <p:nvSpPr>
                <p:cNvPr id="534" name="Rectangle 7">
                  <a:extLst>
                    <a:ext uri="{FF2B5EF4-FFF2-40B4-BE49-F238E27FC236}">
                      <a16:creationId xmlns:a16="http://schemas.microsoft.com/office/drawing/2014/main" id="{05EB81D7-7633-CC08-E754-817D6484E2F1}"/>
                    </a:ext>
                  </a:extLst>
                </p:cNvPr>
                <p:cNvSpPr>
                  <a:spLocks noChangeArrowheads="1"/>
                </p:cNvSpPr>
                <p:nvPr>
                  <p:custDataLst>
                    <p:tags r:id="rId141"/>
                  </p:custDataLst>
                </p:nvPr>
              </p:nvSpPr>
              <p:spPr bwMode="auto">
                <a:xfrm>
                  <a:off x="4016989" y="2622176"/>
                  <a:ext cx="1038910" cy="1021515"/>
                </a:xfrm>
                <a:prstGeom prst="rect">
                  <a:avLst/>
                </a:prstGeom>
                <a:solidFill>
                  <a:srgbClr val="D9D9D9"/>
                </a:solidFill>
                <a:ln w="9525" algn="ctr">
                  <a:solidFill>
                    <a:srgbClr val="FFFFFF"/>
                  </a:solidFill>
                  <a:miter lim="800000"/>
                  <a:headEnd/>
                  <a:tailEnd/>
                </a:ln>
                <a:effectLst/>
              </p:spPr>
              <p:txBody>
                <a:bodyPr lIns="36005" tIns="36005" rIns="36005" bIns="36005" anchor="ctr">
                  <a:noAutofit/>
                </a:bodyPr>
                <a:lstStyle/>
                <a:p>
                  <a:pPr algn="ctr">
                    <a:tabLst>
                      <a:tab pos="266700" algn="l"/>
                      <a:tab pos="631825" algn="l"/>
                      <a:tab pos="981075" algn="l"/>
                    </a:tabLst>
                  </a:pPr>
                  <a:endParaRPr lang="en-US" dirty="0"/>
                </a:p>
              </p:txBody>
            </p:sp>
            <p:sp>
              <p:nvSpPr>
                <p:cNvPr id="535" name="Rectangle 8">
                  <a:extLst>
                    <a:ext uri="{FF2B5EF4-FFF2-40B4-BE49-F238E27FC236}">
                      <a16:creationId xmlns:a16="http://schemas.microsoft.com/office/drawing/2014/main" id="{41AD04A2-DBC9-AFBD-E6CF-B18B0B204C1C}"/>
                    </a:ext>
                  </a:extLst>
                </p:cNvPr>
                <p:cNvSpPr>
                  <a:spLocks noChangeArrowheads="1"/>
                </p:cNvSpPr>
                <p:nvPr>
                  <p:custDataLst>
                    <p:tags r:id="rId142"/>
                  </p:custDataLst>
                </p:nvPr>
              </p:nvSpPr>
              <p:spPr bwMode="auto">
                <a:xfrm>
                  <a:off x="4016989" y="3637365"/>
                  <a:ext cx="1038910" cy="1021515"/>
                </a:xfrm>
                <a:prstGeom prst="rect">
                  <a:avLst/>
                </a:prstGeom>
                <a:solidFill>
                  <a:srgbClr val="D9D9D9"/>
                </a:solidFill>
                <a:ln w="9525" algn="ctr">
                  <a:solidFill>
                    <a:srgbClr val="FFFFFF"/>
                  </a:solidFill>
                  <a:miter lim="800000"/>
                  <a:headEnd/>
                  <a:tailEnd/>
                </a:ln>
                <a:effectLst/>
              </p:spPr>
              <p:txBody>
                <a:bodyPr lIns="36005" tIns="36005" rIns="36005" bIns="36005" anchor="ctr">
                  <a:noAutofit/>
                </a:bodyPr>
                <a:lstStyle/>
                <a:p>
                  <a:pPr algn="ctr">
                    <a:tabLst>
                      <a:tab pos="266700" algn="l"/>
                      <a:tab pos="631825" algn="l"/>
                      <a:tab pos="981075" algn="l"/>
                    </a:tabLst>
                  </a:pPr>
                  <a:endParaRPr lang="en-US" dirty="0"/>
                </a:p>
              </p:txBody>
            </p:sp>
            <p:sp>
              <p:nvSpPr>
                <p:cNvPr id="536" name="Rectangle 9">
                  <a:extLst>
                    <a:ext uri="{FF2B5EF4-FFF2-40B4-BE49-F238E27FC236}">
                      <a16:creationId xmlns:a16="http://schemas.microsoft.com/office/drawing/2014/main" id="{3A43E7F1-9C1B-B462-4DD6-0E62B09B30D9}"/>
                    </a:ext>
                  </a:extLst>
                </p:cNvPr>
                <p:cNvSpPr>
                  <a:spLocks noChangeArrowheads="1"/>
                </p:cNvSpPr>
                <p:nvPr>
                  <p:custDataLst>
                    <p:tags r:id="rId143"/>
                  </p:custDataLst>
                </p:nvPr>
              </p:nvSpPr>
              <p:spPr bwMode="auto">
                <a:xfrm>
                  <a:off x="5055900" y="4660461"/>
                  <a:ext cx="1038909" cy="1021515"/>
                </a:xfrm>
                <a:prstGeom prst="rect">
                  <a:avLst/>
                </a:prstGeom>
                <a:solidFill>
                  <a:srgbClr val="D9D9D9"/>
                </a:solidFill>
                <a:ln w="9525" algn="ctr">
                  <a:solidFill>
                    <a:srgbClr val="FFFFFF"/>
                  </a:solidFill>
                  <a:miter lim="800000"/>
                  <a:headEnd/>
                  <a:tailEnd/>
                </a:ln>
                <a:effectLst/>
              </p:spPr>
              <p:txBody>
                <a:bodyPr lIns="36005" tIns="36005" rIns="36005" bIns="36005" anchor="ctr">
                  <a:noAutofit/>
                </a:bodyPr>
                <a:lstStyle/>
                <a:p>
                  <a:pPr algn="ctr">
                    <a:tabLst>
                      <a:tab pos="266700" algn="l"/>
                      <a:tab pos="631825" algn="l"/>
                      <a:tab pos="981075" algn="l"/>
                    </a:tabLst>
                  </a:pPr>
                  <a:endParaRPr lang="en-US" dirty="0"/>
                </a:p>
              </p:txBody>
            </p:sp>
            <p:sp>
              <p:nvSpPr>
                <p:cNvPr id="537" name="Rectangle 10">
                  <a:extLst>
                    <a:ext uri="{FF2B5EF4-FFF2-40B4-BE49-F238E27FC236}">
                      <a16:creationId xmlns:a16="http://schemas.microsoft.com/office/drawing/2014/main" id="{5B5EE096-D010-2633-37FF-FCC43A8E4F2C}"/>
                    </a:ext>
                  </a:extLst>
                </p:cNvPr>
                <p:cNvSpPr>
                  <a:spLocks noChangeArrowheads="1"/>
                </p:cNvSpPr>
                <p:nvPr>
                  <p:custDataLst>
                    <p:tags r:id="rId144"/>
                  </p:custDataLst>
                </p:nvPr>
              </p:nvSpPr>
              <p:spPr bwMode="auto">
                <a:xfrm>
                  <a:off x="6094808" y="4660461"/>
                  <a:ext cx="1038910" cy="1021515"/>
                </a:xfrm>
                <a:prstGeom prst="rect">
                  <a:avLst/>
                </a:prstGeom>
                <a:solidFill>
                  <a:srgbClr val="D9D9D9"/>
                </a:solidFill>
                <a:ln w="9525" algn="ctr">
                  <a:solidFill>
                    <a:srgbClr val="FFFFFF"/>
                  </a:solidFill>
                  <a:miter lim="800000"/>
                  <a:headEnd/>
                  <a:tailEnd/>
                </a:ln>
                <a:effectLst/>
              </p:spPr>
              <p:txBody>
                <a:bodyPr lIns="36005" tIns="36005" rIns="36005" bIns="36005" anchor="ctr">
                  <a:noAutofit/>
                </a:bodyPr>
                <a:lstStyle/>
                <a:p>
                  <a:pPr algn="ctr">
                    <a:tabLst>
                      <a:tab pos="266700" algn="l"/>
                      <a:tab pos="631825" algn="l"/>
                      <a:tab pos="981075" algn="l"/>
                    </a:tabLst>
                  </a:pPr>
                  <a:endParaRPr lang="en-US" dirty="0"/>
                </a:p>
              </p:txBody>
            </p:sp>
            <p:sp>
              <p:nvSpPr>
                <p:cNvPr id="538" name="Rectangle 11">
                  <a:extLst>
                    <a:ext uri="{FF2B5EF4-FFF2-40B4-BE49-F238E27FC236}">
                      <a16:creationId xmlns:a16="http://schemas.microsoft.com/office/drawing/2014/main" id="{672A81BF-E3B0-2CDD-19D5-A93404B844FD}"/>
                    </a:ext>
                  </a:extLst>
                </p:cNvPr>
                <p:cNvSpPr>
                  <a:spLocks noChangeArrowheads="1"/>
                </p:cNvSpPr>
                <p:nvPr>
                  <p:custDataLst>
                    <p:tags r:id="rId145"/>
                  </p:custDataLst>
                </p:nvPr>
              </p:nvSpPr>
              <p:spPr bwMode="auto">
                <a:xfrm>
                  <a:off x="4016989" y="4660461"/>
                  <a:ext cx="1038910" cy="1021515"/>
                </a:xfrm>
                <a:prstGeom prst="rect">
                  <a:avLst/>
                </a:prstGeom>
                <a:solidFill>
                  <a:srgbClr val="D9D9D9"/>
                </a:solidFill>
                <a:ln w="9525" algn="ctr">
                  <a:solidFill>
                    <a:srgbClr val="FFFFFF"/>
                  </a:solidFill>
                  <a:miter lim="800000"/>
                  <a:headEnd/>
                  <a:tailEnd/>
                </a:ln>
                <a:effectLst/>
              </p:spPr>
              <p:txBody>
                <a:bodyPr lIns="36005" tIns="36005" rIns="36005" bIns="36005" anchor="ctr">
                  <a:noAutofit/>
                </a:bodyPr>
                <a:lstStyle/>
                <a:p>
                  <a:pPr algn="ctr">
                    <a:tabLst>
                      <a:tab pos="266700" algn="l"/>
                      <a:tab pos="631825" algn="l"/>
                      <a:tab pos="981075" algn="l"/>
                    </a:tabLst>
                  </a:pPr>
                  <a:endParaRPr lang="en-US" dirty="0"/>
                </a:p>
              </p:txBody>
            </p:sp>
            <p:sp>
              <p:nvSpPr>
                <p:cNvPr id="539" name="Freeform 12">
                  <a:extLst>
                    <a:ext uri="{FF2B5EF4-FFF2-40B4-BE49-F238E27FC236}">
                      <a16:creationId xmlns:a16="http://schemas.microsoft.com/office/drawing/2014/main" id="{091C0368-53B2-EE3B-6B14-D7CFD5124A94}"/>
                    </a:ext>
                  </a:extLst>
                </p:cNvPr>
                <p:cNvSpPr>
                  <a:spLocks/>
                </p:cNvSpPr>
                <p:nvPr>
                  <p:custDataLst>
                    <p:tags r:id="rId146"/>
                  </p:custDataLst>
                </p:nvPr>
              </p:nvSpPr>
              <p:spPr bwMode="auto">
                <a:xfrm>
                  <a:off x="4015410" y="2329636"/>
                  <a:ext cx="1481671" cy="290957"/>
                </a:xfrm>
                <a:custGeom>
                  <a:avLst/>
                  <a:gdLst/>
                  <a:ahLst/>
                  <a:cxnLst>
                    <a:cxn ang="0">
                      <a:pos x="0" y="200"/>
                    </a:cxn>
                    <a:cxn ang="0">
                      <a:pos x="300" y="0"/>
                    </a:cxn>
                    <a:cxn ang="0">
                      <a:pos x="1019" y="0"/>
                    </a:cxn>
                    <a:cxn ang="0">
                      <a:pos x="714" y="200"/>
                    </a:cxn>
                    <a:cxn ang="0">
                      <a:pos x="0" y="200"/>
                    </a:cxn>
                  </a:cxnLst>
                  <a:rect l="0" t="0" r="r" b="b"/>
                  <a:pathLst>
                    <a:path w="1019" h="200">
                      <a:moveTo>
                        <a:pt x="0" y="200"/>
                      </a:moveTo>
                      <a:lnTo>
                        <a:pt x="300" y="0"/>
                      </a:lnTo>
                      <a:lnTo>
                        <a:pt x="1019" y="0"/>
                      </a:lnTo>
                      <a:lnTo>
                        <a:pt x="714" y="200"/>
                      </a:lnTo>
                      <a:lnTo>
                        <a:pt x="0" y="200"/>
                      </a:lnTo>
                      <a:close/>
                    </a:path>
                  </a:pathLst>
                </a:custGeom>
                <a:solidFill>
                  <a:srgbClr val="D9D9D9"/>
                </a:solidFill>
                <a:ln w="9525" cap="flat" cmpd="sng">
                  <a:solidFill>
                    <a:srgbClr val="FFFFFF"/>
                  </a:solidFill>
                  <a:prstDash val="solid"/>
                  <a:round/>
                  <a:headEnd/>
                  <a:tailEnd/>
                </a:ln>
                <a:effectLst/>
              </p:spPr>
              <p:txBody>
                <a:bodyPr wrap="none" lIns="0" tIns="0" rIns="0" bIns="0" anchor="ctr">
                  <a:noAutofit/>
                </a:bodyPr>
                <a:lstStyle/>
                <a:p>
                  <a:endParaRPr lang="en-US" dirty="0"/>
                </a:p>
              </p:txBody>
            </p:sp>
            <p:sp>
              <p:nvSpPr>
                <p:cNvPr id="540" name="Freeform 13">
                  <a:extLst>
                    <a:ext uri="{FF2B5EF4-FFF2-40B4-BE49-F238E27FC236}">
                      <a16:creationId xmlns:a16="http://schemas.microsoft.com/office/drawing/2014/main" id="{53A2FC35-628D-DB77-0B9D-A40FDE38171C}"/>
                    </a:ext>
                  </a:extLst>
                </p:cNvPr>
                <p:cNvSpPr>
                  <a:spLocks/>
                </p:cNvSpPr>
                <p:nvPr>
                  <p:custDataLst>
                    <p:tags r:id="rId147"/>
                  </p:custDataLst>
                </p:nvPr>
              </p:nvSpPr>
              <p:spPr bwMode="auto">
                <a:xfrm>
                  <a:off x="5052737" y="2329636"/>
                  <a:ext cx="1481671" cy="290957"/>
                </a:xfrm>
                <a:custGeom>
                  <a:avLst/>
                  <a:gdLst/>
                  <a:ahLst/>
                  <a:cxnLst>
                    <a:cxn ang="0">
                      <a:pos x="0" y="200"/>
                    </a:cxn>
                    <a:cxn ang="0">
                      <a:pos x="300" y="0"/>
                    </a:cxn>
                    <a:cxn ang="0">
                      <a:pos x="1019" y="0"/>
                    </a:cxn>
                    <a:cxn ang="0">
                      <a:pos x="714" y="200"/>
                    </a:cxn>
                    <a:cxn ang="0">
                      <a:pos x="0" y="200"/>
                    </a:cxn>
                  </a:cxnLst>
                  <a:rect l="0" t="0" r="r" b="b"/>
                  <a:pathLst>
                    <a:path w="1019" h="200">
                      <a:moveTo>
                        <a:pt x="0" y="200"/>
                      </a:moveTo>
                      <a:lnTo>
                        <a:pt x="300" y="0"/>
                      </a:lnTo>
                      <a:lnTo>
                        <a:pt x="1019" y="0"/>
                      </a:lnTo>
                      <a:lnTo>
                        <a:pt x="714" y="200"/>
                      </a:lnTo>
                      <a:lnTo>
                        <a:pt x="0" y="200"/>
                      </a:lnTo>
                      <a:close/>
                    </a:path>
                  </a:pathLst>
                </a:custGeom>
                <a:solidFill>
                  <a:srgbClr val="D9D9D9"/>
                </a:solidFill>
                <a:ln w="9525" cap="flat" cmpd="sng">
                  <a:solidFill>
                    <a:srgbClr val="FFFFFF"/>
                  </a:solidFill>
                  <a:prstDash val="solid"/>
                  <a:round/>
                  <a:headEnd/>
                  <a:tailEnd/>
                </a:ln>
                <a:effectLst/>
              </p:spPr>
              <p:txBody>
                <a:bodyPr wrap="none" lIns="0" tIns="0" rIns="0" bIns="0" anchor="ctr">
                  <a:noAutofit/>
                </a:bodyPr>
                <a:lstStyle/>
                <a:p>
                  <a:endParaRPr lang="en-US" dirty="0"/>
                </a:p>
              </p:txBody>
            </p:sp>
            <p:sp>
              <p:nvSpPr>
                <p:cNvPr id="541" name="Freeform 14">
                  <a:extLst>
                    <a:ext uri="{FF2B5EF4-FFF2-40B4-BE49-F238E27FC236}">
                      <a16:creationId xmlns:a16="http://schemas.microsoft.com/office/drawing/2014/main" id="{8311DC8F-B5C0-B906-8369-04C3FF6EEA31}"/>
                    </a:ext>
                  </a:extLst>
                </p:cNvPr>
                <p:cNvSpPr>
                  <a:spLocks/>
                </p:cNvSpPr>
                <p:nvPr>
                  <p:custDataLst>
                    <p:tags r:id="rId148"/>
                  </p:custDataLst>
                </p:nvPr>
              </p:nvSpPr>
              <p:spPr bwMode="auto">
                <a:xfrm>
                  <a:off x="6094808" y="2329636"/>
                  <a:ext cx="1473764" cy="290957"/>
                </a:xfrm>
                <a:custGeom>
                  <a:avLst/>
                  <a:gdLst/>
                  <a:ahLst/>
                  <a:cxnLst>
                    <a:cxn ang="0">
                      <a:pos x="0" y="200"/>
                    </a:cxn>
                    <a:cxn ang="0">
                      <a:pos x="300" y="0"/>
                    </a:cxn>
                    <a:cxn ang="0">
                      <a:pos x="1019" y="0"/>
                    </a:cxn>
                    <a:cxn ang="0">
                      <a:pos x="714" y="200"/>
                    </a:cxn>
                    <a:cxn ang="0">
                      <a:pos x="0" y="200"/>
                    </a:cxn>
                  </a:cxnLst>
                  <a:rect l="0" t="0" r="r" b="b"/>
                  <a:pathLst>
                    <a:path w="1019" h="200">
                      <a:moveTo>
                        <a:pt x="0" y="200"/>
                      </a:moveTo>
                      <a:lnTo>
                        <a:pt x="300" y="0"/>
                      </a:lnTo>
                      <a:lnTo>
                        <a:pt x="1019" y="0"/>
                      </a:lnTo>
                      <a:lnTo>
                        <a:pt x="714" y="200"/>
                      </a:lnTo>
                      <a:lnTo>
                        <a:pt x="0" y="200"/>
                      </a:lnTo>
                      <a:close/>
                    </a:path>
                  </a:pathLst>
                </a:custGeom>
                <a:solidFill>
                  <a:srgbClr val="FF0000"/>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542" name="Freeform 15">
                  <a:extLst>
                    <a:ext uri="{FF2B5EF4-FFF2-40B4-BE49-F238E27FC236}">
                      <a16:creationId xmlns:a16="http://schemas.microsoft.com/office/drawing/2014/main" id="{06B2C46D-FB60-31E3-2F0D-5AE228A26290}"/>
                    </a:ext>
                  </a:extLst>
                </p:cNvPr>
                <p:cNvSpPr>
                  <a:spLocks/>
                </p:cNvSpPr>
                <p:nvPr>
                  <p:custDataLst>
                    <p:tags r:id="rId149"/>
                  </p:custDataLst>
                </p:nvPr>
              </p:nvSpPr>
              <p:spPr bwMode="auto">
                <a:xfrm>
                  <a:off x="4448683" y="2109836"/>
                  <a:ext cx="1372561" cy="221381"/>
                </a:xfrm>
                <a:custGeom>
                  <a:avLst/>
                  <a:gdLst/>
                  <a:ahLst/>
                  <a:cxnLst>
                    <a:cxn ang="0">
                      <a:pos x="0" y="152"/>
                    </a:cxn>
                    <a:cxn ang="0">
                      <a:pos x="230" y="0"/>
                    </a:cxn>
                    <a:cxn ang="0">
                      <a:pos x="943" y="0"/>
                    </a:cxn>
                    <a:cxn ang="0">
                      <a:pos x="714" y="152"/>
                    </a:cxn>
                    <a:cxn ang="0">
                      <a:pos x="0" y="152"/>
                    </a:cxn>
                  </a:cxnLst>
                  <a:rect l="0" t="0" r="r" b="b"/>
                  <a:pathLst>
                    <a:path w="943" h="152">
                      <a:moveTo>
                        <a:pt x="0" y="152"/>
                      </a:moveTo>
                      <a:lnTo>
                        <a:pt x="230" y="0"/>
                      </a:lnTo>
                      <a:lnTo>
                        <a:pt x="943" y="0"/>
                      </a:lnTo>
                      <a:lnTo>
                        <a:pt x="714" y="152"/>
                      </a:lnTo>
                      <a:lnTo>
                        <a:pt x="0" y="152"/>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543" name="Freeform 16">
                  <a:extLst>
                    <a:ext uri="{FF2B5EF4-FFF2-40B4-BE49-F238E27FC236}">
                      <a16:creationId xmlns:a16="http://schemas.microsoft.com/office/drawing/2014/main" id="{7EAAD696-30D2-3D08-4A1A-FE0C1E22B8EE}"/>
                    </a:ext>
                  </a:extLst>
                </p:cNvPr>
                <p:cNvSpPr>
                  <a:spLocks/>
                </p:cNvSpPr>
                <p:nvPr>
                  <p:custDataLst>
                    <p:tags r:id="rId150"/>
                  </p:custDataLst>
                </p:nvPr>
              </p:nvSpPr>
              <p:spPr bwMode="auto">
                <a:xfrm>
                  <a:off x="5484429" y="2109836"/>
                  <a:ext cx="1374144" cy="221381"/>
                </a:xfrm>
                <a:custGeom>
                  <a:avLst/>
                  <a:gdLst/>
                  <a:ahLst/>
                  <a:cxnLst>
                    <a:cxn ang="0">
                      <a:pos x="0" y="152"/>
                    </a:cxn>
                    <a:cxn ang="0">
                      <a:pos x="230" y="0"/>
                    </a:cxn>
                    <a:cxn ang="0">
                      <a:pos x="943" y="0"/>
                    </a:cxn>
                    <a:cxn ang="0">
                      <a:pos x="714" y="152"/>
                    </a:cxn>
                    <a:cxn ang="0">
                      <a:pos x="0" y="152"/>
                    </a:cxn>
                  </a:cxnLst>
                  <a:rect l="0" t="0" r="r" b="b"/>
                  <a:pathLst>
                    <a:path w="943" h="152">
                      <a:moveTo>
                        <a:pt x="0" y="152"/>
                      </a:moveTo>
                      <a:lnTo>
                        <a:pt x="230" y="0"/>
                      </a:lnTo>
                      <a:lnTo>
                        <a:pt x="943" y="0"/>
                      </a:lnTo>
                      <a:lnTo>
                        <a:pt x="714" y="152"/>
                      </a:lnTo>
                      <a:lnTo>
                        <a:pt x="0" y="152"/>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544" name="Freeform 17">
                  <a:extLst>
                    <a:ext uri="{FF2B5EF4-FFF2-40B4-BE49-F238E27FC236}">
                      <a16:creationId xmlns:a16="http://schemas.microsoft.com/office/drawing/2014/main" id="{25B2FB40-5912-BA20-F56B-282C8A322BD4}"/>
                    </a:ext>
                  </a:extLst>
                </p:cNvPr>
                <p:cNvSpPr>
                  <a:spLocks/>
                </p:cNvSpPr>
                <p:nvPr>
                  <p:custDataLst>
                    <p:tags r:id="rId151"/>
                  </p:custDataLst>
                </p:nvPr>
              </p:nvSpPr>
              <p:spPr bwMode="auto">
                <a:xfrm>
                  <a:off x="6523339" y="2109836"/>
                  <a:ext cx="1374143" cy="221381"/>
                </a:xfrm>
                <a:custGeom>
                  <a:avLst/>
                  <a:gdLst/>
                  <a:ahLst/>
                  <a:cxnLst>
                    <a:cxn ang="0">
                      <a:pos x="0" y="152"/>
                    </a:cxn>
                    <a:cxn ang="0">
                      <a:pos x="230" y="0"/>
                    </a:cxn>
                    <a:cxn ang="0">
                      <a:pos x="943" y="0"/>
                    </a:cxn>
                    <a:cxn ang="0">
                      <a:pos x="714" y="152"/>
                    </a:cxn>
                    <a:cxn ang="0">
                      <a:pos x="0" y="152"/>
                    </a:cxn>
                  </a:cxnLst>
                  <a:rect l="0" t="0" r="r" b="b"/>
                  <a:pathLst>
                    <a:path w="943" h="152">
                      <a:moveTo>
                        <a:pt x="0" y="152"/>
                      </a:moveTo>
                      <a:lnTo>
                        <a:pt x="230" y="0"/>
                      </a:lnTo>
                      <a:lnTo>
                        <a:pt x="943" y="0"/>
                      </a:lnTo>
                      <a:lnTo>
                        <a:pt x="714" y="152"/>
                      </a:lnTo>
                      <a:lnTo>
                        <a:pt x="0" y="152"/>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545" name="Freeform 18">
                  <a:extLst>
                    <a:ext uri="{FF2B5EF4-FFF2-40B4-BE49-F238E27FC236}">
                      <a16:creationId xmlns:a16="http://schemas.microsoft.com/office/drawing/2014/main" id="{26E1F17D-0D61-986C-5A55-4D287032C417}"/>
                    </a:ext>
                  </a:extLst>
                </p:cNvPr>
                <p:cNvSpPr>
                  <a:spLocks/>
                </p:cNvSpPr>
                <p:nvPr>
                  <p:custDataLst>
                    <p:tags r:id="rId152"/>
                  </p:custDataLst>
                </p:nvPr>
              </p:nvSpPr>
              <p:spPr bwMode="auto">
                <a:xfrm>
                  <a:off x="4788660" y="1926407"/>
                  <a:ext cx="1310891" cy="185011"/>
                </a:xfrm>
                <a:custGeom>
                  <a:avLst/>
                  <a:gdLst/>
                  <a:ahLst/>
                  <a:cxnLst>
                    <a:cxn ang="0">
                      <a:pos x="0" y="127"/>
                    </a:cxn>
                    <a:cxn ang="0">
                      <a:pos x="190" y="0"/>
                    </a:cxn>
                    <a:cxn ang="0">
                      <a:pos x="907" y="0"/>
                    </a:cxn>
                    <a:cxn ang="0">
                      <a:pos x="714" y="127"/>
                    </a:cxn>
                    <a:cxn ang="0">
                      <a:pos x="0" y="127"/>
                    </a:cxn>
                  </a:cxnLst>
                  <a:rect l="0" t="0" r="r" b="b"/>
                  <a:pathLst>
                    <a:path w="907" h="127">
                      <a:moveTo>
                        <a:pt x="0" y="127"/>
                      </a:moveTo>
                      <a:lnTo>
                        <a:pt x="190" y="0"/>
                      </a:lnTo>
                      <a:lnTo>
                        <a:pt x="907" y="0"/>
                      </a:lnTo>
                      <a:lnTo>
                        <a:pt x="714" y="127"/>
                      </a:lnTo>
                      <a:lnTo>
                        <a:pt x="0" y="127"/>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546" name="Freeform 19">
                  <a:extLst>
                    <a:ext uri="{FF2B5EF4-FFF2-40B4-BE49-F238E27FC236}">
                      <a16:creationId xmlns:a16="http://schemas.microsoft.com/office/drawing/2014/main" id="{925277AC-0F6A-D8B0-8DC9-303AEB87FE47}"/>
                    </a:ext>
                  </a:extLst>
                </p:cNvPr>
                <p:cNvSpPr>
                  <a:spLocks/>
                </p:cNvSpPr>
                <p:nvPr>
                  <p:custDataLst>
                    <p:tags r:id="rId153"/>
                  </p:custDataLst>
                </p:nvPr>
              </p:nvSpPr>
              <p:spPr bwMode="auto">
                <a:xfrm>
                  <a:off x="5822826" y="1926407"/>
                  <a:ext cx="1310891" cy="185011"/>
                </a:xfrm>
                <a:custGeom>
                  <a:avLst/>
                  <a:gdLst/>
                  <a:ahLst/>
                  <a:cxnLst>
                    <a:cxn ang="0">
                      <a:pos x="0" y="127"/>
                    </a:cxn>
                    <a:cxn ang="0">
                      <a:pos x="190" y="0"/>
                    </a:cxn>
                    <a:cxn ang="0">
                      <a:pos x="907" y="0"/>
                    </a:cxn>
                    <a:cxn ang="0">
                      <a:pos x="714" y="127"/>
                    </a:cxn>
                    <a:cxn ang="0">
                      <a:pos x="0" y="127"/>
                    </a:cxn>
                  </a:cxnLst>
                  <a:rect l="0" t="0" r="r" b="b"/>
                  <a:pathLst>
                    <a:path w="907" h="127">
                      <a:moveTo>
                        <a:pt x="0" y="127"/>
                      </a:moveTo>
                      <a:lnTo>
                        <a:pt x="190" y="0"/>
                      </a:lnTo>
                      <a:lnTo>
                        <a:pt x="907" y="0"/>
                      </a:lnTo>
                      <a:lnTo>
                        <a:pt x="714" y="127"/>
                      </a:lnTo>
                      <a:lnTo>
                        <a:pt x="0" y="127"/>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547" name="Freeform 20">
                  <a:extLst>
                    <a:ext uri="{FF2B5EF4-FFF2-40B4-BE49-F238E27FC236}">
                      <a16:creationId xmlns:a16="http://schemas.microsoft.com/office/drawing/2014/main" id="{34544C28-7408-C03E-9B4C-C0BC26795B42}"/>
                    </a:ext>
                  </a:extLst>
                </p:cNvPr>
                <p:cNvSpPr>
                  <a:spLocks/>
                </p:cNvSpPr>
                <p:nvPr>
                  <p:custDataLst>
                    <p:tags r:id="rId154"/>
                  </p:custDataLst>
                </p:nvPr>
              </p:nvSpPr>
              <p:spPr bwMode="auto">
                <a:xfrm>
                  <a:off x="6853829" y="1926407"/>
                  <a:ext cx="1320379" cy="185011"/>
                </a:xfrm>
                <a:custGeom>
                  <a:avLst/>
                  <a:gdLst/>
                  <a:ahLst/>
                  <a:cxnLst>
                    <a:cxn ang="0">
                      <a:pos x="0" y="127"/>
                    </a:cxn>
                    <a:cxn ang="0">
                      <a:pos x="190" y="0"/>
                    </a:cxn>
                    <a:cxn ang="0">
                      <a:pos x="907" y="0"/>
                    </a:cxn>
                    <a:cxn ang="0">
                      <a:pos x="714" y="127"/>
                    </a:cxn>
                    <a:cxn ang="0">
                      <a:pos x="0" y="127"/>
                    </a:cxn>
                  </a:cxnLst>
                  <a:rect l="0" t="0" r="r" b="b"/>
                  <a:pathLst>
                    <a:path w="907" h="127">
                      <a:moveTo>
                        <a:pt x="0" y="127"/>
                      </a:moveTo>
                      <a:lnTo>
                        <a:pt x="190" y="0"/>
                      </a:lnTo>
                      <a:lnTo>
                        <a:pt x="907" y="0"/>
                      </a:lnTo>
                      <a:lnTo>
                        <a:pt x="714" y="127"/>
                      </a:lnTo>
                      <a:lnTo>
                        <a:pt x="0" y="127"/>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548" name="Freeform 21">
                  <a:extLst>
                    <a:ext uri="{FF2B5EF4-FFF2-40B4-BE49-F238E27FC236}">
                      <a16:creationId xmlns:a16="http://schemas.microsoft.com/office/drawing/2014/main" id="{0CE0BAF6-139A-669C-734C-BF7E335BDB92}"/>
                    </a:ext>
                  </a:extLst>
                </p:cNvPr>
                <p:cNvSpPr>
                  <a:spLocks/>
                </p:cNvSpPr>
                <p:nvPr>
                  <p:custDataLst>
                    <p:tags r:id="rId155"/>
                  </p:custDataLst>
                </p:nvPr>
              </p:nvSpPr>
              <p:spPr bwMode="auto">
                <a:xfrm>
                  <a:off x="7125811" y="2329637"/>
                  <a:ext cx="439599" cy="1307730"/>
                </a:xfrm>
                <a:custGeom>
                  <a:avLst/>
                  <a:gdLst/>
                  <a:ahLst/>
                  <a:cxnLst>
                    <a:cxn ang="0">
                      <a:pos x="0" y="200"/>
                    </a:cxn>
                    <a:cxn ang="0">
                      <a:pos x="303" y="0"/>
                    </a:cxn>
                    <a:cxn ang="0">
                      <a:pos x="303" y="698"/>
                    </a:cxn>
                    <a:cxn ang="0">
                      <a:pos x="1" y="897"/>
                    </a:cxn>
                    <a:cxn ang="0">
                      <a:pos x="0" y="200"/>
                    </a:cxn>
                  </a:cxnLst>
                  <a:rect l="0" t="0" r="r" b="b"/>
                  <a:pathLst>
                    <a:path w="303" h="897">
                      <a:moveTo>
                        <a:pt x="0" y="200"/>
                      </a:moveTo>
                      <a:lnTo>
                        <a:pt x="303" y="0"/>
                      </a:lnTo>
                      <a:lnTo>
                        <a:pt x="303" y="698"/>
                      </a:lnTo>
                      <a:lnTo>
                        <a:pt x="1" y="897"/>
                      </a:lnTo>
                      <a:lnTo>
                        <a:pt x="0" y="200"/>
                      </a:lnTo>
                      <a:close/>
                    </a:path>
                  </a:pathLst>
                </a:custGeom>
                <a:solidFill>
                  <a:srgbClr val="FF0000"/>
                </a:solidFill>
                <a:ln w="9525" cap="flat" cmpd="sng">
                  <a:solidFill>
                    <a:srgbClr val="FFFFFF"/>
                  </a:solidFill>
                  <a:prstDash val="solid"/>
                  <a:round/>
                  <a:headEnd/>
                  <a:tailEnd/>
                </a:ln>
                <a:effectLst/>
              </p:spPr>
              <p:txBody>
                <a:bodyPr wrap="none" lIns="0" tIns="0" rIns="0" bIns="0" anchor="ctr">
                  <a:noAutofit/>
                </a:bodyPr>
                <a:lstStyle/>
                <a:p>
                  <a:endParaRPr lang="en-US" dirty="0"/>
                </a:p>
              </p:txBody>
            </p:sp>
            <p:sp>
              <p:nvSpPr>
                <p:cNvPr id="549" name="Freeform 22">
                  <a:extLst>
                    <a:ext uri="{FF2B5EF4-FFF2-40B4-BE49-F238E27FC236}">
                      <a16:creationId xmlns:a16="http://schemas.microsoft.com/office/drawing/2014/main" id="{03787867-40E9-6E46-058F-577F74B4527D}"/>
                    </a:ext>
                  </a:extLst>
                </p:cNvPr>
                <p:cNvSpPr>
                  <a:spLocks/>
                </p:cNvSpPr>
                <p:nvPr>
                  <p:custDataLst>
                    <p:tags r:id="rId156"/>
                  </p:custDataLst>
                </p:nvPr>
              </p:nvSpPr>
              <p:spPr bwMode="auto">
                <a:xfrm>
                  <a:off x="7125811" y="3344825"/>
                  <a:ext cx="439599" cy="1315635"/>
                </a:xfrm>
                <a:custGeom>
                  <a:avLst/>
                  <a:gdLst/>
                  <a:ahLst/>
                  <a:cxnLst>
                    <a:cxn ang="0">
                      <a:pos x="0" y="200"/>
                    </a:cxn>
                    <a:cxn ang="0">
                      <a:pos x="303" y="0"/>
                    </a:cxn>
                    <a:cxn ang="0">
                      <a:pos x="303" y="698"/>
                    </a:cxn>
                    <a:cxn ang="0">
                      <a:pos x="1" y="897"/>
                    </a:cxn>
                    <a:cxn ang="0">
                      <a:pos x="0" y="200"/>
                    </a:cxn>
                  </a:cxnLst>
                  <a:rect l="0" t="0" r="r" b="b"/>
                  <a:pathLst>
                    <a:path w="303" h="897">
                      <a:moveTo>
                        <a:pt x="0" y="200"/>
                      </a:moveTo>
                      <a:lnTo>
                        <a:pt x="303" y="0"/>
                      </a:lnTo>
                      <a:lnTo>
                        <a:pt x="303" y="698"/>
                      </a:lnTo>
                      <a:lnTo>
                        <a:pt x="1" y="897"/>
                      </a:lnTo>
                      <a:lnTo>
                        <a:pt x="0" y="200"/>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550" name="Freeform 23">
                  <a:extLst>
                    <a:ext uri="{FF2B5EF4-FFF2-40B4-BE49-F238E27FC236}">
                      <a16:creationId xmlns:a16="http://schemas.microsoft.com/office/drawing/2014/main" id="{DBAF70D3-4D05-0A37-7C51-CEB23B069881}"/>
                    </a:ext>
                  </a:extLst>
                </p:cNvPr>
                <p:cNvSpPr>
                  <a:spLocks/>
                </p:cNvSpPr>
                <p:nvPr>
                  <p:custDataLst>
                    <p:tags r:id="rId157"/>
                  </p:custDataLst>
                </p:nvPr>
              </p:nvSpPr>
              <p:spPr bwMode="auto">
                <a:xfrm>
                  <a:off x="7125811" y="4366340"/>
                  <a:ext cx="439599" cy="1315635"/>
                </a:xfrm>
                <a:custGeom>
                  <a:avLst/>
                  <a:gdLst/>
                  <a:ahLst/>
                  <a:cxnLst>
                    <a:cxn ang="0">
                      <a:pos x="0" y="200"/>
                    </a:cxn>
                    <a:cxn ang="0">
                      <a:pos x="303" y="0"/>
                    </a:cxn>
                    <a:cxn ang="0">
                      <a:pos x="303" y="698"/>
                    </a:cxn>
                    <a:cxn ang="0">
                      <a:pos x="1" y="897"/>
                    </a:cxn>
                    <a:cxn ang="0">
                      <a:pos x="0" y="200"/>
                    </a:cxn>
                  </a:cxnLst>
                  <a:rect l="0" t="0" r="r" b="b"/>
                  <a:pathLst>
                    <a:path w="303" h="897">
                      <a:moveTo>
                        <a:pt x="0" y="200"/>
                      </a:moveTo>
                      <a:lnTo>
                        <a:pt x="303" y="0"/>
                      </a:lnTo>
                      <a:lnTo>
                        <a:pt x="303" y="698"/>
                      </a:lnTo>
                      <a:lnTo>
                        <a:pt x="1" y="897"/>
                      </a:lnTo>
                      <a:lnTo>
                        <a:pt x="0" y="200"/>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551" name="Freeform 24">
                  <a:extLst>
                    <a:ext uri="{FF2B5EF4-FFF2-40B4-BE49-F238E27FC236}">
                      <a16:creationId xmlns:a16="http://schemas.microsoft.com/office/drawing/2014/main" id="{9AB8CDAE-C9E2-EE1F-3189-6857F1594395}"/>
                    </a:ext>
                  </a:extLst>
                </p:cNvPr>
                <p:cNvSpPr>
                  <a:spLocks/>
                </p:cNvSpPr>
                <p:nvPr>
                  <p:custDataLst>
                    <p:tags r:id="rId158"/>
                  </p:custDataLst>
                </p:nvPr>
              </p:nvSpPr>
              <p:spPr bwMode="auto">
                <a:xfrm>
                  <a:off x="7565409" y="2112999"/>
                  <a:ext cx="324165" cy="1231826"/>
                </a:xfrm>
                <a:custGeom>
                  <a:avLst/>
                  <a:gdLst/>
                  <a:ahLst/>
                  <a:cxnLst>
                    <a:cxn ang="0">
                      <a:pos x="0" y="149"/>
                    </a:cxn>
                    <a:cxn ang="0">
                      <a:pos x="223" y="0"/>
                    </a:cxn>
                    <a:cxn ang="0">
                      <a:pos x="223" y="700"/>
                    </a:cxn>
                    <a:cxn ang="0">
                      <a:pos x="1" y="846"/>
                    </a:cxn>
                    <a:cxn ang="0">
                      <a:pos x="0" y="149"/>
                    </a:cxn>
                  </a:cxnLst>
                  <a:rect l="0" t="0" r="r" b="b"/>
                  <a:pathLst>
                    <a:path w="223" h="846">
                      <a:moveTo>
                        <a:pt x="0" y="149"/>
                      </a:moveTo>
                      <a:lnTo>
                        <a:pt x="223" y="0"/>
                      </a:lnTo>
                      <a:lnTo>
                        <a:pt x="223" y="700"/>
                      </a:lnTo>
                      <a:lnTo>
                        <a:pt x="1" y="846"/>
                      </a:lnTo>
                      <a:lnTo>
                        <a:pt x="0" y="149"/>
                      </a:lnTo>
                      <a:close/>
                    </a:path>
                  </a:pathLst>
                </a:custGeom>
                <a:solidFill>
                  <a:srgbClr val="D9D9D9"/>
                </a:solidFill>
                <a:ln w="9525" cap="flat" cmpd="sng">
                  <a:solidFill>
                    <a:srgbClr val="FFFFFF"/>
                  </a:solidFill>
                  <a:prstDash val="solid"/>
                  <a:round/>
                  <a:headEnd/>
                  <a:tailEnd/>
                </a:ln>
                <a:effectLst/>
              </p:spPr>
              <p:txBody>
                <a:bodyPr wrap="none" lIns="0" tIns="0" rIns="0" bIns="0" anchor="ctr">
                  <a:noAutofit/>
                </a:bodyPr>
                <a:lstStyle/>
                <a:p>
                  <a:endParaRPr lang="en-US" dirty="0"/>
                </a:p>
              </p:txBody>
            </p:sp>
            <p:sp>
              <p:nvSpPr>
                <p:cNvPr id="552" name="Freeform 25">
                  <a:extLst>
                    <a:ext uri="{FF2B5EF4-FFF2-40B4-BE49-F238E27FC236}">
                      <a16:creationId xmlns:a16="http://schemas.microsoft.com/office/drawing/2014/main" id="{746DB208-C954-0DA8-8C7F-E44DACC90A0B}"/>
                    </a:ext>
                  </a:extLst>
                </p:cNvPr>
                <p:cNvSpPr>
                  <a:spLocks/>
                </p:cNvSpPr>
                <p:nvPr>
                  <p:custDataLst>
                    <p:tags r:id="rId159"/>
                  </p:custDataLst>
                </p:nvPr>
              </p:nvSpPr>
              <p:spPr bwMode="auto">
                <a:xfrm>
                  <a:off x="7565409" y="3129770"/>
                  <a:ext cx="324165" cy="1238152"/>
                </a:xfrm>
                <a:custGeom>
                  <a:avLst/>
                  <a:gdLst/>
                  <a:ahLst/>
                  <a:cxnLst>
                    <a:cxn ang="0">
                      <a:pos x="0" y="149"/>
                    </a:cxn>
                    <a:cxn ang="0">
                      <a:pos x="223" y="0"/>
                    </a:cxn>
                    <a:cxn ang="0">
                      <a:pos x="223" y="700"/>
                    </a:cxn>
                    <a:cxn ang="0">
                      <a:pos x="1" y="846"/>
                    </a:cxn>
                    <a:cxn ang="0">
                      <a:pos x="0" y="149"/>
                    </a:cxn>
                  </a:cxnLst>
                  <a:rect l="0" t="0" r="r" b="b"/>
                  <a:pathLst>
                    <a:path w="223" h="846">
                      <a:moveTo>
                        <a:pt x="0" y="149"/>
                      </a:moveTo>
                      <a:lnTo>
                        <a:pt x="223" y="0"/>
                      </a:lnTo>
                      <a:lnTo>
                        <a:pt x="223" y="700"/>
                      </a:lnTo>
                      <a:lnTo>
                        <a:pt x="1" y="846"/>
                      </a:lnTo>
                      <a:lnTo>
                        <a:pt x="0" y="149"/>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553" name="Freeform 26">
                  <a:extLst>
                    <a:ext uri="{FF2B5EF4-FFF2-40B4-BE49-F238E27FC236}">
                      <a16:creationId xmlns:a16="http://schemas.microsoft.com/office/drawing/2014/main" id="{2B8EC7B6-3961-6D91-CF1F-68D3501A3F14}"/>
                    </a:ext>
                  </a:extLst>
                </p:cNvPr>
                <p:cNvSpPr>
                  <a:spLocks/>
                </p:cNvSpPr>
                <p:nvPr>
                  <p:custDataLst>
                    <p:tags r:id="rId160"/>
                  </p:custDataLst>
                </p:nvPr>
              </p:nvSpPr>
              <p:spPr bwMode="auto">
                <a:xfrm>
                  <a:off x="7565409" y="4152866"/>
                  <a:ext cx="324165" cy="1238151"/>
                </a:xfrm>
                <a:custGeom>
                  <a:avLst/>
                  <a:gdLst/>
                  <a:ahLst/>
                  <a:cxnLst>
                    <a:cxn ang="0">
                      <a:pos x="0" y="149"/>
                    </a:cxn>
                    <a:cxn ang="0">
                      <a:pos x="223" y="0"/>
                    </a:cxn>
                    <a:cxn ang="0">
                      <a:pos x="223" y="700"/>
                    </a:cxn>
                    <a:cxn ang="0">
                      <a:pos x="1" y="846"/>
                    </a:cxn>
                    <a:cxn ang="0">
                      <a:pos x="0" y="149"/>
                    </a:cxn>
                  </a:cxnLst>
                  <a:rect l="0" t="0" r="r" b="b"/>
                  <a:pathLst>
                    <a:path w="223" h="846">
                      <a:moveTo>
                        <a:pt x="0" y="149"/>
                      </a:moveTo>
                      <a:lnTo>
                        <a:pt x="223" y="0"/>
                      </a:lnTo>
                      <a:lnTo>
                        <a:pt x="223" y="700"/>
                      </a:lnTo>
                      <a:lnTo>
                        <a:pt x="1" y="846"/>
                      </a:lnTo>
                      <a:lnTo>
                        <a:pt x="0" y="149"/>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554" name="Freeform 27">
                  <a:extLst>
                    <a:ext uri="{FF2B5EF4-FFF2-40B4-BE49-F238E27FC236}">
                      <a16:creationId xmlns:a16="http://schemas.microsoft.com/office/drawing/2014/main" id="{D1D6FA49-6B58-593B-010B-7AB7EC1375D3}"/>
                    </a:ext>
                  </a:extLst>
                </p:cNvPr>
                <p:cNvSpPr>
                  <a:spLocks/>
                </p:cNvSpPr>
                <p:nvPr>
                  <p:custDataLst>
                    <p:tags r:id="rId161"/>
                  </p:custDataLst>
                </p:nvPr>
              </p:nvSpPr>
              <p:spPr bwMode="auto">
                <a:xfrm>
                  <a:off x="7887993" y="1929569"/>
                  <a:ext cx="283052" cy="1200201"/>
                </a:xfrm>
                <a:custGeom>
                  <a:avLst/>
                  <a:gdLst/>
                  <a:ahLst/>
                  <a:cxnLst>
                    <a:cxn ang="0">
                      <a:pos x="0" y="127"/>
                    </a:cxn>
                    <a:cxn ang="0">
                      <a:pos x="195" y="0"/>
                    </a:cxn>
                    <a:cxn ang="0">
                      <a:pos x="195" y="698"/>
                    </a:cxn>
                    <a:cxn ang="0">
                      <a:pos x="1" y="824"/>
                    </a:cxn>
                    <a:cxn ang="0">
                      <a:pos x="0" y="127"/>
                    </a:cxn>
                  </a:cxnLst>
                  <a:rect l="0" t="0" r="r" b="b"/>
                  <a:pathLst>
                    <a:path w="195" h="824">
                      <a:moveTo>
                        <a:pt x="0" y="127"/>
                      </a:moveTo>
                      <a:lnTo>
                        <a:pt x="195" y="0"/>
                      </a:lnTo>
                      <a:lnTo>
                        <a:pt x="195" y="698"/>
                      </a:lnTo>
                      <a:lnTo>
                        <a:pt x="1" y="824"/>
                      </a:lnTo>
                      <a:lnTo>
                        <a:pt x="0" y="127"/>
                      </a:lnTo>
                      <a:close/>
                    </a:path>
                  </a:pathLst>
                </a:custGeom>
                <a:solidFill>
                  <a:srgbClr val="D9D9D9"/>
                </a:solidFill>
                <a:ln w="9525" cap="flat" cmpd="sng">
                  <a:solidFill>
                    <a:srgbClr val="FFFFFF"/>
                  </a:solidFill>
                  <a:prstDash val="solid"/>
                  <a:round/>
                  <a:headEnd/>
                  <a:tailEnd/>
                </a:ln>
                <a:effectLst/>
              </p:spPr>
              <p:txBody>
                <a:bodyPr wrap="none" lIns="0" tIns="0" rIns="0" bIns="0" anchor="ctr">
                  <a:noAutofit/>
                </a:bodyPr>
                <a:lstStyle/>
                <a:p>
                  <a:endParaRPr lang="en-US" dirty="0"/>
                </a:p>
              </p:txBody>
            </p:sp>
            <p:sp>
              <p:nvSpPr>
                <p:cNvPr id="555" name="Freeform 28">
                  <a:extLst>
                    <a:ext uri="{FF2B5EF4-FFF2-40B4-BE49-F238E27FC236}">
                      <a16:creationId xmlns:a16="http://schemas.microsoft.com/office/drawing/2014/main" id="{67B6E7E3-84BF-7B42-E71C-3AE48007ACEA}"/>
                    </a:ext>
                  </a:extLst>
                </p:cNvPr>
                <p:cNvSpPr>
                  <a:spLocks/>
                </p:cNvSpPr>
                <p:nvPr>
                  <p:custDataLst>
                    <p:tags r:id="rId162"/>
                  </p:custDataLst>
                </p:nvPr>
              </p:nvSpPr>
              <p:spPr bwMode="auto">
                <a:xfrm>
                  <a:off x="7887993" y="2946339"/>
                  <a:ext cx="283052" cy="1203363"/>
                </a:xfrm>
                <a:custGeom>
                  <a:avLst/>
                  <a:gdLst/>
                  <a:ahLst/>
                  <a:cxnLst>
                    <a:cxn ang="0">
                      <a:pos x="0" y="127"/>
                    </a:cxn>
                    <a:cxn ang="0">
                      <a:pos x="195" y="0"/>
                    </a:cxn>
                    <a:cxn ang="0">
                      <a:pos x="195" y="698"/>
                    </a:cxn>
                    <a:cxn ang="0">
                      <a:pos x="1" y="824"/>
                    </a:cxn>
                    <a:cxn ang="0">
                      <a:pos x="0" y="127"/>
                    </a:cxn>
                  </a:cxnLst>
                  <a:rect l="0" t="0" r="r" b="b"/>
                  <a:pathLst>
                    <a:path w="195" h="824">
                      <a:moveTo>
                        <a:pt x="0" y="127"/>
                      </a:moveTo>
                      <a:lnTo>
                        <a:pt x="195" y="0"/>
                      </a:lnTo>
                      <a:lnTo>
                        <a:pt x="195" y="698"/>
                      </a:lnTo>
                      <a:lnTo>
                        <a:pt x="1" y="824"/>
                      </a:lnTo>
                      <a:lnTo>
                        <a:pt x="0" y="127"/>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556" name="Freeform 29">
                  <a:extLst>
                    <a:ext uri="{FF2B5EF4-FFF2-40B4-BE49-F238E27FC236}">
                      <a16:creationId xmlns:a16="http://schemas.microsoft.com/office/drawing/2014/main" id="{02B8F3C8-A456-031A-90D9-B0DC2F3428CE}"/>
                    </a:ext>
                  </a:extLst>
                </p:cNvPr>
                <p:cNvSpPr>
                  <a:spLocks/>
                </p:cNvSpPr>
                <p:nvPr>
                  <p:custDataLst>
                    <p:tags r:id="rId163"/>
                  </p:custDataLst>
                </p:nvPr>
              </p:nvSpPr>
              <p:spPr bwMode="auto">
                <a:xfrm>
                  <a:off x="7887993" y="3963112"/>
                  <a:ext cx="283052" cy="1211270"/>
                </a:xfrm>
                <a:custGeom>
                  <a:avLst/>
                  <a:gdLst/>
                  <a:ahLst/>
                  <a:cxnLst>
                    <a:cxn ang="0">
                      <a:pos x="0" y="129"/>
                    </a:cxn>
                    <a:cxn ang="0">
                      <a:pos x="195" y="0"/>
                    </a:cxn>
                    <a:cxn ang="0">
                      <a:pos x="195" y="702"/>
                    </a:cxn>
                    <a:cxn ang="0">
                      <a:pos x="1" y="832"/>
                    </a:cxn>
                    <a:cxn ang="0">
                      <a:pos x="0" y="129"/>
                    </a:cxn>
                  </a:cxnLst>
                  <a:rect l="0" t="0" r="r" b="b"/>
                  <a:pathLst>
                    <a:path w="195" h="832">
                      <a:moveTo>
                        <a:pt x="0" y="129"/>
                      </a:moveTo>
                      <a:lnTo>
                        <a:pt x="195" y="0"/>
                      </a:lnTo>
                      <a:lnTo>
                        <a:pt x="195" y="702"/>
                      </a:lnTo>
                      <a:lnTo>
                        <a:pt x="1" y="832"/>
                      </a:lnTo>
                      <a:lnTo>
                        <a:pt x="0" y="129"/>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grpSp>
          <p:grpSp>
            <p:nvGrpSpPr>
              <p:cNvPr id="557" name="组合 556">
                <a:extLst>
                  <a:ext uri="{FF2B5EF4-FFF2-40B4-BE49-F238E27FC236}">
                    <a16:creationId xmlns:a16="http://schemas.microsoft.com/office/drawing/2014/main" id="{618450C4-04D6-8EF7-6950-0A7E7779C348}"/>
                  </a:ext>
                </a:extLst>
              </p:cNvPr>
              <p:cNvGrpSpPr/>
              <p:nvPr/>
            </p:nvGrpSpPr>
            <p:grpSpPr>
              <a:xfrm>
                <a:off x="8561268" y="3499204"/>
                <a:ext cx="799871" cy="824750"/>
                <a:chOff x="4015410" y="1926407"/>
                <a:chExt cx="4158798" cy="3755569"/>
              </a:xfrm>
            </p:grpSpPr>
            <p:sp>
              <p:nvSpPr>
                <p:cNvPr id="558" name="Rectangle 3">
                  <a:extLst>
                    <a:ext uri="{FF2B5EF4-FFF2-40B4-BE49-F238E27FC236}">
                      <a16:creationId xmlns:a16="http://schemas.microsoft.com/office/drawing/2014/main" id="{2A80AA8A-912D-FC63-36D0-8B8858C34E03}"/>
                    </a:ext>
                  </a:extLst>
                </p:cNvPr>
                <p:cNvSpPr>
                  <a:spLocks noChangeArrowheads="1"/>
                </p:cNvSpPr>
                <p:nvPr>
                  <p:custDataLst>
                    <p:tags r:id="rId110"/>
                  </p:custDataLst>
                </p:nvPr>
              </p:nvSpPr>
              <p:spPr bwMode="auto">
                <a:xfrm>
                  <a:off x="5055900" y="2622176"/>
                  <a:ext cx="1038909" cy="1021515"/>
                </a:xfrm>
                <a:prstGeom prst="rect">
                  <a:avLst/>
                </a:prstGeom>
                <a:solidFill>
                  <a:srgbClr val="D9D9D9"/>
                </a:solidFill>
                <a:ln w="9525" algn="ctr">
                  <a:solidFill>
                    <a:srgbClr val="FFFFFF"/>
                  </a:solidFill>
                  <a:miter lim="800000"/>
                  <a:headEnd/>
                  <a:tailEnd/>
                </a:ln>
                <a:effectLst/>
              </p:spPr>
              <p:txBody>
                <a:bodyPr lIns="36005" tIns="36005" rIns="36005" bIns="36005" anchor="ctr">
                  <a:noAutofit/>
                </a:bodyPr>
                <a:lstStyle/>
                <a:p>
                  <a:pPr algn="ctr">
                    <a:tabLst>
                      <a:tab pos="266700" algn="l"/>
                      <a:tab pos="631825" algn="l"/>
                      <a:tab pos="981075" algn="l"/>
                    </a:tabLst>
                  </a:pPr>
                  <a:endParaRPr lang="en-US" dirty="0"/>
                </a:p>
              </p:txBody>
            </p:sp>
            <p:sp>
              <p:nvSpPr>
                <p:cNvPr id="559" name="Rectangle 4">
                  <a:extLst>
                    <a:ext uri="{FF2B5EF4-FFF2-40B4-BE49-F238E27FC236}">
                      <a16:creationId xmlns:a16="http://schemas.microsoft.com/office/drawing/2014/main" id="{47E2639C-4867-D747-DF92-E8CF375C2F53}"/>
                    </a:ext>
                  </a:extLst>
                </p:cNvPr>
                <p:cNvSpPr>
                  <a:spLocks noChangeArrowheads="1"/>
                </p:cNvSpPr>
                <p:nvPr>
                  <p:custDataLst>
                    <p:tags r:id="rId111"/>
                  </p:custDataLst>
                </p:nvPr>
              </p:nvSpPr>
              <p:spPr bwMode="auto">
                <a:xfrm>
                  <a:off x="6094808" y="2622176"/>
                  <a:ext cx="1032584" cy="1021515"/>
                </a:xfrm>
                <a:prstGeom prst="rect">
                  <a:avLst/>
                </a:prstGeom>
                <a:solidFill>
                  <a:srgbClr val="FF0000"/>
                </a:solidFill>
                <a:ln w="9525" algn="ctr">
                  <a:solidFill>
                    <a:srgbClr val="FFFFFF"/>
                  </a:solidFill>
                  <a:miter lim="800000"/>
                  <a:headEnd/>
                  <a:tailEnd/>
                </a:ln>
                <a:effectLst/>
              </p:spPr>
              <p:txBody>
                <a:bodyPr lIns="36005" tIns="36005" rIns="36005" bIns="36005" anchor="ctr">
                  <a:noAutofit/>
                </a:bodyPr>
                <a:lstStyle/>
                <a:p>
                  <a:pPr algn="ctr">
                    <a:tabLst>
                      <a:tab pos="266700" algn="l"/>
                      <a:tab pos="631825" algn="l"/>
                      <a:tab pos="981075" algn="l"/>
                    </a:tabLst>
                  </a:pPr>
                  <a:endParaRPr lang="en-US" dirty="0">
                    <a:solidFill>
                      <a:schemeClr val="bg1"/>
                    </a:solidFill>
                  </a:endParaRPr>
                </a:p>
              </p:txBody>
            </p:sp>
            <p:sp>
              <p:nvSpPr>
                <p:cNvPr id="560" name="Rectangle 5">
                  <a:extLst>
                    <a:ext uri="{FF2B5EF4-FFF2-40B4-BE49-F238E27FC236}">
                      <a16:creationId xmlns:a16="http://schemas.microsoft.com/office/drawing/2014/main" id="{276BB77A-3D49-7671-B67C-061EF30EE3E3}"/>
                    </a:ext>
                  </a:extLst>
                </p:cNvPr>
                <p:cNvSpPr>
                  <a:spLocks noChangeArrowheads="1"/>
                </p:cNvSpPr>
                <p:nvPr>
                  <p:custDataLst>
                    <p:tags r:id="rId112"/>
                  </p:custDataLst>
                </p:nvPr>
              </p:nvSpPr>
              <p:spPr bwMode="auto">
                <a:xfrm>
                  <a:off x="5055900" y="3637365"/>
                  <a:ext cx="1038909" cy="1021515"/>
                </a:xfrm>
                <a:prstGeom prst="rect">
                  <a:avLst/>
                </a:prstGeom>
                <a:solidFill>
                  <a:srgbClr val="D9D9D9"/>
                </a:solidFill>
                <a:ln w="9525" algn="ctr">
                  <a:solidFill>
                    <a:srgbClr val="FFFFFF"/>
                  </a:solidFill>
                  <a:miter lim="800000"/>
                  <a:headEnd/>
                  <a:tailEnd/>
                </a:ln>
                <a:effectLst/>
              </p:spPr>
              <p:txBody>
                <a:bodyPr lIns="36005" tIns="36005" rIns="36005" bIns="36005" anchor="ctr">
                  <a:noAutofit/>
                </a:bodyPr>
                <a:lstStyle/>
                <a:p>
                  <a:pPr algn="ctr">
                    <a:tabLst>
                      <a:tab pos="266700" algn="l"/>
                      <a:tab pos="631825" algn="l"/>
                      <a:tab pos="981075" algn="l"/>
                    </a:tabLst>
                  </a:pPr>
                  <a:endParaRPr lang="en-US" dirty="0"/>
                </a:p>
              </p:txBody>
            </p:sp>
            <p:sp>
              <p:nvSpPr>
                <p:cNvPr id="561" name="Rectangle 6">
                  <a:extLst>
                    <a:ext uri="{FF2B5EF4-FFF2-40B4-BE49-F238E27FC236}">
                      <a16:creationId xmlns:a16="http://schemas.microsoft.com/office/drawing/2014/main" id="{BD4B8ED6-C7FE-0DA8-A436-1727279CDF9F}"/>
                    </a:ext>
                  </a:extLst>
                </p:cNvPr>
                <p:cNvSpPr>
                  <a:spLocks noChangeArrowheads="1"/>
                </p:cNvSpPr>
                <p:nvPr>
                  <p:custDataLst>
                    <p:tags r:id="rId113"/>
                  </p:custDataLst>
                </p:nvPr>
              </p:nvSpPr>
              <p:spPr bwMode="auto">
                <a:xfrm>
                  <a:off x="6094808" y="3637365"/>
                  <a:ext cx="1038910" cy="1021515"/>
                </a:xfrm>
                <a:prstGeom prst="rect">
                  <a:avLst/>
                </a:prstGeom>
                <a:solidFill>
                  <a:srgbClr val="D9D9D9"/>
                </a:solidFill>
                <a:ln w="9525" algn="ctr">
                  <a:solidFill>
                    <a:srgbClr val="FFFFFF"/>
                  </a:solidFill>
                  <a:miter lim="800000"/>
                  <a:headEnd/>
                  <a:tailEnd/>
                </a:ln>
                <a:effectLst/>
              </p:spPr>
              <p:txBody>
                <a:bodyPr lIns="36005" tIns="36005" rIns="36005" bIns="36005" anchor="ctr">
                  <a:noAutofit/>
                </a:bodyPr>
                <a:lstStyle/>
                <a:p>
                  <a:pPr algn="ctr">
                    <a:tabLst>
                      <a:tab pos="266700" algn="l"/>
                      <a:tab pos="631825" algn="l"/>
                      <a:tab pos="981075" algn="l"/>
                    </a:tabLst>
                  </a:pPr>
                  <a:endParaRPr lang="en-US" dirty="0"/>
                </a:p>
              </p:txBody>
            </p:sp>
            <p:sp>
              <p:nvSpPr>
                <p:cNvPr id="562" name="Rectangle 7">
                  <a:extLst>
                    <a:ext uri="{FF2B5EF4-FFF2-40B4-BE49-F238E27FC236}">
                      <a16:creationId xmlns:a16="http://schemas.microsoft.com/office/drawing/2014/main" id="{41DC736D-6FFB-FDED-5836-EB5DBA850F4F}"/>
                    </a:ext>
                  </a:extLst>
                </p:cNvPr>
                <p:cNvSpPr>
                  <a:spLocks noChangeArrowheads="1"/>
                </p:cNvSpPr>
                <p:nvPr>
                  <p:custDataLst>
                    <p:tags r:id="rId114"/>
                  </p:custDataLst>
                </p:nvPr>
              </p:nvSpPr>
              <p:spPr bwMode="auto">
                <a:xfrm>
                  <a:off x="4016989" y="2622176"/>
                  <a:ext cx="1038910" cy="1021515"/>
                </a:xfrm>
                <a:prstGeom prst="rect">
                  <a:avLst/>
                </a:prstGeom>
                <a:solidFill>
                  <a:srgbClr val="D9D9D9"/>
                </a:solidFill>
                <a:ln w="9525" algn="ctr">
                  <a:solidFill>
                    <a:srgbClr val="FFFFFF"/>
                  </a:solidFill>
                  <a:miter lim="800000"/>
                  <a:headEnd/>
                  <a:tailEnd/>
                </a:ln>
                <a:effectLst/>
              </p:spPr>
              <p:txBody>
                <a:bodyPr lIns="36005" tIns="36005" rIns="36005" bIns="36005" anchor="ctr">
                  <a:noAutofit/>
                </a:bodyPr>
                <a:lstStyle/>
                <a:p>
                  <a:pPr algn="ctr">
                    <a:tabLst>
                      <a:tab pos="266700" algn="l"/>
                      <a:tab pos="631825" algn="l"/>
                      <a:tab pos="981075" algn="l"/>
                    </a:tabLst>
                  </a:pPr>
                  <a:endParaRPr lang="en-US" dirty="0"/>
                </a:p>
              </p:txBody>
            </p:sp>
            <p:sp>
              <p:nvSpPr>
                <p:cNvPr id="563" name="Rectangle 8">
                  <a:extLst>
                    <a:ext uri="{FF2B5EF4-FFF2-40B4-BE49-F238E27FC236}">
                      <a16:creationId xmlns:a16="http://schemas.microsoft.com/office/drawing/2014/main" id="{F9B434E3-A07B-141F-3B4D-80240AF7683A}"/>
                    </a:ext>
                  </a:extLst>
                </p:cNvPr>
                <p:cNvSpPr>
                  <a:spLocks noChangeArrowheads="1"/>
                </p:cNvSpPr>
                <p:nvPr>
                  <p:custDataLst>
                    <p:tags r:id="rId115"/>
                  </p:custDataLst>
                </p:nvPr>
              </p:nvSpPr>
              <p:spPr bwMode="auto">
                <a:xfrm>
                  <a:off x="4016989" y="3637365"/>
                  <a:ext cx="1038910" cy="1021515"/>
                </a:xfrm>
                <a:prstGeom prst="rect">
                  <a:avLst/>
                </a:prstGeom>
                <a:solidFill>
                  <a:srgbClr val="D9D9D9"/>
                </a:solidFill>
                <a:ln w="9525" algn="ctr">
                  <a:solidFill>
                    <a:srgbClr val="FFFFFF"/>
                  </a:solidFill>
                  <a:miter lim="800000"/>
                  <a:headEnd/>
                  <a:tailEnd/>
                </a:ln>
                <a:effectLst/>
              </p:spPr>
              <p:txBody>
                <a:bodyPr lIns="36005" tIns="36005" rIns="36005" bIns="36005" anchor="ctr">
                  <a:noAutofit/>
                </a:bodyPr>
                <a:lstStyle/>
                <a:p>
                  <a:pPr algn="ctr">
                    <a:tabLst>
                      <a:tab pos="266700" algn="l"/>
                      <a:tab pos="631825" algn="l"/>
                      <a:tab pos="981075" algn="l"/>
                    </a:tabLst>
                  </a:pPr>
                  <a:endParaRPr lang="en-US" dirty="0"/>
                </a:p>
              </p:txBody>
            </p:sp>
            <p:sp>
              <p:nvSpPr>
                <p:cNvPr id="564" name="Rectangle 9">
                  <a:extLst>
                    <a:ext uri="{FF2B5EF4-FFF2-40B4-BE49-F238E27FC236}">
                      <a16:creationId xmlns:a16="http://schemas.microsoft.com/office/drawing/2014/main" id="{18C20D8B-A5F1-BABE-8529-1BA18CBCB725}"/>
                    </a:ext>
                  </a:extLst>
                </p:cNvPr>
                <p:cNvSpPr>
                  <a:spLocks noChangeArrowheads="1"/>
                </p:cNvSpPr>
                <p:nvPr>
                  <p:custDataLst>
                    <p:tags r:id="rId116"/>
                  </p:custDataLst>
                </p:nvPr>
              </p:nvSpPr>
              <p:spPr bwMode="auto">
                <a:xfrm>
                  <a:off x="5055900" y="4660461"/>
                  <a:ext cx="1038909" cy="1021515"/>
                </a:xfrm>
                <a:prstGeom prst="rect">
                  <a:avLst/>
                </a:prstGeom>
                <a:solidFill>
                  <a:srgbClr val="D9D9D9"/>
                </a:solidFill>
                <a:ln w="9525" algn="ctr">
                  <a:solidFill>
                    <a:srgbClr val="FFFFFF"/>
                  </a:solidFill>
                  <a:miter lim="800000"/>
                  <a:headEnd/>
                  <a:tailEnd/>
                </a:ln>
                <a:effectLst/>
              </p:spPr>
              <p:txBody>
                <a:bodyPr lIns="36005" tIns="36005" rIns="36005" bIns="36005" anchor="ctr">
                  <a:noAutofit/>
                </a:bodyPr>
                <a:lstStyle/>
                <a:p>
                  <a:pPr algn="ctr">
                    <a:tabLst>
                      <a:tab pos="266700" algn="l"/>
                      <a:tab pos="631825" algn="l"/>
                      <a:tab pos="981075" algn="l"/>
                    </a:tabLst>
                  </a:pPr>
                  <a:endParaRPr lang="en-US" dirty="0"/>
                </a:p>
              </p:txBody>
            </p:sp>
            <p:sp>
              <p:nvSpPr>
                <p:cNvPr id="565" name="Rectangle 10">
                  <a:extLst>
                    <a:ext uri="{FF2B5EF4-FFF2-40B4-BE49-F238E27FC236}">
                      <a16:creationId xmlns:a16="http://schemas.microsoft.com/office/drawing/2014/main" id="{0E7A8E42-1062-5ECE-B6B7-B54ADFB2D56D}"/>
                    </a:ext>
                  </a:extLst>
                </p:cNvPr>
                <p:cNvSpPr>
                  <a:spLocks noChangeArrowheads="1"/>
                </p:cNvSpPr>
                <p:nvPr>
                  <p:custDataLst>
                    <p:tags r:id="rId117"/>
                  </p:custDataLst>
                </p:nvPr>
              </p:nvSpPr>
              <p:spPr bwMode="auto">
                <a:xfrm>
                  <a:off x="6094808" y="4660461"/>
                  <a:ext cx="1038910" cy="1021515"/>
                </a:xfrm>
                <a:prstGeom prst="rect">
                  <a:avLst/>
                </a:prstGeom>
                <a:solidFill>
                  <a:srgbClr val="D9D9D9"/>
                </a:solidFill>
                <a:ln w="9525" algn="ctr">
                  <a:solidFill>
                    <a:srgbClr val="FFFFFF"/>
                  </a:solidFill>
                  <a:miter lim="800000"/>
                  <a:headEnd/>
                  <a:tailEnd/>
                </a:ln>
                <a:effectLst/>
              </p:spPr>
              <p:txBody>
                <a:bodyPr lIns="36005" tIns="36005" rIns="36005" bIns="36005" anchor="ctr">
                  <a:noAutofit/>
                </a:bodyPr>
                <a:lstStyle/>
                <a:p>
                  <a:pPr algn="ctr">
                    <a:tabLst>
                      <a:tab pos="266700" algn="l"/>
                      <a:tab pos="631825" algn="l"/>
                      <a:tab pos="981075" algn="l"/>
                    </a:tabLst>
                  </a:pPr>
                  <a:endParaRPr lang="en-US" dirty="0"/>
                </a:p>
              </p:txBody>
            </p:sp>
            <p:sp>
              <p:nvSpPr>
                <p:cNvPr id="566" name="Rectangle 11">
                  <a:extLst>
                    <a:ext uri="{FF2B5EF4-FFF2-40B4-BE49-F238E27FC236}">
                      <a16:creationId xmlns:a16="http://schemas.microsoft.com/office/drawing/2014/main" id="{F47CEA0B-759C-E053-6BFB-07A98B3D27F9}"/>
                    </a:ext>
                  </a:extLst>
                </p:cNvPr>
                <p:cNvSpPr>
                  <a:spLocks noChangeArrowheads="1"/>
                </p:cNvSpPr>
                <p:nvPr>
                  <p:custDataLst>
                    <p:tags r:id="rId118"/>
                  </p:custDataLst>
                </p:nvPr>
              </p:nvSpPr>
              <p:spPr bwMode="auto">
                <a:xfrm>
                  <a:off x="4016989" y="4660461"/>
                  <a:ext cx="1038910" cy="1021515"/>
                </a:xfrm>
                <a:prstGeom prst="rect">
                  <a:avLst/>
                </a:prstGeom>
                <a:solidFill>
                  <a:srgbClr val="D9D9D9"/>
                </a:solidFill>
                <a:ln w="9525" algn="ctr">
                  <a:solidFill>
                    <a:srgbClr val="FFFFFF"/>
                  </a:solidFill>
                  <a:miter lim="800000"/>
                  <a:headEnd/>
                  <a:tailEnd/>
                </a:ln>
                <a:effectLst/>
              </p:spPr>
              <p:txBody>
                <a:bodyPr lIns="36005" tIns="36005" rIns="36005" bIns="36005" anchor="ctr">
                  <a:noAutofit/>
                </a:bodyPr>
                <a:lstStyle/>
                <a:p>
                  <a:pPr algn="ctr">
                    <a:tabLst>
                      <a:tab pos="266700" algn="l"/>
                      <a:tab pos="631825" algn="l"/>
                      <a:tab pos="981075" algn="l"/>
                    </a:tabLst>
                  </a:pPr>
                  <a:endParaRPr lang="en-US" dirty="0"/>
                </a:p>
              </p:txBody>
            </p:sp>
            <p:sp>
              <p:nvSpPr>
                <p:cNvPr id="567" name="Freeform 12">
                  <a:extLst>
                    <a:ext uri="{FF2B5EF4-FFF2-40B4-BE49-F238E27FC236}">
                      <a16:creationId xmlns:a16="http://schemas.microsoft.com/office/drawing/2014/main" id="{2B819CD4-72BF-4428-A2C0-125C64C71408}"/>
                    </a:ext>
                  </a:extLst>
                </p:cNvPr>
                <p:cNvSpPr>
                  <a:spLocks/>
                </p:cNvSpPr>
                <p:nvPr>
                  <p:custDataLst>
                    <p:tags r:id="rId119"/>
                  </p:custDataLst>
                </p:nvPr>
              </p:nvSpPr>
              <p:spPr bwMode="auto">
                <a:xfrm>
                  <a:off x="4015410" y="2329636"/>
                  <a:ext cx="1481671" cy="290957"/>
                </a:xfrm>
                <a:custGeom>
                  <a:avLst/>
                  <a:gdLst/>
                  <a:ahLst/>
                  <a:cxnLst>
                    <a:cxn ang="0">
                      <a:pos x="0" y="200"/>
                    </a:cxn>
                    <a:cxn ang="0">
                      <a:pos x="300" y="0"/>
                    </a:cxn>
                    <a:cxn ang="0">
                      <a:pos x="1019" y="0"/>
                    </a:cxn>
                    <a:cxn ang="0">
                      <a:pos x="714" y="200"/>
                    </a:cxn>
                    <a:cxn ang="0">
                      <a:pos x="0" y="200"/>
                    </a:cxn>
                  </a:cxnLst>
                  <a:rect l="0" t="0" r="r" b="b"/>
                  <a:pathLst>
                    <a:path w="1019" h="200">
                      <a:moveTo>
                        <a:pt x="0" y="200"/>
                      </a:moveTo>
                      <a:lnTo>
                        <a:pt x="300" y="0"/>
                      </a:lnTo>
                      <a:lnTo>
                        <a:pt x="1019" y="0"/>
                      </a:lnTo>
                      <a:lnTo>
                        <a:pt x="714" y="200"/>
                      </a:lnTo>
                      <a:lnTo>
                        <a:pt x="0" y="200"/>
                      </a:lnTo>
                      <a:close/>
                    </a:path>
                  </a:pathLst>
                </a:custGeom>
                <a:solidFill>
                  <a:srgbClr val="D9D9D9"/>
                </a:solidFill>
                <a:ln w="9525" cap="flat" cmpd="sng">
                  <a:solidFill>
                    <a:srgbClr val="FFFFFF"/>
                  </a:solidFill>
                  <a:prstDash val="solid"/>
                  <a:round/>
                  <a:headEnd/>
                  <a:tailEnd/>
                </a:ln>
                <a:effectLst/>
              </p:spPr>
              <p:txBody>
                <a:bodyPr wrap="none" lIns="0" tIns="0" rIns="0" bIns="0" anchor="ctr">
                  <a:noAutofit/>
                </a:bodyPr>
                <a:lstStyle/>
                <a:p>
                  <a:endParaRPr lang="en-US" dirty="0"/>
                </a:p>
              </p:txBody>
            </p:sp>
            <p:sp>
              <p:nvSpPr>
                <p:cNvPr id="568" name="Freeform 13">
                  <a:extLst>
                    <a:ext uri="{FF2B5EF4-FFF2-40B4-BE49-F238E27FC236}">
                      <a16:creationId xmlns:a16="http://schemas.microsoft.com/office/drawing/2014/main" id="{D8F4F895-D5B3-95A4-1905-E82B088CC2D1}"/>
                    </a:ext>
                  </a:extLst>
                </p:cNvPr>
                <p:cNvSpPr>
                  <a:spLocks/>
                </p:cNvSpPr>
                <p:nvPr>
                  <p:custDataLst>
                    <p:tags r:id="rId120"/>
                  </p:custDataLst>
                </p:nvPr>
              </p:nvSpPr>
              <p:spPr bwMode="auto">
                <a:xfrm>
                  <a:off x="5052737" y="2329636"/>
                  <a:ext cx="1481671" cy="290957"/>
                </a:xfrm>
                <a:custGeom>
                  <a:avLst/>
                  <a:gdLst/>
                  <a:ahLst/>
                  <a:cxnLst>
                    <a:cxn ang="0">
                      <a:pos x="0" y="200"/>
                    </a:cxn>
                    <a:cxn ang="0">
                      <a:pos x="300" y="0"/>
                    </a:cxn>
                    <a:cxn ang="0">
                      <a:pos x="1019" y="0"/>
                    </a:cxn>
                    <a:cxn ang="0">
                      <a:pos x="714" y="200"/>
                    </a:cxn>
                    <a:cxn ang="0">
                      <a:pos x="0" y="200"/>
                    </a:cxn>
                  </a:cxnLst>
                  <a:rect l="0" t="0" r="r" b="b"/>
                  <a:pathLst>
                    <a:path w="1019" h="200">
                      <a:moveTo>
                        <a:pt x="0" y="200"/>
                      </a:moveTo>
                      <a:lnTo>
                        <a:pt x="300" y="0"/>
                      </a:lnTo>
                      <a:lnTo>
                        <a:pt x="1019" y="0"/>
                      </a:lnTo>
                      <a:lnTo>
                        <a:pt x="714" y="200"/>
                      </a:lnTo>
                      <a:lnTo>
                        <a:pt x="0" y="200"/>
                      </a:lnTo>
                      <a:close/>
                    </a:path>
                  </a:pathLst>
                </a:custGeom>
                <a:solidFill>
                  <a:srgbClr val="D9D9D9"/>
                </a:solidFill>
                <a:ln w="9525" cap="flat" cmpd="sng">
                  <a:solidFill>
                    <a:srgbClr val="FFFFFF"/>
                  </a:solidFill>
                  <a:prstDash val="solid"/>
                  <a:round/>
                  <a:headEnd/>
                  <a:tailEnd/>
                </a:ln>
                <a:effectLst/>
              </p:spPr>
              <p:txBody>
                <a:bodyPr wrap="none" lIns="0" tIns="0" rIns="0" bIns="0" anchor="ctr">
                  <a:noAutofit/>
                </a:bodyPr>
                <a:lstStyle/>
                <a:p>
                  <a:endParaRPr lang="en-US" dirty="0"/>
                </a:p>
              </p:txBody>
            </p:sp>
            <p:sp>
              <p:nvSpPr>
                <p:cNvPr id="569" name="Freeform 14">
                  <a:extLst>
                    <a:ext uri="{FF2B5EF4-FFF2-40B4-BE49-F238E27FC236}">
                      <a16:creationId xmlns:a16="http://schemas.microsoft.com/office/drawing/2014/main" id="{C5AFF0CC-9F3E-426B-464B-638813C408B6}"/>
                    </a:ext>
                  </a:extLst>
                </p:cNvPr>
                <p:cNvSpPr>
                  <a:spLocks/>
                </p:cNvSpPr>
                <p:nvPr>
                  <p:custDataLst>
                    <p:tags r:id="rId121"/>
                  </p:custDataLst>
                </p:nvPr>
              </p:nvSpPr>
              <p:spPr bwMode="auto">
                <a:xfrm>
                  <a:off x="6094808" y="2329636"/>
                  <a:ext cx="1473764" cy="290957"/>
                </a:xfrm>
                <a:custGeom>
                  <a:avLst/>
                  <a:gdLst/>
                  <a:ahLst/>
                  <a:cxnLst>
                    <a:cxn ang="0">
                      <a:pos x="0" y="200"/>
                    </a:cxn>
                    <a:cxn ang="0">
                      <a:pos x="300" y="0"/>
                    </a:cxn>
                    <a:cxn ang="0">
                      <a:pos x="1019" y="0"/>
                    </a:cxn>
                    <a:cxn ang="0">
                      <a:pos x="714" y="200"/>
                    </a:cxn>
                    <a:cxn ang="0">
                      <a:pos x="0" y="200"/>
                    </a:cxn>
                  </a:cxnLst>
                  <a:rect l="0" t="0" r="r" b="b"/>
                  <a:pathLst>
                    <a:path w="1019" h="200">
                      <a:moveTo>
                        <a:pt x="0" y="200"/>
                      </a:moveTo>
                      <a:lnTo>
                        <a:pt x="300" y="0"/>
                      </a:lnTo>
                      <a:lnTo>
                        <a:pt x="1019" y="0"/>
                      </a:lnTo>
                      <a:lnTo>
                        <a:pt x="714" y="200"/>
                      </a:lnTo>
                      <a:lnTo>
                        <a:pt x="0" y="200"/>
                      </a:lnTo>
                      <a:close/>
                    </a:path>
                  </a:pathLst>
                </a:custGeom>
                <a:solidFill>
                  <a:srgbClr val="FF0000"/>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570" name="Freeform 15">
                  <a:extLst>
                    <a:ext uri="{FF2B5EF4-FFF2-40B4-BE49-F238E27FC236}">
                      <a16:creationId xmlns:a16="http://schemas.microsoft.com/office/drawing/2014/main" id="{F8D05AEE-3FE1-E788-AD9C-9047D922EF26}"/>
                    </a:ext>
                  </a:extLst>
                </p:cNvPr>
                <p:cNvSpPr>
                  <a:spLocks/>
                </p:cNvSpPr>
                <p:nvPr>
                  <p:custDataLst>
                    <p:tags r:id="rId122"/>
                  </p:custDataLst>
                </p:nvPr>
              </p:nvSpPr>
              <p:spPr bwMode="auto">
                <a:xfrm>
                  <a:off x="4448683" y="2109836"/>
                  <a:ext cx="1372561" cy="221381"/>
                </a:xfrm>
                <a:custGeom>
                  <a:avLst/>
                  <a:gdLst/>
                  <a:ahLst/>
                  <a:cxnLst>
                    <a:cxn ang="0">
                      <a:pos x="0" y="152"/>
                    </a:cxn>
                    <a:cxn ang="0">
                      <a:pos x="230" y="0"/>
                    </a:cxn>
                    <a:cxn ang="0">
                      <a:pos x="943" y="0"/>
                    </a:cxn>
                    <a:cxn ang="0">
                      <a:pos x="714" y="152"/>
                    </a:cxn>
                    <a:cxn ang="0">
                      <a:pos x="0" y="152"/>
                    </a:cxn>
                  </a:cxnLst>
                  <a:rect l="0" t="0" r="r" b="b"/>
                  <a:pathLst>
                    <a:path w="943" h="152">
                      <a:moveTo>
                        <a:pt x="0" y="152"/>
                      </a:moveTo>
                      <a:lnTo>
                        <a:pt x="230" y="0"/>
                      </a:lnTo>
                      <a:lnTo>
                        <a:pt x="943" y="0"/>
                      </a:lnTo>
                      <a:lnTo>
                        <a:pt x="714" y="152"/>
                      </a:lnTo>
                      <a:lnTo>
                        <a:pt x="0" y="152"/>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571" name="Freeform 16">
                  <a:extLst>
                    <a:ext uri="{FF2B5EF4-FFF2-40B4-BE49-F238E27FC236}">
                      <a16:creationId xmlns:a16="http://schemas.microsoft.com/office/drawing/2014/main" id="{B3F9111A-016C-C0D3-188A-DA421DAA3E80}"/>
                    </a:ext>
                  </a:extLst>
                </p:cNvPr>
                <p:cNvSpPr>
                  <a:spLocks/>
                </p:cNvSpPr>
                <p:nvPr>
                  <p:custDataLst>
                    <p:tags r:id="rId123"/>
                  </p:custDataLst>
                </p:nvPr>
              </p:nvSpPr>
              <p:spPr bwMode="auto">
                <a:xfrm>
                  <a:off x="5484429" y="2109836"/>
                  <a:ext cx="1374144" cy="221381"/>
                </a:xfrm>
                <a:custGeom>
                  <a:avLst/>
                  <a:gdLst/>
                  <a:ahLst/>
                  <a:cxnLst>
                    <a:cxn ang="0">
                      <a:pos x="0" y="152"/>
                    </a:cxn>
                    <a:cxn ang="0">
                      <a:pos x="230" y="0"/>
                    </a:cxn>
                    <a:cxn ang="0">
                      <a:pos x="943" y="0"/>
                    </a:cxn>
                    <a:cxn ang="0">
                      <a:pos x="714" y="152"/>
                    </a:cxn>
                    <a:cxn ang="0">
                      <a:pos x="0" y="152"/>
                    </a:cxn>
                  </a:cxnLst>
                  <a:rect l="0" t="0" r="r" b="b"/>
                  <a:pathLst>
                    <a:path w="943" h="152">
                      <a:moveTo>
                        <a:pt x="0" y="152"/>
                      </a:moveTo>
                      <a:lnTo>
                        <a:pt x="230" y="0"/>
                      </a:lnTo>
                      <a:lnTo>
                        <a:pt x="943" y="0"/>
                      </a:lnTo>
                      <a:lnTo>
                        <a:pt x="714" y="152"/>
                      </a:lnTo>
                      <a:lnTo>
                        <a:pt x="0" y="152"/>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572" name="Freeform 17">
                  <a:extLst>
                    <a:ext uri="{FF2B5EF4-FFF2-40B4-BE49-F238E27FC236}">
                      <a16:creationId xmlns:a16="http://schemas.microsoft.com/office/drawing/2014/main" id="{D310A658-E5BA-C3F3-711E-CA8C242CA11E}"/>
                    </a:ext>
                  </a:extLst>
                </p:cNvPr>
                <p:cNvSpPr>
                  <a:spLocks/>
                </p:cNvSpPr>
                <p:nvPr>
                  <p:custDataLst>
                    <p:tags r:id="rId124"/>
                  </p:custDataLst>
                </p:nvPr>
              </p:nvSpPr>
              <p:spPr bwMode="auto">
                <a:xfrm>
                  <a:off x="6523339" y="2109836"/>
                  <a:ext cx="1374143" cy="221381"/>
                </a:xfrm>
                <a:custGeom>
                  <a:avLst/>
                  <a:gdLst/>
                  <a:ahLst/>
                  <a:cxnLst>
                    <a:cxn ang="0">
                      <a:pos x="0" y="152"/>
                    </a:cxn>
                    <a:cxn ang="0">
                      <a:pos x="230" y="0"/>
                    </a:cxn>
                    <a:cxn ang="0">
                      <a:pos x="943" y="0"/>
                    </a:cxn>
                    <a:cxn ang="0">
                      <a:pos x="714" y="152"/>
                    </a:cxn>
                    <a:cxn ang="0">
                      <a:pos x="0" y="152"/>
                    </a:cxn>
                  </a:cxnLst>
                  <a:rect l="0" t="0" r="r" b="b"/>
                  <a:pathLst>
                    <a:path w="943" h="152">
                      <a:moveTo>
                        <a:pt x="0" y="152"/>
                      </a:moveTo>
                      <a:lnTo>
                        <a:pt x="230" y="0"/>
                      </a:lnTo>
                      <a:lnTo>
                        <a:pt x="943" y="0"/>
                      </a:lnTo>
                      <a:lnTo>
                        <a:pt x="714" y="152"/>
                      </a:lnTo>
                      <a:lnTo>
                        <a:pt x="0" y="152"/>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573" name="Freeform 18">
                  <a:extLst>
                    <a:ext uri="{FF2B5EF4-FFF2-40B4-BE49-F238E27FC236}">
                      <a16:creationId xmlns:a16="http://schemas.microsoft.com/office/drawing/2014/main" id="{EDF816B7-0FB7-9029-138E-4B4219261799}"/>
                    </a:ext>
                  </a:extLst>
                </p:cNvPr>
                <p:cNvSpPr>
                  <a:spLocks/>
                </p:cNvSpPr>
                <p:nvPr>
                  <p:custDataLst>
                    <p:tags r:id="rId125"/>
                  </p:custDataLst>
                </p:nvPr>
              </p:nvSpPr>
              <p:spPr bwMode="auto">
                <a:xfrm>
                  <a:off x="4788660" y="1926407"/>
                  <a:ext cx="1310891" cy="185011"/>
                </a:xfrm>
                <a:custGeom>
                  <a:avLst/>
                  <a:gdLst/>
                  <a:ahLst/>
                  <a:cxnLst>
                    <a:cxn ang="0">
                      <a:pos x="0" y="127"/>
                    </a:cxn>
                    <a:cxn ang="0">
                      <a:pos x="190" y="0"/>
                    </a:cxn>
                    <a:cxn ang="0">
                      <a:pos x="907" y="0"/>
                    </a:cxn>
                    <a:cxn ang="0">
                      <a:pos x="714" y="127"/>
                    </a:cxn>
                    <a:cxn ang="0">
                      <a:pos x="0" y="127"/>
                    </a:cxn>
                  </a:cxnLst>
                  <a:rect l="0" t="0" r="r" b="b"/>
                  <a:pathLst>
                    <a:path w="907" h="127">
                      <a:moveTo>
                        <a:pt x="0" y="127"/>
                      </a:moveTo>
                      <a:lnTo>
                        <a:pt x="190" y="0"/>
                      </a:lnTo>
                      <a:lnTo>
                        <a:pt x="907" y="0"/>
                      </a:lnTo>
                      <a:lnTo>
                        <a:pt x="714" y="127"/>
                      </a:lnTo>
                      <a:lnTo>
                        <a:pt x="0" y="127"/>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574" name="Freeform 19">
                  <a:extLst>
                    <a:ext uri="{FF2B5EF4-FFF2-40B4-BE49-F238E27FC236}">
                      <a16:creationId xmlns:a16="http://schemas.microsoft.com/office/drawing/2014/main" id="{6F020AF8-3793-3C05-EE44-F899DA644747}"/>
                    </a:ext>
                  </a:extLst>
                </p:cNvPr>
                <p:cNvSpPr>
                  <a:spLocks/>
                </p:cNvSpPr>
                <p:nvPr>
                  <p:custDataLst>
                    <p:tags r:id="rId126"/>
                  </p:custDataLst>
                </p:nvPr>
              </p:nvSpPr>
              <p:spPr bwMode="auto">
                <a:xfrm>
                  <a:off x="5822826" y="1926407"/>
                  <a:ext cx="1310891" cy="185011"/>
                </a:xfrm>
                <a:custGeom>
                  <a:avLst/>
                  <a:gdLst/>
                  <a:ahLst/>
                  <a:cxnLst>
                    <a:cxn ang="0">
                      <a:pos x="0" y="127"/>
                    </a:cxn>
                    <a:cxn ang="0">
                      <a:pos x="190" y="0"/>
                    </a:cxn>
                    <a:cxn ang="0">
                      <a:pos x="907" y="0"/>
                    </a:cxn>
                    <a:cxn ang="0">
                      <a:pos x="714" y="127"/>
                    </a:cxn>
                    <a:cxn ang="0">
                      <a:pos x="0" y="127"/>
                    </a:cxn>
                  </a:cxnLst>
                  <a:rect l="0" t="0" r="r" b="b"/>
                  <a:pathLst>
                    <a:path w="907" h="127">
                      <a:moveTo>
                        <a:pt x="0" y="127"/>
                      </a:moveTo>
                      <a:lnTo>
                        <a:pt x="190" y="0"/>
                      </a:lnTo>
                      <a:lnTo>
                        <a:pt x="907" y="0"/>
                      </a:lnTo>
                      <a:lnTo>
                        <a:pt x="714" y="127"/>
                      </a:lnTo>
                      <a:lnTo>
                        <a:pt x="0" y="127"/>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575" name="Freeform 20">
                  <a:extLst>
                    <a:ext uri="{FF2B5EF4-FFF2-40B4-BE49-F238E27FC236}">
                      <a16:creationId xmlns:a16="http://schemas.microsoft.com/office/drawing/2014/main" id="{646635DE-5317-795B-0F13-4F81DA809CDE}"/>
                    </a:ext>
                  </a:extLst>
                </p:cNvPr>
                <p:cNvSpPr>
                  <a:spLocks/>
                </p:cNvSpPr>
                <p:nvPr>
                  <p:custDataLst>
                    <p:tags r:id="rId127"/>
                  </p:custDataLst>
                </p:nvPr>
              </p:nvSpPr>
              <p:spPr bwMode="auto">
                <a:xfrm>
                  <a:off x="6853829" y="1926407"/>
                  <a:ext cx="1320379" cy="185011"/>
                </a:xfrm>
                <a:custGeom>
                  <a:avLst/>
                  <a:gdLst/>
                  <a:ahLst/>
                  <a:cxnLst>
                    <a:cxn ang="0">
                      <a:pos x="0" y="127"/>
                    </a:cxn>
                    <a:cxn ang="0">
                      <a:pos x="190" y="0"/>
                    </a:cxn>
                    <a:cxn ang="0">
                      <a:pos x="907" y="0"/>
                    </a:cxn>
                    <a:cxn ang="0">
                      <a:pos x="714" y="127"/>
                    </a:cxn>
                    <a:cxn ang="0">
                      <a:pos x="0" y="127"/>
                    </a:cxn>
                  </a:cxnLst>
                  <a:rect l="0" t="0" r="r" b="b"/>
                  <a:pathLst>
                    <a:path w="907" h="127">
                      <a:moveTo>
                        <a:pt x="0" y="127"/>
                      </a:moveTo>
                      <a:lnTo>
                        <a:pt x="190" y="0"/>
                      </a:lnTo>
                      <a:lnTo>
                        <a:pt x="907" y="0"/>
                      </a:lnTo>
                      <a:lnTo>
                        <a:pt x="714" y="127"/>
                      </a:lnTo>
                      <a:lnTo>
                        <a:pt x="0" y="127"/>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576" name="Freeform 21">
                  <a:extLst>
                    <a:ext uri="{FF2B5EF4-FFF2-40B4-BE49-F238E27FC236}">
                      <a16:creationId xmlns:a16="http://schemas.microsoft.com/office/drawing/2014/main" id="{8437ED47-BE60-F987-B4EA-2529501D834B}"/>
                    </a:ext>
                  </a:extLst>
                </p:cNvPr>
                <p:cNvSpPr>
                  <a:spLocks/>
                </p:cNvSpPr>
                <p:nvPr>
                  <p:custDataLst>
                    <p:tags r:id="rId128"/>
                  </p:custDataLst>
                </p:nvPr>
              </p:nvSpPr>
              <p:spPr bwMode="auto">
                <a:xfrm>
                  <a:off x="7125811" y="2329637"/>
                  <a:ext cx="439599" cy="1307730"/>
                </a:xfrm>
                <a:custGeom>
                  <a:avLst/>
                  <a:gdLst/>
                  <a:ahLst/>
                  <a:cxnLst>
                    <a:cxn ang="0">
                      <a:pos x="0" y="200"/>
                    </a:cxn>
                    <a:cxn ang="0">
                      <a:pos x="303" y="0"/>
                    </a:cxn>
                    <a:cxn ang="0">
                      <a:pos x="303" y="698"/>
                    </a:cxn>
                    <a:cxn ang="0">
                      <a:pos x="1" y="897"/>
                    </a:cxn>
                    <a:cxn ang="0">
                      <a:pos x="0" y="200"/>
                    </a:cxn>
                  </a:cxnLst>
                  <a:rect l="0" t="0" r="r" b="b"/>
                  <a:pathLst>
                    <a:path w="303" h="897">
                      <a:moveTo>
                        <a:pt x="0" y="200"/>
                      </a:moveTo>
                      <a:lnTo>
                        <a:pt x="303" y="0"/>
                      </a:lnTo>
                      <a:lnTo>
                        <a:pt x="303" y="698"/>
                      </a:lnTo>
                      <a:lnTo>
                        <a:pt x="1" y="897"/>
                      </a:lnTo>
                      <a:lnTo>
                        <a:pt x="0" y="200"/>
                      </a:lnTo>
                      <a:close/>
                    </a:path>
                  </a:pathLst>
                </a:custGeom>
                <a:solidFill>
                  <a:srgbClr val="FF0000"/>
                </a:solidFill>
                <a:ln w="9525" cap="flat" cmpd="sng">
                  <a:solidFill>
                    <a:srgbClr val="FFFFFF"/>
                  </a:solidFill>
                  <a:prstDash val="solid"/>
                  <a:round/>
                  <a:headEnd/>
                  <a:tailEnd/>
                </a:ln>
                <a:effectLst/>
              </p:spPr>
              <p:txBody>
                <a:bodyPr wrap="none" lIns="0" tIns="0" rIns="0" bIns="0" anchor="ctr">
                  <a:noAutofit/>
                </a:bodyPr>
                <a:lstStyle/>
                <a:p>
                  <a:endParaRPr lang="en-US" dirty="0"/>
                </a:p>
              </p:txBody>
            </p:sp>
            <p:sp>
              <p:nvSpPr>
                <p:cNvPr id="577" name="Freeform 22">
                  <a:extLst>
                    <a:ext uri="{FF2B5EF4-FFF2-40B4-BE49-F238E27FC236}">
                      <a16:creationId xmlns:a16="http://schemas.microsoft.com/office/drawing/2014/main" id="{30D14B31-122E-FAEE-4684-97BE3AC7C7ED}"/>
                    </a:ext>
                  </a:extLst>
                </p:cNvPr>
                <p:cNvSpPr>
                  <a:spLocks/>
                </p:cNvSpPr>
                <p:nvPr>
                  <p:custDataLst>
                    <p:tags r:id="rId129"/>
                  </p:custDataLst>
                </p:nvPr>
              </p:nvSpPr>
              <p:spPr bwMode="auto">
                <a:xfrm>
                  <a:off x="7125811" y="3344825"/>
                  <a:ext cx="439599" cy="1315635"/>
                </a:xfrm>
                <a:custGeom>
                  <a:avLst/>
                  <a:gdLst/>
                  <a:ahLst/>
                  <a:cxnLst>
                    <a:cxn ang="0">
                      <a:pos x="0" y="200"/>
                    </a:cxn>
                    <a:cxn ang="0">
                      <a:pos x="303" y="0"/>
                    </a:cxn>
                    <a:cxn ang="0">
                      <a:pos x="303" y="698"/>
                    </a:cxn>
                    <a:cxn ang="0">
                      <a:pos x="1" y="897"/>
                    </a:cxn>
                    <a:cxn ang="0">
                      <a:pos x="0" y="200"/>
                    </a:cxn>
                  </a:cxnLst>
                  <a:rect l="0" t="0" r="r" b="b"/>
                  <a:pathLst>
                    <a:path w="303" h="897">
                      <a:moveTo>
                        <a:pt x="0" y="200"/>
                      </a:moveTo>
                      <a:lnTo>
                        <a:pt x="303" y="0"/>
                      </a:lnTo>
                      <a:lnTo>
                        <a:pt x="303" y="698"/>
                      </a:lnTo>
                      <a:lnTo>
                        <a:pt x="1" y="897"/>
                      </a:lnTo>
                      <a:lnTo>
                        <a:pt x="0" y="200"/>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578" name="Freeform 23">
                  <a:extLst>
                    <a:ext uri="{FF2B5EF4-FFF2-40B4-BE49-F238E27FC236}">
                      <a16:creationId xmlns:a16="http://schemas.microsoft.com/office/drawing/2014/main" id="{C314FC2A-89E3-5BA8-347C-991AE5147388}"/>
                    </a:ext>
                  </a:extLst>
                </p:cNvPr>
                <p:cNvSpPr>
                  <a:spLocks/>
                </p:cNvSpPr>
                <p:nvPr>
                  <p:custDataLst>
                    <p:tags r:id="rId130"/>
                  </p:custDataLst>
                </p:nvPr>
              </p:nvSpPr>
              <p:spPr bwMode="auto">
                <a:xfrm>
                  <a:off x="7125811" y="4366340"/>
                  <a:ext cx="439599" cy="1315635"/>
                </a:xfrm>
                <a:custGeom>
                  <a:avLst/>
                  <a:gdLst/>
                  <a:ahLst/>
                  <a:cxnLst>
                    <a:cxn ang="0">
                      <a:pos x="0" y="200"/>
                    </a:cxn>
                    <a:cxn ang="0">
                      <a:pos x="303" y="0"/>
                    </a:cxn>
                    <a:cxn ang="0">
                      <a:pos x="303" y="698"/>
                    </a:cxn>
                    <a:cxn ang="0">
                      <a:pos x="1" y="897"/>
                    </a:cxn>
                    <a:cxn ang="0">
                      <a:pos x="0" y="200"/>
                    </a:cxn>
                  </a:cxnLst>
                  <a:rect l="0" t="0" r="r" b="b"/>
                  <a:pathLst>
                    <a:path w="303" h="897">
                      <a:moveTo>
                        <a:pt x="0" y="200"/>
                      </a:moveTo>
                      <a:lnTo>
                        <a:pt x="303" y="0"/>
                      </a:lnTo>
                      <a:lnTo>
                        <a:pt x="303" y="698"/>
                      </a:lnTo>
                      <a:lnTo>
                        <a:pt x="1" y="897"/>
                      </a:lnTo>
                      <a:lnTo>
                        <a:pt x="0" y="200"/>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579" name="Freeform 24">
                  <a:extLst>
                    <a:ext uri="{FF2B5EF4-FFF2-40B4-BE49-F238E27FC236}">
                      <a16:creationId xmlns:a16="http://schemas.microsoft.com/office/drawing/2014/main" id="{D139CAB3-F8A1-3DAC-BC56-27C76B6DBB5E}"/>
                    </a:ext>
                  </a:extLst>
                </p:cNvPr>
                <p:cNvSpPr>
                  <a:spLocks/>
                </p:cNvSpPr>
                <p:nvPr>
                  <p:custDataLst>
                    <p:tags r:id="rId131"/>
                  </p:custDataLst>
                </p:nvPr>
              </p:nvSpPr>
              <p:spPr bwMode="auto">
                <a:xfrm>
                  <a:off x="7565409" y="2112999"/>
                  <a:ext cx="324165" cy="1231826"/>
                </a:xfrm>
                <a:custGeom>
                  <a:avLst/>
                  <a:gdLst/>
                  <a:ahLst/>
                  <a:cxnLst>
                    <a:cxn ang="0">
                      <a:pos x="0" y="149"/>
                    </a:cxn>
                    <a:cxn ang="0">
                      <a:pos x="223" y="0"/>
                    </a:cxn>
                    <a:cxn ang="0">
                      <a:pos x="223" y="700"/>
                    </a:cxn>
                    <a:cxn ang="0">
                      <a:pos x="1" y="846"/>
                    </a:cxn>
                    <a:cxn ang="0">
                      <a:pos x="0" y="149"/>
                    </a:cxn>
                  </a:cxnLst>
                  <a:rect l="0" t="0" r="r" b="b"/>
                  <a:pathLst>
                    <a:path w="223" h="846">
                      <a:moveTo>
                        <a:pt x="0" y="149"/>
                      </a:moveTo>
                      <a:lnTo>
                        <a:pt x="223" y="0"/>
                      </a:lnTo>
                      <a:lnTo>
                        <a:pt x="223" y="700"/>
                      </a:lnTo>
                      <a:lnTo>
                        <a:pt x="1" y="846"/>
                      </a:lnTo>
                      <a:lnTo>
                        <a:pt x="0" y="149"/>
                      </a:lnTo>
                      <a:close/>
                    </a:path>
                  </a:pathLst>
                </a:custGeom>
                <a:solidFill>
                  <a:srgbClr val="D9D9D9"/>
                </a:solidFill>
                <a:ln w="9525" cap="flat" cmpd="sng">
                  <a:solidFill>
                    <a:srgbClr val="FFFFFF"/>
                  </a:solidFill>
                  <a:prstDash val="solid"/>
                  <a:round/>
                  <a:headEnd/>
                  <a:tailEnd/>
                </a:ln>
                <a:effectLst/>
              </p:spPr>
              <p:txBody>
                <a:bodyPr wrap="none" lIns="0" tIns="0" rIns="0" bIns="0" anchor="ctr">
                  <a:noAutofit/>
                </a:bodyPr>
                <a:lstStyle/>
                <a:p>
                  <a:endParaRPr lang="en-US" dirty="0"/>
                </a:p>
              </p:txBody>
            </p:sp>
            <p:sp>
              <p:nvSpPr>
                <p:cNvPr id="580" name="Freeform 25">
                  <a:extLst>
                    <a:ext uri="{FF2B5EF4-FFF2-40B4-BE49-F238E27FC236}">
                      <a16:creationId xmlns:a16="http://schemas.microsoft.com/office/drawing/2014/main" id="{70153BE5-EB03-5574-97C5-60F64F8B019B}"/>
                    </a:ext>
                  </a:extLst>
                </p:cNvPr>
                <p:cNvSpPr>
                  <a:spLocks/>
                </p:cNvSpPr>
                <p:nvPr>
                  <p:custDataLst>
                    <p:tags r:id="rId132"/>
                  </p:custDataLst>
                </p:nvPr>
              </p:nvSpPr>
              <p:spPr bwMode="auto">
                <a:xfrm>
                  <a:off x="7565409" y="3129770"/>
                  <a:ext cx="324165" cy="1238152"/>
                </a:xfrm>
                <a:custGeom>
                  <a:avLst/>
                  <a:gdLst/>
                  <a:ahLst/>
                  <a:cxnLst>
                    <a:cxn ang="0">
                      <a:pos x="0" y="149"/>
                    </a:cxn>
                    <a:cxn ang="0">
                      <a:pos x="223" y="0"/>
                    </a:cxn>
                    <a:cxn ang="0">
                      <a:pos x="223" y="700"/>
                    </a:cxn>
                    <a:cxn ang="0">
                      <a:pos x="1" y="846"/>
                    </a:cxn>
                    <a:cxn ang="0">
                      <a:pos x="0" y="149"/>
                    </a:cxn>
                  </a:cxnLst>
                  <a:rect l="0" t="0" r="r" b="b"/>
                  <a:pathLst>
                    <a:path w="223" h="846">
                      <a:moveTo>
                        <a:pt x="0" y="149"/>
                      </a:moveTo>
                      <a:lnTo>
                        <a:pt x="223" y="0"/>
                      </a:lnTo>
                      <a:lnTo>
                        <a:pt x="223" y="700"/>
                      </a:lnTo>
                      <a:lnTo>
                        <a:pt x="1" y="846"/>
                      </a:lnTo>
                      <a:lnTo>
                        <a:pt x="0" y="149"/>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581" name="Freeform 26">
                  <a:extLst>
                    <a:ext uri="{FF2B5EF4-FFF2-40B4-BE49-F238E27FC236}">
                      <a16:creationId xmlns:a16="http://schemas.microsoft.com/office/drawing/2014/main" id="{2931491E-BCD0-FFE2-E953-5A25474D1FE6}"/>
                    </a:ext>
                  </a:extLst>
                </p:cNvPr>
                <p:cNvSpPr>
                  <a:spLocks/>
                </p:cNvSpPr>
                <p:nvPr>
                  <p:custDataLst>
                    <p:tags r:id="rId133"/>
                  </p:custDataLst>
                </p:nvPr>
              </p:nvSpPr>
              <p:spPr bwMode="auto">
                <a:xfrm>
                  <a:off x="7565409" y="4152866"/>
                  <a:ext cx="324165" cy="1238151"/>
                </a:xfrm>
                <a:custGeom>
                  <a:avLst/>
                  <a:gdLst/>
                  <a:ahLst/>
                  <a:cxnLst>
                    <a:cxn ang="0">
                      <a:pos x="0" y="149"/>
                    </a:cxn>
                    <a:cxn ang="0">
                      <a:pos x="223" y="0"/>
                    </a:cxn>
                    <a:cxn ang="0">
                      <a:pos x="223" y="700"/>
                    </a:cxn>
                    <a:cxn ang="0">
                      <a:pos x="1" y="846"/>
                    </a:cxn>
                    <a:cxn ang="0">
                      <a:pos x="0" y="149"/>
                    </a:cxn>
                  </a:cxnLst>
                  <a:rect l="0" t="0" r="r" b="b"/>
                  <a:pathLst>
                    <a:path w="223" h="846">
                      <a:moveTo>
                        <a:pt x="0" y="149"/>
                      </a:moveTo>
                      <a:lnTo>
                        <a:pt x="223" y="0"/>
                      </a:lnTo>
                      <a:lnTo>
                        <a:pt x="223" y="700"/>
                      </a:lnTo>
                      <a:lnTo>
                        <a:pt x="1" y="846"/>
                      </a:lnTo>
                      <a:lnTo>
                        <a:pt x="0" y="149"/>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582" name="Freeform 27">
                  <a:extLst>
                    <a:ext uri="{FF2B5EF4-FFF2-40B4-BE49-F238E27FC236}">
                      <a16:creationId xmlns:a16="http://schemas.microsoft.com/office/drawing/2014/main" id="{3EFAD2D1-6F81-51FC-629C-5594BC48E7D1}"/>
                    </a:ext>
                  </a:extLst>
                </p:cNvPr>
                <p:cNvSpPr>
                  <a:spLocks/>
                </p:cNvSpPr>
                <p:nvPr>
                  <p:custDataLst>
                    <p:tags r:id="rId134"/>
                  </p:custDataLst>
                </p:nvPr>
              </p:nvSpPr>
              <p:spPr bwMode="auto">
                <a:xfrm>
                  <a:off x="7887993" y="1929569"/>
                  <a:ext cx="283052" cy="1200201"/>
                </a:xfrm>
                <a:custGeom>
                  <a:avLst/>
                  <a:gdLst/>
                  <a:ahLst/>
                  <a:cxnLst>
                    <a:cxn ang="0">
                      <a:pos x="0" y="127"/>
                    </a:cxn>
                    <a:cxn ang="0">
                      <a:pos x="195" y="0"/>
                    </a:cxn>
                    <a:cxn ang="0">
                      <a:pos x="195" y="698"/>
                    </a:cxn>
                    <a:cxn ang="0">
                      <a:pos x="1" y="824"/>
                    </a:cxn>
                    <a:cxn ang="0">
                      <a:pos x="0" y="127"/>
                    </a:cxn>
                  </a:cxnLst>
                  <a:rect l="0" t="0" r="r" b="b"/>
                  <a:pathLst>
                    <a:path w="195" h="824">
                      <a:moveTo>
                        <a:pt x="0" y="127"/>
                      </a:moveTo>
                      <a:lnTo>
                        <a:pt x="195" y="0"/>
                      </a:lnTo>
                      <a:lnTo>
                        <a:pt x="195" y="698"/>
                      </a:lnTo>
                      <a:lnTo>
                        <a:pt x="1" y="824"/>
                      </a:lnTo>
                      <a:lnTo>
                        <a:pt x="0" y="127"/>
                      </a:lnTo>
                      <a:close/>
                    </a:path>
                  </a:pathLst>
                </a:custGeom>
                <a:solidFill>
                  <a:srgbClr val="D9D9D9"/>
                </a:solidFill>
                <a:ln w="9525" cap="flat" cmpd="sng">
                  <a:solidFill>
                    <a:srgbClr val="FFFFFF"/>
                  </a:solidFill>
                  <a:prstDash val="solid"/>
                  <a:round/>
                  <a:headEnd/>
                  <a:tailEnd/>
                </a:ln>
                <a:effectLst/>
              </p:spPr>
              <p:txBody>
                <a:bodyPr wrap="none" lIns="0" tIns="0" rIns="0" bIns="0" anchor="ctr">
                  <a:noAutofit/>
                </a:bodyPr>
                <a:lstStyle/>
                <a:p>
                  <a:endParaRPr lang="en-US" dirty="0"/>
                </a:p>
              </p:txBody>
            </p:sp>
            <p:sp>
              <p:nvSpPr>
                <p:cNvPr id="583" name="Freeform 28">
                  <a:extLst>
                    <a:ext uri="{FF2B5EF4-FFF2-40B4-BE49-F238E27FC236}">
                      <a16:creationId xmlns:a16="http://schemas.microsoft.com/office/drawing/2014/main" id="{E777ED8D-7EB1-9074-611C-3C217B0DDC57}"/>
                    </a:ext>
                  </a:extLst>
                </p:cNvPr>
                <p:cNvSpPr>
                  <a:spLocks/>
                </p:cNvSpPr>
                <p:nvPr>
                  <p:custDataLst>
                    <p:tags r:id="rId135"/>
                  </p:custDataLst>
                </p:nvPr>
              </p:nvSpPr>
              <p:spPr bwMode="auto">
                <a:xfrm>
                  <a:off x="7887993" y="2946339"/>
                  <a:ext cx="283052" cy="1203363"/>
                </a:xfrm>
                <a:custGeom>
                  <a:avLst/>
                  <a:gdLst/>
                  <a:ahLst/>
                  <a:cxnLst>
                    <a:cxn ang="0">
                      <a:pos x="0" y="127"/>
                    </a:cxn>
                    <a:cxn ang="0">
                      <a:pos x="195" y="0"/>
                    </a:cxn>
                    <a:cxn ang="0">
                      <a:pos x="195" y="698"/>
                    </a:cxn>
                    <a:cxn ang="0">
                      <a:pos x="1" y="824"/>
                    </a:cxn>
                    <a:cxn ang="0">
                      <a:pos x="0" y="127"/>
                    </a:cxn>
                  </a:cxnLst>
                  <a:rect l="0" t="0" r="r" b="b"/>
                  <a:pathLst>
                    <a:path w="195" h="824">
                      <a:moveTo>
                        <a:pt x="0" y="127"/>
                      </a:moveTo>
                      <a:lnTo>
                        <a:pt x="195" y="0"/>
                      </a:lnTo>
                      <a:lnTo>
                        <a:pt x="195" y="698"/>
                      </a:lnTo>
                      <a:lnTo>
                        <a:pt x="1" y="824"/>
                      </a:lnTo>
                      <a:lnTo>
                        <a:pt x="0" y="127"/>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584" name="Freeform 29">
                  <a:extLst>
                    <a:ext uri="{FF2B5EF4-FFF2-40B4-BE49-F238E27FC236}">
                      <a16:creationId xmlns:a16="http://schemas.microsoft.com/office/drawing/2014/main" id="{ED05369B-D217-128E-895F-D6A2A0BA91D9}"/>
                    </a:ext>
                  </a:extLst>
                </p:cNvPr>
                <p:cNvSpPr>
                  <a:spLocks/>
                </p:cNvSpPr>
                <p:nvPr>
                  <p:custDataLst>
                    <p:tags r:id="rId136"/>
                  </p:custDataLst>
                </p:nvPr>
              </p:nvSpPr>
              <p:spPr bwMode="auto">
                <a:xfrm>
                  <a:off x="7887993" y="3963112"/>
                  <a:ext cx="283052" cy="1211270"/>
                </a:xfrm>
                <a:custGeom>
                  <a:avLst/>
                  <a:gdLst/>
                  <a:ahLst/>
                  <a:cxnLst>
                    <a:cxn ang="0">
                      <a:pos x="0" y="129"/>
                    </a:cxn>
                    <a:cxn ang="0">
                      <a:pos x="195" y="0"/>
                    </a:cxn>
                    <a:cxn ang="0">
                      <a:pos x="195" y="702"/>
                    </a:cxn>
                    <a:cxn ang="0">
                      <a:pos x="1" y="832"/>
                    </a:cxn>
                    <a:cxn ang="0">
                      <a:pos x="0" y="129"/>
                    </a:cxn>
                  </a:cxnLst>
                  <a:rect l="0" t="0" r="r" b="b"/>
                  <a:pathLst>
                    <a:path w="195" h="832">
                      <a:moveTo>
                        <a:pt x="0" y="129"/>
                      </a:moveTo>
                      <a:lnTo>
                        <a:pt x="195" y="0"/>
                      </a:lnTo>
                      <a:lnTo>
                        <a:pt x="195" y="702"/>
                      </a:lnTo>
                      <a:lnTo>
                        <a:pt x="1" y="832"/>
                      </a:lnTo>
                      <a:lnTo>
                        <a:pt x="0" y="129"/>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grpSp>
          <p:grpSp>
            <p:nvGrpSpPr>
              <p:cNvPr id="585" name="组合 584">
                <a:extLst>
                  <a:ext uri="{FF2B5EF4-FFF2-40B4-BE49-F238E27FC236}">
                    <a16:creationId xmlns:a16="http://schemas.microsoft.com/office/drawing/2014/main" id="{0E3C0982-5F65-20BB-4C5D-35929BCF107C}"/>
                  </a:ext>
                </a:extLst>
              </p:cNvPr>
              <p:cNvGrpSpPr/>
              <p:nvPr/>
            </p:nvGrpSpPr>
            <p:grpSpPr>
              <a:xfrm>
                <a:off x="8189161" y="3899252"/>
                <a:ext cx="799871" cy="824750"/>
                <a:chOff x="4015410" y="1926407"/>
                <a:chExt cx="4158798" cy="3755569"/>
              </a:xfrm>
            </p:grpSpPr>
            <p:sp>
              <p:nvSpPr>
                <p:cNvPr id="586" name="Rectangle 3">
                  <a:extLst>
                    <a:ext uri="{FF2B5EF4-FFF2-40B4-BE49-F238E27FC236}">
                      <a16:creationId xmlns:a16="http://schemas.microsoft.com/office/drawing/2014/main" id="{13A1BC53-A865-FB94-D50D-FD7D8092738C}"/>
                    </a:ext>
                  </a:extLst>
                </p:cNvPr>
                <p:cNvSpPr>
                  <a:spLocks noChangeArrowheads="1"/>
                </p:cNvSpPr>
                <p:nvPr>
                  <p:custDataLst>
                    <p:tags r:id="rId83"/>
                  </p:custDataLst>
                </p:nvPr>
              </p:nvSpPr>
              <p:spPr bwMode="auto">
                <a:xfrm>
                  <a:off x="5055900" y="2622176"/>
                  <a:ext cx="1038909" cy="1021515"/>
                </a:xfrm>
                <a:prstGeom prst="rect">
                  <a:avLst/>
                </a:prstGeom>
                <a:solidFill>
                  <a:srgbClr val="D9D9D9"/>
                </a:solidFill>
                <a:ln w="9525" algn="ctr">
                  <a:solidFill>
                    <a:srgbClr val="FFFFFF"/>
                  </a:solidFill>
                  <a:miter lim="800000"/>
                  <a:headEnd/>
                  <a:tailEnd/>
                </a:ln>
                <a:effectLst/>
              </p:spPr>
              <p:txBody>
                <a:bodyPr lIns="36005" tIns="36005" rIns="36005" bIns="36005" anchor="ctr">
                  <a:noAutofit/>
                </a:bodyPr>
                <a:lstStyle/>
                <a:p>
                  <a:pPr algn="ctr">
                    <a:tabLst>
                      <a:tab pos="266700" algn="l"/>
                      <a:tab pos="631825" algn="l"/>
                      <a:tab pos="981075" algn="l"/>
                    </a:tabLst>
                  </a:pPr>
                  <a:endParaRPr lang="en-US" dirty="0"/>
                </a:p>
              </p:txBody>
            </p:sp>
            <p:sp>
              <p:nvSpPr>
                <p:cNvPr id="587" name="Rectangle 4">
                  <a:extLst>
                    <a:ext uri="{FF2B5EF4-FFF2-40B4-BE49-F238E27FC236}">
                      <a16:creationId xmlns:a16="http://schemas.microsoft.com/office/drawing/2014/main" id="{211632C1-3098-3DD6-B716-49CA0FA4D5A0}"/>
                    </a:ext>
                  </a:extLst>
                </p:cNvPr>
                <p:cNvSpPr>
                  <a:spLocks noChangeArrowheads="1"/>
                </p:cNvSpPr>
                <p:nvPr>
                  <p:custDataLst>
                    <p:tags r:id="rId84"/>
                  </p:custDataLst>
                </p:nvPr>
              </p:nvSpPr>
              <p:spPr bwMode="auto">
                <a:xfrm>
                  <a:off x="6094808" y="2622176"/>
                  <a:ext cx="1032584" cy="1021515"/>
                </a:xfrm>
                <a:prstGeom prst="rect">
                  <a:avLst/>
                </a:prstGeom>
                <a:solidFill>
                  <a:srgbClr val="FF0000"/>
                </a:solidFill>
                <a:ln w="9525" algn="ctr">
                  <a:solidFill>
                    <a:srgbClr val="FFFFFF"/>
                  </a:solidFill>
                  <a:miter lim="800000"/>
                  <a:headEnd/>
                  <a:tailEnd/>
                </a:ln>
                <a:effectLst/>
              </p:spPr>
              <p:txBody>
                <a:bodyPr lIns="36005" tIns="36005" rIns="36005" bIns="36005" anchor="ctr">
                  <a:noAutofit/>
                </a:bodyPr>
                <a:lstStyle/>
                <a:p>
                  <a:pPr algn="ctr">
                    <a:tabLst>
                      <a:tab pos="266700" algn="l"/>
                      <a:tab pos="631825" algn="l"/>
                      <a:tab pos="981075" algn="l"/>
                    </a:tabLst>
                  </a:pPr>
                  <a:endParaRPr lang="en-US" dirty="0">
                    <a:solidFill>
                      <a:schemeClr val="bg1"/>
                    </a:solidFill>
                  </a:endParaRPr>
                </a:p>
              </p:txBody>
            </p:sp>
            <p:sp>
              <p:nvSpPr>
                <p:cNvPr id="588" name="Rectangle 5">
                  <a:extLst>
                    <a:ext uri="{FF2B5EF4-FFF2-40B4-BE49-F238E27FC236}">
                      <a16:creationId xmlns:a16="http://schemas.microsoft.com/office/drawing/2014/main" id="{EA515BA6-B725-1AEF-348C-314C4D00B2EC}"/>
                    </a:ext>
                  </a:extLst>
                </p:cNvPr>
                <p:cNvSpPr>
                  <a:spLocks noChangeArrowheads="1"/>
                </p:cNvSpPr>
                <p:nvPr>
                  <p:custDataLst>
                    <p:tags r:id="rId85"/>
                  </p:custDataLst>
                </p:nvPr>
              </p:nvSpPr>
              <p:spPr bwMode="auto">
                <a:xfrm>
                  <a:off x="5055900" y="3637365"/>
                  <a:ext cx="1038909" cy="1021515"/>
                </a:xfrm>
                <a:prstGeom prst="rect">
                  <a:avLst/>
                </a:prstGeom>
                <a:solidFill>
                  <a:srgbClr val="D9D9D9"/>
                </a:solidFill>
                <a:ln w="9525" algn="ctr">
                  <a:solidFill>
                    <a:srgbClr val="FFFFFF"/>
                  </a:solidFill>
                  <a:miter lim="800000"/>
                  <a:headEnd/>
                  <a:tailEnd/>
                </a:ln>
                <a:effectLst/>
              </p:spPr>
              <p:txBody>
                <a:bodyPr lIns="36005" tIns="36005" rIns="36005" bIns="36005" anchor="ctr">
                  <a:noAutofit/>
                </a:bodyPr>
                <a:lstStyle/>
                <a:p>
                  <a:pPr algn="ctr">
                    <a:tabLst>
                      <a:tab pos="266700" algn="l"/>
                      <a:tab pos="631825" algn="l"/>
                      <a:tab pos="981075" algn="l"/>
                    </a:tabLst>
                  </a:pPr>
                  <a:endParaRPr lang="en-US" dirty="0"/>
                </a:p>
              </p:txBody>
            </p:sp>
            <p:sp>
              <p:nvSpPr>
                <p:cNvPr id="589" name="Rectangle 6">
                  <a:extLst>
                    <a:ext uri="{FF2B5EF4-FFF2-40B4-BE49-F238E27FC236}">
                      <a16:creationId xmlns:a16="http://schemas.microsoft.com/office/drawing/2014/main" id="{C1785329-267D-3AB4-0B92-0971545FB32E}"/>
                    </a:ext>
                  </a:extLst>
                </p:cNvPr>
                <p:cNvSpPr>
                  <a:spLocks noChangeArrowheads="1"/>
                </p:cNvSpPr>
                <p:nvPr>
                  <p:custDataLst>
                    <p:tags r:id="rId86"/>
                  </p:custDataLst>
                </p:nvPr>
              </p:nvSpPr>
              <p:spPr bwMode="auto">
                <a:xfrm>
                  <a:off x="6094808" y="3637365"/>
                  <a:ext cx="1038910" cy="1021515"/>
                </a:xfrm>
                <a:prstGeom prst="rect">
                  <a:avLst/>
                </a:prstGeom>
                <a:solidFill>
                  <a:srgbClr val="D9D9D9"/>
                </a:solidFill>
                <a:ln w="9525" algn="ctr">
                  <a:solidFill>
                    <a:srgbClr val="FFFFFF"/>
                  </a:solidFill>
                  <a:miter lim="800000"/>
                  <a:headEnd/>
                  <a:tailEnd/>
                </a:ln>
                <a:effectLst/>
              </p:spPr>
              <p:txBody>
                <a:bodyPr lIns="36005" tIns="36005" rIns="36005" bIns="36005" anchor="ctr">
                  <a:noAutofit/>
                </a:bodyPr>
                <a:lstStyle/>
                <a:p>
                  <a:pPr algn="ctr">
                    <a:tabLst>
                      <a:tab pos="266700" algn="l"/>
                      <a:tab pos="631825" algn="l"/>
                      <a:tab pos="981075" algn="l"/>
                    </a:tabLst>
                  </a:pPr>
                  <a:endParaRPr lang="en-US" dirty="0"/>
                </a:p>
              </p:txBody>
            </p:sp>
            <p:sp>
              <p:nvSpPr>
                <p:cNvPr id="590" name="Rectangle 7">
                  <a:extLst>
                    <a:ext uri="{FF2B5EF4-FFF2-40B4-BE49-F238E27FC236}">
                      <a16:creationId xmlns:a16="http://schemas.microsoft.com/office/drawing/2014/main" id="{FF48B0C9-631E-42BA-3D7D-590DB3A13F5B}"/>
                    </a:ext>
                  </a:extLst>
                </p:cNvPr>
                <p:cNvSpPr>
                  <a:spLocks noChangeArrowheads="1"/>
                </p:cNvSpPr>
                <p:nvPr>
                  <p:custDataLst>
                    <p:tags r:id="rId87"/>
                  </p:custDataLst>
                </p:nvPr>
              </p:nvSpPr>
              <p:spPr bwMode="auto">
                <a:xfrm>
                  <a:off x="4016989" y="2622176"/>
                  <a:ext cx="1038910" cy="1021515"/>
                </a:xfrm>
                <a:prstGeom prst="rect">
                  <a:avLst/>
                </a:prstGeom>
                <a:solidFill>
                  <a:srgbClr val="D9D9D9"/>
                </a:solidFill>
                <a:ln w="9525" algn="ctr">
                  <a:solidFill>
                    <a:srgbClr val="FFFFFF"/>
                  </a:solidFill>
                  <a:miter lim="800000"/>
                  <a:headEnd/>
                  <a:tailEnd/>
                </a:ln>
                <a:effectLst/>
              </p:spPr>
              <p:txBody>
                <a:bodyPr lIns="36005" tIns="36005" rIns="36005" bIns="36005" anchor="ctr">
                  <a:noAutofit/>
                </a:bodyPr>
                <a:lstStyle/>
                <a:p>
                  <a:pPr algn="ctr">
                    <a:tabLst>
                      <a:tab pos="266700" algn="l"/>
                      <a:tab pos="631825" algn="l"/>
                      <a:tab pos="981075" algn="l"/>
                    </a:tabLst>
                  </a:pPr>
                  <a:endParaRPr lang="en-US" dirty="0"/>
                </a:p>
              </p:txBody>
            </p:sp>
            <p:sp>
              <p:nvSpPr>
                <p:cNvPr id="591" name="Rectangle 8">
                  <a:extLst>
                    <a:ext uri="{FF2B5EF4-FFF2-40B4-BE49-F238E27FC236}">
                      <a16:creationId xmlns:a16="http://schemas.microsoft.com/office/drawing/2014/main" id="{F486916A-F352-2057-DC8A-04459F88CF5D}"/>
                    </a:ext>
                  </a:extLst>
                </p:cNvPr>
                <p:cNvSpPr>
                  <a:spLocks noChangeArrowheads="1"/>
                </p:cNvSpPr>
                <p:nvPr>
                  <p:custDataLst>
                    <p:tags r:id="rId88"/>
                  </p:custDataLst>
                </p:nvPr>
              </p:nvSpPr>
              <p:spPr bwMode="auto">
                <a:xfrm>
                  <a:off x="4016989" y="3637365"/>
                  <a:ext cx="1038910" cy="1021515"/>
                </a:xfrm>
                <a:prstGeom prst="rect">
                  <a:avLst/>
                </a:prstGeom>
                <a:solidFill>
                  <a:srgbClr val="D9D9D9"/>
                </a:solidFill>
                <a:ln w="9525" algn="ctr">
                  <a:solidFill>
                    <a:srgbClr val="FFFFFF"/>
                  </a:solidFill>
                  <a:miter lim="800000"/>
                  <a:headEnd/>
                  <a:tailEnd/>
                </a:ln>
                <a:effectLst/>
              </p:spPr>
              <p:txBody>
                <a:bodyPr lIns="36005" tIns="36005" rIns="36005" bIns="36005" anchor="ctr">
                  <a:noAutofit/>
                </a:bodyPr>
                <a:lstStyle/>
                <a:p>
                  <a:pPr algn="ctr">
                    <a:tabLst>
                      <a:tab pos="266700" algn="l"/>
                      <a:tab pos="631825" algn="l"/>
                      <a:tab pos="981075" algn="l"/>
                    </a:tabLst>
                  </a:pPr>
                  <a:endParaRPr lang="en-US" dirty="0"/>
                </a:p>
              </p:txBody>
            </p:sp>
            <p:sp>
              <p:nvSpPr>
                <p:cNvPr id="592" name="Rectangle 9">
                  <a:extLst>
                    <a:ext uri="{FF2B5EF4-FFF2-40B4-BE49-F238E27FC236}">
                      <a16:creationId xmlns:a16="http://schemas.microsoft.com/office/drawing/2014/main" id="{E7DF7410-EA18-4DDF-11CC-B55587C8B1A2}"/>
                    </a:ext>
                  </a:extLst>
                </p:cNvPr>
                <p:cNvSpPr>
                  <a:spLocks noChangeArrowheads="1"/>
                </p:cNvSpPr>
                <p:nvPr>
                  <p:custDataLst>
                    <p:tags r:id="rId89"/>
                  </p:custDataLst>
                </p:nvPr>
              </p:nvSpPr>
              <p:spPr bwMode="auto">
                <a:xfrm>
                  <a:off x="5055900" y="4660461"/>
                  <a:ext cx="1038909" cy="1021515"/>
                </a:xfrm>
                <a:prstGeom prst="rect">
                  <a:avLst/>
                </a:prstGeom>
                <a:solidFill>
                  <a:srgbClr val="D9D9D9"/>
                </a:solidFill>
                <a:ln w="9525" algn="ctr">
                  <a:solidFill>
                    <a:srgbClr val="FFFFFF"/>
                  </a:solidFill>
                  <a:miter lim="800000"/>
                  <a:headEnd/>
                  <a:tailEnd/>
                </a:ln>
                <a:effectLst/>
              </p:spPr>
              <p:txBody>
                <a:bodyPr lIns="36005" tIns="36005" rIns="36005" bIns="36005" anchor="ctr">
                  <a:noAutofit/>
                </a:bodyPr>
                <a:lstStyle/>
                <a:p>
                  <a:pPr algn="ctr">
                    <a:tabLst>
                      <a:tab pos="266700" algn="l"/>
                      <a:tab pos="631825" algn="l"/>
                      <a:tab pos="981075" algn="l"/>
                    </a:tabLst>
                  </a:pPr>
                  <a:endParaRPr lang="en-US" dirty="0"/>
                </a:p>
              </p:txBody>
            </p:sp>
            <p:sp>
              <p:nvSpPr>
                <p:cNvPr id="593" name="Rectangle 10">
                  <a:extLst>
                    <a:ext uri="{FF2B5EF4-FFF2-40B4-BE49-F238E27FC236}">
                      <a16:creationId xmlns:a16="http://schemas.microsoft.com/office/drawing/2014/main" id="{C9B7C050-66F6-AC3D-7CCE-0A666D1DBE93}"/>
                    </a:ext>
                  </a:extLst>
                </p:cNvPr>
                <p:cNvSpPr>
                  <a:spLocks noChangeArrowheads="1"/>
                </p:cNvSpPr>
                <p:nvPr>
                  <p:custDataLst>
                    <p:tags r:id="rId90"/>
                  </p:custDataLst>
                </p:nvPr>
              </p:nvSpPr>
              <p:spPr bwMode="auto">
                <a:xfrm>
                  <a:off x="6094808" y="4660461"/>
                  <a:ext cx="1038910" cy="1021515"/>
                </a:xfrm>
                <a:prstGeom prst="rect">
                  <a:avLst/>
                </a:prstGeom>
                <a:solidFill>
                  <a:srgbClr val="D9D9D9"/>
                </a:solidFill>
                <a:ln w="9525" algn="ctr">
                  <a:solidFill>
                    <a:srgbClr val="FFFFFF"/>
                  </a:solidFill>
                  <a:miter lim="800000"/>
                  <a:headEnd/>
                  <a:tailEnd/>
                </a:ln>
                <a:effectLst/>
              </p:spPr>
              <p:txBody>
                <a:bodyPr lIns="36005" tIns="36005" rIns="36005" bIns="36005" anchor="ctr">
                  <a:noAutofit/>
                </a:bodyPr>
                <a:lstStyle/>
                <a:p>
                  <a:pPr algn="ctr">
                    <a:tabLst>
                      <a:tab pos="266700" algn="l"/>
                      <a:tab pos="631825" algn="l"/>
                      <a:tab pos="981075" algn="l"/>
                    </a:tabLst>
                  </a:pPr>
                  <a:endParaRPr lang="en-US" dirty="0"/>
                </a:p>
              </p:txBody>
            </p:sp>
            <p:sp>
              <p:nvSpPr>
                <p:cNvPr id="594" name="Rectangle 11">
                  <a:extLst>
                    <a:ext uri="{FF2B5EF4-FFF2-40B4-BE49-F238E27FC236}">
                      <a16:creationId xmlns:a16="http://schemas.microsoft.com/office/drawing/2014/main" id="{C3CCFC15-0C0C-0FEF-B980-5E3B909A0D59}"/>
                    </a:ext>
                  </a:extLst>
                </p:cNvPr>
                <p:cNvSpPr>
                  <a:spLocks noChangeArrowheads="1"/>
                </p:cNvSpPr>
                <p:nvPr>
                  <p:custDataLst>
                    <p:tags r:id="rId91"/>
                  </p:custDataLst>
                </p:nvPr>
              </p:nvSpPr>
              <p:spPr bwMode="auto">
                <a:xfrm>
                  <a:off x="4016989" y="4660461"/>
                  <a:ext cx="1038910" cy="1021515"/>
                </a:xfrm>
                <a:prstGeom prst="rect">
                  <a:avLst/>
                </a:prstGeom>
                <a:solidFill>
                  <a:srgbClr val="D9D9D9"/>
                </a:solidFill>
                <a:ln w="9525" algn="ctr">
                  <a:solidFill>
                    <a:srgbClr val="FFFFFF"/>
                  </a:solidFill>
                  <a:miter lim="800000"/>
                  <a:headEnd/>
                  <a:tailEnd/>
                </a:ln>
                <a:effectLst/>
              </p:spPr>
              <p:txBody>
                <a:bodyPr lIns="36005" tIns="36005" rIns="36005" bIns="36005" anchor="ctr">
                  <a:noAutofit/>
                </a:bodyPr>
                <a:lstStyle/>
                <a:p>
                  <a:pPr algn="ctr">
                    <a:tabLst>
                      <a:tab pos="266700" algn="l"/>
                      <a:tab pos="631825" algn="l"/>
                      <a:tab pos="981075" algn="l"/>
                    </a:tabLst>
                  </a:pPr>
                  <a:endParaRPr lang="en-US" dirty="0"/>
                </a:p>
              </p:txBody>
            </p:sp>
            <p:sp>
              <p:nvSpPr>
                <p:cNvPr id="595" name="Freeform 12">
                  <a:extLst>
                    <a:ext uri="{FF2B5EF4-FFF2-40B4-BE49-F238E27FC236}">
                      <a16:creationId xmlns:a16="http://schemas.microsoft.com/office/drawing/2014/main" id="{F1D59DD0-EDDE-0DF1-7E20-228FB4E9A194}"/>
                    </a:ext>
                  </a:extLst>
                </p:cNvPr>
                <p:cNvSpPr>
                  <a:spLocks/>
                </p:cNvSpPr>
                <p:nvPr>
                  <p:custDataLst>
                    <p:tags r:id="rId92"/>
                  </p:custDataLst>
                </p:nvPr>
              </p:nvSpPr>
              <p:spPr bwMode="auto">
                <a:xfrm>
                  <a:off x="4015410" y="2329636"/>
                  <a:ext cx="1481671" cy="290957"/>
                </a:xfrm>
                <a:custGeom>
                  <a:avLst/>
                  <a:gdLst/>
                  <a:ahLst/>
                  <a:cxnLst>
                    <a:cxn ang="0">
                      <a:pos x="0" y="200"/>
                    </a:cxn>
                    <a:cxn ang="0">
                      <a:pos x="300" y="0"/>
                    </a:cxn>
                    <a:cxn ang="0">
                      <a:pos x="1019" y="0"/>
                    </a:cxn>
                    <a:cxn ang="0">
                      <a:pos x="714" y="200"/>
                    </a:cxn>
                    <a:cxn ang="0">
                      <a:pos x="0" y="200"/>
                    </a:cxn>
                  </a:cxnLst>
                  <a:rect l="0" t="0" r="r" b="b"/>
                  <a:pathLst>
                    <a:path w="1019" h="200">
                      <a:moveTo>
                        <a:pt x="0" y="200"/>
                      </a:moveTo>
                      <a:lnTo>
                        <a:pt x="300" y="0"/>
                      </a:lnTo>
                      <a:lnTo>
                        <a:pt x="1019" y="0"/>
                      </a:lnTo>
                      <a:lnTo>
                        <a:pt x="714" y="200"/>
                      </a:lnTo>
                      <a:lnTo>
                        <a:pt x="0" y="200"/>
                      </a:lnTo>
                      <a:close/>
                    </a:path>
                  </a:pathLst>
                </a:custGeom>
                <a:solidFill>
                  <a:srgbClr val="D9D9D9"/>
                </a:solidFill>
                <a:ln w="9525" cap="flat" cmpd="sng">
                  <a:solidFill>
                    <a:srgbClr val="FFFFFF"/>
                  </a:solidFill>
                  <a:prstDash val="solid"/>
                  <a:round/>
                  <a:headEnd/>
                  <a:tailEnd/>
                </a:ln>
                <a:effectLst/>
              </p:spPr>
              <p:txBody>
                <a:bodyPr wrap="none" lIns="0" tIns="0" rIns="0" bIns="0" anchor="ctr">
                  <a:noAutofit/>
                </a:bodyPr>
                <a:lstStyle/>
                <a:p>
                  <a:endParaRPr lang="en-US" dirty="0"/>
                </a:p>
              </p:txBody>
            </p:sp>
            <p:sp>
              <p:nvSpPr>
                <p:cNvPr id="596" name="Freeform 13">
                  <a:extLst>
                    <a:ext uri="{FF2B5EF4-FFF2-40B4-BE49-F238E27FC236}">
                      <a16:creationId xmlns:a16="http://schemas.microsoft.com/office/drawing/2014/main" id="{0BE68530-818B-0CFF-7822-9CC2CAC77A4D}"/>
                    </a:ext>
                  </a:extLst>
                </p:cNvPr>
                <p:cNvSpPr>
                  <a:spLocks/>
                </p:cNvSpPr>
                <p:nvPr>
                  <p:custDataLst>
                    <p:tags r:id="rId93"/>
                  </p:custDataLst>
                </p:nvPr>
              </p:nvSpPr>
              <p:spPr bwMode="auto">
                <a:xfrm>
                  <a:off x="5052737" y="2329636"/>
                  <a:ext cx="1481671" cy="290957"/>
                </a:xfrm>
                <a:custGeom>
                  <a:avLst/>
                  <a:gdLst/>
                  <a:ahLst/>
                  <a:cxnLst>
                    <a:cxn ang="0">
                      <a:pos x="0" y="200"/>
                    </a:cxn>
                    <a:cxn ang="0">
                      <a:pos x="300" y="0"/>
                    </a:cxn>
                    <a:cxn ang="0">
                      <a:pos x="1019" y="0"/>
                    </a:cxn>
                    <a:cxn ang="0">
                      <a:pos x="714" y="200"/>
                    </a:cxn>
                    <a:cxn ang="0">
                      <a:pos x="0" y="200"/>
                    </a:cxn>
                  </a:cxnLst>
                  <a:rect l="0" t="0" r="r" b="b"/>
                  <a:pathLst>
                    <a:path w="1019" h="200">
                      <a:moveTo>
                        <a:pt x="0" y="200"/>
                      </a:moveTo>
                      <a:lnTo>
                        <a:pt x="300" y="0"/>
                      </a:lnTo>
                      <a:lnTo>
                        <a:pt x="1019" y="0"/>
                      </a:lnTo>
                      <a:lnTo>
                        <a:pt x="714" y="200"/>
                      </a:lnTo>
                      <a:lnTo>
                        <a:pt x="0" y="200"/>
                      </a:lnTo>
                      <a:close/>
                    </a:path>
                  </a:pathLst>
                </a:custGeom>
                <a:solidFill>
                  <a:srgbClr val="D9D9D9"/>
                </a:solidFill>
                <a:ln w="9525" cap="flat" cmpd="sng">
                  <a:solidFill>
                    <a:srgbClr val="FFFFFF"/>
                  </a:solidFill>
                  <a:prstDash val="solid"/>
                  <a:round/>
                  <a:headEnd/>
                  <a:tailEnd/>
                </a:ln>
                <a:effectLst/>
              </p:spPr>
              <p:txBody>
                <a:bodyPr wrap="none" lIns="0" tIns="0" rIns="0" bIns="0" anchor="ctr">
                  <a:noAutofit/>
                </a:bodyPr>
                <a:lstStyle/>
                <a:p>
                  <a:endParaRPr lang="en-US" dirty="0"/>
                </a:p>
              </p:txBody>
            </p:sp>
            <p:sp>
              <p:nvSpPr>
                <p:cNvPr id="597" name="Freeform 14">
                  <a:extLst>
                    <a:ext uri="{FF2B5EF4-FFF2-40B4-BE49-F238E27FC236}">
                      <a16:creationId xmlns:a16="http://schemas.microsoft.com/office/drawing/2014/main" id="{4E8EE6EB-85D7-10CA-F487-B6B4FFC0C156}"/>
                    </a:ext>
                  </a:extLst>
                </p:cNvPr>
                <p:cNvSpPr>
                  <a:spLocks/>
                </p:cNvSpPr>
                <p:nvPr>
                  <p:custDataLst>
                    <p:tags r:id="rId94"/>
                  </p:custDataLst>
                </p:nvPr>
              </p:nvSpPr>
              <p:spPr bwMode="auto">
                <a:xfrm>
                  <a:off x="6094808" y="2329636"/>
                  <a:ext cx="1473764" cy="290957"/>
                </a:xfrm>
                <a:custGeom>
                  <a:avLst/>
                  <a:gdLst/>
                  <a:ahLst/>
                  <a:cxnLst>
                    <a:cxn ang="0">
                      <a:pos x="0" y="200"/>
                    </a:cxn>
                    <a:cxn ang="0">
                      <a:pos x="300" y="0"/>
                    </a:cxn>
                    <a:cxn ang="0">
                      <a:pos x="1019" y="0"/>
                    </a:cxn>
                    <a:cxn ang="0">
                      <a:pos x="714" y="200"/>
                    </a:cxn>
                    <a:cxn ang="0">
                      <a:pos x="0" y="200"/>
                    </a:cxn>
                  </a:cxnLst>
                  <a:rect l="0" t="0" r="r" b="b"/>
                  <a:pathLst>
                    <a:path w="1019" h="200">
                      <a:moveTo>
                        <a:pt x="0" y="200"/>
                      </a:moveTo>
                      <a:lnTo>
                        <a:pt x="300" y="0"/>
                      </a:lnTo>
                      <a:lnTo>
                        <a:pt x="1019" y="0"/>
                      </a:lnTo>
                      <a:lnTo>
                        <a:pt x="714" y="200"/>
                      </a:lnTo>
                      <a:lnTo>
                        <a:pt x="0" y="200"/>
                      </a:lnTo>
                      <a:close/>
                    </a:path>
                  </a:pathLst>
                </a:custGeom>
                <a:solidFill>
                  <a:srgbClr val="FF0000"/>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598" name="Freeform 15">
                  <a:extLst>
                    <a:ext uri="{FF2B5EF4-FFF2-40B4-BE49-F238E27FC236}">
                      <a16:creationId xmlns:a16="http://schemas.microsoft.com/office/drawing/2014/main" id="{EE60262F-EA6F-555B-7447-1F429126675E}"/>
                    </a:ext>
                  </a:extLst>
                </p:cNvPr>
                <p:cNvSpPr>
                  <a:spLocks/>
                </p:cNvSpPr>
                <p:nvPr>
                  <p:custDataLst>
                    <p:tags r:id="rId95"/>
                  </p:custDataLst>
                </p:nvPr>
              </p:nvSpPr>
              <p:spPr bwMode="auto">
                <a:xfrm>
                  <a:off x="4448683" y="2109836"/>
                  <a:ext cx="1372561" cy="221381"/>
                </a:xfrm>
                <a:custGeom>
                  <a:avLst/>
                  <a:gdLst/>
                  <a:ahLst/>
                  <a:cxnLst>
                    <a:cxn ang="0">
                      <a:pos x="0" y="152"/>
                    </a:cxn>
                    <a:cxn ang="0">
                      <a:pos x="230" y="0"/>
                    </a:cxn>
                    <a:cxn ang="0">
                      <a:pos x="943" y="0"/>
                    </a:cxn>
                    <a:cxn ang="0">
                      <a:pos x="714" y="152"/>
                    </a:cxn>
                    <a:cxn ang="0">
                      <a:pos x="0" y="152"/>
                    </a:cxn>
                  </a:cxnLst>
                  <a:rect l="0" t="0" r="r" b="b"/>
                  <a:pathLst>
                    <a:path w="943" h="152">
                      <a:moveTo>
                        <a:pt x="0" y="152"/>
                      </a:moveTo>
                      <a:lnTo>
                        <a:pt x="230" y="0"/>
                      </a:lnTo>
                      <a:lnTo>
                        <a:pt x="943" y="0"/>
                      </a:lnTo>
                      <a:lnTo>
                        <a:pt x="714" y="152"/>
                      </a:lnTo>
                      <a:lnTo>
                        <a:pt x="0" y="152"/>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599" name="Freeform 16">
                  <a:extLst>
                    <a:ext uri="{FF2B5EF4-FFF2-40B4-BE49-F238E27FC236}">
                      <a16:creationId xmlns:a16="http://schemas.microsoft.com/office/drawing/2014/main" id="{681061C5-A825-5162-5BE0-DD33F4175E55}"/>
                    </a:ext>
                  </a:extLst>
                </p:cNvPr>
                <p:cNvSpPr>
                  <a:spLocks/>
                </p:cNvSpPr>
                <p:nvPr>
                  <p:custDataLst>
                    <p:tags r:id="rId96"/>
                  </p:custDataLst>
                </p:nvPr>
              </p:nvSpPr>
              <p:spPr bwMode="auto">
                <a:xfrm>
                  <a:off x="5484429" y="2109836"/>
                  <a:ext cx="1374144" cy="221381"/>
                </a:xfrm>
                <a:custGeom>
                  <a:avLst/>
                  <a:gdLst/>
                  <a:ahLst/>
                  <a:cxnLst>
                    <a:cxn ang="0">
                      <a:pos x="0" y="152"/>
                    </a:cxn>
                    <a:cxn ang="0">
                      <a:pos x="230" y="0"/>
                    </a:cxn>
                    <a:cxn ang="0">
                      <a:pos x="943" y="0"/>
                    </a:cxn>
                    <a:cxn ang="0">
                      <a:pos x="714" y="152"/>
                    </a:cxn>
                    <a:cxn ang="0">
                      <a:pos x="0" y="152"/>
                    </a:cxn>
                  </a:cxnLst>
                  <a:rect l="0" t="0" r="r" b="b"/>
                  <a:pathLst>
                    <a:path w="943" h="152">
                      <a:moveTo>
                        <a:pt x="0" y="152"/>
                      </a:moveTo>
                      <a:lnTo>
                        <a:pt x="230" y="0"/>
                      </a:lnTo>
                      <a:lnTo>
                        <a:pt x="943" y="0"/>
                      </a:lnTo>
                      <a:lnTo>
                        <a:pt x="714" y="152"/>
                      </a:lnTo>
                      <a:lnTo>
                        <a:pt x="0" y="152"/>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600" name="Freeform 17">
                  <a:extLst>
                    <a:ext uri="{FF2B5EF4-FFF2-40B4-BE49-F238E27FC236}">
                      <a16:creationId xmlns:a16="http://schemas.microsoft.com/office/drawing/2014/main" id="{77E187E8-3FF9-252C-6DF0-768CF2665304}"/>
                    </a:ext>
                  </a:extLst>
                </p:cNvPr>
                <p:cNvSpPr>
                  <a:spLocks/>
                </p:cNvSpPr>
                <p:nvPr>
                  <p:custDataLst>
                    <p:tags r:id="rId97"/>
                  </p:custDataLst>
                </p:nvPr>
              </p:nvSpPr>
              <p:spPr bwMode="auto">
                <a:xfrm>
                  <a:off x="6523339" y="2109836"/>
                  <a:ext cx="1374143" cy="221381"/>
                </a:xfrm>
                <a:custGeom>
                  <a:avLst/>
                  <a:gdLst/>
                  <a:ahLst/>
                  <a:cxnLst>
                    <a:cxn ang="0">
                      <a:pos x="0" y="152"/>
                    </a:cxn>
                    <a:cxn ang="0">
                      <a:pos x="230" y="0"/>
                    </a:cxn>
                    <a:cxn ang="0">
                      <a:pos x="943" y="0"/>
                    </a:cxn>
                    <a:cxn ang="0">
                      <a:pos x="714" y="152"/>
                    </a:cxn>
                    <a:cxn ang="0">
                      <a:pos x="0" y="152"/>
                    </a:cxn>
                  </a:cxnLst>
                  <a:rect l="0" t="0" r="r" b="b"/>
                  <a:pathLst>
                    <a:path w="943" h="152">
                      <a:moveTo>
                        <a:pt x="0" y="152"/>
                      </a:moveTo>
                      <a:lnTo>
                        <a:pt x="230" y="0"/>
                      </a:lnTo>
                      <a:lnTo>
                        <a:pt x="943" y="0"/>
                      </a:lnTo>
                      <a:lnTo>
                        <a:pt x="714" y="152"/>
                      </a:lnTo>
                      <a:lnTo>
                        <a:pt x="0" y="152"/>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601" name="Freeform 18">
                  <a:extLst>
                    <a:ext uri="{FF2B5EF4-FFF2-40B4-BE49-F238E27FC236}">
                      <a16:creationId xmlns:a16="http://schemas.microsoft.com/office/drawing/2014/main" id="{C503B21E-5234-6421-4DAB-7F4D31D87C04}"/>
                    </a:ext>
                  </a:extLst>
                </p:cNvPr>
                <p:cNvSpPr>
                  <a:spLocks/>
                </p:cNvSpPr>
                <p:nvPr>
                  <p:custDataLst>
                    <p:tags r:id="rId98"/>
                  </p:custDataLst>
                </p:nvPr>
              </p:nvSpPr>
              <p:spPr bwMode="auto">
                <a:xfrm>
                  <a:off x="4788660" y="1926407"/>
                  <a:ext cx="1310891" cy="185011"/>
                </a:xfrm>
                <a:custGeom>
                  <a:avLst/>
                  <a:gdLst/>
                  <a:ahLst/>
                  <a:cxnLst>
                    <a:cxn ang="0">
                      <a:pos x="0" y="127"/>
                    </a:cxn>
                    <a:cxn ang="0">
                      <a:pos x="190" y="0"/>
                    </a:cxn>
                    <a:cxn ang="0">
                      <a:pos x="907" y="0"/>
                    </a:cxn>
                    <a:cxn ang="0">
                      <a:pos x="714" y="127"/>
                    </a:cxn>
                    <a:cxn ang="0">
                      <a:pos x="0" y="127"/>
                    </a:cxn>
                  </a:cxnLst>
                  <a:rect l="0" t="0" r="r" b="b"/>
                  <a:pathLst>
                    <a:path w="907" h="127">
                      <a:moveTo>
                        <a:pt x="0" y="127"/>
                      </a:moveTo>
                      <a:lnTo>
                        <a:pt x="190" y="0"/>
                      </a:lnTo>
                      <a:lnTo>
                        <a:pt x="907" y="0"/>
                      </a:lnTo>
                      <a:lnTo>
                        <a:pt x="714" y="127"/>
                      </a:lnTo>
                      <a:lnTo>
                        <a:pt x="0" y="127"/>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602" name="Freeform 19">
                  <a:extLst>
                    <a:ext uri="{FF2B5EF4-FFF2-40B4-BE49-F238E27FC236}">
                      <a16:creationId xmlns:a16="http://schemas.microsoft.com/office/drawing/2014/main" id="{5560E111-B56F-A005-5796-604364F80709}"/>
                    </a:ext>
                  </a:extLst>
                </p:cNvPr>
                <p:cNvSpPr>
                  <a:spLocks/>
                </p:cNvSpPr>
                <p:nvPr>
                  <p:custDataLst>
                    <p:tags r:id="rId99"/>
                  </p:custDataLst>
                </p:nvPr>
              </p:nvSpPr>
              <p:spPr bwMode="auto">
                <a:xfrm>
                  <a:off x="5822826" y="1926407"/>
                  <a:ext cx="1310891" cy="185011"/>
                </a:xfrm>
                <a:custGeom>
                  <a:avLst/>
                  <a:gdLst/>
                  <a:ahLst/>
                  <a:cxnLst>
                    <a:cxn ang="0">
                      <a:pos x="0" y="127"/>
                    </a:cxn>
                    <a:cxn ang="0">
                      <a:pos x="190" y="0"/>
                    </a:cxn>
                    <a:cxn ang="0">
                      <a:pos x="907" y="0"/>
                    </a:cxn>
                    <a:cxn ang="0">
                      <a:pos x="714" y="127"/>
                    </a:cxn>
                    <a:cxn ang="0">
                      <a:pos x="0" y="127"/>
                    </a:cxn>
                  </a:cxnLst>
                  <a:rect l="0" t="0" r="r" b="b"/>
                  <a:pathLst>
                    <a:path w="907" h="127">
                      <a:moveTo>
                        <a:pt x="0" y="127"/>
                      </a:moveTo>
                      <a:lnTo>
                        <a:pt x="190" y="0"/>
                      </a:lnTo>
                      <a:lnTo>
                        <a:pt x="907" y="0"/>
                      </a:lnTo>
                      <a:lnTo>
                        <a:pt x="714" y="127"/>
                      </a:lnTo>
                      <a:lnTo>
                        <a:pt x="0" y="127"/>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603" name="Freeform 20">
                  <a:extLst>
                    <a:ext uri="{FF2B5EF4-FFF2-40B4-BE49-F238E27FC236}">
                      <a16:creationId xmlns:a16="http://schemas.microsoft.com/office/drawing/2014/main" id="{2E68022A-82AD-375C-6A52-D7CBEA4141FD}"/>
                    </a:ext>
                  </a:extLst>
                </p:cNvPr>
                <p:cNvSpPr>
                  <a:spLocks/>
                </p:cNvSpPr>
                <p:nvPr>
                  <p:custDataLst>
                    <p:tags r:id="rId100"/>
                  </p:custDataLst>
                </p:nvPr>
              </p:nvSpPr>
              <p:spPr bwMode="auto">
                <a:xfrm>
                  <a:off x="6853829" y="1926407"/>
                  <a:ext cx="1320379" cy="185011"/>
                </a:xfrm>
                <a:custGeom>
                  <a:avLst/>
                  <a:gdLst/>
                  <a:ahLst/>
                  <a:cxnLst>
                    <a:cxn ang="0">
                      <a:pos x="0" y="127"/>
                    </a:cxn>
                    <a:cxn ang="0">
                      <a:pos x="190" y="0"/>
                    </a:cxn>
                    <a:cxn ang="0">
                      <a:pos x="907" y="0"/>
                    </a:cxn>
                    <a:cxn ang="0">
                      <a:pos x="714" y="127"/>
                    </a:cxn>
                    <a:cxn ang="0">
                      <a:pos x="0" y="127"/>
                    </a:cxn>
                  </a:cxnLst>
                  <a:rect l="0" t="0" r="r" b="b"/>
                  <a:pathLst>
                    <a:path w="907" h="127">
                      <a:moveTo>
                        <a:pt x="0" y="127"/>
                      </a:moveTo>
                      <a:lnTo>
                        <a:pt x="190" y="0"/>
                      </a:lnTo>
                      <a:lnTo>
                        <a:pt x="907" y="0"/>
                      </a:lnTo>
                      <a:lnTo>
                        <a:pt x="714" y="127"/>
                      </a:lnTo>
                      <a:lnTo>
                        <a:pt x="0" y="127"/>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604" name="Freeform 21">
                  <a:extLst>
                    <a:ext uri="{FF2B5EF4-FFF2-40B4-BE49-F238E27FC236}">
                      <a16:creationId xmlns:a16="http://schemas.microsoft.com/office/drawing/2014/main" id="{45F11B09-DC8E-7F3D-F836-AA74366DAFE2}"/>
                    </a:ext>
                  </a:extLst>
                </p:cNvPr>
                <p:cNvSpPr>
                  <a:spLocks/>
                </p:cNvSpPr>
                <p:nvPr>
                  <p:custDataLst>
                    <p:tags r:id="rId101"/>
                  </p:custDataLst>
                </p:nvPr>
              </p:nvSpPr>
              <p:spPr bwMode="auto">
                <a:xfrm>
                  <a:off x="7125811" y="2329637"/>
                  <a:ext cx="439599" cy="1307730"/>
                </a:xfrm>
                <a:custGeom>
                  <a:avLst/>
                  <a:gdLst/>
                  <a:ahLst/>
                  <a:cxnLst>
                    <a:cxn ang="0">
                      <a:pos x="0" y="200"/>
                    </a:cxn>
                    <a:cxn ang="0">
                      <a:pos x="303" y="0"/>
                    </a:cxn>
                    <a:cxn ang="0">
                      <a:pos x="303" y="698"/>
                    </a:cxn>
                    <a:cxn ang="0">
                      <a:pos x="1" y="897"/>
                    </a:cxn>
                    <a:cxn ang="0">
                      <a:pos x="0" y="200"/>
                    </a:cxn>
                  </a:cxnLst>
                  <a:rect l="0" t="0" r="r" b="b"/>
                  <a:pathLst>
                    <a:path w="303" h="897">
                      <a:moveTo>
                        <a:pt x="0" y="200"/>
                      </a:moveTo>
                      <a:lnTo>
                        <a:pt x="303" y="0"/>
                      </a:lnTo>
                      <a:lnTo>
                        <a:pt x="303" y="698"/>
                      </a:lnTo>
                      <a:lnTo>
                        <a:pt x="1" y="897"/>
                      </a:lnTo>
                      <a:lnTo>
                        <a:pt x="0" y="200"/>
                      </a:lnTo>
                      <a:close/>
                    </a:path>
                  </a:pathLst>
                </a:custGeom>
                <a:solidFill>
                  <a:srgbClr val="FF0000"/>
                </a:solidFill>
                <a:ln w="9525" cap="flat" cmpd="sng">
                  <a:solidFill>
                    <a:srgbClr val="FFFFFF"/>
                  </a:solidFill>
                  <a:prstDash val="solid"/>
                  <a:round/>
                  <a:headEnd/>
                  <a:tailEnd/>
                </a:ln>
                <a:effectLst/>
              </p:spPr>
              <p:txBody>
                <a:bodyPr wrap="none" lIns="0" tIns="0" rIns="0" bIns="0" anchor="ctr">
                  <a:noAutofit/>
                </a:bodyPr>
                <a:lstStyle/>
                <a:p>
                  <a:endParaRPr lang="en-US" dirty="0"/>
                </a:p>
              </p:txBody>
            </p:sp>
            <p:sp>
              <p:nvSpPr>
                <p:cNvPr id="605" name="Freeform 22">
                  <a:extLst>
                    <a:ext uri="{FF2B5EF4-FFF2-40B4-BE49-F238E27FC236}">
                      <a16:creationId xmlns:a16="http://schemas.microsoft.com/office/drawing/2014/main" id="{3FBB0E58-E4BF-BC99-A23D-16073193E094}"/>
                    </a:ext>
                  </a:extLst>
                </p:cNvPr>
                <p:cNvSpPr>
                  <a:spLocks/>
                </p:cNvSpPr>
                <p:nvPr>
                  <p:custDataLst>
                    <p:tags r:id="rId102"/>
                  </p:custDataLst>
                </p:nvPr>
              </p:nvSpPr>
              <p:spPr bwMode="auto">
                <a:xfrm>
                  <a:off x="7125811" y="3344825"/>
                  <a:ext cx="439599" cy="1315635"/>
                </a:xfrm>
                <a:custGeom>
                  <a:avLst/>
                  <a:gdLst/>
                  <a:ahLst/>
                  <a:cxnLst>
                    <a:cxn ang="0">
                      <a:pos x="0" y="200"/>
                    </a:cxn>
                    <a:cxn ang="0">
                      <a:pos x="303" y="0"/>
                    </a:cxn>
                    <a:cxn ang="0">
                      <a:pos x="303" y="698"/>
                    </a:cxn>
                    <a:cxn ang="0">
                      <a:pos x="1" y="897"/>
                    </a:cxn>
                    <a:cxn ang="0">
                      <a:pos x="0" y="200"/>
                    </a:cxn>
                  </a:cxnLst>
                  <a:rect l="0" t="0" r="r" b="b"/>
                  <a:pathLst>
                    <a:path w="303" h="897">
                      <a:moveTo>
                        <a:pt x="0" y="200"/>
                      </a:moveTo>
                      <a:lnTo>
                        <a:pt x="303" y="0"/>
                      </a:lnTo>
                      <a:lnTo>
                        <a:pt x="303" y="698"/>
                      </a:lnTo>
                      <a:lnTo>
                        <a:pt x="1" y="897"/>
                      </a:lnTo>
                      <a:lnTo>
                        <a:pt x="0" y="200"/>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606" name="Freeform 23">
                  <a:extLst>
                    <a:ext uri="{FF2B5EF4-FFF2-40B4-BE49-F238E27FC236}">
                      <a16:creationId xmlns:a16="http://schemas.microsoft.com/office/drawing/2014/main" id="{7388F8D3-82EC-B0CE-C69C-D71D87360AF6}"/>
                    </a:ext>
                  </a:extLst>
                </p:cNvPr>
                <p:cNvSpPr>
                  <a:spLocks/>
                </p:cNvSpPr>
                <p:nvPr>
                  <p:custDataLst>
                    <p:tags r:id="rId103"/>
                  </p:custDataLst>
                </p:nvPr>
              </p:nvSpPr>
              <p:spPr bwMode="auto">
                <a:xfrm>
                  <a:off x="7125811" y="4366340"/>
                  <a:ext cx="439599" cy="1315635"/>
                </a:xfrm>
                <a:custGeom>
                  <a:avLst/>
                  <a:gdLst/>
                  <a:ahLst/>
                  <a:cxnLst>
                    <a:cxn ang="0">
                      <a:pos x="0" y="200"/>
                    </a:cxn>
                    <a:cxn ang="0">
                      <a:pos x="303" y="0"/>
                    </a:cxn>
                    <a:cxn ang="0">
                      <a:pos x="303" y="698"/>
                    </a:cxn>
                    <a:cxn ang="0">
                      <a:pos x="1" y="897"/>
                    </a:cxn>
                    <a:cxn ang="0">
                      <a:pos x="0" y="200"/>
                    </a:cxn>
                  </a:cxnLst>
                  <a:rect l="0" t="0" r="r" b="b"/>
                  <a:pathLst>
                    <a:path w="303" h="897">
                      <a:moveTo>
                        <a:pt x="0" y="200"/>
                      </a:moveTo>
                      <a:lnTo>
                        <a:pt x="303" y="0"/>
                      </a:lnTo>
                      <a:lnTo>
                        <a:pt x="303" y="698"/>
                      </a:lnTo>
                      <a:lnTo>
                        <a:pt x="1" y="897"/>
                      </a:lnTo>
                      <a:lnTo>
                        <a:pt x="0" y="200"/>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607" name="Freeform 24">
                  <a:extLst>
                    <a:ext uri="{FF2B5EF4-FFF2-40B4-BE49-F238E27FC236}">
                      <a16:creationId xmlns:a16="http://schemas.microsoft.com/office/drawing/2014/main" id="{7C84B71B-D6C4-CC36-C6D3-52D675F061CE}"/>
                    </a:ext>
                  </a:extLst>
                </p:cNvPr>
                <p:cNvSpPr>
                  <a:spLocks/>
                </p:cNvSpPr>
                <p:nvPr>
                  <p:custDataLst>
                    <p:tags r:id="rId104"/>
                  </p:custDataLst>
                </p:nvPr>
              </p:nvSpPr>
              <p:spPr bwMode="auto">
                <a:xfrm>
                  <a:off x="7565409" y="2112999"/>
                  <a:ext cx="324165" cy="1231826"/>
                </a:xfrm>
                <a:custGeom>
                  <a:avLst/>
                  <a:gdLst/>
                  <a:ahLst/>
                  <a:cxnLst>
                    <a:cxn ang="0">
                      <a:pos x="0" y="149"/>
                    </a:cxn>
                    <a:cxn ang="0">
                      <a:pos x="223" y="0"/>
                    </a:cxn>
                    <a:cxn ang="0">
                      <a:pos x="223" y="700"/>
                    </a:cxn>
                    <a:cxn ang="0">
                      <a:pos x="1" y="846"/>
                    </a:cxn>
                    <a:cxn ang="0">
                      <a:pos x="0" y="149"/>
                    </a:cxn>
                  </a:cxnLst>
                  <a:rect l="0" t="0" r="r" b="b"/>
                  <a:pathLst>
                    <a:path w="223" h="846">
                      <a:moveTo>
                        <a:pt x="0" y="149"/>
                      </a:moveTo>
                      <a:lnTo>
                        <a:pt x="223" y="0"/>
                      </a:lnTo>
                      <a:lnTo>
                        <a:pt x="223" y="700"/>
                      </a:lnTo>
                      <a:lnTo>
                        <a:pt x="1" y="846"/>
                      </a:lnTo>
                      <a:lnTo>
                        <a:pt x="0" y="149"/>
                      </a:lnTo>
                      <a:close/>
                    </a:path>
                  </a:pathLst>
                </a:custGeom>
                <a:solidFill>
                  <a:srgbClr val="D9D9D9"/>
                </a:solidFill>
                <a:ln w="9525" cap="flat" cmpd="sng">
                  <a:solidFill>
                    <a:srgbClr val="FFFFFF"/>
                  </a:solidFill>
                  <a:prstDash val="solid"/>
                  <a:round/>
                  <a:headEnd/>
                  <a:tailEnd/>
                </a:ln>
                <a:effectLst/>
              </p:spPr>
              <p:txBody>
                <a:bodyPr wrap="none" lIns="0" tIns="0" rIns="0" bIns="0" anchor="ctr">
                  <a:noAutofit/>
                </a:bodyPr>
                <a:lstStyle/>
                <a:p>
                  <a:endParaRPr lang="en-US" dirty="0"/>
                </a:p>
              </p:txBody>
            </p:sp>
            <p:sp>
              <p:nvSpPr>
                <p:cNvPr id="608" name="Freeform 25">
                  <a:extLst>
                    <a:ext uri="{FF2B5EF4-FFF2-40B4-BE49-F238E27FC236}">
                      <a16:creationId xmlns:a16="http://schemas.microsoft.com/office/drawing/2014/main" id="{6BDB86FD-F51A-A376-10E3-01A5C6F71479}"/>
                    </a:ext>
                  </a:extLst>
                </p:cNvPr>
                <p:cNvSpPr>
                  <a:spLocks/>
                </p:cNvSpPr>
                <p:nvPr>
                  <p:custDataLst>
                    <p:tags r:id="rId105"/>
                  </p:custDataLst>
                </p:nvPr>
              </p:nvSpPr>
              <p:spPr bwMode="auto">
                <a:xfrm>
                  <a:off x="7565409" y="3129770"/>
                  <a:ext cx="324165" cy="1238152"/>
                </a:xfrm>
                <a:custGeom>
                  <a:avLst/>
                  <a:gdLst/>
                  <a:ahLst/>
                  <a:cxnLst>
                    <a:cxn ang="0">
                      <a:pos x="0" y="149"/>
                    </a:cxn>
                    <a:cxn ang="0">
                      <a:pos x="223" y="0"/>
                    </a:cxn>
                    <a:cxn ang="0">
                      <a:pos x="223" y="700"/>
                    </a:cxn>
                    <a:cxn ang="0">
                      <a:pos x="1" y="846"/>
                    </a:cxn>
                    <a:cxn ang="0">
                      <a:pos x="0" y="149"/>
                    </a:cxn>
                  </a:cxnLst>
                  <a:rect l="0" t="0" r="r" b="b"/>
                  <a:pathLst>
                    <a:path w="223" h="846">
                      <a:moveTo>
                        <a:pt x="0" y="149"/>
                      </a:moveTo>
                      <a:lnTo>
                        <a:pt x="223" y="0"/>
                      </a:lnTo>
                      <a:lnTo>
                        <a:pt x="223" y="700"/>
                      </a:lnTo>
                      <a:lnTo>
                        <a:pt x="1" y="846"/>
                      </a:lnTo>
                      <a:lnTo>
                        <a:pt x="0" y="149"/>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609" name="Freeform 26">
                  <a:extLst>
                    <a:ext uri="{FF2B5EF4-FFF2-40B4-BE49-F238E27FC236}">
                      <a16:creationId xmlns:a16="http://schemas.microsoft.com/office/drawing/2014/main" id="{668A2F06-71A5-8300-6D0D-270C6F34DA08}"/>
                    </a:ext>
                  </a:extLst>
                </p:cNvPr>
                <p:cNvSpPr>
                  <a:spLocks/>
                </p:cNvSpPr>
                <p:nvPr>
                  <p:custDataLst>
                    <p:tags r:id="rId106"/>
                  </p:custDataLst>
                </p:nvPr>
              </p:nvSpPr>
              <p:spPr bwMode="auto">
                <a:xfrm>
                  <a:off x="7565409" y="4152866"/>
                  <a:ext cx="324165" cy="1238151"/>
                </a:xfrm>
                <a:custGeom>
                  <a:avLst/>
                  <a:gdLst/>
                  <a:ahLst/>
                  <a:cxnLst>
                    <a:cxn ang="0">
                      <a:pos x="0" y="149"/>
                    </a:cxn>
                    <a:cxn ang="0">
                      <a:pos x="223" y="0"/>
                    </a:cxn>
                    <a:cxn ang="0">
                      <a:pos x="223" y="700"/>
                    </a:cxn>
                    <a:cxn ang="0">
                      <a:pos x="1" y="846"/>
                    </a:cxn>
                    <a:cxn ang="0">
                      <a:pos x="0" y="149"/>
                    </a:cxn>
                  </a:cxnLst>
                  <a:rect l="0" t="0" r="r" b="b"/>
                  <a:pathLst>
                    <a:path w="223" h="846">
                      <a:moveTo>
                        <a:pt x="0" y="149"/>
                      </a:moveTo>
                      <a:lnTo>
                        <a:pt x="223" y="0"/>
                      </a:lnTo>
                      <a:lnTo>
                        <a:pt x="223" y="700"/>
                      </a:lnTo>
                      <a:lnTo>
                        <a:pt x="1" y="846"/>
                      </a:lnTo>
                      <a:lnTo>
                        <a:pt x="0" y="149"/>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610" name="Freeform 27">
                  <a:extLst>
                    <a:ext uri="{FF2B5EF4-FFF2-40B4-BE49-F238E27FC236}">
                      <a16:creationId xmlns:a16="http://schemas.microsoft.com/office/drawing/2014/main" id="{00857BDF-9659-BA02-C211-90541C99FFF4}"/>
                    </a:ext>
                  </a:extLst>
                </p:cNvPr>
                <p:cNvSpPr>
                  <a:spLocks/>
                </p:cNvSpPr>
                <p:nvPr>
                  <p:custDataLst>
                    <p:tags r:id="rId107"/>
                  </p:custDataLst>
                </p:nvPr>
              </p:nvSpPr>
              <p:spPr bwMode="auto">
                <a:xfrm>
                  <a:off x="7887993" y="1929569"/>
                  <a:ext cx="283052" cy="1200201"/>
                </a:xfrm>
                <a:custGeom>
                  <a:avLst/>
                  <a:gdLst/>
                  <a:ahLst/>
                  <a:cxnLst>
                    <a:cxn ang="0">
                      <a:pos x="0" y="127"/>
                    </a:cxn>
                    <a:cxn ang="0">
                      <a:pos x="195" y="0"/>
                    </a:cxn>
                    <a:cxn ang="0">
                      <a:pos x="195" y="698"/>
                    </a:cxn>
                    <a:cxn ang="0">
                      <a:pos x="1" y="824"/>
                    </a:cxn>
                    <a:cxn ang="0">
                      <a:pos x="0" y="127"/>
                    </a:cxn>
                  </a:cxnLst>
                  <a:rect l="0" t="0" r="r" b="b"/>
                  <a:pathLst>
                    <a:path w="195" h="824">
                      <a:moveTo>
                        <a:pt x="0" y="127"/>
                      </a:moveTo>
                      <a:lnTo>
                        <a:pt x="195" y="0"/>
                      </a:lnTo>
                      <a:lnTo>
                        <a:pt x="195" y="698"/>
                      </a:lnTo>
                      <a:lnTo>
                        <a:pt x="1" y="824"/>
                      </a:lnTo>
                      <a:lnTo>
                        <a:pt x="0" y="127"/>
                      </a:lnTo>
                      <a:close/>
                    </a:path>
                  </a:pathLst>
                </a:custGeom>
                <a:solidFill>
                  <a:srgbClr val="D9D9D9"/>
                </a:solidFill>
                <a:ln w="9525" cap="flat" cmpd="sng">
                  <a:solidFill>
                    <a:srgbClr val="FFFFFF"/>
                  </a:solidFill>
                  <a:prstDash val="solid"/>
                  <a:round/>
                  <a:headEnd/>
                  <a:tailEnd/>
                </a:ln>
                <a:effectLst/>
              </p:spPr>
              <p:txBody>
                <a:bodyPr wrap="none" lIns="0" tIns="0" rIns="0" bIns="0" anchor="ctr">
                  <a:noAutofit/>
                </a:bodyPr>
                <a:lstStyle/>
                <a:p>
                  <a:endParaRPr lang="en-US" dirty="0"/>
                </a:p>
              </p:txBody>
            </p:sp>
            <p:sp>
              <p:nvSpPr>
                <p:cNvPr id="611" name="Freeform 28">
                  <a:extLst>
                    <a:ext uri="{FF2B5EF4-FFF2-40B4-BE49-F238E27FC236}">
                      <a16:creationId xmlns:a16="http://schemas.microsoft.com/office/drawing/2014/main" id="{E8304D98-AE62-9E79-A5BB-511F3ED1A125}"/>
                    </a:ext>
                  </a:extLst>
                </p:cNvPr>
                <p:cNvSpPr>
                  <a:spLocks/>
                </p:cNvSpPr>
                <p:nvPr>
                  <p:custDataLst>
                    <p:tags r:id="rId108"/>
                  </p:custDataLst>
                </p:nvPr>
              </p:nvSpPr>
              <p:spPr bwMode="auto">
                <a:xfrm>
                  <a:off x="7887993" y="2946339"/>
                  <a:ext cx="283052" cy="1203363"/>
                </a:xfrm>
                <a:custGeom>
                  <a:avLst/>
                  <a:gdLst/>
                  <a:ahLst/>
                  <a:cxnLst>
                    <a:cxn ang="0">
                      <a:pos x="0" y="127"/>
                    </a:cxn>
                    <a:cxn ang="0">
                      <a:pos x="195" y="0"/>
                    </a:cxn>
                    <a:cxn ang="0">
                      <a:pos x="195" y="698"/>
                    </a:cxn>
                    <a:cxn ang="0">
                      <a:pos x="1" y="824"/>
                    </a:cxn>
                    <a:cxn ang="0">
                      <a:pos x="0" y="127"/>
                    </a:cxn>
                  </a:cxnLst>
                  <a:rect l="0" t="0" r="r" b="b"/>
                  <a:pathLst>
                    <a:path w="195" h="824">
                      <a:moveTo>
                        <a:pt x="0" y="127"/>
                      </a:moveTo>
                      <a:lnTo>
                        <a:pt x="195" y="0"/>
                      </a:lnTo>
                      <a:lnTo>
                        <a:pt x="195" y="698"/>
                      </a:lnTo>
                      <a:lnTo>
                        <a:pt x="1" y="824"/>
                      </a:lnTo>
                      <a:lnTo>
                        <a:pt x="0" y="127"/>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612" name="Freeform 29">
                  <a:extLst>
                    <a:ext uri="{FF2B5EF4-FFF2-40B4-BE49-F238E27FC236}">
                      <a16:creationId xmlns:a16="http://schemas.microsoft.com/office/drawing/2014/main" id="{571EC3B7-9865-2AC2-9BF3-D5D63A7B057B}"/>
                    </a:ext>
                  </a:extLst>
                </p:cNvPr>
                <p:cNvSpPr>
                  <a:spLocks/>
                </p:cNvSpPr>
                <p:nvPr>
                  <p:custDataLst>
                    <p:tags r:id="rId109"/>
                  </p:custDataLst>
                </p:nvPr>
              </p:nvSpPr>
              <p:spPr bwMode="auto">
                <a:xfrm>
                  <a:off x="7887993" y="3963112"/>
                  <a:ext cx="283052" cy="1211270"/>
                </a:xfrm>
                <a:custGeom>
                  <a:avLst/>
                  <a:gdLst/>
                  <a:ahLst/>
                  <a:cxnLst>
                    <a:cxn ang="0">
                      <a:pos x="0" y="129"/>
                    </a:cxn>
                    <a:cxn ang="0">
                      <a:pos x="195" y="0"/>
                    </a:cxn>
                    <a:cxn ang="0">
                      <a:pos x="195" y="702"/>
                    </a:cxn>
                    <a:cxn ang="0">
                      <a:pos x="1" y="832"/>
                    </a:cxn>
                    <a:cxn ang="0">
                      <a:pos x="0" y="129"/>
                    </a:cxn>
                  </a:cxnLst>
                  <a:rect l="0" t="0" r="r" b="b"/>
                  <a:pathLst>
                    <a:path w="195" h="832">
                      <a:moveTo>
                        <a:pt x="0" y="129"/>
                      </a:moveTo>
                      <a:lnTo>
                        <a:pt x="195" y="0"/>
                      </a:lnTo>
                      <a:lnTo>
                        <a:pt x="195" y="702"/>
                      </a:lnTo>
                      <a:lnTo>
                        <a:pt x="1" y="832"/>
                      </a:lnTo>
                      <a:lnTo>
                        <a:pt x="0" y="129"/>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grpSp>
          <p:grpSp>
            <p:nvGrpSpPr>
              <p:cNvPr id="613" name="组合 612">
                <a:extLst>
                  <a:ext uri="{FF2B5EF4-FFF2-40B4-BE49-F238E27FC236}">
                    <a16:creationId xmlns:a16="http://schemas.microsoft.com/office/drawing/2014/main" id="{E1C04D19-5CDD-65A2-238C-4E1F8C4EC465}"/>
                  </a:ext>
                </a:extLst>
              </p:cNvPr>
              <p:cNvGrpSpPr/>
              <p:nvPr/>
            </p:nvGrpSpPr>
            <p:grpSpPr>
              <a:xfrm>
                <a:off x="7819008" y="4304676"/>
                <a:ext cx="799871" cy="824750"/>
                <a:chOff x="4015410" y="1926407"/>
                <a:chExt cx="4158798" cy="3755569"/>
              </a:xfrm>
            </p:grpSpPr>
            <p:sp>
              <p:nvSpPr>
                <p:cNvPr id="614" name="Rectangle 3">
                  <a:extLst>
                    <a:ext uri="{FF2B5EF4-FFF2-40B4-BE49-F238E27FC236}">
                      <a16:creationId xmlns:a16="http://schemas.microsoft.com/office/drawing/2014/main" id="{6AED8191-B276-ED3E-3F27-E7E76335A36D}"/>
                    </a:ext>
                  </a:extLst>
                </p:cNvPr>
                <p:cNvSpPr>
                  <a:spLocks noChangeArrowheads="1"/>
                </p:cNvSpPr>
                <p:nvPr>
                  <p:custDataLst>
                    <p:tags r:id="rId56"/>
                  </p:custDataLst>
                </p:nvPr>
              </p:nvSpPr>
              <p:spPr bwMode="auto">
                <a:xfrm>
                  <a:off x="5055900" y="2622176"/>
                  <a:ext cx="1038909" cy="1021515"/>
                </a:xfrm>
                <a:prstGeom prst="rect">
                  <a:avLst/>
                </a:prstGeom>
                <a:solidFill>
                  <a:srgbClr val="D9D9D9"/>
                </a:solidFill>
                <a:ln w="9525" algn="ctr">
                  <a:solidFill>
                    <a:srgbClr val="FFFFFF"/>
                  </a:solidFill>
                  <a:miter lim="800000"/>
                  <a:headEnd/>
                  <a:tailEnd/>
                </a:ln>
                <a:effectLst/>
              </p:spPr>
              <p:txBody>
                <a:bodyPr lIns="36005" tIns="36005" rIns="36005" bIns="36005" anchor="ctr">
                  <a:noAutofit/>
                </a:bodyPr>
                <a:lstStyle/>
                <a:p>
                  <a:pPr algn="ctr">
                    <a:tabLst>
                      <a:tab pos="266700" algn="l"/>
                      <a:tab pos="631825" algn="l"/>
                      <a:tab pos="981075" algn="l"/>
                    </a:tabLst>
                  </a:pPr>
                  <a:endParaRPr lang="en-US" dirty="0"/>
                </a:p>
              </p:txBody>
            </p:sp>
            <p:sp>
              <p:nvSpPr>
                <p:cNvPr id="615" name="Rectangle 4">
                  <a:extLst>
                    <a:ext uri="{FF2B5EF4-FFF2-40B4-BE49-F238E27FC236}">
                      <a16:creationId xmlns:a16="http://schemas.microsoft.com/office/drawing/2014/main" id="{57731864-5B86-034B-8A20-712A3EDAB56A}"/>
                    </a:ext>
                  </a:extLst>
                </p:cNvPr>
                <p:cNvSpPr>
                  <a:spLocks noChangeArrowheads="1"/>
                </p:cNvSpPr>
                <p:nvPr>
                  <p:custDataLst>
                    <p:tags r:id="rId57"/>
                  </p:custDataLst>
                </p:nvPr>
              </p:nvSpPr>
              <p:spPr bwMode="auto">
                <a:xfrm>
                  <a:off x="6094808" y="2622176"/>
                  <a:ext cx="1032584" cy="1021515"/>
                </a:xfrm>
                <a:prstGeom prst="rect">
                  <a:avLst/>
                </a:prstGeom>
                <a:solidFill>
                  <a:srgbClr val="FF0000"/>
                </a:solidFill>
                <a:ln w="9525" algn="ctr">
                  <a:solidFill>
                    <a:srgbClr val="FFFFFF"/>
                  </a:solidFill>
                  <a:miter lim="800000"/>
                  <a:headEnd/>
                  <a:tailEnd/>
                </a:ln>
                <a:effectLst/>
              </p:spPr>
              <p:txBody>
                <a:bodyPr lIns="36005" tIns="36005" rIns="36005" bIns="36005" anchor="ctr">
                  <a:noAutofit/>
                </a:bodyPr>
                <a:lstStyle/>
                <a:p>
                  <a:pPr algn="ctr">
                    <a:tabLst>
                      <a:tab pos="266700" algn="l"/>
                      <a:tab pos="631825" algn="l"/>
                      <a:tab pos="981075" algn="l"/>
                    </a:tabLst>
                  </a:pPr>
                  <a:endParaRPr lang="en-US" dirty="0">
                    <a:solidFill>
                      <a:schemeClr val="bg1"/>
                    </a:solidFill>
                  </a:endParaRPr>
                </a:p>
              </p:txBody>
            </p:sp>
            <p:sp>
              <p:nvSpPr>
                <p:cNvPr id="616" name="Rectangle 5">
                  <a:extLst>
                    <a:ext uri="{FF2B5EF4-FFF2-40B4-BE49-F238E27FC236}">
                      <a16:creationId xmlns:a16="http://schemas.microsoft.com/office/drawing/2014/main" id="{2EABE8DF-CB1F-EBB0-F175-76C0E804FA64}"/>
                    </a:ext>
                  </a:extLst>
                </p:cNvPr>
                <p:cNvSpPr>
                  <a:spLocks noChangeArrowheads="1"/>
                </p:cNvSpPr>
                <p:nvPr>
                  <p:custDataLst>
                    <p:tags r:id="rId58"/>
                  </p:custDataLst>
                </p:nvPr>
              </p:nvSpPr>
              <p:spPr bwMode="auto">
                <a:xfrm>
                  <a:off x="5055900" y="3637365"/>
                  <a:ext cx="1038909" cy="1021515"/>
                </a:xfrm>
                <a:prstGeom prst="rect">
                  <a:avLst/>
                </a:prstGeom>
                <a:solidFill>
                  <a:srgbClr val="D9D9D9"/>
                </a:solidFill>
                <a:ln w="9525" algn="ctr">
                  <a:solidFill>
                    <a:srgbClr val="FFFFFF"/>
                  </a:solidFill>
                  <a:miter lim="800000"/>
                  <a:headEnd/>
                  <a:tailEnd/>
                </a:ln>
                <a:effectLst/>
              </p:spPr>
              <p:txBody>
                <a:bodyPr lIns="36005" tIns="36005" rIns="36005" bIns="36005" anchor="ctr">
                  <a:noAutofit/>
                </a:bodyPr>
                <a:lstStyle/>
                <a:p>
                  <a:pPr algn="ctr">
                    <a:tabLst>
                      <a:tab pos="266700" algn="l"/>
                      <a:tab pos="631825" algn="l"/>
                      <a:tab pos="981075" algn="l"/>
                    </a:tabLst>
                  </a:pPr>
                  <a:endParaRPr lang="en-US" dirty="0"/>
                </a:p>
              </p:txBody>
            </p:sp>
            <p:sp>
              <p:nvSpPr>
                <p:cNvPr id="617" name="Rectangle 6">
                  <a:extLst>
                    <a:ext uri="{FF2B5EF4-FFF2-40B4-BE49-F238E27FC236}">
                      <a16:creationId xmlns:a16="http://schemas.microsoft.com/office/drawing/2014/main" id="{8C94A85A-42C9-241F-3B71-4D60DA0B78B1}"/>
                    </a:ext>
                  </a:extLst>
                </p:cNvPr>
                <p:cNvSpPr>
                  <a:spLocks noChangeArrowheads="1"/>
                </p:cNvSpPr>
                <p:nvPr>
                  <p:custDataLst>
                    <p:tags r:id="rId59"/>
                  </p:custDataLst>
                </p:nvPr>
              </p:nvSpPr>
              <p:spPr bwMode="auto">
                <a:xfrm>
                  <a:off x="6094808" y="3637365"/>
                  <a:ext cx="1038910" cy="1021515"/>
                </a:xfrm>
                <a:prstGeom prst="rect">
                  <a:avLst/>
                </a:prstGeom>
                <a:solidFill>
                  <a:srgbClr val="D9D9D9"/>
                </a:solidFill>
                <a:ln w="9525" algn="ctr">
                  <a:solidFill>
                    <a:srgbClr val="FFFFFF"/>
                  </a:solidFill>
                  <a:miter lim="800000"/>
                  <a:headEnd/>
                  <a:tailEnd/>
                </a:ln>
                <a:effectLst/>
              </p:spPr>
              <p:txBody>
                <a:bodyPr lIns="36005" tIns="36005" rIns="36005" bIns="36005" anchor="ctr">
                  <a:noAutofit/>
                </a:bodyPr>
                <a:lstStyle/>
                <a:p>
                  <a:pPr algn="ctr">
                    <a:tabLst>
                      <a:tab pos="266700" algn="l"/>
                      <a:tab pos="631825" algn="l"/>
                      <a:tab pos="981075" algn="l"/>
                    </a:tabLst>
                  </a:pPr>
                  <a:endParaRPr lang="en-US" dirty="0"/>
                </a:p>
              </p:txBody>
            </p:sp>
            <p:sp>
              <p:nvSpPr>
                <p:cNvPr id="618" name="Rectangle 7">
                  <a:extLst>
                    <a:ext uri="{FF2B5EF4-FFF2-40B4-BE49-F238E27FC236}">
                      <a16:creationId xmlns:a16="http://schemas.microsoft.com/office/drawing/2014/main" id="{7F02F58C-8EED-FABA-87FA-CEFD94D9D37C}"/>
                    </a:ext>
                  </a:extLst>
                </p:cNvPr>
                <p:cNvSpPr>
                  <a:spLocks noChangeArrowheads="1"/>
                </p:cNvSpPr>
                <p:nvPr>
                  <p:custDataLst>
                    <p:tags r:id="rId60"/>
                  </p:custDataLst>
                </p:nvPr>
              </p:nvSpPr>
              <p:spPr bwMode="auto">
                <a:xfrm>
                  <a:off x="4016989" y="2622176"/>
                  <a:ext cx="1038910" cy="1021515"/>
                </a:xfrm>
                <a:prstGeom prst="rect">
                  <a:avLst/>
                </a:prstGeom>
                <a:solidFill>
                  <a:srgbClr val="D9D9D9"/>
                </a:solidFill>
                <a:ln w="9525" algn="ctr">
                  <a:solidFill>
                    <a:srgbClr val="FFFFFF"/>
                  </a:solidFill>
                  <a:miter lim="800000"/>
                  <a:headEnd/>
                  <a:tailEnd/>
                </a:ln>
                <a:effectLst/>
              </p:spPr>
              <p:txBody>
                <a:bodyPr lIns="36005" tIns="36005" rIns="36005" bIns="36005" anchor="ctr">
                  <a:noAutofit/>
                </a:bodyPr>
                <a:lstStyle/>
                <a:p>
                  <a:pPr algn="ctr">
                    <a:tabLst>
                      <a:tab pos="266700" algn="l"/>
                      <a:tab pos="631825" algn="l"/>
                      <a:tab pos="981075" algn="l"/>
                    </a:tabLst>
                  </a:pPr>
                  <a:endParaRPr lang="en-US" dirty="0"/>
                </a:p>
              </p:txBody>
            </p:sp>
            <p:sp>
              <p:nvSpPr>
                <p:cNvPr id="619" name="Rectangle 8">
                  <a:extLst>
                    <a:ext uri="{FF2B5EF4-FFF2-40B4-BE49-F238E27FC236}">
                      <a16:creationId xmlns:a16="http://schemas.microsoft.com/office/drawing/2014/main" id="{12463068-C778-294B-010E-CB82A911920B}"/>
                    </a:ext>
                  </a:extLst>
                </p:cNvPr>
                <p:cNvSpPr>
                  <a:spLocks noChangeArrowheads="1"/>
                </p:cNvSpPr>
                <p:nvPr>
                  <p:custDataLst>
                    <p:tags r:id="rId61"/>
                  </p:custDataLst>
                </p:nvPr>
              </p:nvSpPr>
              <p:spPr bwMode="auto">
                <a:xfrm>
                  <a:off x="4016989" y="3637365"/>
                  <a:ext cx="1038910" cy="1021515"/>
                </a:xfrm>
                <a:prstGeom prst="rect">
                  <a:avLst/>
                </a:prstGeom>
                <a:solidFill>
                  <a:srgbClr val="D9D9D9"/>
                </a:solidFill>
                <a:ln w="9525" algn="ctr">
                  <a:solidFill>
                    <a:srgbClr val="FFFFFF"/>
                  </a:solidFill>
                  <a:miter lim="800000"/>
                  <a:headEnd/>
                  <a:tailEnd/>
                </a:ln>
                <a:effectLst/>
              </p:spPr>
              <p:txBody>
                <a:bodyPr lIns="36005" tIns="36005" rIns="36005" bIns="36005" anchor="ctr">
                  <a:noAutofit/>
                </a:bodyPr>
                <a:lstStyle/>
                <a:p>
                  <a:pPr algn="ctr">
                    <a:tabLst>
                      <a:tab pos="266700" algn="l"/>
                      <a:tab pos="631825" algn="l"/>
                      <a:tab pos="981075" algn="l"/>
                    </a:tabLst>
                  </a:pPr>
                  <a:endParaRPr lang="en-US" dirty="0"/>
                </a:p>
              </p:txBody>
            </p:sp>
            <p:sp>
              <p:nvSpPr>
                <p:cNvPr id="620" name="Rectangle 9">
                  <a:extLst>
                    <a:ext uri="{FF2B5EF4-FFF2-40B4-BE49-F238E27FC236}">
                      <a16:creationId xmlns:a16="http://schemas.microsoft.com/office/drawing/2014/main" id="{1AD56D2A-4488-1304-9E07-0A04FB115067}"/>
                    </a:ext>
                  </a:extLst>
                </p:cNvPr>
                <p:cNvSpPr>
                  <a:spLocks noChangeArrowheads="1"/>
                </p:cNvSpPr>
                <p:nvPr>
                  <p:custDataLst>
                    <p:tags r:id="rId62"/>
                  </p:custDataLst>
                </p:nvPr>
              </p:nvSpPr>
              <p:spPr bwMode="auto">
                <a:xfrm>
                  <a:off x="5055900" y="4660461"/>
                  <a:ext cx="1038909" cy="1021515"/>
                </a:xfrm>
                <a:prstGeom prst="rect">
                  <a:avLst/>
                </a:prstGeom>
                <a:solidFill>
                  <a:srgbClr val="D9D9D9"/>
                </a:solidFill>
                <a:ln w="9525" algn="ctr">
                  <a:solidFill>
                    <a:srgbClr val="FFFFFF"/>
                  </a:solidFill>
                  <a:miter lim="800000"/>
                  <a:headEnd/>
                  <a:tailEnd/>
                </a:ln>
                <a:effectLst/>
              </p:spPr>
              <p:txBody>
                <a:bodyPr lIns="36005" tIns="36005" rIns="36005" bIns="36005" anchor="ctr">
                  <a:noAutofit/>
                </a:bodyPr>
                <a:lstStyle/>
                <a:p>
                  <a:pPr algn="ctr">
                    <a:tabLst>
                      <a:tab pos="266700" algn="l"/>
                      <a:tab pos="631825" algn="l"/>
                      <a:tab pos="981075" algn="l"/>
                    </a:tabLst>
                  </a:pPr>
                  <a:endParaRPr lang="en-US" dirty="0"/>
                </a:p>
              </p:txBody>
            </p:sp>
            <p:sp>
              <p:nvSpPr>
                <p:cNvPr id="621" name="Rectangle 10">
                  <a:extLst>
                    <a:ext uri="{FF2B5EF4-FFF2-40B4-BE49-F238E27FC236}">
                      <a16:creationId xmlns:a16="http://schemas.microsoft.com/office/drawing/2014/main" id="{C646D480-CAA7-49FD-9B27-352405800A3E}"/>
                    </a:ext>
                  </a:extLst>
                </p:cNvPr>
                <p:cNvSpPr>
                  <a:spLocks noChangeArrowheads="1"/>
                </p:cNvSpPr>
                <p:nvPr>
                  <p:custDataLst>
                    <p:tags r:id="rId63"/>
                  </p:custDataLst>
                </p:nvPr>
              </p:nvSpPr>
              <p:spPr bwMode="auto">
                <a:xfrm>
                  <a:off x="6094808" y="4660461"/>
                  <a:ext cx="1038910" cy="1021515"/>
                </a:xfrm>
                <a:prstGeom prst="rect">
                  <a:avLst/>
                </a:prstGeom>
                <a:solidFill>
                  <a:srgbClr val="D9D9D9"/>
                </a:solidFill>
                <a:ln w="9525" algn="ctr">
                  <a:solidFill>
                    <a:srgbClr val="FFFFFF"/>
                  </a:solidFill>
                  <a:miter lim="800000"/>
                  <a:headEnd/>
                  <a:tailEnd/>
                </a:ln>
                <a:effectLst/>
              </p:spPr>
              <p:txBody>
                <a:bodyPr lIns="36005" tIns="36005" rIns="36005" bIns="36005" anchor="ctr">
                  <a:noAutofit/>
                </a:bodyPr>
                <a:lstStyle/>
                <a:p>
                  <a:pPr algn="ctr">
                    <a:tabLst>
                      <a:tab pos="266700" algn="l"/>
                      <a:tab pos="631825" algn="l"/>
                      <a:tab pos="981075" algn="l"/>
                    </a:tabLst>
                  </a:pPr>
                  <a:endParaRPr lang="en-US" dirty="0"/>
                </a:p>
              </p:txBody>
            </p:sp>
            <p:sp>
              <p:nvSpPr>
                <p:cNvPr id="622" name="Rectangle 11">
                  <a:extLst>
                    <a:ext uri="{FF2B5EF4-FFF2-40B4-BE49-F238E27FC236}">
                      <a16:creationId xmlns:a16="http://schemas.microsoft.com/office/drawing/2014/main" id="{DC07EAE7-D521-DC09-BA0F-1FCB86440E6A}"/>
                    </a:ext>
                  </a:extLst>
                </p:cNvPr>
                <p:cNvSpPr>
                  <a:spLocks noChangeArrowheads="1"/>
                </p:cNvSpPr>
                <p:nvPr>
                  <p:custDataLst>
                    <p:tags r:id="rId64"/>
                  </p:custDataLst>
                </p:nvPr>
              </p:nvSpPr>
              <p:spPr bwMode="auto">
                <a:xfrm>
                  <a:off x="4016989" y="4660461"/>
                  <a:ext cx="1038910" cy="1021515"/>
                </a:xfrm>
                <a:prstGeom prst="rect">
                  <a:avLst/>
                </a:prstGeom>
                <a:solidFill>
                  <a:srgbClr val="D9D9D9"/>
                </a:solidFill>
                <a:ln w="9525" algn="ctr">
                  <a:solidFill>
                    <a:srgbClr val="FFFFFF"/>
                  </a:solidFill>
                  <a:miter lim="800000"/>
                  <a:headEnd/>
                  <a:tailEnd/>
                </a:ln>
                <a:effectLst/>
              </p:spPr>
              <p:txBody>
                <a:bodyPr lIns="36005" tIns="36005" rIns="36005" bIns="36005" anchor="ctr">
                  <a:noAutofit/>
                </a:bodyPr>
                <a:lstStyle/>
                <a:p>
                  <a:pPr algn="ctr">
                    <a:tabLst>
                      <a:tab pos="266700" algn="l"/>
                      <a:tab pos="631825" algn="l"/>
                      <a:tab pos="981075" algn="l"/>
                    </a:tabLst>
                  </a:pPr>
                  <a:endParaRPr lang="en-US" dirty="0"/>
                </a:p>
              </p:txBody>
            </p:sp>
            <p:sp>
              <p:nvSpPr>
                <p:cNvPr id="623" name="Freeform 12">
                  <a:extLst>
                    <a:ext uri="{FF2B5EF4-FFF2-40B4-BE49-F238E27FC236}">
                      <a16:creationId xmlns:a16="http://schemas.microsoft.com/office/drawing/2014/main" id="{D3C28BE6-C71D-68ED-B9F1-63E88CE3B022}"/>
                    </a:ext>
                  </a:extLst>
                </p:cNvPr>
                <p:cNvSpPr>
                  <a:spLocks/>
                </p:cNvSpPr>
                <p:nvPr>
                  <p:custDataLst>
                    <p:tags r:id="rId65"/>
                  </p:custDataLst>
                </p:nvPr>
              </p:nvSpPr>
              <p:spPr bwMode="auto">
                <a:xfrm>
                  <a:off x="4015410" y="2329636"/>
                  <a:ext cx="1481671" cy="290957"/>
                </a:xfrm>
                <a:custGeom>
                  <a:avLst/>
                  <a:gdLst/>
                  <a:ahLst/>
                  <a:cxnLst>
                    <a:cxn ang="0">
                      <a:pos x="0" y="200"/>
                    </a:cxn>
                    <a:cxn ang="0">
                      <a:pos x="300" y="0"/>
                    </a:cxn>
                    <a:cxn ang="0">
                      <a:pos x="1019" y="0"/>
                    </a:cxn>
                    <a:cxn ang="0">
                      <a:pos x="714" y="200"/>
                    </a:cxn>
                    <a:cxn ang="0">
                      <a:pos x="0" y="200"/>
                    </a:cxn>
                  </a:cxnLst>
                  <a:rect l="0" t="0" r="r" b="b"/>
                  <a:pathLst>
                    <a:path w="1019" h="200">
                      <a:moveTo>
                        <a:pt x="0" y="200"/>
                      </a:moveTo>
                      <a:lnTo>
                        <a:pt x="300" y="0"/>
                      </a:lnTo>
                      <a:lnTo>
                        <a:pt x="1019" y="0"/>
                      </a:lnTo>
                      <a:lnTo>
                        <a:pt x="714" y="200"/>
                      </a:lnTo>
                      <a:lnTo>
                        <a:pt x="0" y="200"/>
                      </a:lnTo>
                      <a:close/>
                    </a:path>
                  </a:pathLst>
                </a:custGeom>
                <a:solidFill>
                  <a:srgbClr val="D9D9D9"/>
                </a:solidFill>
                <a:ln w="9525" cap="flat" cmpd="sng">
                  <a:solidFill>
                    <a:srgbClr val="FFFFFF"/>
                  </a:solidFill>
                  <a:prstDash val="solid"/>
                  <a:round/>
                  <a:headEnd/>
                  <a:tailEnd/>
                </a:ln>
                <a:effectLst/>
              </p:spPr>
              <p:txBody>
                <a:bodyPr wrap="none" lIns="0" tIns="0" rIns="0" bIns="0" anchor="ctr">
                  <a:noAutofit/>
                </a:bodyPr>
                <a:lstStyle/>
                <a:p>
                  <a:endParaRPr lang="en-US" dirty="0"/>
                </a:p>
              </p:txBody>
            </p:sp>
            <p:sp>
              <p:nvSpPr>
                <p:cNvPr id="624" name="Freeform 13">
                  <a:extLst>
                    <a:ext uri="{FF2B5EF4-FFF2-40B4-BE49-F238E27FC236}">
                      <a16:creationId xmlns:a16="http://schemas.microsoft.com/office/drawing/2014/main" id="{F435B763-8584-FDC4-8558-01508476A2DB}"/>
                    </a:ext>
                  </a:extLst>
                </p:cNvPr>
                <p:cNvSpPr>
                  <a:spLocks/>
                </p:cNvSpPr>
                <p:nvPr>
                  <p:custDataLst>
                    <p:tags r:id="rId66"/>
                  </p:custDataLst>
                </p:nvPr>
              </p:nvSpPr>
              <p:spPr bwMode="auto">
                <a:xfrm>
                  <a:off x="5052737" y="2329636"/>
                  <a:ext cx="1481671" cy="290957"/>
                </a:xfrm>
                <a:custGeom>
                  <a:avLst/>
                  <a:gdLst/>
                  <a:ahLst/>
                  <a:cxnLst>
                    <a:cxn ang="0">
                      <a:pos x="0" y="200"/>
                    </a:cxn>
                    <a:cxn ang="0">
                      <a:pos x="300" y="0"/>
                    </a:cxn>
                    <a:cxn ang="0">
                      <a:pos x="1019" y="0"/>
                    </a:cxn>
                    <a:cxn ang="0">
                      <a:pos x="714" y="200"/>
                    </a:cxn>
                    <a:cxn ang="0">
                      <a:pos x="0" y="200"/>
                    </a:cxn>
                  </a:cxnLst>
                  <a:rect l="0" t="0" r="r" b="b"/>
                  <a:pathLst>
                    <a:path w="1019" h="200">
                      <a:moveTo>
                        <a:pt x="0" y="200"/>
                      </a:moveTo>
                      <a:lnTo>
                        <a:pt x="300" y="0"/>
                      </a:lnTo>
                      <a:lnTo>
                        <a:pt x="1019" y="0"/>
                      </a:lnTo>
                      <a:lnTo>
                        <a:pt x="714" y="200"/>
                      </a:lnTo>
                      <a:lnTo>
                        <a:pt x="0" y="200"/>
                      </a:lnTo>
                      <a:close/>
                    </a:path>
                  </a:pathLst>
                </a:custGeom>
                <a:solidFill>
                  <a:srgbClr val="D9D9D9"/>
                </a:solidFill>
                <a:ln w="9525" cap="flat" cmpd="sng">
                  <a:solidFill>
                    <a:srgbClr val="FFFFFF"/>
                  </a:solidFill>
                  <a:prstDash val="solid"/>
                  <a:round/>
                  <a:headEnd/>
                  <a:tailEnd/>
                </a:ln>
                <a:effectLst/>
              </p:spPr>
              <p:txBody>
                <a:bodyPr wrap="none" lIns="0" tIns="0" rIns="0" bIns="0" anchor="ctr">
                  <a:noAutofit/>
                </a:bodyPr>
                <a:lstStyle/>
                <a:p>
                  <a:endParaRPr lang="en-US" dirty="0"/>
                </a:p>
              </p:txBody>
            </p:sp>
            <p:sp>
              <p:nvSpPr>
                <p:cNvPr id="625" name="Freeform 14">
                  <a:extLst>
                    <a:ext uri="{FF2B5EF4-FFF2-40B4-BE49-F238E27FC236}">
                      <a16:creationId xmlns:a16="http://schemas.microsoft.com/office/drawing/2014/main" id="{F3E523EC-67C4-942E-F609-52BE7569BB48}"/>
                    </a:ext>
                  </a:extLst>
                </p:cNvPr>
                <p:cNvSpPr>
                  <a:spLocks/>
                </p:cNvSpPr>
                <p:nvPr>
                  <p:custDataLst>
                    <p:tags r:id="rId67"/>
                  </p:custDataLst>
                </p:nvPr>
              </p:nvSpPr>
              <p:spPr bwMode="auto">
                <a:xfrm>
                  <a:off x="6094808" y="2329636"/>
                  <a:ext cx="1473764" cy="290957"/>
                </a:xfrm>
                <a:custGeom>
                  <a:avLst/>
                  <a:gdLst/>
                  <a:ahLst/>
                  <a:cxnLst>
                    <a:cxn ang="0">
                      <a:pos x="0" y="200"/>
                    </a:cxn>
                    <a:cxn ang="0">
                      <a:pos x="300" y="0"/>
                    </a:cxn>
                    <a:cxn ang="0">
                      <a:pos x="1019" y="0"/>
                    </a:cxn>
                    <a:cxn ang="0">
                      <a:pos x="714" y="200"/>
                    </a:cxn>
                    <a:cxn ang="0">
                      <a:pos x="0" y="200"/>
                    </a:cxn>
                  </a:cxnLst>
                  <a:rect l="0" t="0" r="r" b="b"/>
                  <a:pathLst>
                    <a:path w="1019" h="200">
                      <a:moveTo>
                        <a:pt x="0" y="200"/>
                      </a:moveTo>
                      <a:lnTo>
                        <a:pt x="300" y="0"/>
                      </a:lnTo>
                      <a:lnTo>
                        <a:pt x="1019" y="0"/>
                      </a:lnTo>
                      <a:lnTo>
                        <a:pt x="714" y="200"/>
                      </a:lnTo>
                      <a:lnTo>
                        <a:pt x="0" y="200"/>
                      </a:lnTo>
                      <a:close/>
                    </a:path>
                  </a:pathLst>
                </a:custGeom>
                <a:solidFill>
                  <a:srgbClr val="FF0000"/>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626" name="Freeform 15">
                  <a:extLst>
                    <a:ext uri="{FF2B5EF4-FFF2-40B4-BE49-F238E27FC236}">
                      <a16:creationId xmlns:a16="http://schemas.microsoft.com/office/drawing/2014/main" id="{94DEF6AD-C706-83DD-164D-50B55B47C68C}"/>
                    </a:ext>
                  </a:extLst>
                </p:cNvPr>
                <p:cNvSpPr>
                  <a:spLocks/>
                </p:cNvSpPr>
                <p:nvPr>
                  <p:custDataLst>
                    <p:tags r:id="rId68"/>
                  </p:custDataLst>
                </p:nvPr>
              </p:nvSpPr>
              <p:spPr bwMode="auto">
                <a:xfrm>
                  <a:off x="4448683" y="2109836"/>
                  <a:ext cx="1372561" cy="221381"/>
                </a:xfrm>
                <a:custGeom>
                  <a:avLst/>
                  <a:gdLst/>
                  <a:ahLst/>
                  <a:cxnLst>
                    <a:cxn ang="0">
                      <a:pos x="0" y="152"/>
                    </a:cxn>
                    <a:cxn ang="0">
                      <a:pos x="230" y="0"/>
                    </a:cxn>
                    <a:cxn ang="0">
                      <a:pos x="943" y="0"/>
                    </a:cxn>
                    <a:cxn ang="0">
                      <a:pos x="714" y="152"/>
                    </a:cxn>
                    <a:cxn ang="0">
                      <a:pos x="0" y="152"/>
                    </a:cxn>
                  </a:cxnLst>
                  <a:rect l="0" t="0" r="r" b="b"/>
                  <a:pathLst>
                    <a:path w="943" h="152">
                      <a:moveTo>
                        <a:pt x="0" y="152"/>
                      </a:moveTo>
                      <a:lnTo>
                        <a:pt x="230" y="0"/>
                      </a:lnTo>
                      <a:lnTo>
                        <a:pt x="943" y="0"/>
                      </a:lnTo>
                      <a:lnTo>
                        <a:pt x="714" y="152"/>
                      </a:lnTo>
                      <a:lnTo>
                        <a:pt x="0" y="152"/>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627" name="Freeform 16">
                  <a:extLst>
                    <a:ext uri="{FF2B5EF4-FFF2-40B4-BE49-F238E27FC236}">
                      <a16:creationId xmlns:a16="http://schemas.microsoft.com/office/drawing/2014/main" id="{DA462339-EC57-96AD-A15B-ED77E6492C75}"/>
                    </a:ext>
                  </a:extLst>
                </p:cNvPr>
                <p:cNvSpPr>
                  <a:spLocks/>
                </p:cNvSpPr>
                <p:nvPr>
                  <p:custDataLst>
                    <p:tags r:id="rId69"/>
                  </p:custDataLst>
                </p:nvPr>
              </p:nvSpPr>
              <p:spPr bwMode="auto">
                <a:xfrm>
                  <a:off x="5484429" y="2109836"/>
                  <a:ext cx="1374144" cy="221381"/>
                </a:xfrm>
                <a:custGeom>
                  <a:avLst/>
                  <a:gdLst/>
                  <a:ahLst/>
                  <a:cxnLst>
                    <a:cxn ang="0">
                      <a:pos x="0" y="152"/>
                    </a:cxn>
                    <a:cxn ang="0">
                      <a:pos x="230" y="0"/>
                    </a:cxn>
                    <a:cxn ang="0">
                      <a:pos x="943" y="0"/>
                    </a:cxn>
                    <a:cxn ang="0">
                      <a:pos x="714" y="152"/>
                    </a:cxn>
                    <a:cxn ang="0">
                      <a:pos x="0" y="152"/>
                    </a:cxn>
                  </a:cxnLst>
                  <a:rect l="0" t="0" r="r" b="b"/>
                  <a:pathLst>
                    <a:path w="943" h="152">
                      <a:moveTo>
                        <a:pt x="0" y="152"/>
                      </a:moveTo>
                      <a:lnTo>
                        <a:pt x="230" y="0"/>
                      </a:lnTo>
                      <a:lnTo>
                        <a:pt x="943" y="0"/>
                      </a:lnTo>
                      <a:lnTo>
                        <a:pt x="714" y="152"/>
                      </a:lnTo>
                      <a:lnTo>
                        <a:pt x="0" y="152"/>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628" name="Freeform 17">
                  <a:extLst>
                    <a:ext uri="{FF2B5EF4-FFF2-40B4-BE49-F238E27FC236}">
                      <a16:creationId xmlns:a16="http://schemas.microsoft.com/office/drawing/2014/main" id="{ED606A3F-ECFD-B51D-057D-E0F543C7AB07}"/>
                    </a:ext>
                  </a:extLst>
                </p:cNvPr>
                <p:cNvSpPr>
                  <a:spLocks/>
                </p:cNvSpPr>
                <p:nvPr>
                  <p:custDataLst>
                    <p:tags r:id="rId70"/>
                  </p:custDataLst>
                </p:nvPr>
              </p:nvSpPr>
              <p:spPr bwMode="auto">
                <a:xfrm>
                  <a:off x="6523339" y="2109836"/>
                  <a:ext cx="1374143" cy="221381"/>
                </a:xfrm>
                <a:custGeom>
                  <a:avLst/>
                  <a:gdLst/>
                  <a:ahLst/>
                  <a:cxnLst>
                    <a:cxn ang="0">
                      <a:pos x="0" y="152"/>
                    </a:cxn>
                    <a:cxn ang="0">
                      <a:pos x="230" y="0"/>
                    </a:cxn>
                    <a:cxn ang="0">
                      <a:pos x="943" y="0"/>
                    </a:cxn>
                    <a:cxn ang="0">
                      <a:pos x="714" y="152"/>
                    </a:cxn>
                    <a:cxn ang="0">
                      <a:pos x="0" y="152"/>
                    </a:cxn>
                  </a:cxnLst>
                  <a:rect l="0" t="0" r="r" b="b"/>
                  <a:pathLst>
                    <a:path w="943" h="152">
                      <a:moveTo>
                        <a:pt x="0" y="152"/>
                      </a:moveTo>
                      <a:lnTo>
                        <a:pt x="230" y="0"/>
                      </a:lnTo>
                      <a:lnTo>
                        <a:pt x="943" y="0"/>
                      </a:lnTo>
                      <a:lnTo>
                        <a:pt x="714" y="152"/>
                      </a:lnTo>
                      <a:lnTo>
                        <a:pt x="0" y="152"/>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629" name="Freeform 18">
                  <a:extLst>
                    <a:ext uri="{FF2B5EF4-FFF2-40B4-BE49-F238E27FC236}">
                      <a16:creationId xmlns:a16="http://schemas.microsoft.com/office/drawing/2014/main" id="{6B8C0AF0-90A6-0D0A-CA6F-44E6C2D1AF4F}"/>
                    </a:ext>
                  </a:extLst>
                </p:cNvPr>
                <p:cNvSpPr>
                  <a:spLocks/>
                </p:cNvSpPr>
                <p:nvPr>
                  <p:custDataLst>
                    <p:tags r:id="rId71"/>
                  </p:custDataLst>
                </p:nvPr>
              </p:nvSpPr>
              <p:spPr bwMode="auto">
                <a:xfrm>
                  <a:off x="4788660" y="1926407"/>
                  <a:ext cx="1310891" cy="185011"/>
                </a:xfrm>
                <a:custGeom>
                  <a:avLst/>
                  <a:gdLst/>
                  <a:ahLst/>
                  <a:cxnLst>
                    <a:cxn ang="0">
                      <a:pos x="0" y="127"/>
                    </a:cxn>
                    <a:cxn ang="0">
                      <a:pos x="190" y="0"/>
                    </a:cxn>
                    <a:cxn ang="0">
                      <a:pos x="907" y="0"/>
                    </a:cxn>
                    <a:cxn ang="0">
                      <a:pos x="714" y="127"/>
                    </a:cxn>
                    <a:cxn ang="0">
                      <a:pos x="0" y="127"/>
                    </a:cxn>
                  </a:cxnLst>
                  <a:rect l="0" t="0" r="r" b="b"/>
                  <a:pathLst>
                    <a:path w="907" h="127">
                      <a:moveTo>
                        <a:pt x="0" y="127"/>
                      </a:moveTo>
                      <a:lnTo>
                        <a:pt x="190" y="0"/>
                      </a:lnTo>
                      <a:lnTo>
                        <a:pt x="907" y="0"/>
                      </a:lnTo>
                      <a:lnTo>
                        <a:pt x="714" y="127"/>
                      </a:lnTo>
                      <a:lnTo>
                        <a:pt x="0" y="127"/>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630" name="Freeform 19">
                  <a:extLst>
                    <a:ext uri="{FF2B5EF4-FFF2-40B4-BE49-F238E27FC236}">
                      <a16:creationId xmlns:a16="http://schemas.microsoft.com/office/drawing/2014/main" id="{0AD72D4C-AE8D-EBD2-C188-888319266B01}"/>
                    </a:ext>
                  </a:extLst>
                </p:cNvPr>
                <p:cNvSpPr>
                  <a:spLocks/>
                </p:cNvSpPr>
                <p:nvPr>
                  <p:custDataLst>
                    <p:tags r:id="rId72"/>
                  </p:custDataLst>
                </p:nvPr>
              </p:nvSpPr>
              <p:spPr bwMode="auto">
                <a:xfrm>
                  <a:off x="5822826" y="1926407"/>
                  <a:ext cx="1310891" cy="185011"/>
                </a:xfrm>
                <a:custGeom>
                  <a:avLst/>
                  <a:gdLst/>
                  <a:ahLst/>
                  <a:cxnLst>
                    <a:cxn ang="0">
                      <a:pos x="0" y="127"/>
                    </a:cxn>
                    <a:cxn ang="0">
                      <a:pos x="190" y="0"/>
                    </a:cxn>
                    <a:cxn ang="0">
                      <a:pos x="907" y="0"/>
                    </a:cxn>
                    <a:cxn ang="0">
                      <a:pos x="714" y="127"/>
                    </a:cxn>
                    <a:cxn ang="0">
                      <a:pos x="0" y="127"/>
                    </a:cxn>
                  </a:cxnLst>
                  <a:rect l="0" t="0" r="r" b="b"/>
                  <a:pathLst>
                    <a:path w="907" h="127">
                      <a:moveTo>
                        <a:pt x="0" y="127"/>
                      </a:moveTo>
                      <a:lnTo>
                        <a:pt x="190" y="0"/>
                      </a:lnTo>
                      <a:lnTo>
                        <a:pt x="907" y="0"/>
                      </a:lnTo>
                      <a:lnTo>
                        <a:pt x="714" y="127"/>
                      </a:lnTo>
                      <a:lnTo>
                        <a:pt x="0" y="127"/>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631" name="Freeform 20">
                  <a:extLst>
                    <a:ext uri="{FF2B5EF4-FFF2-40B4-BE49-F238E27FC236}">
                      <a16:creationId xmlns:a16="http://schemas.microsoft.com/office/drawing/2014/main" id="{CB937471-22FD-C5AB-BA59-90A13A913187}"/>
                    </a:ext>
                  </a:extLst>
                </p:cNvPr>
                <p:cNvSpPr>
                  <a:spLocks/>
                </p:cNvSpPr>
                <p:nvPr>
                  <p:custDataLst>
                    <p:tags r:id="rId73"/>
                  </p:custDataLst>
                </p:nvPr>
              </p:nvSpPr>
              <p:spPr bwMode="auto">
                <a:xfrm>
                  <a:off x="6853829" y="1926407"/>
                  <a:ext cx="1320379" cy="185011"/>
                </a:xfrm>
                <a:custGeom>
                  <a:avLst/>
                  <a:gdLst/>
                  <a:ahLst/>
                  <a:cxnLst>
                    <a:cxn ang="0">
                      <a:pos x="0" y="127"/>
                    </a:cxn>
                    <a:cxn ang="0">
                      <a:pos x="190" y="0"/>
                    </a:cxn>
                    <a:cxn ang="0">
                      <a:pos x="907" y="0"/>
                    </a:cxn>
                    <a:cxn ang="0">
                      <a:pos x="714" y="127"/>
                    </a:cxn>
                    <a:cxn ang="0">
                      <a:pos x="0" y="127"/>
                    </a:cxn>
                  </a:cxnLst>
                  <a:rect l="0" t="0" r="r" b="b"/>
                  <a:pathLst>
                    <a:path w="907" h="127">
                      <a:moveTo>
                        <a:pt x="0" y="127"/>
                      </a:moveTo>
                      <a:lnTo>
                        <a:pt x="190" y="0"/>
                      </a:lnTo>
                      <a:lnTo>
                        <a:pt x="907" y="0"/>
                      </a:lnTo>
                      <a:lnTo>
                        <a:pt x="714" y="127"/>
                      </a:lnTo>
                      <a:lnTo>
                        <a:pt x="0" y="127"/>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632" name="Freeform 21">
                  <a:extLst>
                    <a:ext uri="{FF2B5EF4-FFF2-40B4-BE49-F238E27FC236}">
                      <a16:creationId xmlns:a16="http://schemas.microsoft.com/office/drawing/2014/main" id="{B85875C7-9394-FC8E-5C2A-12A1958FA572}"/>
                    </a:ext>
                  </a:extLst>
                </p:cNvPr>
                <p:cNvSpPr>
                  <a:spLocks/>
                </p:cNvSpPr>
                <p:nvPr>
                  <p:custDataLst>
                    <p:tags r:id="rId74"/>
                  </p:custDataLst>
                </p:nvPr>
              </p:nvSpPr>
              <p:spPr bwMode="auto">
                <a:xfrm>
                  <a:off x="7125811" y="2329637"/>
                  <a:ext cx="439599" cy="1307730"/>
                </a:xfrm>
                <a:custGeom>
                  <a:avLst/>
                  <a:gdLst/>
                  <a:ahLst/>
                  <a:cxnLst>
                    <a:cxn ang="0">
                      <a:pos x="0" y="200"/>
                    </a:cxn>
                    <a:cxn ang="0">
                      <a:pos x="303" y="0"/>
                    </a:cxn>
                    <a:cxn ang="0">
                      <a:pos x="303" y="698"/>
                    </a:cxn>
                    <a:cxn ang="0">
                      <a:pos x="1" y="897"/>
                    </a:cxn>
                    <a:cxn ang="0">
                      <a:pos x="0" y="200"/>
                    </a:cxn>
                  </a:cxnLst>
                  <a:rect l="0" t="0" r="r" b="b"/>
                  <a:pathLst>
                    <a:path w="303" h="897">
                      <a:moveTo>
                        <a:pt x="0" y="200"/>
                      </a:moveTo>
                      <a:lnTo>
                        <a:pt x="303" y="0"/>
                      </a:lnTo>
                      <a:lnTo>
                        <a:pt x="303" y="698"/>
                      </a:lnTo>
                      <a:lnTo>
                        <a:pt x="1" y="897"/>
                      </a:lnTo>
                      <a:lnTo>
                        <a:pt x="0" y="200"/>
                      </a:lnTo>
                      <a:close/>
                    </a:path>
                  </a:pathLst>
                </a:custGeom>
                <a:solidFill>
                  <a:srgbClr val="FF0000"/>
                </a:solidFill>
                <a:ln w="9525" cap="flat" cmpd="sng">
                  <a:solidFill>
                    <a:srgbClr val="FFFFFF"/>
                  </a:solidFill>
                  <a:prstDash val="solid"/>
                  <a:round/>
                  <a:headEnd/>
                  <a:tailEnd/>
                </a:ln>
                <a:effectLst/>
              </p:spPr>
              <p:txBody>
                <a:bodyPr wrap="none" lIns="0" tIns="0" rIns="0" bIns="0" anchor="ctr">
                  <a:noAutofit/>
                </a:bodyPr>
                <a:lstStyle/>
                <a:p>
                  <a:endParaRPr lang="en-US" dirty="0"/>
                </a:p>
              </p:txBody>
            </p:sp>
            <p:sp>
              <p:nvSpPr>
                <p:cNvPr id="633" name="Freeform 22">
                  <a:extLst>
                    <a:ext uri="{FF2B5EF4-FFF2-40B4-BE49-F238E27FC236}">
                      <a16:creationId xmlns:a16="http://schemas.microsoft.com/office/drawing/2014/main" id="{17E1AF32-0DCC-0773-0AF9-6EC6434D135D}"/>
                    </a:ext>
                  </a:extLst>
                </p:cNvPr>
                <p:cNvSpPr>
                  <a:spLocks/>
                </p:cNvSpPr>
                <p:nvPr>
                  <p:custDataLst>
                    <p:tags r:id="rId75"/>
                  </p:custDataLst>
                </p:nvPr>
              </p:nvSpPr>
              <p:spPr bwMode="auto">
                <a:xfrm>
                  <a:off x="7125811" y="3344825"/>
                  <a:ext cx="439599" cy="1315635"/>
                </a:xfrm>
                <a:custGeom>
                  <a:avLst/>
                  <a:gdLst/>
                  <a:ahLst/>
                  <a:cxnLst>
                    <a:cxn ang="0">
                      <a:pos x="0" y="200"/>
                    </a:cxn>
                    <a:cxn ang="0">
                      <a:pos x="303" y="0"/>
                    </a:cxn>
                    <a:cxn ang="0">
                      <a:pos x="303" y="698"/>
                    </a:cxn>
                    <a:cxn ang="0">
                      <a:pos x="1" y="897"/>
                    </a:cxn>
                    <a:cxn ang="0">
                      <a:pos x="0" y="200"/>
                    </a:cxn>
                  </a:cxnLst>
                  <a:rect l="0" t="0" r="r" b="b"/>
                  <a:pathLst>
                    <a:path w="303" h="897">
                      <a:moveTo>
                        <a:pt x="0" y="200"/>
                      </a:moveTo>
                      <a:lnTo>
                        <a:pt x="303" y="0"/>
                      </a:lnTo>
                      <a:lnTo>
                        <a:pt x="303" y="698"/>
                      </a:lnTo>
                      <a:lnTo>
                        <a:pt x="1" y="897"/>
                      </a:lnTo>
                      <a:lnTo>
                        <a:pt x="0" y="200"/>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634" name="Freeform 23">
                  <a:extLst>
                    <a:ext uri="{FF2B5EF4-FFF2-40B4-BE49-F238E27FC236}">
                      <a16:creationId xmlns:a16="http://schemas.microsoft.com/office/drawing/2014/main" id="{4BEEAEA4-ADFA-E303-4D55-3EACDE5E5AB0}"/>
                    </a:ext>
                  </a:extLst>
                </p:cNvPr>
                <p:cNvSpPr>
                  <a:spLocks/>
                </p:cNvSpPr>
                <p:nvPr>
                  <p:custDataLst>
                    <p:tags r:id="rId76"/>
                  </p:custDataLst>
                </p:nvPr>
              </p:nvSpPr>
              <p:spPr bwMode="auto">
                <a:xfrm>
                  <a:off x="7125811" y="4366340"/>
                  <a:ext cx="439599" cy="1315635"/>
                </a:xfrm>
                <a:custGeom>
                  <a:avLst/>
                  <a:gdLst/>
                  <a:ahLst/>
                  <a:cxnLst>
                    <a:cxn ang="0">
                      <a:pos x="0" y="200"/>
                    </a:cxn>
                    <a:cxn ang="0">
                      <a:pos x="303" y="0"/>
                    </a:cxn>
                    <a:cxn ang="0">
                      <a:pos x="303" y="698"/>
                    </a:cxn>
                    <a:cxn ang="0">
                      <a:pos x="1" y="897"/>
                    </a:cxn>
                    <a:cxn ang="0">
                      <a:pos x="0" y="200"/>
                    </a:cxn>
                  </a:cxnLst>
                  <a:rect l="0" t="0" r="r" b="b"/>
                  <a:pathLst>
                    <a:path w="303" h="897">
                      <a:moveTo>
                        <a:pt x="0" y="200"/>
                      </a:moveTo>
                      <a:lnTo>
                        <a:pt x="303" y="0"/>
                      </a:lnTo>
                      <a:lnTo>
                        <a:pt x="303" y="698"/>
                      </a:lnTo>
                      <a:lnTo>
                        <a:pt x="1" y="897"/>
                      </a:lnTo>
                      <a:lnTo>
                        <a:pt x="0" y="200"/>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635" name="Freeform 24">
                  <a:extLst>
                    <a:ext uri="{FF2B5EF4-FFF2-40B4-BE49-F238E27FC236}">
                      <a16:creationId xmlns:a16="http://schemas.microsoft.com/office/drawing/2014/main" id="{6F3EC98E-3472-6C24-F575-E87F2E24BAC0}"/>
                    </a:ext>
                  </a:extLst>
                </p:cNvPr>
                <p:cNvSpPr>
                  <a:spLocks/>
                </p:cNvSpPr>
                <p:nvPr>
                  <p:custDataLst>
                    <p:tags r:id="rId77"/>
                  </p:custDataLst>
                </p:nvPr>
              </p:nvSpPr>
              <p:spPr bwMode="auto">
                <a:xfrm>
                  <a:off x="7565409" y="2112999"/>
                  <a:ext cx="324165" cy="1231826"/>
                </a:xfrm>
                <a:custGeom>
                  <a:avLst/>
                  <a:gdLst/>
                  <a:ahLst/>
                  <a:cxnLst>
                    <a:cxn ang="0">
                      <a:pos x="0" y="149"/>
                    </a:cxn>
                    <a:cxn ang="0">
                      <a:pos x="223" y="0"/>
                    </a:cxn>
                    <a:cxn ang="0">
                      <a:pos x="223" y="700"/>
                    </a:cxn>
                    <a:cxn ang="0">
                      <a:pos x="1" y="846"/>
                    </a:cxn>
                    <a:cxn ang="0">
                      <a:pos x="0" y="149"/>
                    </a:cxn>
                  </a:cxnLst>
                  <a:rect l="0" t="0" r="r" b="b"/>
                  <a:pathLst>
                    <a:path w="223" h="846">
                      <a:moveTo>
                        <a:pt x="0" y="149"/>
                      </a:moveTo>
                      <a:lnTo>
                        <a:pt x="223" y="0"/>
                      </a:lnTo>
                      <a:lnTo>
                        <a:pt x="223" y="700"/>
                      </a:lnTo>
                      <a:lnTo>
                        <a:pt x="1" y="846"/>
                      </a:lnTo>
                      <a:lnTo>
                        <a:pt x="0" y="149"/>
                      </a:lnTo>
                      <a:close/>
                    </a:path>
                  </a:pathLst>
                </a:custGeom>
                <a:solidFill>
                  <a:srgbClr val="D9D9D9"/>
                </a:solidFill>
                <a:ln w="9525" cap="flat" cmpd="sng">
                  <a:solidFill>
                    <a:srgbClr val="FFFFFF"/>
                  </a:solidFill>
                  <a:prstDash val="solid"/>
                  <a:round/>
                  <a:headEnd/>
                  <a:tailEnd/>
                </a:ln>
                <a:effectLst/>
              </p:spPr>
              <p:txBody>
                <a:bodyPr wrap="none" lIns="0" tIns="0" rIns="0" bIns="0" anchor="ctr">
                  <a:noAutofit/>
                </a:bodyPr>
                <a:lstStyle/>
                <a:p>
                  <a:endParaRPr lang="en-US" dirty="0"/>
                </a:p>
              </p:txBody>
            </p:sp>
            <p:sp>
              <p:nvSpPr>
                <p:cNvPr id="636" name="Freeform 25">
                  <a:extLst>
                    <a:ext uri="{FF2B5EF4-FFF2-40B4-BE49-F238E27FC236}">
                      <a16:creationId xmlns:a16="http://schemas.microsoft.com/office/drawing/2014/main" id="{1A638EA1-FA57-AE3A-F211-630D743F863C}"/>
                    </a:ext>
                  </a:extLst>
                </p:cNvPr>
                <p:cNvSpPr>
                  <a:spLocks/>
                </p:cNvSpPr>
                <p:nvPr>
                  <p:custDataLst>
                    <p:tags r:id="rId78"/>
                  </p:custDataLst>
                </p:nvPr>
              </p:nvSpPr>
              <p:spPr bwMode="auto">
                <a:xfrm>
                  <a:off x="7565409" y="3129770"/>
                  <a:ext cx="324165" cy="1238152"/>
                </a:xfrm>
                <a:custGeom>
                  <a:avLst/>
                  <a:gdLst/>
                  <a:ahLst/>
                  <a:cxnLst>
                    <a:cxn ang="0">
                      <a:pos x="0" y="149"/>
                    </a:cxn>
                    <a:cxn ang="0">
                      <a:pos x="223" y="0"/>
                    </a:cxn>
                    <a:cxn ang="0">
                      <a:pos x="223" y="700"/>
                    </a:cxn>
                    <a:cxn ang="0">
                      <a:pos x="1" y="846"/>
                    </a:cxn>
                    <a:cxn ang="0">
                      <a:pos x="0" y="149"/>
                    </a:cxn>
                  </a:cxnLst>
                  <a:rect l="0" t="0" r="r" b="b"/>
                  <a:pathLst>
                    <a:path w="223" h="846">
                      <a:moveTo>
                        <a:pt x="0" y="149"/>
                      </a:moveTo>
                      <a:lnTo>
                        <a:pt x="223" y="0"/>
                      </a:lnTo>
                      <a:lnTo>
                        <a:pt x="223" y="700"/>
                      </a:lnTo>
                      <a:lnTo>
                        <a:pt x="1" y="846"/>
                      </a:lnTo>
                      <a:lnTo>
                        <a:pt x="0" y="149"/>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637" name="Freeform 26">
                  <a:extLst>
                    <a:ext uri="{FF2B5EF4-FFF2-40B4-BE49-F238E27FC236}">
                      <a16:creationId xmlns:a16="http://schemas.microsoft.com/office/drawing/2014/main" id="{E9BCA3FF-EAE8-05BA-079B-81407D13B73E}"/>
                    </a:ext>
                  </a:extLst>
                </p:cNvPr>
                <p:cNvSpPr>
                  <a:spLocks/>
                </p:cNvSpPr>
                <p:nvPr>
                  <p:custDataLst>
                    <p:tags r:id="rId79"/>
                  </p:custDataLst>
                </p:nvPr>
              </p:nvSpPr>
              <p:spPr bwMode="auto">
                <a:xfrm>
                  <a:off x="7565409" y="4152866"/>
                  <a:ext cx="324165" cy="1238151"/>
                </a:xfrm>
                <a:custGeom>
                  <a:avLst/>
                  <a:gdLst/>
                  <a:ahLst/>
                  <a:cxnLst>
                    <a:cxn ang="0">
                      <a:pos x="0" y="149"/>
                    </a:cxn>
                    <a:cxn ang="0">
                      <a:pos x="223" y="0"/>
                    </a:cxn>
                    <a:cxn ang="0">
                      <a:pos x="223" y="700"/>
                    </a:cxn>
                    <a:cxn ang="0">
                      <a:pos x="1" y="846"/>
                    </a:cxn>
                    <a:cxn ang="0">
                      <a:pos x="0" y="149"/>
                    </a:cxn>
                  </a:cxnLst>
                  <a:rect l="0" t="0" r="r" b="b"/>
                  <a:pathLst>
                    <a:path w="223" h="846">
                      <a:moveTo>
                        <a:pt x="0" y="149"/>
                      </a:moveTo>
                      <a:lnTo>
                        <a:pt x="223" y="0"/>
                      </a:lnTo>
                      <a:lnTo>
                        <a:pt x="223" y="700"/>
                      </a:lnTo>
                      <a:lnTo>
                        <a:pt x="1" y="846"/>
                      </a:lnTo>
                      <a:lnTo>
                        <a:pt x="0" y="149"/>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638" name="Freeform 27">
                  <a:extLst>
                    <a:ext uri="{FF2B5EF4-FFF2-40B4-BE49-F238E27FC236}">
                      <a16:creationId xmlns:a16="http://schemas.microsoft.com/office/drawing/2014/main" id="{7F85C385-077F-9FF4-C1A3-031432693971}"/>
                    </a:ext>
                  </a:extLst>
                </p:cNvPr>
                <p:cNvSpPr>
                  <a:spLocks/>
                </p:cNvSpPr>
                <p:nvPr>
                  <p:custDataLst>
                    <p:tags r:id="rId80"/>
                  </p:custDataLst>
                </p:nvPr>
              </p:nvSpPr>
              <p:spPr bwMode="auto">
                <a:xfrm>
                  <a:off x="7887993" y="1929569"/>
                  <a:ext cx="283052" cy="1200201"/>
                </a:xfrm>
                <a:custGeom>
                  <a:avLst/>
                  <a:gdLst/>
                  <a:ahLst/>
                  <a:cxnLst>
                    <a:cxn ang="0">
                      <a:pos x="0" y="127"/>
                    </a:cxn>
                    <a:cxn ang="0">
                      <a:pos x="195" y="0"/>
                    </a:cxn>
                    <a:cxn ang="0">
                      <a:pos x="195" y="698"/>
                    </a:cxn>
                    <a:cxn ang="0">
                      <a:pos x="1" y="824"/>
                    </a:cxn>
                    <a:cxn ang="0">
                      <a:pos x="0" y="127"/>
                    </a:cxn>
                  </a:cxnLst>
                  <a:rect l="0" t="0" r="r" b="b"/>
                  <a:pathLst>
                    <a:path w="195" h="824">
                      <a:moveTo>
                        <a:pt x="0" y="127"/>
                      </a:moveTo>
                      <a:lnTo>
                        <a:pt x="195" y="0"/>
                      </a:lnTo>
                      <a:lnTo>
                        <a:pt x="195" y="698"/>
                      </a:lnTo>
                      <a:lnTo>
                        <a:pt x="1" y="824"/>
                      </a:lnTo>
                      <a:lnTo>
                        <a:pt x="0" y="127"/>
                      </a:lnTo>
                      <a:close/>
                    </a:path>
                  </a:pathLst>
                </a:custGeom>
                <a:solidFill>
                  <a:srgbClr val="D9D9D9"/>
                </a:solidFill>
                <a:ln w="9525" cap="flat" cmpd="sng">
                  <a:solidFill>
                    <a:srgbClr val="FFFFFF"/>
                  </a:solidFill>
                  <a:prstDash val="solid"/>
                  <a:round/>
                  <a:headEnd/>
                  <a:tailEnd/>
                </a:ln>
                <a:effectLst/>
              </p:spPr>
              <p:txBody>
                <a:bodyPr wrap="none" lIns="0" tIns="0" rIns="0" bIns="0" anchor="ctr">
                  <a:noAutofit/>
                </a:bodyPr>
                <a:lstStyle/>
                <a:p>
                  <a:endParaRPr lang="en-US" dirty="0"/>
                </a:p>
              </p:txBody>
            </p:sp>
            <p:sp>
              <p:nvSpPr>
                <p:cNvPr id="639" name="Freeform 28">
                  <a:extLst>
                    <a:ext uri="{FF2B5EF4-FFF2-40B4-BE49-F238E27FC236}">
                      <a16:creationId xmlns:a16="http://schemas.microsoft.com/office/drawing/2014/main" id="{9624A43F-BFD5-0041-ACA5-77D120F2D23E}"/>
                    </a:ext>
                  </a:extLst>
                </p:cNvPr>
                <p:cNvSpPr>
                  <a:spLocks/>
                </p:cNvSpPr>
                <p:nvPr>
                  <p:custDataLst>
                    <p:tags r:id="rId81"/>
                  </p:custDataLst>
                </p:nvPr>
              </p:nvSpPr>
              <p:spPr bwMode="auto">
                <a:xfrm>
                  <a:off x="7887993" y="2946339"/>
                  <a:ext cx="283052" cy="1203363"/>
                </a:xfrm>
                <a:custGeom>
                  <a:avLst/>
                  <a:gdLst/>
                  <a:ahLst/>
                  <a:cxnLst>
                    <a:cxn ang="0">
                      <a:pos x="0" y="127"/>
                    </a:cxn>
                    <a:cxn ang="0">
                      <a:pos x="195" y="0"/>
                    </a:cxn>
                    <a:cxn ang="0">
                      <a:pos x="195" y="698"/>
                    </a:cxn>
                    <a:cxn ang="0">
                      <a:pos x="1" y="824"/>
                    </a:cxn>
                    <a:cxn ang="0">
                      <a:pos x="0" y="127"/>
                    </a:cxn>
                  </a:cxnLst>
                  <a:rect l="0" t="0" r="r" b="b"/>
                  <a:pathLst>
                    <a:path w="195" h="824">
                      <a:moveTo>
                        <a:pt x="0" y="127"/>
                      </a:moveTo>
                      <a:lnTo>
                        <a:pt x="195" y="0"/>
                      </a:lnTo>
                      <a:lnTo>
                        <a:pt x="195" y="698"/>
                      </a:lnTo>
                      <a:lnTo>
                        <a:pt x="1" y="824"/>
                      </a:lnTo>
                      <a:lnTo>
                        <a:pt x="0" y="127"/>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640" name="Freeform 29">
                  <a:extLst>
                    <a:ext uri="{FF2B5EF4-FFF2-40B4-BE49-F238E27FC236}">
                      <a16:creationId xmlns:a16="http://schemas.microsoft.com/office/drawing/2014/main" id="{9B1448BC-1D2A-9D6A-19B7-B4BD01540C77}"/>
                    </a:ext>
                  </a:extLst>
                </p:cNvPr>
                <p:cNvSpPr>
                  <a:spLocks/>
                </p:cNvSpPr>
                <p:nvPr>
                  <p:custDataLst>
                    <p:tags r:id="rId82"/>
                  </p:custDataLst>
                </p:nvPr>
              </p:nvSpPr>
              <p:spPr bwMode="auto">
                <a:xfrm>
                  <a:off x="7887993" y="3963112"/>
                  <a:ext cx="283052" cy="1211270"/>
                </a:xfrm>
                <a:custGeom>
                  <a:avLst/>
                  <a:gdLst/>
                  <a:ahLst/>
                  <a:cxnLst>
                    <a:cxn ang="0">
                      <a:pos x="0" y="129"/>
                    </a:cxn>
                    <a:cxn ang="0">
                      <a:pos x="195" y="0"/>
                    </a:cxn>
                    <a:cxn ang="0">
                      <a:pos x="195" y="702"/>
                    </a:cxn>
                    <a:cxn ang="0">
                      <a:pos x="1" y="832"/>
                    </a:cxn>
                    <a:cxn ang="0">
                      <a:pos x="0" y="129"/>
                    </a:cxn>
                  </a:cxnLst>
                  <a:rect l="0" t="0" r="r" b="b"/>
                  <a:pathLst>
                    <a:path w="195" h="832">
                      <a:moveTo>
                        <a:pt x="0" y="129"/>
                      </a:moveTo>
                      <a:lnTo>
                        <a:pt x="195" y="0"/>
                      </a:lnTo>
                      <a:lnTo>
                        <a:pt x="195" y="702"/>
                      </a:lnTo>
                      <a:lnTo>
                        <a:pt x="1" y="832"/>
                      </a:lnTo>
                      <a:lnTo>
                        <a:pt x="0" y="129"/>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grpSp>
          <p:grpSp>
            <p:nvGrpSpPr>
              <p:cNvPr id="641" name="组合 640">
                <a:extLst>
                  <a:ext uri="{FF2B5EF4-FFF2-40B4-BE49-F238E27FC236}">
                    <a16:creationId xmlns:a16="http://schemas.microsoft.com/office/drawing/2014/main" id="{D17E4AC9-4E86-0E20-05E4-D3B6ABBAE034}"/>
                  </a:ext>
                </a:extLst>
              </p:cNvPr>
              <p:cNvGrpSpPr/>
              <p:nvPr/>
            </p:nvGrpSpPr>
            <p:grpSpPr>
              <a:xfrm>
                <a:off x="7453693" y="4703851"/>
                <a:ext cx="799871" cy="824750"/>
                <a:chOff x="4015410" y="1926407"/>
                <a:chExt cx="4158798" cy="3755569"/>
              </a:xfrm>
            </p:grpSpPr>
            <p:sp>
              <p:nvSpPr>
                <p:cNvPr id="642" name="Rectangle 3">
                  <a:extLst>
                    <a:ext uri="{FF2B5EF4-FFF2-40B4-BE49-F238E27FC236}">
                      <a16:creationId xmlns:a16="http://schemas.microsoft.com/office/drawing/2014/main" id="{A1338806-F411-2073-83FC-D010C73EC47A}"/>
                    </a:ext>
                  </a:extLst>
                </p:cNvPr>
                <p:cNvSpPr>
                  <a:spLocks noChangeArrowheads="1"/>
                </p:cNvSpPr>
                <p:nvPr>
                  <p:custDataLst>
                    <p:tags r:id="rId29"/>
                  </p:custDataLst>
                </p:nvPr>
              </p:nvSpPr>
              <p:spPr bwMode="auto">
                <a:xfrm>
                  <a:off x="5055900" y="2622176"/>
                  <a:ext cx="1038909" cy="1021515"/>
                </a:xfrm>
                <a:prstGeom prst="rect">
                  <a:avLst/>
                </a:prstGeom>
                <a:solidFill>
                  <a:srgbClr val="D9D9D9"/>
                </a:solidFill>
                <a:ln w="9525" algn="ctr">
                  <a:solidFill>
                    <a:srgbClr val="FFFFFF"/>
                  </a:solidFill>
                  <a:miter lim="800000"/>
                  <a:headEnd/>
                  <a:tailEnd/>
                </a:ln>
                <a:effectLst/>
              </p:spPr>
              <p:txBody>
                <a:bodyPr lIns="36005" tIns="36005" rIns="36005" bIns="36005" anchor="ctr">
                  <a:noAutofit/>
                </a:bodyPr>
                <a:lstStyle/>
                <a:p>
                  <a:pPr algn="ctr">
                    <a:tabLst>
                      <a:tab pos="266700" algn="l"/>
                      <a:tab pos="631825" algn="l"/>
                      <a:tab pos="981075" algn="l"/>
                    </a:tabLst>
                  </a:pPr>
                  <a:endParaRPr lang="en-US" dirty="0"/>
                </a:p>
              </p:txBody>
            </p:sp>
            <p:sp>
              <p:nvSpPr>
                <p:cNvPr id="643" name="Rectangle 4">
                  <a:extLst>
                    <a:ext uri="{FF2B5EF4-FFF2-40B4-BE49-F238E27FC236}">
                      <a16:creationId xmlns:a16="http://schemas.microsoft.com/office/drawing/2014/main" id="{3F83C47F-AB9D-C7AB-2E45-E3F7DCDF46D4}"/>
                    </a:ext>
                  </a:extLst>
                </p:cNvPr>
                <p:cNvSpPr>
                  <a:spLocks noChangeArrowheads="1"/>
                </p:cNvSpPr>
                <p:nvPr>
                  <p:custDataLst>
                    <p:tags r:id="rId30"/>
                  </p:custDataLst>
                </p:nvPr>
              </p:nvSpPr>
              <p:spPr bwMode="auto">
                <a:xfrm>
                  <a:off x="6094808" y="2622176"/>
                  <a:ext cx="1032584" cy="1021515"/>
                </a:xfrm>
                <a:prstGeom prst="rect">
                  <a:avLst/>
                </a:prstGeom>
                <a:solidFill>
                  <a:srgbClr val="FF0000"/>
                </a:solidFill>
                <a:ln w="9525" algn="ctr">
                  <a:solidFill>
                    <a:srgbClr val="FFFFFF"/>
                  </a:solidFill>
                  <a:miter lim="800000"/>
                  <a:headEnd/>
                  <a:tailEnd/>
                </a:ln>
                <a:effectLst/>
              </p:spPr>
              <p:txBody>
                <a:bodyPr lIns="36005" tIns="36005" rIns="36005" bIns="36005" anchor="ctr">
                  <a:noAutofit/>
                </a:bodyPr>
                <a:lstStyle/>
                <a:p>
                  <a:pPr algn="ctr">
                    <a:tabLst>
                      <a:tab pos="266700" algn="l"/>
                      <a:tab pos="631825" algn="l"/>
                      <a:tab pos="981075" algn="l"/>
                    </a:tabLst>
                  </a:pPr>
                  <a:endParaRPr lang="en-US" dirty="0">
                    <a:solidFill>
                      <a:schemeClr val="bg1"/>
                    </a:solidFill>
                  </a:endParaRPr>
                </a:p>
              </p:txBody>
            </p:sp>
            <p:sp>
              <p:nvSpPr>
                <p:cNvPr id="644" name="Rectangle 5">
                  <a:extLst>
                    <a:ext uri="{FF2B5EF4-FFF2-40B4-BE49-F238E27FC236}">
                      <a16:creationId xmlns:a16="http://schemas.microsoft.com/office/drawing/2014/main" id="{A0A17F9F-BFA2-DD28-56D0-1E6AF5945658}"/>
                    </a:ext>
                  </a:extLst>
                </p:cNvPr>
                <p:cNvSpPr>
                  <a:spLocks noChangeArrowheads="1"/>
                </p:cNvSpPr>
                <p:nvPr>
                  <p:custDataLst>
                    <p:tags r:id="rId31"/>
                  </p:custDataLst>
                </p:nvPr>
              </p:nvSpPr>
              <p:spPr bwMode="auto">
                <a:xfrm>
                  <a:off x="5055900" y="3637365"/>
                  <a:ext cx="1038909" cy="1021515"/>
                </a:xfrm>
                <a:prstGeom prst="rect">
                  <a:avLst/>
                </a:prstGeom>
                <a:solidFill>
                  <a:srgbClr val="D9D9D9"/>
                </a:solidFill>
                <a:ln w="9525" algn="ctr">
                  <a:solidFill>
                    <a:srgbClr val="FFFFFF"/>
                  </a:solidFill>
                  <a:miter lim="800000"/>
                  <a:headEnd/>
                  <a:tailEnd/>
                </a:ln>
                <a:effectLst/>
              </p:spPr>
              <p:txBody>
                <a:bodyPr lIns="36005" tIns="36005" rIns="36005" bIns="36005" anchor="ctr">
                  <a:noAutofit/>
                </a:bodyPr>
                <a:lstStyle/>
                <a:p>
                  <a:pPr algn="ctr">
                    <a:tabLst>
                      <a:tab pos="266700" algn="l"/>
                      <a:tab pos="631825" algn="l"/>
                      <a:tab pos="981075" algn="l"/>
                    </a:tabLst>
                  </a:pPr>
                  <a:endParaRPr lang="en-US" dirty="0"/>
                </a:p>
              </p:txBody>
            </p:sp>
            <p:sp>
              <p:nvSpPr>
                <p:cNvPr id="645" name="Rectangle 6">
                  <a:extLst>
                    <a:ext uri="{FF2B5EF4-FFF2-40B4-BE49-F238E27FC236}">
                      <a16:creationId xmlns:a16="http://schemas.microsoft.com/office/drawing/2014/main" id="{D58D01D1-EB8C-7154-D641-ACAA0E8F3141}"/>
                    </a:ext>
                  </a:extLst>
                </p:cNvPr>
                <p:cNvSpPr>
                  <a:spLocks noChangeArrowheads="1"/>
                </p:cNvSpPr>
                <p:nvPr>
                  <p:custDataLst>
                    <p:tags r:id="rId32"/>
                  </p:custDataLst>
                </p:nvPr>
              </p:nvSpPr>
              <p:spPr bwMode="auto">
                <a:xfrm>
                  <a:off x="6094808" y="3637365"/>
                  <a:ext cx="1038910" cy="1021515"/>
                </a:xfrm>
                <a:prstGeom prst="rect">
                  <a:avLst/>
                </a:prstGeom>
                <a:solidFill>
                  <a:srgbClr val="D9D9D9"/>
                </a:solidFill>
                <a:ln w="9525" algn="ctr">
                  <a:solidFill>
                    <a:srgbClr val="FFFFFF"/>
                  </a:solidFill>
                  <a:miter lim="800000"/>
                  <a:headEnd/>
                  <a:tailEnd/>
                </a:ln>
                <a:effectLst/>
              </p:spPr>
              <p:txBody>
                <a:bodyPr lIns="36005" tIns="36005" rIns="36005" bIns="36005" anchor="ctr">
                  <a:noAutofit/>
                </a:bodyPr>
                <a:lstStyle/>
                <a:p>
                  <a:pPr algn="ctr">
                    <a:tabLst>
                      <a:tab pos="266700" algn="l"/>
                      <a:tab pos="631825" algn="l"/>
                      <a:tab pos="981075" algn="l"/>
                    </a:tabLst>
                  </a:pPr>
                  <a:endParaRPr lang="en-US" dirty="0"/>
                </a:p>
              </p:txBody>
            </p:sp>
            <p:sp>
              <p:nvSpPr>
                <p:cNvPr id="646" name="Rectangle 7">
                  <a:extLst>
                    <a:ext uri="{FF2B5EF4-FFF2-40B4-BE49-F238E27FC236}">
                      <a16:creationId xmlns:a16="http://schemas.microsoft.com/office/drawing/2014/main" id="{6CF4BD6D-3CC4-ADA9-D1AE-E0821D0F7A5A}"/>
                    </a:ext>
                  </a:extLst>
                </p:cNvPr>
                <p:cNvSpPr>
                  <a:spLocks noChangeArrowheads="1"/>
                </p:cNvSpPr>
                <p:nvPr>
                  <p:custDataLst>
                    <p:tags r:id="rId33"/>
                  </p:custDataLst>
                </p:nvPr>
              </p:nvSpPr>
              <p:spPr bwMode="auto">
                <a:xfrm>
                  <a:off x="4016989" y="2622176"/>
                  <a:ext cx="1038910" cy="1021515"/>
                </a:xfrm>
                <a:prstGeom prst="rect">
                  <a:avLst/>
                </a:prstGeom>
                <a:solidFill>
                  <a:srgbClr val="D9D9D9"/>
                </a:solidFill>
                <a:ln w="9525" algn="ctr">
                  <a:solidFill>
                    <a:srgbClr val="FFFFFF"/>
                  </a:solidFill>
                  <a:miter lim="800000"/>
                  <a:headEnd/>
                  <a:tailEnd/>
                </a:ln>
                <a:effectLst/>
              </p:spPr>
              <p:txBody>
                <a:bodyPr lIns="36005" tIns="36005" rIns="36005" bIns="36005" anchor="ctr">
                  <a:noAutofit/>
                </a:bodyPr>
                <a:lstStyle/>
                <a:p>
                  <a:pPr algn="ctr">
                    <a:tabLst>
                      <a:tab pos="266700" algn="l"/>
                      <a:tab pos="631825" algn="l"/>
                      <a:tab pos="981075" algn="l"/>
                    </a:tabLst>
                  </a:pPr>
                  <a:endParaRPr lang="en-US" dirty="0"/>
                </a:p>
              </p:txBody>
            </p:sp>
            <p:sp>
              <p:nvSpPr>
                <p:cNvPr id="647" name="Rectangle 8">
                  <a:extLst>
                    <a:ext uri="{FF2B5EF4-FFF2-40B4-BE49-F238E27FC236}">
                      <a16:creationId xmlns:a16="http://schemas.microsoft.com/office/drawing/2014/main" id="{0332AB59-5129-65E6-C619-713099E7AAB8}"/>
                    </a:ext>
                  </a:extLst>
                </p:cNvPr>
                <p:cNvSpPr>
                  <a:spLocks noChangeArrowheads="1"/>
                </p:cNvSpPr>
                <p:nvPr>
                  <p:custDataLst>
                    <p:tags r:id="rId34"/>
                  </p:custDataLst>
                </p:nvPr>
              </p:nvSpPr>
              <p:spPr bwMode="auto">
                <a:xfrm>
                  <a:off x="4016989" y="3637365"/>
                  <a:ext cx="1038910" cy="1021515"/>
                </a:xfrm>
                <a:prstGeom prst="rect">
                  <a:avLst/>
                </a:prstGeom>
                <a:solidFill>
                  <a:srgbClr val="D9D9D9"/>
                </a:solidFill>
                <a:ln w="9525" algn="ctr">
                  <a:solidFill>
                    <a:srgbClr val="FFFFFF"/>
                  </a:solidFill>
                  <a:miter lim="800000"/>
                  <a:headEnd/>
                  <a:tailEnd/>
                </a:ln>
                <a:effectLst/>
              </p:spPr>
              <p:txBody>
                <a:bodyPr lIns="36005" tIns="36005" rIns="36005" bIns="36005" anchor="ctr">
                  <a:noAutofit/>
                </a:bodyPr>
                <a:lstStyle/>
                <a:p>
                  <a:pPr algn="ctr">
                    <a:tabLst>
                      <a:tab pos="266700" algn="l"/>
                      <a:tab pos="631825" algn="l"/>
                      <a:tab pos="981075" algn="l"/>
                    </a:tabLst>
                  </a:pPr>
                  <a:endParaRPr lang="en-US" dirty="0"/>
                </a:p>
              </p:txBody>
            </p:sp>
            <p:sp>
              <p:nvSpPr>
                <p:cNvPr id="648" name="Rectangle 9">
                  <a:extLst>
                    <a:ext uri="{FF2B5EF4-FFF2-40B4-BE49-F238E27FC236}">
                      <a16:creationId xmlns:a16="http://schemas.microsoft.com/office/drawing/2014/main" id="{9CE29A36-D369-4098-64F6-B9945FC5361E}"/>
                    </a:ext>
                  </a:extLst>
                </p:cNvPr>
                <p:cNvSpPr>
                  <a:spLocks noChangeArrowheads="1"/>
                </p:cNvSpPr>
                <p:nvPr>
                  <p:custDataLst>
                    <p:tags r:id="rId35"/>
                  </p:custDataLst>
                </p:nvPr>
              </p:nvSpPr>
              <p:spPr bwMode="auto">
                <a:xfrm>
                  <a:off x="5055900" y="4660461"/>
                  <a:ext cx="1038909" cy="1021515"/>
                </a:xfrm>
                <a:prstGeom prst="rect">
                  <a:avLst/>
                </a:prstGeom>
                <a:solidFill>
                  <a:srgbClr val="D9D9D9"/>
                </a:solidFill>
                <a:ln w="9525" algn="ctr">
                  <a:solidFill>
                    <a:srgbClr val="FFFFFF"/>
                  </a:solidFill>
                  <a:miter lim="800000"/>
                  <a:headEnd/>
                  <a:tailEnd/>
                </a:ln>
                <a:effectLst/>
              </p:spPr>
              <p:txBody>
                <a:bodyPr lIns="36005" tIns="36005" rIns="36005" bIns="36005" anchor="ctr">
                  <a:noAutofit/>
                </a:bodyPr>
                <a:lstStyle/>
                <a:p>
                  <a:pPr algn="ctr">
                    <a:tabLst>
                      <a:tab pos="266700" algn="l"/>
                      <a:tab pos="631825" algn="l"/>
                      <a:tab pos="981075" algn="l"/>
                    </a:tabLst>
                  </a:pPr>
                  <a:endParaRPr lang="en-US" dirty="0"/>
                </a:p>
              </p:txBody>
            </p:sp>
            <p:sp>
              <p:nvSpPr>
                <p:cNvPr id="649" name="Rectangle 10">
                  <a:extLst>
                    <a:ext uri="{FF2B5EF4-FFF2-40B4-BE49-F238E27FC236}">
                      <a16:creationId xmlns:a16="http://schemas.microsoft.com/office/drawing/2014/main" id="{00BC36DA-439D-BB75-5120-3A5E91A59980}"/>
                    </a:ext>
                  </a:extLst>
                </p:cNvPr>
                <p:cNvSpPr>
                  <a:spLocks noChangeArrowheads="1"/>
                </p:cNvSpPr>
                <p:nvPr>
                  <p:custDataLst>
                    <p:tags r:id="rId36"/>
                  </p:custDataLst>
                </p:nvPr>
              </p:nvSpPr>
              <p:spPr bwMode="auto">
                <a:xfrm>
                  <a:off x="6094808" y="4660461"/>
                  <a:ext cx="1038910" cy="1021515"/>
                </a:xfrm>
                <a:prstGeom prst="rect">
                  <a:avLst/>
                </a:prstGeom>
                <a:solidFill>
                  <a:srgbClr val="D9D9D9"/>
                </a:solidFill>
                <a:ln w="9525" algn="ctr">
                  <a:solidFill>
                    <a:srgbClr val="FFFFFF"/>
                  </a:solidFill>
                  <a:miter lim="800000"/>
                  <a:headEnd/>
                  <a:tailEnd/>
                </a:ln>
                <a:effectLst/>
              </p:spPr>
              <p:txBody>
                <a:bodyPr lIns="36005" tIns="36005" rIns="36005" bIns="36005" anchor="ctr">
                  <a:noAutofit/>
                </a:bodyPr>
                <a:lstStyle/>
                <a:p>
                  <a:pPr algn="ctr">
                    <a:tabLst>
                      <a:tab pos="266700" algn="l"/>
                      <a:tab pos="631825" algn="l"/>
                      <a:tab pos="981075" algn="l"/>
                    </a:tabLst>
                  </a:pPr>
                  <a:endParaRPr lang="en-US" dirty="0"/>
                </a:p>
              </p:txBody>
            </p:sp>
            <p:sp>
              <p:nvSpPr>
                <p:cNvPr id="650" name="Rectangle 11">
                  <a:extLst>
                    <a:ext uri="{FF2B5EF4-FFF2-40B4-BE49-F238E27FC236}">
                      <a16:creationId xmlns:a16="http://schemas.microsoft.com/office/drawing/2014/main" id="{D014B353-6E5E-01B0-5BEB-1EAE2F793CD2}"/>
                    </a:ext>
                  </a:extLst>
                </p:cNvPr>
                <p:cNvSpPr>
                  <a:spLocks noChangeArrowheads="1"/>
                </p:cNvSpPr>
                <p:nvPr>
                  <p:custDataLst>
                    <p:tags r:id="rId37"/>
                  </p:custDataLst>
                </p:nvPr>
              </p:nvSpPr>
              <p:spPr bwMode="auto">
                <a:xfrm>
                  <a:off x="4016989" y="4660461"/>
                  <a:ext cx="1038910" cy="1021515"/>
                </a:xfrm>
                <a:prstGeom prst="rect">
                  <a:avLst/>
                </a:prstGeom>
                <a:solidFill>
                  <a:srgbClr val="D9D9D9"/>
                </a:solidFill>
                <a:ln w="9525" algn="ctr">
                  <a:solidFill>
                    <a:srgbClr val="FFFFFF"/>
                  </a:solidFill>
                  <a:miter lim="800000"/>
                  <a:headEnd/>
                  <a:tailEnd/>
                </a:ln>
                <a:effectLst/>
              </p:spPr>
              <p:txBody>
                <a:bodyPr lIns="36005" tIns="36005" rIns="36005" bIns="36005" anchor="ctr">
                  <a:noAutofit/>
                </a:bodyPr>
                <a:lstStyle/>
                <a:p>
                  <a:pPr algn="ctr">
                    <a:tabLst>
                      <a:tab pos="266700" algn="l"/>
                      <a:tab pos="631825" algn="l"/>
                      <a:tab pos="981075" algn="l"/>
                    </a:tabLst>
                  </a:pPr>
                  <a:endParaRPr lang="en-US" dirty="0"/>
                </a:p>
              </p:txBody>
            </p:sp>
            <p:sp>
              <p:nvSpPr>
                <p:cNvPr id="651" name="Freeform 12">
                  <a:extLst>
                    <a:ext uri="{FF2B5EF4-FFF2-40B4-BE49-F238E27FC236}">
                      <a16:creationId xmlns:a16="http://schemas.microsoft.com/office/drawing/2014/main" id="{670806BF-E15E-67F6-AC18-10BA3F59DDEC}"/>
                    </a:ext>
                  </a:extLst>
                </p:cNvPr>
                <p:cNvSpPr>
                  <a:spLocks/>
                </p:cNvSpPr>
                <p:nvPr>
                  <p:custDataLst>
                    <p:tags r:id="rId38"/>
                  </p:custDataLst>
                </p:nvPr>
              </p:nvSpPr>
              <p:spPr bwMode="auto">
                <a:xfrm>
                  <a:off x="4015410" y="2329636"/>
                  <a:ext cx="1481671" cy="290957"/>
                </a:xfrm>
                <a:custGeom>
                  <a:avLst/>
                  <a:gdLst/>
                  <a:ahLst/>
                  <a:cxnLst>
                    <a:cxn ang="0">
                      <a:pos x="0" y="200"/>
                    </a:cxn>
                    <a:cxn ang="0">
                      <a:pos x="300" y="0"/>
                    </a:cxn>
                    <a:cxn ang="0">
                      <a:pos x="1019" y="0"/>
                    </a:cxn>
                    <a:cxn ang="0">
                      <a:pos x="714" y="200"/>
                    </a:cxn>
                    <a:cxn ang="0">
                      <a:pos x="0" y="200"/>
                    </a:cxn>
                  </a:cxnLst>
                  <a:rect l="0" t="0" r="r" b="b"/>
                  <a:pathLst>
                    <a:path w="1019" h="200">
                      <a:moveTo>
                        <a:pt x="0" y="200"/>
                      </a:moveTo>
                      <a:lnTo>
                        <a:pt x="300" y="0"/>
                      </a:lnTo>
                      <a:lnTo>
                        <a:pt x="1019" y="0"/>
                      </a:lnTo>
                      <a:lnTo>
                        <a:pt x="714" y="200"/>
                      </a:lnTo>
                      <a:lnTo>
                        <a:pt x="0" y="200"/>
                      </a:lnTo>
                      <a:close/>
                    </a:path>
                  </a:pathLst>
                </a:custGeom>
                <a:solidFill>
                  <a:srgbClr val="D9D9D9"/>
                </a:solidFill>
                <a:ln w="9525" cap="flat" cmpd="sng">
                  <a:solidFill>
                    <a:srgbClr val="FFFFFF"/>
                  </a:solidFill>
                  <a:prstDash val="solid"/>
                  <a:round/>
                  <a:headEnd/>
                  <a:tailEnd/>
                </a:ln>
                <a:effectLst/>
              </p:spPr>
              <p:txBody>
                <a:bodyPr wrap="none" lIns="0" tIns="0" rIns="0" bIns="0" anchor="ctr">
                  <a:noAutofit/>
                </a:bodyPr>
                <a:lstStyle/>
                <a:p>
                  <a:endParaRPr lang="en-US" dirty="0"/>
                </a:p>
              </p:txBody>
            </p:sp>
            <p:sp>
              <p:nvSpPr>
                <p:cNvPr id="652" name="Freeform 13">
                  <a:extLst>
                    <a:ext uri="{FF2B5EF4-FFF2-40B4-BE49-F238E27FC236}">
                      <a16:creationId xmlns:a16="http://schemas.microsoft.com/office/drawing/2014/main" id="{E1C126A4-C1BA-E09B-4D41-77852AB763E7}"/>
                    </a:ext>
                  </a:extLst>
                </p:cNvPr>
                <p:cNvSpPr>
                  <a:spLocks/>
                </p:cNvSpPr>
                <p:nvPr>
                  <p:custDataLst>
                    <p:tags r:id="rId39"/>
                  </p:custDataLst>
                </p:nvPr>
              </p:nvSpPr>
              <p:spPr bwMode="auto">
                <a:xfrm>
                  <a:off x="5052737" y="2329636"/>
                  <a:ext cx="1481671" cy="290957"/>
                </a:xfrm>
                <a:custGeom>
                  <a:avLst/>
                  <a:gdLst/>
                  <a:ahLst/>
                  <a:cxnLst>
                    <a:cxn ang="0">
                      <a:pos x="0" y="200"/>
                    </a:cxn>
                    <a:cxn ang="0">
                      <a:pos x="300" y="0"/>
                    </a:cxn>
                    <a:cxn ang="0">
                      <a:pos x="1019" y="0"/>
                    </a:cxn>
                    <a:cxn ang="0">
                      <a:pos x="714" y="200"/>
                    </a:cxn>
                    <a:cxn ang="0">
                      <a:pos x="0" y="200"/>
                    </a:cxn>
                  </a:cxnLst>
                  <a:rect l="0" t="0" r="r" b="b"/>
                  <a:pathLst>
                    <a:path w="1019" h="200">
                      <a:moveTo>
                        <a:pt x="0" y="200"/>
                      </a:moveTo>
                      <a:lnTo>
                        <a:pt x="300" y="0"/>
                      </a:lnTo>
                      <a:lnTo>
                        <a:pt x="1019" y="0"/>
                      </a:lnTo>
                      <a:lnTo>
                        <a:pt x="714" y="200"/>
                      </a:lnTo>
                      <a:lnTo>
                        <a:pt x="0" y="200"/>
                      </a:lnTo>
                      <a:close/>
                    </a:path>
                  </a:pathLst>
                </a:custGeom>
                <a:solidFill>
                  <a:srgbClr val="D9D9D9"/>
                </a:solidFill>
                <a:ln w="9525" cap="flat" cmpd="sng">
                  <a:solidFill>
                    <a:srgbClr val="FFFFFF"/>
                  </a:solidFill>
                  <a:prstDash val="solid"/>
                  <a:round/>
                  <a:headEnd/>
                  <a:tailEnd/>
                </a:ln>
                <a:effectLst/>
              </p:spPr>
              <p:txBody>
                <a:bodyPr wrap="none" lIns="0" tIns="0" rIns="0" bIns="0" anchor="ctr">
                  <a:noAutofit/>
                </a:bodyPr>
                <a:lstStyle/>
                <a:p>
                  <a:endParaRPr lang="en-US" dirty="0"/>
                </a:p>
              </p:txBody>
            </p:sp>
            <p:sp>
              <p:nvSpPr>
                <p:cNvPr id="653" name="Freeform 14">
                  <a:extLst>
                    <a:ext uri="{FF2B5EF4-FFF2-40B4-BE49-F238E27FC236}">
                      <a16:creationId xmlns:a16="http://schemas.microsoft.com/office/drawing/2014/main" id="{9AE7C0EF-EB0C-4C1A-C9E6-155B727E78A1}"/>
                    </a:ext>
                  </a:extLst>
                </p:cNvPr>
                <p:cNvSpPr>
                  <a:spLocks/>
                </p:cNvSpPr>
                <p:nvPr>
                  <p:custDataLst>
                    <p:tags r:id="rId40"/>
                  </p:custDataLst>
                </p:nvPr>
              </p:nvSpPr>
              <p:spPr bwMode="auto">
                <a:xfrm>
                  <a:off x="6094808" y="2329636"/>
                  <a:ext cx="1473764" cy="290957"/>
                </a:xfrm>
                <a:custGeom>
                  <a:avLst/>
                  <a:gdLst/>
                  <a:ahLst/>
                  <a:cxnLst>
                    <a:cxn ang="0">
                      <a:pos x="0" y="200"/>
                    </a:cxn>
                    <a:cxn ang="0">
                      <a:pos x="300" y="0"/>
                    </a:cxn>
                    <a:cxn ang="0">
                      <a:pos x="1019" y="0"/>
                    </a:cxn>
                    <a:cxn ang="0">
                      <a:pos x="714" y="200"/>
                    </a:cxn>
                    <a:cxn ang="0">
                      <a:pos x="0" y="200"/>
                    </a:cxn>
                  </a:cxnLst>
                  <a:rect l="0" t="0" r="r" b="b"/>
                  <a:pathLst>
                    <a:path w="1019" h="200">
                      <a:moveTo>
                        <a:pt x="0" y="200"/>
                      </a:moveTo>
                      <a:lnTo>
                        <a:pt x="300" y="0"/>
                      </a:lnTo>
                      <a:lnTo>
                        <a:pt x="1019" y="0"/>
                      </a:lnTo>
                      <a:lnTo>
                        <a:pt x="714" y="200"/>
                      </a:lnTo>
                      <a:lnTo>
                        <a:pt x="0" y="200"/>
                      </a:lnTo>
                      <a:close/>
                    </a:path>
                  </a:pathLst>
                </a:custGeom>
                <a:solidFill>
                  <a:srgbClr val="FF0000"/>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654" name="Freeform 15">
                  <a:extLst>
                    <a:ext uri="{FF2B5EF4-FFF2-40B4-BE49-F238E27FC236}">
                      <a16:creationId xmlns:a16="http://schemas.microsoft.com/office/drawing/2014/main" id="{4CB1EF60-5F3A-860E-581E-D014DB9FAD83}"/>
                    </a:ext>
                  </a:extLst>
                </p:cNvPr>
                <p:cNvSpPr>
                  <a:spLocks/>
                </p:cNvSpPr>
                <p:nvPr>
                  <p:custDataLst>
                    <p:tags r:id="rId41"/>
                  </p:custDataLst>
                </p:nvPr>
              </p:nvSpPr>
              <p:spPr bwMode="auto">
                <a:xfrm>
                  <a:off x="4448683" y="2109836"/>
                  <a:ext cx="1372561" cy="221381"/>
                </a:xfrm>
                <a:custGeom>
                  <a:avLst/>
                  <a:gdLst/>
                  <a:ahLst/>
                  <a:cxnLst>
                    <a:cxn ang="0">
                      <a:pos x="0" y="152"/>
                    </a:cxn>
                    <a:cxn ang="0">
                      <a:pos x="230" y="0"/>
                    </a:cxn>
                    <a:cxn ang="0">
                      <a:pos x="943" y="0"/>
                    </a:cxn>
                    <a:cxn ang="0">
                      <a:pos x="714" y="152"/>
                    </a:cxn>
                    <a:cxn ang="0">
                      <a:pos x="0" y="152"/>
                    </a:cxn>
                  </a:cxnLst>
                  <a:rect l="0" t="0" r="r" b="b"/>
                  <a:pathLst>
                    <a:path w="943" h="152">
                      <a:moveTo>
                        <a:pt x="0" y="152"/>
                      </a:moveTo>
                      <a:lnTo>
                        <a:pt x="230" y="0"/>
                      </a:lnTo>
                      <a:lnTo>
                        <a:pt x="943" y="0"/>
                      </a:lnTo>
                      <a:lnTo>
                        <a:pt x="714" y="152"/>
                      </a:lnTo>
                      <a:lnTo>
                        <a:pt x="0" y="152"/>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655" name="Freeform 16">
                  <a:extLst>
                    <a:ext uri="{FF2B5EF4-FFF2-40B4-BE49-F238E27FC236}">
                      <a16:creationId xmlns:a16="http://schemas.microsoft.com/office/drawing/2014/main" id="{93038DE2-85A4-F3A3-1D1A-4941F90A356F}"/>
                    </a:ext>
                  </a:extLst>
                </p:cNvPr>
                <p:cNvSpPr>
                  <a:spLocks/>
                </p:cNvSpPr>
                <p:nvPr>
                  <p:custDataLst>
                    <p:tags r:id="rId42"/>
                  </p:custDataLst>
                </p:nvPr>
              </p:nvSpPr>
              <p:spPr bwMode="auto">
                <a:xfrm>
                  <a:off x="5484429" y="2109836"/>
                  <a:ext cx="1374144" cy="221381"/>
                </a:xfrm>
                <a:custGeom>
                  <a:avLst/>
                  <a:gdLst/>
                  <a:ahLst/>
                  <a:cxnLst>
                    <a:cxn ang="0">
                      <a:pos x="0" y="152"/>
                    </a:cxn>
                    <a:cxn ang="0">
                      <a:pos x="230" y="0"/>
                    </a:cxn>
                    <a:cxn ang="0">
                      <a:pos x="943" y="0"/>
                    </a:cxn>
                    <a:cxn ang="0">
                      <a:pos x="714" y="152"/>
                    </a:cxn>
                    <a:cxn ang="0">
                      <a:pos x="0" y="152"/>
                    </a:cxn>
                  </a:cxnLst>
                  <a:rect l="0" t="0" r="r" b="b"/>
                  <a:pathLst>
                    <a:path w="943" h="152">
                      <a:moveTo>
                        <a:pt x="0" y="152"/>
                      </a:moveTo>
                      <a:lnTo>
                        <a:pt x="230" y="0"/>
                      </a:lnTo>
                      <a:lnTo>
                        <a:pt x="943" y="0"/>
                      </a:lnTo>
                      <a:lnTo>
                        <a:pt x="714" y="152"/>
                      </a:lnTo>
                      <a:lnTo>
                        <a:pt x="0" y="152"/>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656" name="Freeform 17">
                  <a:extLst>
                    <a:ext uri="{FF2B5EF4-FFF2-40B4-BE49-F238E27FC236}">
                      <a16:creationId xmlns:a16="http://schemas.microsoft.com/office/drawing/2014/main" id="{B7A94EDA-E671-8D85-CD97-271392259A18}"/>
                    </a:ext>
                  </a:extLst>
                </p:cNvPr>
                <p:cNvSpPr>
                  <a:spLocks/>
                </p:cNvSpPr>
                <p:nvPr>
                  <p:custDataLst>
                    <p:tags r:id="rId43"/>
                  </p:custDataLst>
                </p:nvPr>
              </p:nvSpPr>
              <p:spPr bwMode="auto">
                <a:xfrm>
                  <a:off x="6523339" y="2109836"/>
                  <a:ext cx="1374143" cy="221381"/>
                </a:xfrm>
                <a:custGeom>
                  <a:avLst/>
                  <a:gdLst/>
                  <a:ahLst/>
                  <a:cxnLst>
                    <a:cxn ang="0">
                      <a:pos x="0" y="152"/>
                    </a:cxn>
                    <a:cxn ang="0">
                      <a:pos x="230" y="0"/>
                    </a:cxn>
                    <a:cxn ang="0">
                      <a:pos x="943" y="0"/>
                    </a:cxn>
                    <a:cxn ang="0">
                      <a:pos x="714" y="152"/>
                    </a:cxn>
                    <a:cxn ang="0">
                      <a:pos x="0" y="152"/>
                    </a:cxn>
                  </a:cxnLst>
                  <a:rect l="0" t="0" r="r" b="b"/>
                  <a:pathLst>
                    <a:path w="943" h="152">
                      <a:moveTo>
                        <a:pt x="0" y="152"/>
                      </a:moveTo>
                      <a:lnTo>
                        <a:pt x="230" y="0"/>
                      </a:lnTo>
                      <a:lnTo>
                        <a:pt x="943" y="0"/>
                      </a:lnTo>
                      <a:lnTo>
                        <a:pt x="714" y="152"/>
                      </a:lnTo>
                      <a:lnTo>
                        <a:pt x="0" y="152"/>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657" name="Freeform 18">
                  <a:extLst>
                    <a:ext uri="{FF2B5EF4-FFF2-40B4-BE49-F238E27FC236}">
                      <a16:creationId xmlns:a16="http://schemas.microsoft.com/office/drawing/2014/main" id="{50E7FB67-DB5A-AC9D-F99D-D920405738DF}"/>
                    </a:ext>
                  </a:extLst>
                </p:cNvPr>
                <p:cNvSpPr>
                  <a:spLocks/>
                </p:cNvSpPr>
                <p:nvPr>
                  <p:custDataLst>
                    <p:tags r:id="rId44"/>
                  </p:custDataLst>
                </p:nvPr>
              </p:nvSpPr>
              <p:spPr bwMode="auto">
                <a:xfrm>
                  <a:off x="4788660" y="1926407"/>
                  <a:ext cx="1310891" cy="185011"/>
                </a:xfrm>
                <a:custGeom>
                  <a:avLst/>
                  <a:gdLst/>
                  <a:ahLst/>
                  <a:cxnLst>
                    <a:cxn ang="0">
                      <a:pos x="0" y="127"/>
                    </a:cxn>
                    <a:cxn ang="0">
                      <a:pos x="190" y="0"/>
                    </a:cxn>
                    <a:cxn ang="0">
                      <a:pos x="907" y="0"/>
                    </a:cxn>
                    <a:cxn ang="0">
                      <a:pos x="714" y="127"/>
                    </a:cxn>
                    <a:cxn ang="0">
                      <a:pos x="0" y="127"/>
                    </a:cxn>
                  </a:cxnLst>
                  <a:rect l="0" t="0" r="r" b="b"/>
                  <a:pathLst>
                    <a:path w="907" h="127">
                      <a:moveTo>
                        <a:pt x="0" y="127"/>
                      </a:moveTo>
                      <a:lnTo>
                        <a:pt x="190" y="0"/>
                      </a:lnTo>
                      <a:lnTo>
                        <a:pt x="907" y="0"/>
                      </a:lnTo>
                      <a:lnTo>
                        <a:pt x="714" y="127"/>
                      </a:lnTo>
                      <a:lnTo>
                        <a:pt x="0" y="127"/>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658" name="Freeform 19">
                  <a:extLst>
                    <a:ext uri="{FF2B5EF4-FFF2-40B4-BE49-F238E27FC236}">
                      <a16:creationId xmlns:a16="http://schemas.microsoft.com/office/drawing/2014/main" id="{3A5BD5B9-9D5D-BC4C-86C5-8667F9629E6D}"/>
                    </a:ext>
                  </a:extLst>
                </p:cNvPr>
                <p:cNvSpPr>
                  <a:spLocks/>
                </p:cNvSpPr>
                <p:nvPr>
                  <p:custDataLst>
                    <p:tags r:id="rId45"/>
                  </p:custDataLst>
                </p:nvPr>
              </p:nvSpPr>
              <p:spPr bwMode="auto">
                <a:xfrm>
                  <a:off x="5822826" y="1926407"/>
                  <a:ext cx="1310891" cy="185011"/>
                </a:xfrm>
                <a:custGeom>
                  <a:avLst/>
                  <a:gdLst/>
                  <a:ahLst/>
                  <a:cxnLst>
                    <a:cxn ang="0">
                      <a:pos x="0" y="127"/>
                    </a:cxn>
                    <a:cxn ang="0">
                      <a:pos x="190" y="0"/>
                    </a:cxn>
                    <a:cxn ang="0">
                      <a:pos x="907" y="0"/>
                    </a:cxn>
                    <a:cxn ang="0">
                      <a:pos x="714" y="127"/>
                    </a:cxn>
                    <a:cxn ang="0">
                      <a:pos x="0" y="127"/>
                    </a:cxn>
                  </a:cxnLst>
                  <a:rect l="0" t="0" r="r" b="b"/>
                  <a:pathLst>
                    <a:path w="907" h="127">
                      <a:moveTo>
                        <a:pt x="0" y="127"/>
                      </a:moveTo>
                      <a:lnTo>
                        <a:pt x="190" y="0"/>
                      </a:lnTo>
                      <a:lnTo>
                        <a:pt x="907" y="0"/>
                      </a:lnTo>
                      <a:lnTo>
                        <a:pt x="714" y="127"/>
                      </a:lnTo>
                      <a:lnTo>
                        <a:pt x="0" y="127"/>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659" name="Freeform 20">
                  <a:extLst>
                    <a:ext uri="{FF2B5EF4-FFF2-40B4-BE49-F238E27FC236}">
                      <a16:creationId xmlns:a16="http://schemas.microsoft.com/office/drawing/2014/main" id="{3B06FF4B-DC16-6E84-5754-149D95A21658}"/>
                    </a:ext>
                  </a:extLst>
                </p:cNvPr>
                <p:cNvSpPr>
                  <a:spLocks/>
                </p:cNvSpPr>
                <p:nvPr>
                  <p:custDataLst>
                    <p:tags r:id="rId46"/>
                  </p:custDataLst>
                </p:nvPr>
              </p:nvSpPr>
              <p:spPr bwMode="auto">
                <a:xfrm>
                  <a:off x="6853829" y="1926407"/>
                  <a:ext cx="1320379" cy="185011"/>
                </a:xfrm>
                <a:custGeom>
                  <a:avLst/>
                  <a:gdLst/>
                  <a:ahLst/>
                  <a:cxnLst>
                    <a:cxn ang="0">
                      <a:pos x="0" y="127"/>
                    </a:cxn>
                    <a:cxn ang="0">
                      <a:pos x="190" y="0"/>
                    </a:cxn>
                    <a:cxn ang="0">
                      <a:pos x="907" y="0"/>
                    </a:cxn>
                    <a:cxn ang="0">
                      <a:pos x="714" y="127"/>
                    </a:cxn>
                    <a:cxn ang="0">
                      <a:pos x="0" y="127"/>
                    </a:cxn>
                  </a:cxnLst>
                  <a:rect l="0" t="0" r="r" b="b"/>
                  <a:pathLst>
                    <a:path w="907" h="127">
                      <a:moveTo>
                        <a:pt x="0" y="127"/>
                      </a:moveTo>
                      <a:lnTo>
                        <a:pt x="190" y="0"/>
                      </a:lnTo>
                      <a:lnTo>
                        <a:pt x="907" y="0"/>
                      </a:lnTo>
                      <a:lnTo>
                        <a:pt x="714" y="127"/>
                      </a:lnTo>
                      <a:lnTo>
                        <a:pt x="0" y="127"/>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660" name="Freeform 21">
                  <a:extLst>
                    <a:ext uri="{FF2B5EF4-FFF2-40B4-BE49-F238E27FC236}">
                      <a16:creationId xmlns:a16="http://schemas.microsoft.com/office/drawing/2014/main" id="{D01AED5F-69AB-446D-A4B2-7B3E513F2D3D}"/>
                    </a:ext>
                  </a:extLst>
                </p:cNvPr>
                <p:cNvSpPr>
                  <a:spLocks/>
                </p:cNvSpPr>
                <p:nvPr>
                  <p:custDataLst>
                    <p:tags r:id="rId47"/>
                  </p:custDataLst>
                </p:nvPr>
              </p:nvSpPr>
              <p:spPr bwMode="auto">
                <a:xfrm>
                  <a:off x="7125811" y="2329637"/>
                  <a:ext cx="439599" cy="1307730"/>
                </a:xfrm>
                <a:custGeom>
                  <a:avLst/>
                  <a:gdLst/>
                  <a:ahLst/>
                  <a:cxnLst>
                    <a:cxn ang="0">
                      <a:pos x="0" y="200"/>
                    </a:cxn>
                    <a:cxn ang="0">
                      <a:pos x="303" y="0"/>
                    </a:cxn>
                    <a:cxn ang="0">
                      <a:pos x="303" y="698"/>
                    </a:cxn>
                    <a:cxn ang="0">
                      <a:pos x="1" y="897"/>
                    </a:cxn>
                    <a:cxn ang="0">
                      <a:pos x="0" y="200"/>
                    </a:cxn>
                  </a:cxnLst>
                  <a:rect l="0" t="0" r="r" b="b"/>
                  <a:pathLst>
                    <a:path w="303" h="897">
                      <a:moveTo>
                        <a:pt x="0" y="200"/>
                      </a:moveTo>
                      <a:lnTo>
                        <a:pt x="303" y="0"/>
                      </a:lnTo>
                      <a:lnTo>
                        <a:pt x="303" y="698"/>
                      </a:lnTo>
                      <a:lnTo>
                        <a:pt x="1" y="897"/>
                      </a:lnTo>
                      <a:lnTo>
                        <a:pt x="0" y="200"/>
                      </a:lnTo>
                      <a:close/>
                    </a:path>
                  </a:pathLst>
                </a:custGeom>
                <a:solidFill>
                  <a:srgbClr val="FF0000"/>
                </a:solidFill>
                <a:ln w="9525" cap="flat" cmpd="sng">
                  <a:solidFill>
                    <a:srgbClr val="FFFFFF"/>
                  </a:solidFill>
                  <a:prstDash val="solid"/>
                  <a:round/>
                  <a:headEnd/>
                  <a:tailEnd/>
                </a:ln>
                <a:effectLst/>
              </p:spPr>
              <p:txBody>
                <a:bodyPr wrap="none" lIns="0" tIns="0" rIns="0" bIns="0" anchor="ctr">
                  <a:noAutofit/>
                </a:bodyPr>
                <a:lstStyle/>
                <a:p>
                  <a:endParaRPr lang="en-US" dirty="0"/>
                </a:p>
              </p:txBody>
            </p:sp>
            <p:sp>
              <p:nvSpPr>
                <p:cNvPr id="661" name="Freeform 22">
                  <a:extLst>
                    <a:ext uri="{FF2B5EF4-FFF2-40B4-BE49-F238E27FC236}">
                      <a16:creationId xmlns:a16="http://schemas.microsoft.com/office/drawing/2014/main" id="{2E718165-7CA4-4D87-CE57-44066E20E60B}"/>
                    </a:ext>
                  </a:extLst>
                </p:cNvPr>
                <p:cNvSpPr>
                  <a:spLocks/>
                </p:cNvSpPr>
                <p:nvPr>
                  <p:custDataLst>
                    <p:tags r:id="rId48"/>
                  </p:custDataLst>
                </p:nvPr>
              </p:nvSpPr>
              <p:spPr bwMode="auto">
                <a:xfrm>
                  <a:off x="7125811" y="3344825"/>
                  <a:ext cx="439599" cy="1315635"/>
                </a:xfrm>
                <a:custGeom>
                  <a:avLst/>
                  <a:gdLst/>
                  <a:ahLst/>
                  <a:cxnLst>
                    <a:cxn ang="0">
                      <a:pos x="0" y="200"/>
                    </a:cxn>
                    <a:cxn ang="0">
                      <a:pos x="303" y="0"/>
                    </a:cxn>
                    <a:cxn ang="0">
                      <a:pos x="303" y="698"/>
                    </a:cxn>
                    <a:cxn ang="0">
                      <a:pos x="1" y="897"/>
                    </a:cxn>
                    <a:cxn ang="0">
                      <a:pos x="0" y="200"/>
                    </a:cxn>
                  </a:cxnLst>
                  <a:rect l="0" t="0" r="r" b="b"/>
                  <a:pathLst>
                    <a:path w="303" h="897">
                      <a:moveTo>
                        <a:pt x="0" y="200"/>
                      </a:moveTo>
                      <a:lnTo>
                        <a:pt x="303" y="0"/>
                      </a:lnTo>
                      <a:lnTo>
                        <a:pt x="303" y="698"/>
                      </a:lnTo>
                      <a:lnTo>
                        <a:pt x="1" y="897"/>
                      </a:lnTo>
                      <a:lnTo>
                        <a:pt x="0" y="200"/>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662" name="Freeform 23">
                  <a:extLst>
                    <a:ext uri="{FF2B5EF4-FFF2-40B4-BE49-F238E27FC236}">
                      <a16:creationId xmlns:a16="http://schemas.microsoft.com/office/drawing/2014/main" id="{B58114D5-4065-11BA-2D79-C5106D6E3FDF}"/>
                    </a:ext>
                  </a:extLst>
                </p:cNvPr>
                <p:cNvSpPr>
                  <a:spLocks/>
                </p:cNvSpPr>
                <p:nvPr>
                  <p:custDataLst>
                    <p:tags r:id="rId49"/>
                  </p:custDataLst>
                </p:nvPr>
              </p:nvSpPr>
              <p:spPr bwMode="auto">
                <a:xfrm>
                  <a:off x="7125811" y="4366340"/>
                  <a:ext cx="439599" cy="1315635"/>
                </a:xfrm>
                <a:custGeom>
                  <a:avLst/>
                  <a:gdLst/>
                  <a:ahLst/>
                  <a:cxnLst>
                    <a:cxn ang="0">
                      <a:pos x="0" y="200"/>
                    </a:cxn>
                    <a:cxn ang="0">
                      <a:pos x="303" y="0"/>
                    </a:cxn>
                    <a:cxn ang="0">
                      <a:pos x="303" y="698"/>
                    </a:cxn>
                    <a:cxn ang="0">
                      <a:pos x="1" y="897"/>
                    </a:cxn>
                    <a:cxn ang="0">
                      <a:pos x="0" y="200"/>
                    </a:cxn>
                  </a:cxnLst>
                  <a:rect l="0" t="0" r="r" b="b"/>
                  <a:pathLst>
                    <a:path w="303" h="897">
                      <a:moveTo>
                        <a:pt x="0" y="200"/>
                      </a:moveTo>
                      <a:lnTo>
                        <a:pt x="303" y="0"/>
                      </a:lnTo>
                      <a:lnTo>
                        <a:pt x="303" y="698"/>
                      </a:lnTo>
                      <a:lnTo>
                        <a:pt x="1" y="897"/>
                      </a:lnTo>
                      <a:lnTo>
                        <a:pt x="0" y="200"/>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663" name="Freeform 24">
                  <a:extLst>
                    <a:ext uri="{FF2B5EF4-FFF2-40B4-BE49-F238E27FC236}">
                      <a16:creationId xmlns:a16="http://schemas.microsoft.com/office/drawing/2014/main" id="{FF11A77C-9DC1-7FE7-FC72-9329D84C2ED3}"/>
                    </a:ext>
                  </a:extLst>
                </p:cNvPr>
                <p:cNvSpPr>
                  <a:spLocks/>
                </p:cNvSpPr>
                <p:nvPr>
                  <p:custDataLst>
                    <p:tags r:id="rId50"/>
                  </p:custDataLst>
                </p:nvPr>
              </p:nvSpPr>
              <p:spPr bwMode="auto">
                <a:xfrm>
                  <a:off x="7565409" y="2112999"/>
                  <a:ext cx="324165" cy="1231826"/>
                </a:xfrm>
                <a:custGeom>
                  <a:avLst/>
                  <a:gdLst/>
                  <a:ahLst/>
                  <a:cxnLst>
                    <a:cxn ang="0">
                      <a:pos x="0" y="149"/>
                    </a:cxn>
                    <a:cxn ang="0">
                      <a:pos x="223" y="0"/>
                    </a:cxn>
                    <a:cxn ang="0">
                      <a:pos x="223" y="700"/>
                    </a:cxn>
                    <a:cxn ang="0">
                      <a:pos x="1" y="846"/>
                    </a:cxn>
                    <a:cxn ang="0">
                      <a:pos x="0" y="149"/>
                    </a:cxn>
                  </a:cxnLst>
                  <a:rect l="0" t="0" r="r" b="b"/>
                  <a:pathLst>
                    <a:path w="223" h="846">
                      <a:moveTo>
                        <a:pt x="0" y="149"/>
                      </a:moveTo>
                      <a:lnTo>
                        <a:pt x="223" y="0"/>
                      </a:lnTo>
                      <a:lnTo>
                        <a:pt x="223" y="700"/>
                      </a:lnTo>
                      <a:lnTo>
                        <a:pt x="1" y="846"/>
                      </a:lnTo>
                      <a:lnTo>
                        <a:pt x="0" y="149"/>
                      </a:lnTo>
                      <a:close/>
                    </a:path>
                  </a:pathLst>
                </a:custGeom>
                <a:solidFill>
                  <a:srgbClr val="D9D9D9"/>
                </a:solidFill>
                <a:ln w="9525" cap="flat" cmpd="sng">
                  <a:solidFill>
                    <a:srgbClr val="FFFFFF"/>
                  </a:solidFill>
                  <a:prstDash val="solid"/>
                  <a:round/>
                  <a:headEnd/>
                  <a:tailEnd/>
                </a:ln>
                <a:effectLst/>
              </p:spPr>
              <p:txBody>
                <a:bodyPr wrap="none" lIns="0" tIns="0" rIns="0" bIns="0" anchor="ctr">
                  <a:noAutofit/>
                </a:bodyPr>
                <a:lstStyle/>
                <a:p>
                  <a:endParaRPr lang="en-US" dirty="0"/>
                </a:p>
              </p:txBody>
            </p:sp>
            <p:sp>
              <p:nvSpPr>
                <p:cNvPr id="664" name="Freeform 25">
                  <a:extLst>
                    <a:ext uri="{FF2B5EF4-FFF2-40B4-BE49-F238E27FC236}">
                      <a16:creationId xmlns:a16="http://schemas.microsoft.com/office/drawing/2014/main" id="{838C742C-9412-5A60-1635-1CBF482F7CFC}"/>
                    </a:ext>
                  </a:extLst>
                </p:cNvPr>
                <p:cNvSpPr>
                  <a:spLocks/>
                </p:cNvSpPr>
                <p:nvPr>
                  <p:custDataLst>
                    <p:tags r:id="rId51"/>
                  </p:custDataLst>
                </p:nvPr>
              </p:nvSpPr>
              <p:spPr bwMode="auto">
                <a:xfrm>
                  <a:off x="7565409" y="3129770"/>
                  <a:ext cx="324165" cy="1238152"/>
                </a:xfrm>
                <a:custGeom>
                  <a:avLst/>
                  <a:gdLst/>
                  <a:ahLst/>
                  <a:cxnLst>
                    <a:cxn ang="0">
                      <a:pos x="0" y="149"/>
                    </a:cxn>
                    <a:cxn ang="0">
                      <a:pos x="223" y="0"/>
                    </a:cxn>
                    <a:cxn ang="0">
                      <a:pos x="223" y="700"/>
                    </a:cxn>
                    <a:cxn ang="0">
                      <a:pos x="1" y="846"/>
                    </a:cxn>
                    <a:cxn ang="0">
                      <a:pos x="0" y="149"/>
                    </a:cxn>
                  </a:cxnLst>
                  <a:rect l="0" t="0" r="r" b="b"/>
                  <a:pathLst>
                    <a:path w="223" h="846">
                      <a:moveTo>
                        <a:pt x="0" y="149"/>
                      </a:moveTo>
                      <a:lnTo>
                        <a:pt x="223" y="0"/>
                      </a:lnTo>
                      <a:lnTo>
                        <a:pt x="223" y="700"/>
                      </a:lnTo>
                      <a:lnTo>
                        <a:pt x="1" y="846"/>
                      </a:lnTo>
                      <a:lnTo>
                        <a:pt x="0" y="149"/>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665" name="Freeform 26">
                  <a:extLst>
                    <a:ext uri="{FF2B5EF4-FFF2-40B4-BE49-F238E27FC236}">
                      <a16:creationId xmlns:a16="http://schemas.microsoft.com/office/drawing/2014/main" id="{6D8D896C-24C2-A5B1-4448-351BDAD9F8F2}"/>
                    </a:ext>
                  </a:extLst>
                </p:cNvPr>
                <p:cNvSpPr>
                  <a:spLocks/>
                </p:cNvSpPr>
                <p:nvPr>
                  <p:custDataLst>
                    <p:tags r:id="rId52"/>
                  </p:custDataLst>
                </p:nvPr>
              </p:nvSpPr>
              <p:spPr bwMode="auto">
                <a:xfrm>
                  <a:off x="7565409" y="4152866"/>
                  <a:ext cx="324165" cy="1238151"/>
                </a:xfrm>
                <a:custGeom>
                  <a:avLst/>
                  <a:gdLst/>
                  <a:ahLst/>
                  <a:cxnLst>
                    <a:cxn ang="0">
                      <a:pos x="0" y="149"/>
                    </a:cxn>
                    <a:cxn ang="0">
                      <a:pos x="223" y="0"/>
                    </a:cxn>
                    <a:cxn ang="0">
                      <a:pos x="223" y="700"/>
                    </a:cxn>
                    <a:cxn ang="0">
                      <a:pos x="1" y="846"/>
                    </a:cxn>
                    <a:cxn ang="0">
                      <a:pos x="0" y="149"/>
                    </a:cxn>
                  </a:cxnLst>
                  <a:rect l="0" t="0" r="r" b="b"/>
                  <a:pathLst>
                    <a:path w="223" h="846">
                      <a:moveTo>
                        <a:pt x="0" y="149"/>
                      </a:moveTo>
                      <a:lnTo>
                        <a:pt x="223" y="0"/>
                      </a:lnTo>
                      <a:lnTo>
                        <a:pt x="223" y="700"/>
                      </a:lnTo>
                      <a:lnTo>
                        <a:pt x="1" y="846"/>
                      </a:lnTo>
                      <a:lnTo>
                        <a:pt x="0" y="149"/>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666" name="Freeform 27">
                  <a:extLst>
                    <a:ext uri="{FF2B5EF4-FFF2-40B4-BE49-F238E27FC236}">
                      <a16:creationId xmlns:a16="http://schemas.microsoft.com/office/drawing/2014/main" id="{1CA7046C-83F3-C36C-9929-83A46DC3D829}"/>
                    </a:ext>
                  </a:extLst>
                </p:cNvPr>
                <p:cNvSpPr>
                  <a:spLocks/>
                </p:cNvSpPr>
                <p:nvPr>
                  <p:custDataLst>
                    <p:tags r:id="rId53"/>
                  </p:custDataLst>
                </p:nvPr>
              </p:nvSpPr>
              <p:spPr bwMode="auto">
                <a:xfrm>
                  <a:off x="7887993" y="1929569"/>
                  <a:ext cx="283052" cy="1200201"/>
                </a:xfrm>
                <a:custGeom>
                  <a:avLst/>
                  <a:gdLst/>
                  <a:ahLst/>
                  <a:cxnLst>
                    <a:cxn ang="0">
                      <a:pos x="0" y="127"/>
                    </a:cxn>
                    <a:cxn ang="0">
                      <a:pos x="195" y="0"/>
                    </a:cxn>
                    <a:cxn ang="0">
                      <a:pos x="195" y="698"/>
                    </a:cxn>
                    <a:cxn ang="0">
                      <a:pos x="1" y="824"/>
                    </a:cxn>
                    <a:cxn ang="0">
                      <a:pos x="0" y="127"/>
                    </a:cxn>
                  </a:cxnLst>
                  <a:rect l="0" t="0" r="r" b="b"/>
                  <a:pathLst>
                    <a:path w="195" h="824">
                      <a:moveTo>
                        <a:pt x="0" y="127"/>
                      </a:moveTo>
                      <a:lnTo>
                        <a:pt x="195" y="0"/>
                      </a:lnTo>
                      <a:lnTo>
                        <a:pt x="195" y="698"/>
                      </a:lnTo>
                      <a:lnTo>
                        <a:pt x="1" y="824"/>
                      </a:lnTo>
                      <a:lnTo>
                        <a:pt x="0" y="127"/>
                      </a:lnTo>
                      <a:close/>
                    </a:path>
                  </a:pathLst>
                </a:custGeom>
                <a:solidFill>
                  <a:srgbClr val="D9D9D9"/>
                </a:solidFill>
                <a:ln w="9525" cap="flat" cmpd="sng">
                  <a:solidFill>
                    <a:srgbClr val="FFFFFF"/>
                  </a:solidFill>
                  <a:prstDash val="solid"/>
                  <a:round/>
                  <a:headEnd/>
                  <a:tailEnd/>
                </a:ln>
                <a:effectLst/>
              </p:spPr>
              <p:txBody>
                <a:bodyPr wrap="none" lIns="0" tIns="0" rIns="0" bIns="0" anchor="ctr">
                  <a:noAutofit/>
                </a:bodyPr>
                <a:lstStyle/>
                <a:p>
                  <a:endParaRPr lang="en-US" dirty="0"/>
                </a:p>
              </p:txBody>
            </p:sp>
            <p:sp>
              <p:nvSpPr>
                <p:cNvPr id="667" name="Freeform 28">
                  <a:extLst>
                    <a:ext uri="{FF2B5EF4-FFF2-40B4-BE49-F238E27FC236}">
                      <a16:creationId xmlns:a16="http://schemas.microsoft.com/office/drawing/2014/main" id="{DC68D626-3162-CC9C-BFFB-645956286AEB}"/>
                    </a:ext>
                  </a:extLst>
                </p:cNvPr>
                <p:cNvSpPr>
                  <a:spLocks/>
                </p:cNvSpPr>
                <p:nvPr>
                  <p:custDataLst>
                    <p:tags r:id="rId54"/>
                  </p:custDataLst>
                </p:nvPr>
              </p:nvSpPr>
              <p:spPr bwMode="auto">
                <a:xfrm>
                  <a:off x="7887993" y="2946339"/>
                  <a:ext cx="283052" cy="1203363"/>
                </a:xfrm>
                <a:custGeom>
                  <a:avLst/>
                  <a:gdLst/>
                  <a:ahLst/>
                  <a:cxnLst>
                    <a:cxn ang="0">
                      <a:pos x="0" y="127"/>
                    </a:cxn>
                    <a:cxn ang="0">
                      <a:pos x="195" y="0"/>
                    </a:cxn>
                    <a:cxn ang="0">
                      <a:pos x="195" y="698"/>
                    </a:cxn>
                    <a:cxn ang="0">
                      <a:pos x="1" y="824"/>
                    </a:cxn>
                    <a:cxn ang="0">
                      <a:pos x="0" y="127"/>
                    </a:cxn>
                  </a:cxnLst>
                  <a:rect l="0" t="0" r="r" b="b"/>
                  <a:pathLst>
                    <a:path w="195" h="824">
                      <a:moveTo>
                        <a:pt x="0" y="127"/>
                      </a:moveTo>
                      <a:lnTo>
                        <a:pt x="195" y="0"/>
                      </a:lnTo>
                      <a:lnTo>
                        <a:pt x="195" y="698"/>
                      </a:lnTo>
                      <a:lnTo>
                        <a:pt x="1" y="824"/>
                      </a:lnTo>
                      <a:lnTo>
                        <a:pt x="0" y="127"/>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668" name="Freeform 29">
                  <a:extLst>
                    <a:ext uri="{FF2B5EF4-FFF2-40B4-BE49-F238E27FC236}">
                      <a16:creationId xmlns:a16="http://schemas.microsoft.com/office/drawing/2014/main" id="{73D1AA90-4846-E340-3C66-9224BF7336AE}"/>
                    </a:ext>
                  </a:extLst>
                </p:cNvPr>
                <p:cNvSpPr>
                  <a:spLocks/>
                </p:cNvSpPr>
                <p:nvPr>
                  <p:custDataLst>
                    <p:tags r:id="rId55"/>
                  </p:custDataLst>
                </p:nvPr>
              </p:nvSpPr>
              <p:spPr bwMode="auto">
                <a:xfrm>
                  <a:off x="7887993" y="3963112"/>
                  <a:ext cx="283052" cy="1211270"/>
                </a:xfrm>
                <a:custGeom>
                  <a:avLst/>
                  <a:gdLst/>
                  <a:ahLst/>
                  <a:cxnLst>
                    <a:cxn ang="0">
                      <a:pos x="0" y="129"/>
                    </a:cxn>
                    <a:cxn ang="0">
                      <a:pos x="195" y="0"/>
                    </a:cxn>
                    <a:cxn ang="0">
                      <a:pos x="195" y="702"/>
                    </a:cxn>
                    <a:cxn ang="0">
                      <a:pos x="1" y="832"/>
                    </a:cxn>
                    <a:cxn ang="0">
                      <a:pos x="0" y="129"/>
                    </a:cxn>
                  </a:cxnLst>
                  <a:rect l="0" t="0" r="r" b="b"/>
                  <a:pathLst>
                    <a:path w="195" h="832">
                      <a:moveTo>
                        <a:pt x="0" y="129"/>
                      </a:moveTo>
                      <a:lnTo>
                        <a:pt x="195" y="0"/>
                      </a:lnTo>
                      <a:lnTo>
                        <a:pt x="195" y="702"/>
                      </a:lnTo>
                      <a:lnTo>
                        <a:pt x="1" y="832"/>
                      </a:lnTo>
                      <a:lnTo>
                        <a:pt x="0" y="129"/>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grpSp>
          <p:grpSp>
            <p:nvGrpSpPr>
              <p:cNvPr id="669" name="组合 668">
                <a:extLst>
                  <a:ext uri="{FF2B5EF4-FFF2-40B4-BE49-F238E27FC236}">
                    <a16:creationId xmlns:a16="http://schemas.microsoft.com/office/drawing/2014/main" id="{AA51ADDA-13B5-3F18-56CF-03CA4CA15ED7}"/>
                  </a:ext>
                </a:extLst>
              </p:cNvPr>
              <p:cNvGrpSpPr/>
              <p:nvPr/>
            </p:nvGrpSpPr>
            <p:grpSpPr>
              <a:xfrm>
                <a:off x="7081586" y="5103899"/>
                <a:ext cx="799871" cy="824750"/>
                <a:chOff x="4015410" y="1926407"/>
                <a:chExt cx="4158798" cy="3755569"/>
              </a:xfrm>
            </p:grpSpPr>
            <p:sp>
              <p:nvSpPr>
                <p:cNvPr id="670" name="Rectangle 3">
                  <a:extLst>
                    <a:ext uri="{FF2B5EF4-FFF2-40B4-BE49-F238E27FC236}">
                      <a16:creationId xmlns:a16="http://schemas.microsoft.com/office/drawing/2014/main" id="{CD97F7F7-FCD7-1B69-3BE2-529D1B8D30F2}"/>
                    </a:ext>
                  </a:extLst>
                </p:cNvPr>
                <p:cNvSpPr>
                  <a:spLocks noChangeArrowheads="1"/>
                </p:cNvSpPr>
                <p:nvPr>
                  <p:custDataLst>
                    <p:tags r:id="rId2"/>
                  </p:custDataLst>
                </p:nvPr>
              </p:nvSpPr>
              <p:spPr bwMode="auto">
                <a:xfrm>
                  <a:off x="5055900" y="2622176"/>
                  <a:ext cx="1038909" cy="1021515"/>
                </a:xfrm>
                <a:prstGeom prst="rect">
                  <a:avLst/>
                </a:prstGeom>
                <a:solidFill>
                  <a:srgbClr val="D9D9D9"/>
                </a:solidFill>
                <a:ln w="9525" algn="ctr">
                  <a:solidFill>
                    <a:srgbClr val="FFFFFF"/>
                  </a:solidFill>
                  <a:miter lim="800000"/>
                  <a:headEnd/>
                  <a:tailEnd/>
                </a:ln>
                <a:effectLst/>
              </p:spPr>
              <p:txBody>
                <a:bodyPr lIns="36005" tIns="36005" rIns="36005" bIns="36005" anchor="ctr">
                  <a:noAutofit/>
                </a:bodyPr>
                <a:lstStyle/>
                <a:p>
                  <a:pPr algn="ctr">
                    <a:tabLst>
                      <a:tab pos="266700" algn="l"/>
                      <a:tab pos="631825" algn="l"/>
                      <a:tab pos="981075" algn="l"/>
                    </a:tabLst>
                  </a:pPr>
                  <a:endParaRPr lang="en-US" dirty="0"/>
                </a:p>
              </p:txBody>
            </p:sp>
            <p:sp>
              <p:nvSpPr>
                <p:cNvPr id="671" name="Rectangle 4">
                  <a:extLst>
                    <a:ext uri="{FF2B5EF4-FFF2-40B4-BE49-F238E27FC236}">
                      <a16:creationId xmlns:a16="http://schemas.microsoft.com/office/drawing/2014/main" id="{9EB24DAB-C077-41D2-FB2A-D0EA9450FC6F}"/>
                    </a:ext>
                  </a:extLst>
                </p:cNvPr>
                <p:cNvSpPr>
                  <a:spLocks noChangeArrowheads="1"/>
                </p:cNvSpPr>
                <p:nvPr>
                  <p:custDataLst>
                    <p:tags r:id="rId3"/>
                  </p:custDataLst>
                </p:nvPr>
              </p:nvSpPr>
              <p:spPr bwMode="auto">
                <a:xfrm>
                  <a:off x="6094808" y="2622176"/>
                  <a:ext cx="1032584" cy="1021515"/>
                </a:xfrm>
                <a:prstGeom prst="rect">
                  <a:avLst/>
                </a:prstGeom>
                <a:solidFill>
                  <a:srgbClr val="FF0000"/>
                </a:solidFill>
                <a:ln w="9525" algn="ctr">
                  <a:solidFill>
                    <a:srgbClr val="FFFFFF"/>
                  </a:solidFill>
                  <a:miter lim="800000"/>
                  <a:headEnd/>
                  <a:tailEnd/>
                </a:ln>
                <a:effectLst/>
              </p:spPr>
              <p:txBody>
                <a:bodyPr lIns="36005" tIns="36005" rIns="36005" bIns="36005" anchor="ctr">
                  <a:noAutofit/>
                </a:bodyPr>
                <a:lstStyle/>
                <a:p>
                  <a:pPr algn="ctr">
                    <a:tabLst>
                      <a:tab pos="266700" algn="l"/>
                      <a:tab pos="631825" algn="l"/>
                      <a:tab pos="981075" algn="l"/>
                    </a:tabLst>
                  </a:pPr>
                  <a:endParaRPr lang="en-US" dirty="0">
                    <a:solidFill>
                      <a:schemeClr val="bg1"/>
                    </a:solidFill>
                  </a:endParaRPr>
                </a:p>
              </p:txBody>
            </p:sp>
            <p:sp>
              <p:nvSpPr>
                <p:cNvPr id="672" name="Rectangle 5">
                  <a:extLst>
                    <a:ext uri="{FF2B5EF4-FFF2-40B4-BE49-F238E27FC236}">
                      <a16:creationId xmlns:a16="http://schemas.microsoft.com/office/drawing/2014/main" id="{6C5340A4-A191-A45A-DB01-68EE4E9DA00C}"/>
                    </a:ext>
                  </a:extLst>
                </p:cNvPr>
                <p:cNvSpPr>
                  <a:spLocks noChangeArrowheads="1"/>
                </p:cNvSpPr>
                <p:nvPr>
                  <p:custDataLst>
                    <p:tags r:id="rId4"/>
                  </p:custDataLst>
                </p:nvPr>
              </p:nvSpPr>
              <p:spPr bwMode="auto">
                <a:xfrm>
                  <a:off x="5055900" y="3637365"/>
                  <a:ext cx="1038909" cy="1021515"/>
                </a:xfrm>
                <a:prstGeom prst="rect">
                  <a:avLst/>
                </a:prstGeom>
                <a:solidFill>
                  <a:srgbClr val="D9D9D9"/>
                </a:solidFill>
                <a:ln w="9525" algn="ctr">
                  <a:solidFill>
                    <a:srgbClr val="FFFFFF"/>
                  </a:solidFill>
                  <a:miter lim="800000"/>
                  <a:headEnd/>
                  <a:tailEnd/>
                </a:ln>
                <a:effectLst/>
              </p:spPr>
              <p:txBody>
                <a:bodyPr lIns="36005" tIns="36005" rIns="36005" bIns="36005" anchor="ctr">
                  <a:noAutofit/>
                </a:bodyPr>
                <a:lstStyle/>
                <a:p>
                  <a:pPr algn="ctr">
                    <a:tabLst>
                      <a:tab pos="266700" algn="l"/>
                      <a:tab pos="631825" algn="l"/>
                      <a:tab pos="981075" algn="l"/>
                    </a:tabLst>
                  </a:pPr>
                  <a:endParaRPr lang="en-US" dirty="0"/>
                </a:p>
              </p:txBody>
            </p:sp>
            <p:sp>
              <p:nvSpPr>
                <p:cNvPr id="673" name="Rectangle 6">
                  <a:extLst>
                    <a:ext uri="{FF2B5EF4-FFF2-40B4-BE49-F238E27FC236}">
                      <a16:creationId xmlns:a16="http://schemas.microsoft.com/office/drawing/2014/main" id="{E29ECFA9-F7DE-7A2D-E23E-A09050B7C841}"/>
                    </a:ext>
                  </a:extLst>
                </p:cNvPr>
                <p:cNvSpPr>
                  <a:spLocks noChangeArrowheads="1"/>
                </p:cNvSpPr>
                <p:nvPr>
                  <p:custDataLst>
                    <p:tags r:id="rId5"/>
                  </p:custDataLst>
                </p:nvPr>
              </p:nvSpPr>
              <p:spPr bwMode="auto">
                <a:xfrm>
                  <a:off x="6094808" y="3637365"/>
                  <a:ext cx="1038910" cy="1021515"/>
                </a:xfrm>
                <a:prstGeom prst="rect">
                  <a:avLst/>
                </a:prstGeom>
                <a:solidFill>
                  <a:srgbClr val="D9D9D9"/>
                </a:solidFill>
                <a:ln w="9525" algn="ctr">
                  <a:solidFill>
                    <a:srgbClr val="FFFFFF"/>
                  </a:solidFill>
                  <a:miter lim="800000"/>
                  <a:headEnd/>
                  <a:tailEnd/>
                </a:ln>
                <a:effectLst/>
              </p:spPr>
              <p:txBody>
                <a:bodyPr lIns="36005" tIns="36005" rIns="36005" bIns="36005" anchor="ctr">
                  <a:noAutofit/>
                </a:bodyPr>
                <a:lstStyle/>
                <a:p>
                  <a:pPr algn="ctr">
                    <a:tabLst>
                      <a:tab pos="266700" algn="l"/>
                      <a:tab pos="631825" algn="l"/>
                      <a:tab pos="981075" algn="l"/>
                    </a:tabLst>
                  </a:pPr>
                  <a:endParaRPr lang="en-US" dirty="0"/>
                </a:p>
              </p:txBody>
            </p:sp>
            <p:sp>
              <p:nvSpPr>
                <p:cNvPr id="674" name="Rectangle 7">
                  <a:extLst>
                    <a:ext uri="{FF2B5EF4-FFF2-40B4-BE49-F238E27FC236}">
                      <a16:creationId xmlns:a16="http://schemas.microsoft.com/office/drawing/2014/main" id="{A815331E-EF59-84F6-5ECF-7D579D58C599}"/>
                    </a:ext>
                  </a:extLst>
                </p:cNvPr>
                <p:cNvSpPr>
                  <a:spLocks noChangeArrowheads="1"/>
                </p:cNvSpPr>
                <p:nvPr>
                  <p:custDataLst>
                    <p:tags r:id="rId6"/>
                  </p:custDataLst>
                </p:nvPr>
              </p:nvSpPr>
              <p:spPr bwMode="auto">
                <a:xfrm>
                  <a:off x="4016989" y="2622176"/>
                  <a:ext cx="1038910" cy="1021515"/>
                </a:xfrm>
                <a:prstGeom prst="rect">
                  <a:avLst/>
                </a:prstGeom>
                <a:solidFill>
                  <a:srgbClr val="D9D9D9"/>
                </a:solidFill>
                <a:ln w="9525" algn="ctr">
                  <a:solidFill>
                    <a:srgbClr val="FFFFFF"/>
                  </a:solidFill>
                  <a:miter lim="800000"/>
                  <a:headEnd/>
                  <a:tailEnd/>
                </a:ln>
                <a:effectLst/>
              </p:spPr>
              <p:txBody>
                <a:bodyPr lIns="36005" tIns="36005" rIns="36005" bIns="36005" anchor="ctr">
                  <a:noAutofit/>
                </a:bodyPr>
                <a:lstStyle/>
                <a:p>
                  <a:pPr algn="ctr">
                    <a:tabLst>
                      <a:tab pos="266700" algn="l"/>
                      <a:tab pos="631825" algn="l"/>
                      <a:tab pos="981075" algn="l"/>
                    </a:tabLst>
                  </a:pPr>
                  <a:endParaRPr lang="en-US" dirty="0"/>
                </a:p>
              </p:txBody>
            </p:sp>
            <p:sp>
              <p:nvSpPr>
                <p:cNvPr id="675" name="Rectangle 8">
                  <a:extLst>
                    <a:ext uri="{FF2B5EF4-FFF2-40B4-BE49-F238E27FC236}">
                      <a16:creationId xmlns:a16="http://schemas.microsoft.com/office/drawing/2014/main" id="{257E8C74-5367-B784-56FB-17D14DD6FD67}"/>
                    </a:ext>
                  </a:extLst>
                </p:cNvPr>
                <p:cNvSpPr>
                  <a:spLocks noChangeArrowheads="1"/>
                </p:cNvSpPr>
                <p:nvPr>
                  <p:custDataLst>
                    <p:tags r:id="rId7"/>
                  </p:custDataLst>
                </p:nvPr>
              </p:nvSpPr>
              <p:spPr bwMode="auto">
                <a:xfrm>
                  <a:off x="4016989" y="3637365"/>
                  <a:ext cx="1038910" cy="1021515"/>
                </a:xfrm>
                <a:prstGeom prst="rect">
                  <a:avLst/>
                </a:prstGeom>
                <a:solidFill>
                  <a:srgbClr val="D9D9D9"/>
                </a:solidFill>
                <a:ln w="9525" algn="ctr">
                  <a:solidFill>
                    <a:srgbClr val="FFFFFF"/>
                  </a:solidFill>
                  <a:miter lim="800000"/>
                  <a:headEnd/>
                  <a:tailEnd/>
                </a:ln>
                <a:effectLst/>
              </p:spPr>
              <p:txBody>
                <a:bodyPr lIns="36005" tIns="36005" rIns="36005" bIns="36005" anchor="ctr">
                  <a:noAutofit/>
                </a:bodyPr>
                <a:lstStyle/>
                <a:p>
                  <a:pPr algn="ctr">
                    <a:tabLst>
                      <a:tab pos="266700" algn="l"/>
                      <a:tab pos="631825" algn="l"/>
                      <a:tab pos="981075" algn="l"/>
                    </a:tabLst>
                  </a:pPr>
                  <a:endParaRPr lang="en-US" dirty="0"/>
                </a:p>
              </p:txBody>
            </p:sp>
            <p:sp>
              <p:nvSpPr>
                <p:cNvPr id="676" name="Rectangle 9">
                  <a:extLst>
                    <a:ext uri="{FF2B5EF4-FFF2-40B4-BE49-F238E27FC236}">
                      <a16:creationId xmlns:a16="http://schemas.microsoft.com/office/drawing/2014/main" id="{C21BDF21-D9F9-12FA-199D-8587B2985E8C}"/>
                    </a:ext>
                  </a:extLst>
                </p:cNvPr>
                <p:cNvSpPr>
                  <a:spLocks noChangeArrowheads="1"/>
                </p:cNvSpPr>
                <p:nvPr>
                  <p:custDataLst>
                    <p:tags r:id="rId8"/>
                  </p:custDataLst>
                </p:nvPr>
              </p:nvSpPr>
              <p:spPr bwMode="auto">
                <a:xfrm>
                  <a:off x="5055900" y="4660461"/>
                  <a:ext cx="1038909" cy="1021515"/>
                </a:xfrm>
                <a:prstGeom prst="rect">
                  <a:avLst/>
                </a:prstGeom>
                <a:solidFill>
                  <a:srgbClr val="D9D9D9"/>
                </a:solidFill>
                <a:ln w="9525" algn="ctr">
                  <a:solidFill>
                    <a:srgbClr val="FFFFFF"/>
                  </a:solidFill>
                  <a:miter lim="800000"/>
                  <a:headEnd/>
                  <a:tailEnd/>
                </a:ln>
                <a:effectLst/>
              </p:spPr>
              <p:txBody>
                <a:bodyPr lIns="36005" tIns="36005" rIns="36005" bIns="36005" anchor="ctr">
                  <a:noAutofit/>
                </a:bodyPr>
                <a:lstStyle/>
                <a:p>
                  <a:pPr algn="ctr">
                    <a:tabLst>
                      <a:tab pos="266700" algn="l"/>
                      <a:tab pos="631825" algn="l"/>
                      <a:tab pos="981075" algn="l"/>
                    </a:tabLst>
                  </a:pPr>
                  <a:endParaRPr lang="en-US" dirty="0"/>
                </a:p>
              </p:txBody>
            </p:sp>
            <p:sp>
              <p:nvSpPr>
                <p:cNvPr id="677" name="Rectangle 10">
                  <a:extLst>
                    <a:ext uri="{FF2B5EF4-FFF2-40B4-BE49-F238E27FC236}">
                      <a16:creationId xmlns:a16="http://schemas.microsoft.com/office/drawing/2014/main" id="{8D799CF8-E1D4-23B1-C64C-A82DF1CA1C9C}"/>
                    </a:ext>
                  </a:extLst>
                </p:cNvPr>
                <p:cNvSpPr>
                  <a:spLocks noChangeArrowheads="1"/>
                </p:cNvSpPr>
                <p:nvPr>
                  <p:custDataLst>
                    <p:tags r:id="rId9"/>
                  </p:custDataLst>
                </p:nvPr>
              </p:nvSpPr>
              <p:spPr bwMode="auto">
                <a:xfrm>
                  <a:off x="6094808" y="4660461"/>
                  <a:ext cx="1038910" cy="1021515"/>
                </a:xfrm>
                <a:prstGeom prst="rect">
                  <a:avLst/>
                </a:prstGeom>
                <a:solidFill>
                  <a:srgbClr val="D9D9D9"/>
                </a:solidFill>
                <a:ln w="9525" algn="ctr">
                  <a:solidFill>
                    <a:srgbClr val="FFFFFF"/>
                  </a:solidFill>
                  <a:miter lim="800000"/>
                  <a:headEnd/>
                  <a:tailEnd/>
                </a:ln>
                <a:effectLst/>
              </p:spPr>
              <p:txBody>
                <a:bodyPr lIns="36005" tIns="36005" rIns="36005" bIns="36005" anchor="ctr">
                  <a:noAutofit/>
                </a:bodyPr>
                <a:lstStyle/>
                <a:p>
                  <a:pPr algn="ctr">
                    <a:tabLst>
                      <a:tab pos="266700" algn="l"/>
                      <a:tab pos="631825" algn="l"/>
                      <a:tab pos="981075" algn="l"/>
                    </a:tabLst>
                  </a:pPr>
                  <a:endParaRPr lang="en-US" dirty="0"/>
                </a:p>
              </p:txBody>
            </p:sp>
            <p:sp>
              <p:nvSpPr>
                <p:cNvPr id="678" name="Rectangle 11">
                  <a:extLst>
                    <a:ext uri="{FF2B5EF4-FFF2-40B4-BE49-F238E27FC236}">
                      <a16:creationId xmlns:a16="http://schemas.microsoft.com/office/drawing/2014/main" id="{64CB2EC2-E988-91C4-84C9-7928C6A2EFED}"/>
                    </a:ext>
                  </a:extLst>
                </p:cNvPr>
                <p:cNvSpPr>
                  <a:spLocks noChangeArrowheads="1"/>
                </p:cNvSpPr>
                <p:nvPr>
                  <p:custDataLst>
                    <p:tags r:id="rId10"/>
                  </p:custDataLst>
                </p:nvPr>
              </p:nvSpPr>
              <p:spPr bwMode="auto">
                <a:xfrm>
                  <a:off x="4016989" y="4660461"/>
                  <a:ext cx="1038910" cy="1021515"/>
                </a:xfrm>
                <a:prstGeom prst="rect">
                  <a:avLst/>
                </a:prstGeom>
                <a:solidFill>
                  <a:srgbClr val="D9D9D9"/>
                </a:solidFill>
                <a:ln w="9525" algn="ctr">
                  <a:solidFill>
                    <a:srgbClr val="FFFFFF"/>
                  </a:solidFill>
                  <a:miter lim="800000"/>
                  <a:headEnd/>
                  <a:tailEnd/>
                </a:ln>
                <a:effectLst/>
              </p:spPr>
              <p:txBody>
                <a:bodyPr lIns="36005" tIns="36005" rIns="36005" bIns="36005" anchor="ctr">
                  <a:noAutofit/>
                </a:bodyPr>
                <a:lstStyle/>
                <a:p>
                  <a:pPr algn="ctr">
                    <a:tabLst>
                      <a:tab pos="266700" algn="l"/>
                      <a:tab pos="631825" algn="l"/>
                      <a:tab pos="981075" algn="l"/>
                    </a:tabLst>
                  </a:pPr>
                  <a:endParaRPr lang="en-US" dirty="0"/>
                </a:p>
              </p:txBody>
            </p:sp>
            <p:sp>
              <p:nvSpPr>
                <p:cNvPr id="679" name="Freeform 12">
                  <a:extLst>
                    <a:ext uri="{FF2B5EF4-FFF2-40B4-BE49-F238E27FC236}">
                      <a16:creationId xmlns:a16="http://schemas.microsoft.com/office/drawing/2014/main" id="{A138E914-00AD-576F-7D76-43BF069C44FB}"/>
                    </a:ext>
                  </a:extLst>
                </p:cNvPr>
                <p:cNvSpPr>
                  <a:spLocks/>
                </p:cNvSpPr>
                <p:nvPr>
                  <p:custDataLst>
                    <p:tags r:id="rId11"/>
                  </p:custDataLst>
                </p:nvPr>
              </p:nvSpPr>
              <p:spPr bwMode="auto">
                <a:xfrm>
                  <a:off x="4015410" y="2329636"/>
                  <a:ext cx="1481671" cy="290957"/>
                </a:xfrm>
                <a:custGeom>
                  <a:avLst/>
                  <a:gdLst/>
                  <a:ahLst/>
                  <a:cxnLst>
                    <a:cxn ang="0">
                      <a:pos x="0" y="200"/>
                    </a:cxn>
                    <a:cxn ang="0">
                      <a:pos x="300" y="0"/>
                    </a:cxn>
                    <a:cxn ang="0">
                      <a:pos x="1019" y="0"/>
                    </a:cxn>
                    <a:cxn ang="0">
                      <a:pos x="714" y="200"/>
                    </a:cxn>
                    <a:cxn ang="0">
                      <a:pos x="0" y="200"/>
                    </a:cxn>
                  </a:cxnLst>
                  <a:rect l="0" t="0" r="r" b="b"/>
                  <a:pathLst>
                    <a:path w="1019" h="200">
                      <a:moveTo>
                        <a:pt x="0" y="200"/>
                      </a:moveTo>
                      <a:lnTo>
                        <a:pt x="300" y="0"/>
                      </a:lnTo>
                      <a:lnTo>
                        <a:pt x="1019" y="0"/>
                      </a:lnTo>
                      <a:lnTo>
                        <a:pt x="714" y="200"/>
                      </a:lnTo>
                      <a:lnTo>
                        <a:pt x="0" y="200"/>
                      </a:lnTo>
                      <a:close/>
                    </a:path>
                  </a:pathLst>
                </a:custGeom>
                <a:solidFill>
                  <a:srgbClr val="D9D9D9"/>
                </a:solidFill>
                <a:ln w="9525" cap="flat" cmpd="sng">
                  <a:solidFill>
                    <a:srgbClr val="FFFFFF"/>
                  </a:solidFill>
                  <a:prstDash val="solid"/>
                  <a:round/>
                  <a:headEnd/>
                  <a:tailEnd/>
                </a:ln>
                <a:effectLst/>
              </p:spPr>
              <p:txBody>
                <a:bodyPr wrap="none" lIns="0" tIns="0" rIns="0" bIns="0" anchor="ctr">
                  <a:noAutofit/>
                </a:bodyPr>
                <a:lstStyle/>
                <a:p>
                  <a:endParaRPr lang="en-US" dirty="0"/>
                </a:p>
              </p:txBody>
            </p:sp>
            <p:sp>
              <p:nvSpPr>
                <p:cNvPr id="680" name="Freeform 13">
                  <a:extLst>
                    <a:ext uri="{FF2B5EF4-FFF2-40B4-BE49-F238E27FC236}">
                      <a16:creationId xmlns:a16="http://schemas.microsoft.com/office/drawing/2014/main" id="{E0CC5DC1-1D13-6285-46B6-2C361DBEE29E}"/>
                    </a:ext>
                  </a:extLst>
                </p:cNvPr>
                <p:cNvSpPr>
                  <a:spLocks/>
                </p:cNvSpPr>
                <p:nvPr>
                  <p:custDataLst>
                    <p:tags r:id="rId12"/>
                  </p:custDataLst>
                </p:nvPr>
              </p:nvSpPr>
              <p:spPr bwMode="auto">
                <a:xfrm>
                  <a:off x="5052737" y="2329636"/>
                  <a:ext cx="1481671" cy="290957"/>
                </a:xfrm>
                <a:custGeom>
                  <a:avLst/>
                  <a:gdLst/>
                  <a:ahLst/>
                  <a:cxnLst>
                    <a:cxn ang="0">
                      <a:pos x="0" y="200"/>
                    </a:cxn>
                    <a:cxn ang="0">
                      <a:pos x="300" y="0"/>
                    </a:cxn>
                    <a:cxn ang="0">
                      <a:pos x="1019" y="0"/>
                    </a:cxn>
                    <a:cxn ang="0">
                      <a:pos x="714" y="200"/>
                    </a:cxn>
                    <a:cxn ang="0">
                      <a:pos x="0" y="200"/>
                    </a:cxn>
                  </a:cxnLst>
                  <a:rect l="0" t="0" r="r" b="b"/>
                  <a:pathLst>
                    <a:path w="1019" h="200">
                      <a:moveTo>
                        <a:pt x="0" y="200"/>
                      </a:moveTo>
                      <a:lnTo>
                        <a:pt x="300" y="0"/>
                      </a:lnTo>
                      <a:lnTo>
                        <a:pt x="1019" y="0"/>
                      </a:lnTo>
                      <a:lnTo>
                        <a:pt x="714" y="200"/>
                      </a:lnTo>
                      <a:lnTo>
                        <a:pt x="0" y="200"/>
                      </a:lnTo>
                      <a:close/>
                    </a:path>
                  </a:pathLst>
                </a:custGeom>
                <a:solidFill>
                  <a:srgbClr val="D9D9D9"/>
                </a:solidFill>
                <a:ln w="9525" cap="flat" cmpd="sng">
                  <a:solidFill>
                    <a:srgbClr val="FFFFFF"/>
                  </a:solidFill>
                  <a:prstDash val="solid"/>
                  <a:round/>
                  <a:headEnd/>
                  <a:tailEnd/>
                </a:ln>
                <a:effectLst/>
              </p:spPr>
              <p:txBody>
                <a:bodyPr wrap="none" lIns="0" tIns="0" rIns="0" bIns="0" anchor="ctr">
                  <a:noAutofit/>
                </a:bodyPr>
                <a:lstStyle/>
                <a:p>
                  <a:endParaRPr lang="en-US" dirty="0"/>
                </a:p>
              </p:txBody>
            </p:sp>
            <p:sp>
              <p:nvSpPr>
                <p:cNvPr id="681" name="Freeform 14">
                  <a:extLst>
                    <a:ext uri="{FF2B5EF4-FFF2-40B4-BE49-F238E27FC236}">
                      <a16:creationId xmlns:a16="http://schemas.microsoft.com/office/drawing/2014/main" id="{390648B0-64A5-A01C-C3DA-402709EA2CFB}"/>
                    </a:ext>
                  </a:extLst>
                </p:cNvPr>
                <p:cNvSpPr>
                  <a:spLocks/>
                </p:cNvSpPr>
                <p:nvPr>
                  <p:custDataLst>
                    <p:tags r:id="rId13"/>
                  </p:custDataLst>
                </p:nvPr>
              </p:nvSpPr>
              <p:spPr bwMode="auto">
                <a:xfrm>
                  <a:off x="6094808" y="2329636"/>
                  <a:ext cx="1473764" cy="290957"/>
                </a:xfrm>
                <a:custGeom>
                  <a:avLst/>
                  <a:gdLst/>
                  <a:ahLst/>
                  <a:cxnLst>
                    <a:cxn ang="0">
                      <a:pos x="0" y="200"/>
                    </a:cxn>
                    <a:cxn ang="0">
                      <a:pos x="300" y="0"/>
                    </a:cxn>
                    <a:cxn ang="0">
                      <a:pos x="1019" y="0"/>
                    </a:cxn>
                    <a:cxn ang="0">
                      <a:pos x="714" y="200"/>
                    </a:cxn>
                    <a:cxn ang="0">
                      <a:pos x="0" y="200"/>
                    </a:cxn>
                  </a:cxnLst>
                  <a:rect l="0" t="0" r="r" b="b"/>
                  <a:pathLst>
                    <a:path w="1019" h="200">
                      <a:moveTo>
                        <a:pt x="0" y="200"/>
                      </a:moveTo>
                      <a:lnTo>
                        <a:pt x="300" y="0"/>
                      </a:lnTo>
                      <a:lnTo>
                        <a:pt x="1019" y="0"/>
                      </a:lnTo>
                      <a:lnTo>
                        <a:pt x="714" y="200"/>
                      </a:lnTo>
                      <a:lnTo>
                        <a:pt x="0" y="200"/>
                      </a:lnTo>
                      <a:close/>
                    </a:path>
                  </a:pathLst>
                </a:custGeom>
                <a:solidFill>
                  <a:srgbClr val="FF0000"/>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682" name="Freeform 15">
                  <a:extLst>
                    <a:ext uri="{FF2B5EF4-FFF2-40B4-BE49-F238E27FC236}">
                      <a16:creationId xmlns:a16="http://schemas.microsoft.com/office/drawing/2014/main" id="{2C18049A-F9F6-6614-1A2B-025CD5E753C2}"/>
                    </a:ext>
                  </a:extLst>
                </p:cNvPr>
                <p:cNvSpPr>
                  <a:spLocks/>
                </p:cNvSpPr>
                <p:nvPr>
                  <p:custDataLst>
                    <p:tags r:id="rId14"/>
                  </p:custDataLst>
                </p:nvPr>
              </p:nvSpPr>
              <p:spPr bwMode="auto">
                <a:xfrm>
                  <a:off x="4448683" y="2109836"/>
                  <a:ext cx="1372561" cy="221381"/>
                </a:xfrm>
                <a:custGeom>
                  <a:avLst/>
                  <a:gdLst/>
                  <a:ahLst/>
                  <a:cxnLst>
                    <a:cxn ang="0">
                      <a:pos x="0" y="152"/>
                    </a:cxn>
                    <a:cxn ang="0">
                      <a:pos x="230" y="0"/>
                    </a:cxn>
                    <a:cxn ang="0">
                      <a:pos x="943" y="0"/>
                    </a:cxn>
                    <a:cxn ang="0">
                      <a:pos x="714" y="152"/>
                    </a:cxn>
                    <a:cxn ang="0">
                      <a:pos x="0" y="152"/>
                    </a:cxn>
                  </a:cxnLst>
                  <a:rect l="0" t="0" r="r" b="b"/>
                  <a:pathLst>
                    <a:path w="943" h="152">
                      <a:moveTo>
                        <a:pt x="0" y="152"/>
                      </a:moveTo>
                      <a:lnTo>
                        <a:pt x="230" y="0"/>
                      </a:lnTo>
                      <a:lnTo>
                        <a:pt x="943" y="0"/>
                      </a:lnTo>
                      <a:lnTo>
                        <a:pt x="714" y="152"/>
                      </a:lnTo>
                      <a:lnTo>
                        <a:pt x="0" y="152"/>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683" name="Freeform 16">
                  <a:extLst>
                    <a:ext uri="{FF2B5EF4-FFF2-40B4-BE49-F238E27FC236}">
                      <a16:creationId xmlns:a16="http://schemas.microsoft.com/office/drawing/2014/main" id="{A673E1CE-D43A-5281-21B9-C2E06344C885}"/>
                    </a:ext>
                  </a:extLst>
                </p:cNvPr>
                <p:cNvSpPr>
                  <a:spLocks/>
                </p:cNvSpPr>
                <p:nvPr>
                  <p:custDataLst>
                    <p:tags r:id="rId15"/>
                  </p:custDataLst>
                </p:nvPr>
              </p:nvSpPr>
              <p:spPr bwMode="auto">
                <a:xfrm>
                  <a:off x="5484429" y="2109836"/>
                  <a:ext cx="1374144" cy="221381"/>
                </a:xfrm>
                <a:custGeom>
                  <a:avLst/>
                  <a:gdLst/>
                  <a:ahLst/>
                  <a:cxnLst>
                    <a:cxn ang="0">
                      <a:pos x="0" y="152"/>
                    </a:cxn>
                    <a:cxn ang="0">
                      <a:pos x="230" y="0"/>
                    </a:cxn>
                    <a:cxn ang="0">
                      <a:pos x="943" y="0"/>
                    </a:cxn>
                    <a:cxn ang="0">
                      <a:pos x="714" y="152"/>
                    </a:cxn>
                    <a:cxn ang="0">
                      <a:pos x="0" y="152"/>
                    </a:cxn>
                  </a:cxnLst>
                  <a:rect l="0" t="0" r="r" b="b"/>
                  <a:pathLst>
                    <a:path w="943" h="152">
                      <a:moveTo>
                        <a:pt x="0" y="152"/>
                      </a:moveTo>
                      <a:lnTo>
                        <a:pt x="230" y="0"/>
                      </a:lnTo>
                      <a:lnTo>
                        <a:pt x="943" y="0"/>
                      </a:lnTo>
                      <a:lnTo>
                        <a:pt x="714" y="152"/>
                      </a:lnTo>
                      <a:lnTo>
                        <a:pt x="0" y="152"/>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684" name="Freeform 17">
                  <a:extLst>
                    <a:ext uri="{FF2B5EF4-FFF2-40B4-BE49-F238E27FC236}">
                      <a16:creationId xmlns:a16="http://schemas.microsoft.com/office/drawing/2014/main" id="{80417ED1-C6F3-EC8F-894F-50749613A8BC}"/>
                    </a:ext>
                  </a:extLst>
                </p:cNvPr>
                <p:cNvSpPr>
                  <a:spLocks/>
                </p:cNvSpPr>
                <p:nvPr>
                  <p:custDataLst>
                    <p:tags r:id="rId16"/>
                  </p:custDataLst>
                </p:nvPr>
              </p:nvSpPr>
              <p:spPr bwMode="auto">
                <a:xfrm>
                  <a:off x="6523339" y="2109836"/>
                  <a:ext cx="1374143" cy="221381"/>
                </a:xfrm>
                <a:custGeom>
                  <a:avLst/>
                  <a:gdLst/>
                  <a:ahLst/>
                  <a:cxnLst>
                    <a:cxn ang="0">
                      <a:pos x="0" y="152"/>
                    </a:cxn>
                    <a:cxn ang="0">
                      <a:pos x="230" y="0"/>
                    </a:cxn>
                    <a:cxn ang="0">
                      <a:pos x="943" y="0"/>
                    </a:cxn>
                    <a:cxn ang="0">
                      <a:pos x="714" y="152"/>
                    </a:cxn>
                    <a:cxn ang="0">
                      <a:pos x="0" y="152"/>
                    </a:cxn>
                  </a:cxnLst>
                  <a:rect l="0" t="0" r="r" b="b"/>
                  <a:pathLst>
                    <a:path w="943" h="152">
                      <a:moveTo>
                        <a:pt x="0" y="152"/>
                      </a:moveTo>
                      <a:lnTo>
                        <a:pt x="230" y="0"/>
                      </a:lnTo>
                      <a:lnTo>
                        <a:pt x="943" y="0"/>
                      </a:lnTo>
                      <a:lnTo>
                        <a:pt x="714" y="152"/>
                      </a:lnTo>
                      <a:lnTo>
                        <a:pt x="0" y="152"/>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685" name="Freeform 18">
                  <a:extLst>
                    <a:ext uri="{FF2B5EF4-FFF2-40B4-BE49-F238E27FC236}">
                      <a16:creationId xmlns:a16="http://schemas.microsoft.com/office/drawing/2014/main" id="{8B658889-02BD-E216-7F26-DBBE1E3A3A62}"/>
                    </a:ext>
                  </a:extLst>
                </p:cNvPr>
                <p:cNvSpPr>
                  <a:spLocks/>
                </p:cNvSpPr>
                <p:nvPr>
                  <p:custDataLst>
                    <p:tags r:id="rId17"/>
                  </p:custDataLst>
                </p:nvPr>
              </p:nvSpPr>
              <p:spPr bwMode="auto">
                <a:xfrm>
                  <a:off x="4788660" y="1926407"/>
                  <a:ext cx="1310891" cy="185011"/>
                </a:xfrm>
                <a:custGeom>
                  <a:avLst/>
                  <a:gdLst/>
                  <a:ahLst/>
                  <a:cxnLst>
                    <a:cxn ang="0">
                      <a:pos x="0" y="127"/>
                    </a:cxn>
                    <a:cxn ang="0">
                      <a:pos x="190" y="0"/>
                    </a:cxn>
                    <a:cxn ang="0">
                      <a:pos x="907" y="0"/>
                    </a:cxn>
                    <a:cxn ang="0">
                      <a:pos x="714" y="127"/>
                    </a:cxn>
                    <a:cxn ang="0">
                      <a:pos x="0" y="127"/>
                    </a:cxn>
                  </a:cxnLst>
                  <a:rect l="0" t="0" r="r" b="b"/>
                  <a:pathLst>
                    <a:path w="907" h="127">
                      <a:moveTo>
                        <a:pt x="0" y="127"/>
                      </a:moveTo>
                      <a:lnTo>
                        <a:pt x="190" y="0"/>
                      </a:lnTo>
                      <a:lnTo>
                        <a:pt x="907" y="0"/>
                      </a:lnTo>
                      <a:lnTo>
                        <a:pt x="714" y="127"/>
                      </a:lnTo>
                      <a:lnTo>
                        <a:pt x="0" y="127"/>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686" name="Freeform 19">
                  <a:extLst>
                    <a:ext uri="{FF2B5EF4-FFF2-40B4-BE49-F238E27FC236}">
                      <a16:creationId xmlns:a16="http://schemas.microsoft.com/office/drawing/2014/main" id="{88992E4C-2315-36A7-1BFB-BF1F0805BD4F}"/>
                    </a:ext>
                  </a:extLst>
                </p:cNvPr>
                <p:cNvSpPr>
                  <a:spLocks/>
                </p:cNvSpPr>
                <p:nvPr>
                  <p:custDataLst>
                    <p:tags r:id="rId18"/>
                  </p:custDataLst>
                </p:nvPr>
              </p:nvSpPr>
              <p:spPr bwMode="auto">
                <a:xfrm>
                  <a:off x="5822826" y="1926407"/>
                  <a:ext cx="1310891" cy="185011"/>
                </a:xfrm>
                <a:custGeom>
                  <a:avLst/>
                  <a:gdLst/>
                  <a:ahLst/>
                  <a:cxnLst>
                    <a:cxn ang="0">
                      <a:pos x="0" y="127"/>
                    </a:cxn>
                    <a:cxn ang="0">
                      <a:pos x="190" y="0"/>
                    </a:cxn>
                    <a:cxn ang="0">
                      <a:pos x="907" y="0"/>
                    </a:cxn>
                    <a:cxn ang="0">
                      <a:pos x="714" y="127"/>
                    </a:cxn>
                    <a:cxn ang="0">
                      <a:pos x="0" y="127"/>
                    </a:cxn>
                  </a:cxnLst>
                  <a:rect l="0" t="0" r="r" b="b"/>
                  <a:pathLst>
                    <a:path w="907" h="127">
                      <a:moveTo>
                        <a:pt x="0" y="127"/>
                      </a:moveTo>
                      <a:lnTo>
                        <a:pt x="190" y="0"/>
                      </a:lnTo>
                      <a:lnTo>
                        <a:pt x="907" y="0"/>
                      </a:lnTo>
                      <a:lnTo>
                        <a:pt x="714" y="127"/>
                      </a:lnTo>
                      <a:lnTo>
                        <a:pt x="0" y="127"/>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687" name="Freeform 20">
                  <a:extLst>
                    <a:ext uri="{FF2B5EF4-FFF2-40B4-BE49-F238E27FC236}">
                      <a16:creationId xmlns:a16="http://schemas.microsoft.com/office/drawing/2014/main" id="{74B92B86-B9B6-E5B4-9389-2CECA2929D10}"/>
                    </a:ext>
                  </a:extLst>
                </p:cNvPr>
                <p:cNvSpPr>
                  <a:spLocks/>
                </p:cNvSpPr>
                <p:nvPr>
                  <p:custDataLst>
                    <p:tags r:id="rId19"/>
                  </p:custDataLst>
                </p:nvPr>
              </p:nvSpPr>
              <p:spPr bwMode="auto">
                <a:xfrm>
                  <a:off x="6853829" y="1926407"/>
                  <a:ext cx="1320379" cy="185011"/>
                </a:xfrm>
                <a:custGeom>
                  <a:avLst/>
                  <a:gdLst/>
                  <a:ahLst/>
                  <a:cxnLst>
                    <a:cxn ang="0">
                      <a:pos x="0" y="127"/>
                    </a:cxn>
                    <a:cxn ang="0">
                      <a:pos x="190" y="0"/>
                    </a:cxn>
                    <a:cxn ang="0">
                      <a:pos x="907" y="0"/>
                    </a:cxn>
                    <a:cxn ang="0">
                      <a:pos x="714" y="127"/>
                    </a:cxn>
                    <a:cxn ang="0">
                      <a:pos x="0" y="127"/>
                    </a:cxn>
                  </a:cxnLst>
                  <a:rect l="0" t="0" r="r" b="b"/>
                  <a:pathLst>
                    <a:path w="907" h="127">
                      <a:moveTo>
                        <a:pt x="0" y="127"/>
                      </a:moveTo>
                      <a:lnTo>
                        <a:pt x="190" y="0"/>
                      </a:lnTo>
                      <a:lnTo>
                        <a:pt x="907" y="0"/>
                      </a:lnTo>
                      <a:lnTo>
                        <a:pt x="714" y="127"/>
                      </a:lnTo>
                      <a:lnTo>
                        <a:pt x="0" y="127"/>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688" name="Freeform 21">
                  <a:extLst>
                    <a:ext uri="{FF2B5EF4-FFF2-40B4-BE49-F238E27FC236}">
                      <a16:creationId xmlns:a16="http://schemas.microsoft.com/office/drawing/2014/main" id="{28951F75-8BA3-A43B-9D2C-590D8B54792B}"/>
                    </a:ext>
                  </a:extLst>
                </p:cNvPr>
                <p:cNvSpPr>
                  <a:spLocks/>
                </p:cNvSpPr>
                <p:nvPr>
                  <p:custDataLst>
                    <p:tags r:id="rId20"/>
                  </p:custDataLst>
                </p:nvPr>
              </p:nvSpPr>
              <p:spPr bwMode="auto">
                <a:xfrm>
                  <a:off x="7125811" y="2329637"/>
                  <a:ext cx="439599" cy="1307730"/>
                </a:xfrm>
                <a:custGeom>
                  <a:avLst/>
                  <a:gdLst/>
                  <a:ahLst/>
                  <a:cxnLst>
                    <a:cxn ang="0">
                      <a:pos x="0" y="200"/>
                    </a:cxn>
                    <a:cxn ang="0">
                      <a:pos x="303" y="0"/>
                    </a:cxn>
                    <a:cxn ang="0">
                      <a:pos x="303" y="698"/>
                    </a:cxn>
                    <a:cxn ang="0">
                      <a:pos x="1" y="897"/>
                    </a:cxn>
                    <a:cxn ang="0">
                      <a:pos x="0" y="200"/>
                    </a:cxn>
                  </a:cxnLst>
                  <a:rect l="0" t="0" r="r" b="b"/>
                  <a:pathLst>
                    <a:path w="303" h="897">
                      <a:moveTo>
                        <a:pt x="0" y="200"/>
                      </a:moveTo>
                      <a:lnTo>
                        <a:pt x="303" y="0"/>
                      </a:lnTo>
                      <a:lnTo>
                        <a:pt x="303" y="698"/>
                      </a:lnTo>
                      <a:lnTo>
                        <a:pt x="1" y="897"/>
                      </a:lnTo>
                      <a:lnTo>
                        <a:pt x="0" y="200"/>
                      </a:lnTo>
                      <a:close/>
                    </a:path>
                  </a:pathLst>
                </a:custGeom>
                <a:solidFill>
                  <a:srgbClr val="FF0000"/>
                </a:solidFill>
                <a:ln w="9525" cap="flat" cmpd="sng">
                  <a:solidFill>
                    <a:srgbClr val="FFFFFF"/>
                  </a:solidFill>
                  <a:prstDash val="solid"/>
                  <a:round/>
                  <a:headEnd/>
                  <a:tailEnd/>
                </a:ln>
                <a:effectLst/>
              </p:spPr>
              <p:txBody>
                <a:bodyPr wrap="none" lIns="0" tIns="0" rIns="0" bIns="0" anchor="ctr">
                  <a:noAutofit/>
                </a:bodyPr>
                <a:lstStyle/>
                <a:p>
                  <a:endParaRPr lang="en-US" dirty="0"/>
                </a:p>
              </p:txBody>
            </p:sp>
            <p:sp>
              <p:nvSpPr>
                <p:cNvPr id="689" name="Freeform 22">
                  <a:extLst>
                    <a:ext uri="{FF2B5EF4-FFF2-40B4-BE49-F238E27FC236}">
                      <a16:creationId xmlns:a16="http://schemas.microsoft.com/office/drawing/2014/main" id="{8A3DE232-F867-0633-3170-FD281D0F88BC}"/>
                    </a:ext>
                  </a:extLst>
                </p:cNvPr>
                <p:cNvSpPr>
                  <a:spLocks/>
                </p:cNvSpPr>
                <p:nvPr>
                  <p:custDataLst>
                    <p:tags r:id="rId21"/>
                  </p:custDataLst>
                </p:nvPr>
              </p:nvSpPr>
              <p:spPr bwMode="auto">
                <a:xfrm>
                  <a:off x="7125811" y="3344825"/>
                  <a:ext cx="439599" cy="1315635"/>
                </a:xfrm>
                <a:custGeom>
                  <a:avLst/>
                  <a:gdLst/>
                  <a:ahLst/>
                  <a:cxnLst>
                    <a:cxn ang="0">
                      <a:pos x="0" y="200"/>
                    </a:cxn>
                    <a:cxn ang="0">
                      <a:pos x="303" y="0"/>
                    </a:cxn>
                    <a:cxn ang="0">
                      <a:pos x="303" y="698"/>
                    </a:cxn>
                    <a:cxn ang="0">
                      <a:pos x="1" y="897"/>
                    </a:cxn>
                    <a:cxn ang="0">
                      <a:pos x="0" y="200"/>
                    </a:cxn>
                  </a:cxnLst>
                  <a:rect l="0" t="0" r="r" b="b"/>
                  <a:pathLst>
                    <a:path w="303" h="897">
                      <a:moveTo>
                        <a:pt x="0" y="200"/>
                      </a:moveTo>
                      <a:lnTo>
                        <a:pt x="303" y="0"/>
                      </a:lnTo>
                      <a:lnTo>
                        <a:pt x="303" y="698"/>
                      </a:lnTo>
                      <a:lnTo>
                        <a:pt x="1" y="897"/>
                      </a:lnTo>
                      <a:lnTo>
                        <a:pt x="0" y="200"/>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690" name="Freeform 23">
                  <a:extLst>
                    <a:ext uri="{FF2B5EF4-FFF2-40B4-BE49-F238E27FC236}">
                      <a16:creationId xmlns:a16="http://schemas.microsoft.com/office/drawing/2014/main" id="{D8DC9EAA-D86C-AF28-576F-42A751A1B52A}"/>
                    </a:ext>
                  </a:extLst>
                </p:cNvPr>
                <p:cNvSpPr>
                  <a:spLocks/>
                </p:cNvSpPr>
                <p:nvPr>
                  <p:custDataLst>
                    <p:tags r:id="rId22"/>
                  </p:custDataLst>
                </p:nvPr>
              </p:nvSpPr>
              <p:spPr bwMode="auto">
                <a:xfrm>
                  <a:off x="7125811" y="4366340"/>
                  <a:ext cx="439599" cy="1315635"/>
                </a:xfrm>
                <a:custGeom>
                  <a:avLst/>
                  <a:gdLst/>
                  <a:ahLst/>
                  <a:cxnLst>
                    <a:cxn ang="0">
                      <a:pos x="0" y="200"/>
                    </a:cxn>
                    <a:cxn ang="0">
                      <a:pos x="303" y="0"/>
                    </a:cxn>
                    <a:cxn ang="0">
                      <a:pos x="303" y="698"/>
                    </a:cxn>
                    <a:cxn ang="0">
                      <a:pos x="1" y="897"/>
                    </a:cxn>
                    <a:cxn ang="0">
                      <a:pos x="0" y="200"/>
                    </a:cxn>
                  </a:cxnLst>
                  <a:rect l="0" t="0" r="r" b="b"/>
                  <a:pathLst>
                    <a:path w="303" h="897">
                      <a:moveTo>
                        <a:pt x="0" y="200"/>
                      </a:moveTo>
                      <a:lnTo>
                        <a:pt x="303" y="0"/>
                      </a:lnTo>
                      <a:lnTo>
                        <a:pt x="303" y="698"/>
                      </a:lnTo>
                      <a:lnTo>
                        <a:pt x="1" y="897"/>
                      </a:lnTo>
                      <a:lnTo>
                        <a:pt x="0" y="200"/>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691" name="Freeform 24">
                  <a:extLst>
                    <a:ext uri="{FF2B5EF4-FFF2-40B4-BE49-F238E27FC236}">
                      <a16:creationId xmlns:a16="http://schemas.microsoft.com/office/drawing/2014/main" id="{B172EDE0-B41E-3823-896E-6B1A7C034148}"/>
                    </a:ext>
                  </a:extLst>
                </p:cNvPr>
                <p:cNvSpPr>
                  <a:spLocks/>
                </p:cNvSpPr>
                <p:nvPr>
                  <p:custDataLst>
                    <p:tags r:id="rId23"/>
                  </p:custDataLst>
                </p:nvPr>
              </p:nvSpPr>
              <p:spPr bwMode="auto">
                <a:xfrm>
                  <a:off x="7565409" y="2112999"/>
                  <a:ext cx="324165" cy="1231826"/>
                </a:xfrm>
                <a:custGeom>
                  <a:avLst/>
                  <a:gdLst/>
                  <a:ahLst/>
                  <a:cxnLst>
                    <a:cxn ang="0">
                      <a:pos x="0" y="149"/>
                    </a:cxn>
                    <a:cxn ang="0">
                      <a:pos x="223" y="0"/>
                    </a:cxn>
                    <a:cxn ang="0">
                      <a:pos x="223" y="700"/>
                    </a:cxn>
                    <a:cxn ang="0">
                      <a:pos x="1" y="846"/>
                    </a:cxn>
                    <a:cxn ang="0">
                      <a:pos x="0" y="149"/>
                    </a:cxn>
                  </a:cxnLst>
                  <a:rect l="0" t="0" r="r" b="b"/>
                  <a:pathLst>
                    <a:path w="223" h="846">
                      <a:moveTo>
                        <a:pt x="0" y="149"/>
                      </a:moveTo>
                      <a:lnTo>
                        <a:pt x="223" y="0"/>
                      </a:lnTo>
                      <a:lnTo>
                        <a:pt x="223" y="700"/>
                      </a:lnTo>
                      <a:lnTo>
                        <a:pt x="1" y="846"/>
                      </a:lnTo>
                      <a:lnTo>
                        <a:pt x="0" y="149"/>
                      </a:lnTo>
                      <a:close/>
                    </a:path>
                  </a:pathLst>
                </a:custGeom>
                <a:solidFill>
                  <a:srgbClr val="D9D9D9"/>
                </a:solidFill>
                <a:ln w="9525" cap="flat" cmpd="sng">
                  <a:solidFill>
                    <a:srgbClr val="FFFFFF"/>
                  </a:solidFill>
                  <a:prstDash val="solid"/>
                  <a:round/>
                  <a:headEnd/>
                  <a:tailEnd/>
                </a:ln>
                <a:effectLst/>
              </p:spPr>
              <p:txBody>
                <a:bodyPr wrap="none" lIns="0" tIns="0" rIns="0" bIns="0" anchor="ctr">
                  <a:noAutofit/>
                </a:bodyPr>
                <a:lstStyle/>
                <a:p>
                  <a:endParaRPr lang="en-US" dirty="0"/>
                </a:p>
              </p:txBody>
            </p:sp>
            <p:sp>
              <p:nvSpPr>
                <p:cNvPr id="692" name="Freeform 25">
                  <a:extLst>
                    <a:ext uri="{FF2B5EF4-FFF2-40B4-BE49-F238E27FC236}">
                      <a16:creationId xmlns:a16="http://schemas.microsoft.com/office/drawing/2014/main" id="{8F02BD32-EE82-DEA1-2B56-9730AE9C6423}"/>
                    </a:ext>
                  </a:extLst>
                </p:cNvPr>
                <p:cNvSpPr>
                  <a:spLocks/>
                </p:cNvSpPr>
                <p:nvPr>
                  <p:custDataLst>
                    <p:tags r:id="rId24"/>
                  </p:custDataLst>
                </p:nvPr>
              </p:nvSpPr>
              <p:spPr bwMode="auto">
                <a:xfrm>
                  <a:off x="7565409" y="3129770"/>
                  <a:ext cx="324165" cy="1238152"/>
                </a:xfrm>
                <a:custGeom>
                  <a:avLst/>
                  <a:gdLst/>
                  <a:ahLst/>
                  <a:cxnLst>
                    <a:cxn ang="0">
                      <a:pos x="0" y="149"/>
                    </a:cxn>
                    <a:cxn ang="0">
                      <a:pos x="223" y="0"/>
                    </a:cxn>
                    <a:cxn ang="0">
                      <a:pos x="223" y="700"/>
                    </a:cxn>
                    <a:cxn ang="0">
                      <a:pos x="1" y="846"/>
                    </a:cxn>
                    <a:cxn ang="0">
                      <a:pos x="0" y="149"/>
                    </a:cxn>
                  </a:cxnLst>
                  <a:rect l="0" t="0" r="r" b="b"/>
                  <a:pathLst>
                    <a:path w="223" h="846">
                      <a:moveTo>
                        <a:pt x="0" y="149"/>
                      </a:moveTo>
                      <a:lnTo>
                        <a:pt x="223" y="0"/>
                      </a:lnTo>
                      <a:lnTo>
                        <a:pt x="223" y="700"/>
                      </a:lnTo>
                      <a:lnTo>
                        <a:pt x="1" y="846"/>
                      </a:lnTo>
                      <a:lnTo>
                        <a:pt x="0" y="149"/>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693" name="Freeform 26">
                  <a:extLst>
                    <a:ext uri="{FF2B5EF4-FFF2-40B4-BE49-F238E27FC236}">
                      <a16:creationId xmlns:a16="http://schemas.microsoft.com/office/drawing/2014/main" id="{0431A17F-9C6C-F079-8525-70665A60B664}"/>
                    </a:ext>
                  </a:extLst>
                </p:cNvPr>
                <p:cNvSpPr>
                  <a:spLocks/>
                </p:cNvSpPr>
                <p:nvPr>
                  <p:custDataLst>
                    <p:tags r:id="rId25"/>
                  </p:custDataLst>
                </p:nvPr>
              </p:nvSpPr>
              <p:spPr bwMode="auto">
                <a:xfrm>
                  <a:off x="7565409" y="4152866"/>
                  <a:ext cx="324165" cy="1238151"/>
                </a:xfrm>
                <a:custGeom>
                  <a:avLst/>
                  <a:gdLst/>
                  <a:ahLst/>
                  <a:cxnLst>
                    <a:cxn ang="0">
                      <a:pos x="0" y="149"/>
                    </a:cxn>
                    <a:cxn ang="0">
                      <a:pos x="223" y="0"/>
                    </a:cxn>
                    <a:cxn ang="0">
                      <a:pos x="223" y="700"/>
                    </a:cxn>
                    <a:cxn ang="0">
                      <a:pos x="1" y="846"/>
                    </a:cxn>
                    <a:cxn ang="0">
                      <a:pos x="0" y="149"/>
                    </a:cxn>
                  </a:cxnLst>
                  <a:rect l="0" t="0" r="r" b="b"/>
                  <a:pathLst>
                    <a:path w="223" h="846">
                      <a:moveTo>
                        <a:pt x="0" y="149"/>
                      </a:moveTo>
                      <a:lnTo>
                        <a:pt x="223" y="0"/>
                      </a:lnTo>
                      <a:lnTo>
                        <a:pt x="223" y="700"/>
                      </a:lnTo>
                      <a:lnTo>
                        <a:pt x="1" y="846"/>
                      </a:lnTo>
                      <a:lnTo>
                        <a:pt x="0" y="149"/>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694" name="Freeform 27">
                  <a:extLst>
                    <a:ext uri="{FF2B5EF4-FFF2-40B4-BE49-F238E27FC236}">
                      <a16:creationId xmlns:a16="http://schemas.microsoft.com/office/drawing/2014/main" id="{1C165F8D-987A-655D-3456-6ADEC656B8CA}"/>
                    </a:ext>
                  </a:extLst>
                </p:cNvPr>
                <p:cNvSpPr>
                  <a:spLocks/>
                </p:cNvSpPr>
                <p:nvPr>
                  <p:custDataLst>
                    <p:tags r:id="rId26"/>
                  </p:custDataLst>
                </p:nvPr>
              </p:nvSpPr>
              <p:spPr bwMode="auto">
                <a:xfrm>
                  <a:off x="7887993" y="1929569"/>
                  <a:ext cx="283052" cy="1200201"/>
                </a:xfrm>
                <a:custGeom>
                  <a:avLst/>
                  <a:gdLst/>
                  <a:ahLst/>
                  <a:cxnLst>
                    <a:cxn ang="0">
                      <a:pos x="0" y="127"/>
                    </a:cxn>
                    <a:cxn ang="0">
                      <a:pos x="195" y="0"/>
                    </a:cxn>
                    <a:cxn ang="0">
                      <a:pos x="195" y="698"/>
                    </a:cxn>
                    <a:cxn ang="0">
                      <a:pos x="1" y="824"/>
                    </a:cxn>
                    <a:cxn ang="0">
                      <a:pos x="0" y="127"/>
                    </a:cxn>
                  </a:cxnLst>
                  <a:rect l="0" t="0" r="r" b="b"/>
                  <a:pathLst>
                    <a:path w="195" h="824">
                      <a:moveTo>
                        <a:pt x="0" y="127"/>
                      </a:moveTo>
                      <a:lnTo>
                        <a:pt x="195" y="0"/>
                      </a:lnTo>
                      <a:lnTo>
                        <a:pt x="195" y="698"/>
                      </a:lnTo>
                      <a:lnTo>
                        <a:pt x="1" y="824"/>
                      </a:lnTo>
                      <a:lnTo>
                        <a:pt x="0" y="127"/>
                      </a:lnTo>
                      <a:close/>
                    </a:path>
                  </a:pathLst>
                </a:custGeom>
                <a:solidFill>
                  <a:srgbClr val="D9D9D9"/>
                </a:solidFill>
                <a:ln w="9525" cap="flat" cmpd="sng">
                  <a:solidFill>
                    <a:srgbClr val="FFFFFF"/>
                  </a:solidFill>
                  <a:prstDash val="solid"/>
                  <a:round/>
                  <a:headEnd/>
                  <a:tailEnd/>
                </a:ln>
                <a:effectLst/>
              </p:spPr>
              <p:txBody>
                <a:bodyPr wrap="none" lIns="0" tIns="0" rIns="0" bIns="0" anchor="ctr">
                  <a:noAutofit/>
                </a:bodyPr>
                <a:lstStyle/>
                <a:p>
                  <a:endParaRPr lang="en-US" dirty="0"/>
                </a:p>
              </p:txBody>
            </p:sp>
            <p:sp>
              <p:nvSpPr>
                <p:cNvPr id="695" name="Freeform 28">
                  <a:extLst>
                    <a:ext uri="{FF2B5EF4-FFF2-40B4-BE49-F238E27FC236}">
                      <a16:creationId xmlns:a16="http://schemas.microsoft.com/office/drawing/2014/main" id="{4272E45F-FCBA-39A8-2115-1763B8F3AA97}"/>
                    </a:ext>
                  </a:extLst>
                </p:cNvPr>
                <p:cNvSpPr>
                  <a:spLocks/>
                </p:cNvSpPr>
                <p:nvPr>
                  <p:custDataLst>
                    <p:tags r:id="rId27"/>
                  </p:custDataLst>
                </p:nvPr>
              </p:nvSpPr>
              <p:spPr bwMode="auto">
                <a:xfrm>
                  <a:off x="7887993" y="2946339"/>
                  <a:ext cx="283052" cy="1203363"/>
                </a:xfrm>
                <a:custGeom>
                  <a:avLst/>
                  <a:gdLst/>
                  <a:ahLst/>
                  <a:cxnLst>
                    <a:cxn ang="0">
                      <a:pos x="0" y="127"/>
                    </a:cxn>
                    <a:cxn ang="0">
                      <a:pos x="195" y="0"/>
                    </a:cxn>
                    <a:cxn ang="0">
                      <a:pos x="195" y="698"/>
                    </a:cxn>
                    <a:cxn ang="0">
                      <a:pos x="1" y="824"/>
                    </a:cxn>
                    <a:cxn ang="0">
                      <a:pos x="0" y="127"/>
                    </a:cxn>
                  </a:cxnLst>
                  <a:rect l="0" t="0" r="r" b="b"/>
                  <a:pathLst>
                    <a:path w="195" h="824">
                      <a:moveTo>
                        <a:pt x="0" y="127"/>
                      </a:moveTo>
                      <a:lnTo>
                        <a:pt x="195" y="0"/>
                      </a:lnTo>
                      <a:lnTo>
                        <a:pt x="195" y="698"/>
                      </a:lnTo>
                      <a:lnTo>
                        <a:pt x="1" y="824"/>
                      </a:lnTo>
                      <a:lnTo>
                        <a:pt x="0" y="127"/>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696" name="Freeform 29">
                  <a:extLst>
                    <a:ext uri="{FF2B5EF4-FFF2-40B4-BE49-F238E27FC236}">
                      <a16:creationId xmlns:a16="http://schemas.microsoft.com/office/drawing/2014/main" id="{5B0781AC-1D6C-6B0E-A48C-641BDBBD373D}"/>
                    </a:ext>
                  </a:extLst>
                </p:cNvPr>
                <p:cNvSpPr>
                  <a:spLocks/>
                </p:cNvSpPr>
                <p:nvPr>
                  <p:custDataLst>
                    <p:tags r:id="rId28"/>
                  </p:custDataLst>
                </p:nvPr>
              </p:nvSpPr>
              <p:spPr bwMode="auto">
                <a:xfrm>
                  <a:off x="7887993" y="3963112"/>
                  <a:ext cx="283052" cy="1211270"/>
                </a:xfrm>
                <a:custGeom>
                  <a:avLst/>
                  <a:gdLst/>
                  <a:ahLst/>
                  <a:cxnLst>
                    <a:cxn ang="0">
                      <a:pos x="0" y="129"/>
                    </a:cxn>
                    <a:cxn ang="0">
                      <a:pos x="195" y="0"/>
                    </a:cxn>
                    <a:cxn ang="0">
                      <a:pos x="195" y="702"/>
                    </a:cxn>
                    <a:cxn ang="0">
                      <a:pos x="1" y="832"/>
                    </a:cxn>
                    <a:cxn ang="0">
                      <a:pos x="0" y="129"/>
                    </a:cxn>
                  </a:cxnLst>
                  <a:rect l="0" t="0" r="r" b="b"/>
                  <a:pathLst>
                    <a:path w="195" h="832">
                      <a:moveTo>
                        <a:pt x="0" y="129"/>
                      </a:moveTo>
                      <a:lnTo>
                        <a:pt x="195" y="0"/>
                      </a:lnTo>
                      <a:lnTo>
                        <a:pt x="195" y="702"/>
                      </a:lnTo>
                      <a:lnTo>
                        <a:pt x="1" y="832"/>
                      </a:lnTo>
                      <a:lnTo>
                        <a:pt x="0" y="129"/>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grpSp>
          <p:cxnSp>
            <p:nvCxnSpPr>
              <p:cNvPr id="698" name="直接箭头连接符 697">
                <a:extLst>
                  <a:ext uri="{FF2B5EF4-FFF2-40B4-BE49-F238E27FC236}">
                    <a16:creationId xmlns:a16="http://schemas.microsoft.com/office/drawing/2014/main" id="{819F1813-0C44-97A8-5835-8FA64D4BA293}"/>
                  </a:ext>
                </a:extLst>
              </p:cNvPr>
              <p:cNvCxnSpPr>
                <a:cxnSpLocks/>
                <a:stCxn id="708" idx="3"/>
              </p:cNvCxnSpPr>
              <p:nvPr/>
            </p:nvCxnSpPr>
            <p:spPr>
              <a:xfrm>
                <a:off x="4997184" y="5703970"/>
                <a:ext cx="2024401" cy="0"/>
              </a:xfrm>
              <a:prstGeom prst="straightConnector1">
                <a:avLst/>
              </a:prstGeom>
              <a:ln>
                <a:solidFill>
                  <a:srgbClr val="FF0000"/>
                </a:solidFill>
                <a:tailEnd type="triangle"/>
              </a:ln>
            </p:spPr>
            <p:style>
              <a:lnRef idx="3">
                <a:schemeClr val="accent6"/>
              </a:lnRef>
              <a:fillRef idx="0">
                <a:schemeClr val="accent6"/>
              </a:fillRef>
              <a:effectRef idx="2">
                <a:schemeClr val="accent6"/>
              </a:effectRef>
              <a:fontRef idx="minor">
                <a:schemeClr val="tx1"/>
              </a:fontRef>
            </p:style>
          </p:cxnSp>
          <p:cxnSp>
            <p:nvCxnSpPr>
              <p:cNvPr id="700" name="直接箭头连接符 699">
                <a:extLst>
                  <a:ext uri="{FF2B5EF4-FFF2-40B4-BE49-F238E27FC236}">
                    <a16:creationId xmlns:a16="http://schemas.microsoft.com/office/drawing/2014/main" id="{C6957679-4A65-7DDD-B081-C06ABDFCE128}"/>
                  </a:ext>
                </a:extLst>
              </p:cNvPr>
              <p:cNvCxnSpPr/>
              <p:nvPr/>
            </p:nvCxnSpPr>
            <p:spPr>
              <a:xfrm flipV="1">
                <a:off x="1924301" y="5005930"/>
                <a:ext cx="310063" cy="233748"/>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702" name="直接箭头连接符 701">
                <a:extLst>
                  <a:ext uri="{FF2B5EF4-FFF2-40B4-BE49-F238E27FC236}">
                    <a16:creationId xmlns:a16="http://schemas.microsoft.com/office/drawing/2014/main" id="{13AEC6D6-1DB9-3657-9E34-27FC0AFD89AB}"/>
                  </a:ext>
                </a:extLst>
              </p:cNvPr>
              <p:cNvCxnSpPr>
                <a:cxnSpLocks/>
              </p:cNvCxnSpPr>
              <p:nvPr/>
            </p:nvCxnSpPr>
            <p:spPr>
              <a:xfrm flipV="1">
                <a:off x="671846" y="2974729"/>
                <a:ext cx="1205011" cy="2017875"/>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mc:AlternateContent xmlns:mc="http://schemas.openxmlformats.org/markup-compatibility/2006" xmlns:a14="http://schemas.microsoft.com/office/drawing/2010/main">
            <mc:Choice Requires="a14">
              <p:sp>
                <p:nvSpPr>
                  <p:cNvPr id="704" name="文本框 703">
                    <a:extLst>
                      <a:ext uri="{FF2B5EF4-FFF2-40B4-BE49-F238E27FC236}">
                        <a16:creationId xmlns:a16="http://schemas.microsoft.com/office/drawing/2014/main" id="{1A83F714-36A7-77C5-A8F0-C64FABFB1496}"/>
                      </a:ext>
                    </a:extLst>
                  </p:cNvPr>
                  <p:cNvSpPr txBox="1"/>
                  <p:nvPr/>
                </p:nvSpPr>
                <p:spPr>
                  <a:xfrm>
                    <a:off x="883178" y="4703851"/>
                    <a:ext cx="295009" cy="276999"/>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en-US" sz="1200" b="0" i="1" smtClean="0">
                              <a:latin typeface="Cambria Math" panose="02040503050406030204" pitchFamily="18" charset="0"/>
                            </a:rPr>
                            <m:t>𝐻</m:t>
                          </m:r>
                        </m:oMath>
                      </m:oMathPara>
                    </a14:m>
                    <a:endParaRPr lang="en-US" sz="1200" dirty="0"/>
                  </a:p>
                </p:txBody>
              </p:sp>
            </mc:Choice>
            <mc:Fallback xmlns="">
              <p:sp>
                <p:nvSpPr>
                  <p:cNvPr id="704" name="文本框 703">
                    <a:extLst>
                      <a:ext uri="{FF2B5EF4-FFF2-40B4-BE49-F238E27FC236}">
                        <a16:creationId xmlns:a16="http://schemas.microsoft.com/office/drawing/2014/main" id="{1A83F714-36A7-77C5-A8F0-C64FABFB1496}"/>
                      </a:ext>
                    </a:extLst>
                  </p:cNvPr>
                  <p:cNvSpPr txBox="1">
                    <a:spLocks noRot="1" noChangeAspect="1" noMove="1" noResize="1" noEditPoints="1" noAdjustHandles="1" noChangeArrowheads="1" noChangeShapeType="1" noTextEdit="1"/>
                  </p:cNvSpPr>
                  <p:nvPr/>
                </p:nvSpPr>
                <p:spPr>
                  <a:xfrm>
                    <a:off x="883178" y="4703851"/>
                    <a:ext cx="295009" cy="276999"/>
                  </a:xfrm>
                  <a:prstGeom prst="rect">
                    <a:avLst/>
                  </a:prstGeom>
                  <a:blipFill>
                    <a:blip r:embed="rId4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05" name="文本框 704">
                    <a:extLst>
                      <a:ext uri="{FF2B5EF4-FFF2-40B4-BE49-F238E27FC236}">
                        <a16:creationId xmlns:a16="http://schemas.microsoft.com/office/drawing/2014/main" id="{E2F140EE-BD38-D10A-69F4-C54B7678902E}"/>
                      </a:ext>
                    </a:extLst>
                  </p:cNvPr>
                  <p:cNvSpPr txBox="1"/>
                  <p:nvPr/>
                </p:nvSpPr>
                <p:spPr>
                  <a:xfrm>
                    <a:off x="1314376" y="5261792"/>
                    <a:ext cx="295009" cy="276999"/>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en-US" sz="1200" b="0" i="1" smtClean="0">
                              <a:latin typeface="Cambria Math" panose="02040503050406030204" pitchFamily="18" charset="0"/>
                            </a:rPr>
                            <m:t>𝑊</m:t>
                          </m:r>
                        </m:oMath>
                      </m:oMathPara>
                    </a14:m>
                    <a:endParaRPr lang="en-US" sz="1200" dirty="0"/>
                  </a:p>
                </p:txBody>
              </p:sp>
            </mc:Choice>
            <mc:Fallback xmlns="">
              <p:sp>
                <p:nvSpPr>
                  <p:cNvPr id="705" name="文本框 704">
                    <a:extLst>
                      <a:ext uri="{FF2B5EF4-FFF2-40B4-BE49-F238E27FC236}">
                        <a16:creationId xmlns:a16="http://schemas.microsoft.com/office/drawing/2014/main" id="{E2F140EE-BD38-D10A-69F4-C54B7678902E}"/>
                      </a:ext>
                    </a:extLst>
                  </p:cNvPr>
                  <p:cNvSpPr txBox="1">
                    <a:spLocks noRot="1" noChangeAspect="1" noMove="1" noResize="1" noEditPoints="1" noAdjustHandles="1" noChangeArrowheads="1" noChangeShapeType="1" noTextEdit="1"/>
                  </p:cNvSpPr>
                  <p:nvPr/>
                </p:nvSpPr>
                <p:spPr>
                  <a:xfrm>
                    <a:off x="1314376" y="5261792"/>
                    <a:ext cx="295009" cy="276999"/>
                  </a:xfrm>
                  <a:prstGeom prst="rect">
                    <a:avLst/>
                  </a:prstGeom>
                  <a:blipFill>
                    <a:blip r:embed="rId4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06" name="文本框 705">
                    <a:extLst>
                      <a:ext uri="{FF2B5EF4-FFF2-40B4-BE49-F238E27FC236}">
                        <a16:creationId xmlns:a16="http://schemas.microsoft.com/office/drawing/2014/main" id="{DA948A59-C7B3-3270-D978-C30589BF9948}"/>
                      </a:ext>
                    </a:extLst>
                  </p:cNvPr>
                  <p:cNvSpPr txBox="1"/>
                  <p:nvPr/>
                </p:nvSpPr>
                <p:spPr>
                  <a:xfrm>
                    <a:off x="2054017" y="5069500"/>
                    <a:ext cx="295009" cy="276999"/>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en-US" sz="1200" b="0" i="1" smtClean="0">
                              <a:latin typeface="Cambria Math" panose="02040503050406030204" pitchFamily="18" charset="0"/>
                            </a:rPr>
                            <m:t>𝐷</m:t>
                          </m:r>
                        </m:oMath>
                      </m:oMathPara>
                    </a14:m>
                    <a:endParaRPr lang="en-US" sz="1200" dirty="0"/>
                  </a:p>
                </p:txBody>
              </p:sp>
            </mc:Choice>
            <mc:Fallback xmlns="">
              <p:sp>
                <p:nvSpPr>
                  <p:cNvPr id="706" name="文本框 705">
                    <a:extLst>
                      <a:ext uri="{FF2B5EF4-FFF2-40B4-BE49-F238E27FC236}">
                        <a16:creationId xmlns:a16="http://schemas.microsoft.com/office/drawing/2014/main" id="{DA948A59-C7B3-3270-D978-C30589BF9948}"/>
                      </a:ext>
                    </a:extLst>
                  </p:cNvPr>
                  <p:cNvSpPr txBox="1">
                    <a:spLocks noRot="1" noChangeAspect="1" noMove="1" noResize="1" noEditPoints="1" noAdjustHandles="1" noChangeArrowheads="1" noChangeShapeType="1" noTextEdit="1"/>
                  </p:cNvSpPr>
                  <p:nvPr/>
                </p:nvSpPr>
                <p:spPr>
                  <a:xfrm>
                    <a:off x="2054017" y="5069500"/>
                    <a:ext cx="295009" cy="276999"/>
                  </a:xfrm>
                  <a:prstGeom prst="rect">
                    <a:avLst/>
                  </a:prstGeom>
                  <a:blipFill>
                    <a:blip r:embed="rId4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07" name="文本框 706">
                    <a:extLst>
                      <a:ext uri="{FF2B5EF4-FFF2-40B4-BE49-F238E27FC236}">
                        <a16:creationId xmlns:a16="http://schemas.microsoft.com/office/drawing/2014/main" id="{D9EE08D3-590B-6A7C-F5B3-33D04EF9FB99}"/>
                      </a:ext>
                    </a:extLst>
                  </p:cNvPr>
                  <p:cNvSpPr txBox="1"/>
                  <p:nvPr/>
                </p:nvSpPr>
                <p:spPr>
                  <a:xfrm>
                    <a:off x="982406" y="3694064"/>
                    <a:ext cx="295009" cy="276999"/>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en-US" sz="1200" b="0" i="1" smtClean="0">
                              <a:latin typeface="Cambria Math" panose="02040503050406030204" pitchFamily="18" charset="0"/>
                            </a:rPr>
                            <m:t>𝐶</m:t>
                          </m:r>
                        </m:oMath>
                      </m:oMathPara>
                    </a14:m>
                    <a:endParaRPr lang="en-US" sz="1200" dirty="0"/>
                  </a:p>
                </p:txBody>
              </p:sp>
            </mc:Choice>
            <mc:Fallback xmlns="">
              <p:sp>
                <p:nvSpPr>
                  <p:cNvPr id="707" name="文本框 706">
                    <a:extLst>
                      <a:ext uri="{FF2B5EF4-FFF2-40B4-BE49-F238E27FC236}">
                        <a16:creationId xmlns:a16="http://schemas.microsoft.com/office/drawing/2014/main" id="{D9EE08D3-590B-6A7C-F5B3-33D04EF9FB99}"/>
                      </a:ext>
                    </a:extLst>
                  </p:cNvPr>
                  <p:cNvSpPr txBox="1">
                    <a:spLocks noRot="1" noChangeAspect="1" noMove="1" noResize="1" noEditPoints="1" noAdjustHandles="1" noChangeArrowheads="1" noChangeShapeType="1" noTextEdit="1"/>
                  </p:cNvSpPr>
                  <p:nvPr/>
                </p:nvSpPr>
                <p:spPr>
                  <a:xfrm>
                    <a:off x="982406" y="3694064"/>
                    <a:ext cx="295009" cy="276999"/>
                  </a:xfrm>
                  <a:prstGeom prst="rect">
                    <a:avLst/>
                  </a:prstGeom>
                  <a:blipFill>
                    <a:blip r:embed="rId4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08" name="文本框 707">
                    <a:extLst>
                      <a:ext uri="{FF2B5EF4-FFF2-40B4-BE49-F238E27FC236}">
                        <a16:creationId xmlns:a16="http://schemas.microsoft.com/office/drawing/2014/main" id="{51A1C0F6-66AB-0071-E6C4-DFD66BC1FDAC}"/>
                      </a:ext>
                    </a:extLst>
                  </p:cNvPr>
                  <p:cNvSpPr txBox="1"/>
                  <p:nvPr/>
                </p:nvSpPr>
                <p:spPr>
                  <a:xfrm>
                    <a:off x="4416694" y="5473137"/>
                    <a:ext cx="580490" cy="461665"/>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en-US" sz="2400" i="1" smtClean="0">
                              <a:latin typeface="Cambria Math" panose="02040503050406030204" pitchFamily="18" charset="0"/>
                              <a:ea typeface="Cambria Math" panose="02040503050406030204" pitchFamily="18" charset="0"/>
                            </a:rPr>
                            <m:t>⨁</m:t>
                          </m:r>
                        </m:oMath>
                      </m:oMathPara>
                    </a14:m>
                    <a:endParaRPr lang="en-US" sz="2400" dirty="0"/>
                  </a:p>
                </p:txBody>
              </p:sp>
            </mc:Choice>
            <mc:Fallback xmlns="">
              <p:sp>
                <p:nvSpPr>
                  <p:cNvPr id="708" name="文本框 707">
                    <a:extLst>
                      <a:ext uri="{FF2B5EF4-FFF2-40B4-BE49-F238E27FC236}">
                        <a16:creationId xmlns:a16="http://schemas.microsoft.com/office/drawing/2014/main" id="{51A1C0F6-66AB-0071-E6C4-DFD66BC1FDAC}"/>
                      </a:ext>
                    </a:extLst>
                  </p:cNvPr>
                  <p:cNvSpPr txBox="1">
                    <a:spLocks noRot="1" noChangeAspect="1" noMove="1" noResize="1" noEditPoints="1" noAdjustHandles="1" noChangeArrowheads="1" noChangeShapeType="1" noTextEdit="1"/>
                  </p:cNvSpPr>
                  <p:nvPr/>
                </p:nvSpPr>
                <p:spPr>
                  <a:xfrm>
                    <a:off x="4416694" y="5473137"/>
                    <a:ext cx="580490" cy="461665"/>
                  </a:xfrm>
                  <a:prstGeom prst="rect">
                    <a:avLst/>
                  </a:prstGeom>
                  <a:blipFill>
                    <a:blip r:embed="rId414"/>
                    <a:stretch>
                      <a:fillRect b="-3947"/>
                    </a:stretch>
                  </a:blipFill>
                </p:spPr>
                <p:txBody>
                  <a:bodyPr/>
                  <a:lstStyle/>
                  <a:p>
                    <a:r>
                      <a:rPr lang="en-US">
                        <a:noFill/>
                      </a:rPr>
                      <a:t> </a:t>
                    </a:r>
                  </a:p>
                </p:txBody>
              </p:sp>
            </mc:Fallback>
          </mc:AlternateContent>
          <p:cxnSp>
            <p:nvCxnSpPr>
              <p:cNvPr id="710" name="直接连接符 709">
                <a:extLst>
                  <a:ext uri="{FF2B5EF4-FFF2-40B4-BE49-F238E27FC236}">
                    <a16:creationId xmlns:a16="http://schemas.microsoft.com/office/drawing/2014/main" id="{2DD58FE0-2CE6-D3A1-3EA5-CEB6D3D445A7}"/>
                  </a:ext>
                </a:extLst>
              </p:cNvPr>
              <p:cNvCxnSpPr>
                <a:cxnSpLocks/>
              </p:cNvCxnSpPr>
              <p:nvPr/>
            </p:nvCxnSpPr>
            <p:spPr>
              <a:xfrm>
                <a:off x="2327399" y="4524151"/>
                <a:ext cx="1214102" cy="897095"/>
              </a:xfrm>
              <a:prstGeom prst="line">
                <a:avLst/>
              </a:prstGeom>
              <a:ln>
                <a:prstDash val="dash"/>
                <a:tailEnd type="triangle"/>
              </a:ln>
            </p:spPr>
            <p:style>
              <a:lnRef idx="3">
                <a:schemeClr val="accent6"/>
              </a:lnRef>
              <a:fillRef idx="0">
                <a:schemeClr val="accent6"/>
              </a:fillRef>
              <a:effectRef idx="2">
                <a:schemeClr val="accent6"/>
              </a:effectRef>
              <a:fontRef idx="minor">
                <a:schemeClr val="tx1"/>
              </a:fontRef>
            </p:style>
          </p:cxnSp>
        </p:grpSp>
        <p:sp>
          <p:nvSpPr>
            <p:cNvPr id="715" name="文本框 714">
              <a:extLst>
                <a:ext uri="{FF2B5EF4-FFF2-40B4-BE49-F238E27FC236}">
                  <a16:creationId xmlns:a16="http://schemas.microsoft.com/office/drawing/2014/main" id="{7DEEDC01-E5DF-E835-448D-28F27B12B75A}"/>
                </a:ext>
              </a:extLst>
            </p:cNvPr>
            <p:cNvSpPr txBox="1"/>
            <p:nvPr/>
          </p:nvSpPr>
          <p:spPr>
            <a:xfrm>
              <a:off x="2741848" y="1987204"/>
              <a:ext cx="1205011" cy="369332"/>
            </a:xfrm>
            <a:prstGeom prst="rect">
              <a:avLst/>
            </a:prstGeom>
            <a:noFill/>
          </p:spPr>
          <p:txBody>
            <a:bodyPr wrap="square" rtlCol="0">
              <a:spAutoFit/>
            </a:bodyPr>
            <a:lstStyle/>
            <a:p>
              <a:pPr algn="ctr"/>
              <a:r>
                <a:rPr lang="en-US" altLang="zh-CN" dirty="0"/>
                <a:t>Input</a:t>
              </a:r>
              <a:endParaRPr lang="en-US" dirty="0"/>
            </a:p>
          </p:txBody>
        </p:sp>
        <p:sp>
          <p:nvSpPr>
            <p:cNvPr id="716" name="文本框 715">
              <a:extLst>
                <a:ext uri="{FF2B5EF4-FFF2-40B4-BE49-F238E27FC236}">
                  <a16:creationId xmlns:a16="http://schemas.microsoft.com/office/drawing/2014/main" id="{21537DAF-B5BC-B43D-6D3E-1C94B205A60C}"/>
                </a:ext>
              </a:extLst>
            </p:cNvPr>
            <p:cNvSpPr txBox="1"/>
            <p:nvPr/>
          </p:nvSpPr>
          <p:spPr>
            <a:xfrm>
              <a:off x="6179854" y="1982868"/>
              <a:ext cx="1205011" cy="369332"/>
            </a:xfrm>
            <a:prstGeom prst="rect">
              <a:avLst/>
            </a:prstGeom>
            <a:noFill/>
          </p:spPr>
          <p:txBody>
            <a:bodyPr wrap="square" rtlCol="0">
              <a:spAutoFit/>
            </a:bodyPr>
            <a:lstStyle/>
            <a:p>
              <a:pPr algn="ctr"/>
              <a:r>
                <a:rPr lang="en-US" altLang="zh-CN" dirty="0"/>
                <a:t>Kernel</a:t>
              </a:r>
              <a:endParaRPr lang="en-US" dirty="0"/>
            </a:p>
          </p:txBody>
        </p:sp>
        <p:sp>
          <p:nvSpPr>
            <p:cNvPr id="717" name="文本框 716">
              <a:extLst>
                <a:ext uri="{FF2B5EF4-FFF2-40B4-BE49-F238E27FC236}">
                  <a16:creationId xmlns:a16="http://schemas.microsoft.com/office/drawing/2014/main" id="{05CF5144-9B93-A0AB-4542-742B0368540B}"/>
                </a:ext>
              </a:extLst>
            </p:cNvPr>
            <p:cNvSpPr txBox="1"/>
            <p:nvPr/>
          </p:nvSpPr>
          <p:spPr>
            <a:xfrm>
              <a:off x="9720161" y="1987204"/>
              <a:ext cx="1205011" cy="369332"/>
            </a:xfrm>
            <a:prstGeom prst="rect">
              <a:avLst/>
            </a:prstGeom>
            <a:noFill/>
          </p:spPr>
          <p:txBody>
            <a:bodyPr wrap="square" rtlCol="0">
              <a:spAutoFit/>
            </a:bodyPr>
            <a:lstStyle/>
            <a:p>
              <a:pPr algn="ctr"/>
              <a:r>
                <a:rPr lang="en-US" altLang="zh-CN" dirty="0"/>
                <a:t>Output</a:t>
              </a:r>
              <a:endParaRPr lang="en-US" dirty="0"/>
            </a:p>
          </p:txBody>
        </p:sp>
      </p:grpSp>
    </p:spTree>
    <p:extLst>
      <p:ext uri="{BB962C8B-B14F-4D97-AF65-F5344CB8AC3E}">
        <p14:creationId xmlns:p14="http://schemas.microsoft.com/office/powerpoint/2010/main" val="138642278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Cost Volume Regularization</a:t>
            </a:r>
            <a:endParaRPr lang="en-US" dirty="0"/>
          </a:p>
        </p:txBody>
      </p:sp>
      <p:grpSp>
        <p:nvGrpSpPr>
          <p:cNvPr id="14" name="组合 13">
            <a:extLst>
              <a:ext uri="{FF2B5EF4-FFF2-40B4-BE49-F238E27FC236}">
                <a16:creationId xmlns:a16="http://schemas.microsoft.com/office/drawing/2014/main" id="{81FFFFA4-1767-531A-D9F1-A4CFA8802E3A}"/>
              </a:ext>
            </a:extLst>
          </p:cNvPr>
          <p:cNvGrpSpPr/>
          <p:nvPr/>
        </p:nvGrpSpPr>
        <p:grpSpPr>
          <a:xfrm>
            <a:off x="838200" y="1690688"/>
            <a:ext cx="10515599" cy="4064985"/>
            <a:chOff x="838200" y="1690688"/>
            <a:chExt cx="10515599" cy="4064985"/>
          </a:xfrm>
        </p:grpSpPr>
        <p:pic>
          <p:nvPicPr>
            <p:cNvPr id="3" name="图片 2">
              <a:extLst>
                <a:ext uri="{FF2B5EF4-FFF2-40B4-BE49-F238E27FC236}">
                  <a16:creationId xmlns:a16="http://schemas.microsoft.com/office/drawing/2014/main" id="{3317CF7B-79BB-025B-C716-401A017C9B65}"/>
                </a:ext>
              </a:extLst>
            </p:cNvPr>
            <p:cNvPicPr>
              <a:picLocks noChangeAspect="1"/>
            </p:cNvPicPr>
            <p:nvPr/>
          </p:nvPicPr>
          <p:blipFill>
            <a:blip r:embed="rId5"/>
            <a:stretch>
              <a:fillRect/>
            </a:stretch>
          </p:blipFill>
          <p:spPr>
            <a:xfrm>
              <a:off x="838200" y="1690688"/>
              <a:ext cx="10515599" cy="4064985"/>
            </a:xfrm>
            <a:prstGeom prst="rect">
              <a:avLst/>
            </a:prstGeom>
          </p:spPr>
        </p:pic>
        <p:sp>
          <p:nvSpPr>
            <p:cNvPr id="6" name="矩形 5">
              <a:extLst>
                <a:ext uri="{FF2B5EF4-FFF2-40B4-BE49-F238E27FC236}">
                  <a16:creationId xmlns:a16="http://schemas.microsoft.com/office/drawing/2014/main" id="{4C6EA89C-4741-258C-03D9-8BD02C092EA0}"/>
                </a:ext>
              </a:extLst>
            </p:cNvPr>
            <p:cNvSpPr/>
            <p:nvPr/>
          </p:nvSpPr>
          <p:spPr>
            <a:xfrm>
              <a:off x="2600587" y="3959606"/>
              <a:ext cx="243281" cy="268446"/>
            </a:xfrm>
            <a:prstGeom prst="rect">
              <a:avLst/>
            </a:prstGeom>
            <a:noFill/>
            <a:ln w="28575">
              <a:solidFill>
                <a:srgbClr val="00B050"/>
              </a:solid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 name="矩形 6">
              <a:extLst>
                <a:ext uri="{FF2B5EF4-FFF2-40B4-BE49-F238E27FC236}">
                  <a16:creationId xmlns:a16="http://schemas.microsoft.com/office/drawing/2014/main" id="{EFE25490-EB72-26BC-A465-E891843981DD}"/>
                </a:ext>
              </a:extLst>
            </p:cNvPr>
            <p:cNvSpPr/>
            <p:nvPr/>
          </p:nvSpPr>
          <p:spPr>
            <a:xfrm>
              <a:off x="4757956" y="1947646"/>
              <a:ext cx="243281" cy="268446"/>
            </a:xfrm>
            <a:prstGeom prst="rect">
              <a:avLst/>
            </a:prstGeom>
            <a:noFill/>
            <a:ln w="28575">
              <a:solidFill>
                <a:srgbClr val="00B050"/>
              </a:solid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任意多边形: 形状 11">
              <a:extLst>
                <a:ext uri="{FF2B5EF4-FFF2-40B4-BE49-F238E27FC236}">
                  <a16:creationId xmlns:a16="http://schemas.microsoft.com/office/drawing/2014/main" id="{B59428A5-2139-1C8B-50A7-75700AF1CB37}"/>
                </a:ext>
              </a:extLst>
            </p:cNvPr>
            <p:cNvSpPr/>
            <p:nvPr/>
          </p:nvSpPr>
          <p:spPr>
            <a:xfrm>
              <a:off x="2718033" y="1898508"/>
              <a:ext cx="2030136" cy="2052707"/>
            </a:xfrm>
            <a:custGeom>
              <a:avLst/>
              <a:gdLst>
                <a:gd name="connsiteX0" fmla="*/ 0 w 2030136"/>
                <a:gd name="connsiteY0" fmla="*/ 2052707 h 2052707"/>
                <a:gd name="connsiteX1" fmla="*/ 520117 w 2030136"/>
                <a:gd name="connsiteY1" fmla="*/ 207129 h 2052707"/>
                <a:gd name="connsiteX2" fmla="*/ 2030136 w 2030136"/>
                <a:gd name="connsiteY2" fmla="*/ 47738 h 2052707"/>
              </a:gdLst>
              <a:ahLst/>
              <a:cxnLst>
                <a:cxn ang="0">
                  <a:pos x="connsiteX0" y="connsiteY0"/>
                </a:cxn>
                <a:cxn ang="0">
                  <a:pos x="connsiteX1" y="connsiteY1"/>
                </a:cxn>
                <a:cxn ang="0">
                  <a:pos x="connsiteX2" y="connsiteY2"/>
                </a:cxn>
              </a:cxnLst>
              <a:rect l="l" t="t" r="r" b="b"/>
              <a:pathLst>
                <a:path w="2030136" h="2052707">
                  <a:moveTo>
                    <a:pt x="0" y="2052707"/>
                  </a:moveTo>
                  <a:cubicBezTo>
                    <a:pt x="90880" y="1296998"/>
                    <a:pt x="181761" y="541290"/>
                    <a:pt x="520117" y="207129"/>
                  </a:cubicBezTo>
                  <a:cubicBezTo>
                    <a:pt x="858473" y="-127032"/>
                    <a:pt x="1768679" y="42145"/>
                    <a:pt x="2030136" y="47738"/>
                  </a:cubicBezTo>
                </a:path>
              </a:pathLst>
            </a:custGeom>
            <a:noFill/>
            <a:ln w="28575">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D9BE0F5D-1BB5-7C3F-F92B-AFCE742661BB}"/>
                    </a:ext>
                  </a:extLst>
                </p:cNvPr>
                <p:cNvSpPr txBox="1"/>
                <p:nvPr/>
              </p:nvSpPr>
              <p:spPr>
                <a:xfrm>
                  <a:off x="6358855" y="4949505"/>
                  <a:ext cx="872455" cy="276999"/>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en-US" sz="1200" b="1" i="1" smtClean="0">
                            <a:solidFill>
                              <a:srgbClr val="FF0000"/>
                            </a:solidFill>
                            <a:latin typeface="Cambria Math" panose="02040503050406030204" pitchFamily="18" charset="0"/>
                          </a:rPr>
                          <m:t>𝟏</m:t>
                        </m:r>
                        <m:r>
                          <a:rPr lang="en-US" sz="1200" b="1" i="1" smtClean="0">
                            <a:solidFill>
                              <a:srgbClr val="FF0000"/>
                            </a:solidFill>
                            <a:latin typeface="Cambria Math" panose="02040503050406030204" pitchFamily="18" charset="0"/>
                            <a:ea typeface="Cambria Math" panose="02040503050406030204" pitchFamily="18" charset="0"/>
                          </a:rPr>
                          <m:t>×</m:t>
                        </m:r>
                        <m:r>
                          <a:rPr lang="en-US" sz="1200" b="1" i="1" smtClean="0">
                            <a:solidFill>
                              <a:srgbClr val="FF0000"/>
                            </a:solidFill>
                            <a:latin typeface="Cambria Math" panose="02040503050406030204" pitchFamily="18" charset="0"/>
                            <a:ea typeface="Cambria Math" panose="02040503050406030204" pitchFamily="18" charset="0"/>
                          </a:rPr>
                          <m:t>𝟏</m:t>
                        </m:r>
                        <m:r>
                          <a:rPr lang="en-US" sz="1200" b="1" i="1" smtClean="0">
                            <a:solidFill>
                              <a:srgbClr val="FF0000"/>
                            </a:solidFill>
                            <a:latin typeface="Cambria Math" panose="02040503050406030204" pitchFamily="18" charset="0"/>
                            <a:ea typeface="Cambria Math" panose="02040503050406030204" pitchFamily="18" charset="0"/>
                          </a:rPr>
                          <m:t>×</m:t>
                        </m:r>
                        <m:r>
                          <a:rPr lang="en-US" sz="1200" b="1" i="1" smtClean="0">
                            <a:solidFill>
                              <a:srgbClr val="FF0000"/>
                            </a:solidFill>
                            <a:latin typeface="Cambria Math" panose="02040503050406030204" pitchFamily="18" charset="0"/>
                            <a:ea typeface="Cambria Math" panose="02040503050406030204" pitchFamily="18" charset="0"/>
                          </a:rPr>
                          <m:t>𝟏</m:t>
                        </m:r>
                      </m:oMath>
                    </m:oMathPara>
                  </a14:m>
                  <a:endParaRPr lang="en-US" sz="1200" b="1" dirty="0">
                    <a:solidFill>
                      <a:srgbClr val="FF0000"/>
                    </a:solidFill>
                  </a:endParaRPr>
                </a:p>
              </p:txBody>
            </p:sp>
          </mc:Choice>
          <mc:Fallback xmlns="">
            <p:sp>
              <p:nvSpPr>
                <p:cNvPr id="13" name="文本框 12">
                  <a:extLst>
                    <a:ext uri="{FF2B5EF4-FFF2-40B4-BE49-F238E27FC236}">
                      <a16:creationId xmlns:a16="http://schemas.microsoft.com/office/drawing/2014/main" id="{D9BE0F5D-1BB5-7C3F-F92B-AFCE742661BB}"/>
                    </a:ext>
                  </a:extLst>
                </p:cNvPr>
                <p:cNvSpPr txBox="1">
                  <a:spLocks noRot="1" noChangeAspect="1" noMove="1" noResize="1" noEditPoints="1" noAdjustHandles="1" noChangeArrowheads="1" noChangeShapeType="1" noTextEdit="1"/>
                </p:cNvSpPr>
                <p:nvPr/>
              </p:nvSpPr>
              <p:spPr>
                <a:xfrm>
                  <a:off x="6358855" y="4949505"/>
                  <a:ext cx="872455" cy="276999"/>
                </a:xfrm>
                <a:prstGeom prst="rect">
                  <a:avLst/>
                </a:prstGeom>
                <a:blipFill>
                  <a:blip r:embed="rId6"/>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188648442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extLst>
              <p:ext uri="{D42A27DB-BD31-4B8C-83A1-F6EECF244321}">
                <p14:modId xmlns:p14="http://schemas.microsoft.com/office/powerpoint/2010/main" val="75922531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Cost Volume Regularization—DSC-</a:t>
            </a:r>
            <a:r>
              <a:rPr lang="en-US" altLang="zh-CN" dirty="0" err="1"/>
              <a:t>MVSNet</a:t>
            </a:r>
            <a:endParaRPr lang="en-US" dirty="0"/>
          </a:p>
        </p:txBody>
      </p:sp>
      <p:sp>
        <p:nvSpPr>
          <p:cNvPr id="8" name="ee4pContent1">
            <a:extLst>
              <a:ext uri="{FF2B5EF4-FFF2-40B4-BE49-F238E27FC236}">
                <a16:creationId xmlns:a16="http://schemas.microsoft.com/office/drawing/2014/main" id="{A294A998-07B2-836F-BA62-C154FA46A422}"/>
              </a:ext>
            </a:extLst>
          </p:cNvPr>
          <p:cNvSpPr txBox="1">
            <a:spLocks/>
          </p:cNvSpPr>
          <p:nvPr>
            <p:custDataLst>
              <p:tags r:id="rId2"/>
            </p:custDataLst>
          </p:nvPr>
        </p:nvSpPr>
        <p:spPr>
          <a:xfrm>
            <a:off x="131428" y="4610528"/>
            <a:ext cx="11929144" cy="2186512"/>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marL="342900" lvl="1" indent="-342900">
              <a:buFont typeface="+mj-lt"/>
              <a:buAutoNum type="alphaLcParenR"/>
            </a:pPr>
            <a:r>
              <a:rPr lang="zh-CN" altLang="en-US" dirty="0">
                <a:latin typeface="+mn-lt"/>
              </a:rPr>
              <a:t>空间正则化</a:t>
            </a:r>
            <a:r>
              <a:rPr lang="en-US" altLang="zh-CN" dirty="0">
                <a:latin typeface="+mn-lt"/>
              </a:rPr>
              <a:t>(SR) </a:t>
            </a:r>
            <a:r>
              <a:rPr lang="zh-CN" altLang="en-US" dirty="0">
                <a:latin typeface="+mn-lt"/>
              </a:rPr>
              <a:t>是一种成本聚合方法，它过滤不同深度的成本量。然而，由于接收野小，</a:t>
            </a:r>
            <a:r>
              <a:rPr lang="en-US" altLang="zh-CN" dirty="0">
                <a:latin typeface="+mn-lt"/>
              </a:rPr>
              <a:t>SR </a:t>
            </a:r>
            <a:r>
              <a:rPr lang="zh-CN" altLang="en-US" dirty="0">
                <a:latin typeface="+mn-lt"/>
              </a:rPr>
              <a:t>的正则化结果受到很大影响</a:t>
            </a:r>
            <a:endParaRPr lang="en-US" altLang="zh-CN" dirty="0">
              <a:latin typeface="+mn-lt"/>
            </a:endParaRPr>
          </a:p>
          <a:p>
            <a:pPr marL="342900" lvl="1" indent="-342900">
              <a:buFont typeface="+mj-lt"/>
              <a:buAutoNum type="alphaLcParenR"/>
            </a:pPr>
            <a:r>
              <a:rPr lang="en-US" altLang="zh-CN" dirty="0">
                <a:latin typeface="+mn-lt"/>
              </a:rPr>
              <a:t>3D CNN Regularization(3D-CNN) </a:t>
            </a:r>
            <a:r>
              <a:rPr lang="zh-CN" altLang="en-US" dirty="0">
                <a:latin typeface="+mn-lt"/>
              </a:rPr>
              <a:t>是一种基于 </a:t>
            </a:r>
            <a:r>
              <a:rPr lang="en-US" altLang="zh-CN" dirty="0">
                <a:latin typeface="+mn-lt"/>
              </a:rPr>
              <a:t>CNN </a:t>
            </a:r>
            <a:r>
              <a:rPr lang="zh-CN" altLang="en-US" dirty="0">
                <a:latin typeface="+mn-lt"/>
              </a:rPr>
              <a:t>的方法，使用 </a:t>
            </a:r>
            <a:r>
              <a:rPr lang="en-US" altLang="zh-CN" dirty="0">
                <a:latin typeface="+mn-lt"/>
              </a:rPr>
              <a:t>3DCNN </a:t>
            </a:r>
            <a:r>
              <a:rPr lang="zh-CN" altLang="en-US" dirty="0">
                <a:latin typeface="+mn-lt"/>
              </a:rPr>
              <a:t>获得更大的感受野进行成本量正则化。但它会导致更多的计算成本</a:t>
            </a:r>
            <a:endParaRPr lang="en-US" altLang="zh-CN" dirty="0">
              <a:latin typeface="+mn-lt"/>
            </a:endParaRPr>
          </a:p>
          <a:p>
            <a:pPr marL="342900" lvl="1" indent="-342900">
              <a:buFont typeface="+mj-lt"/>
              <a:buAutoNum type="alphaLcParenR"/>
            </a:pPr>
            <a:r>
              <a:rPr lang="en-US" altLang="zh-CN" dirty="0">
                <a:latin typeface="+mn-lt"/>
              </a:rPr>
              <a:t>Recurrent Regularization </a:t>
            </a:r>
            <a:r>
              <a:rPr lang="zh-CN" altLang="en-US" dirty="0">
                <a:latin typeface="+mn-lt"/>
              </a:rPr>
              <a:t>是一个基于 </a:t>
            </a:r>
            <a:r>
              <a:rPr lang="en-US" altLang="zh-CN" dirty="0">
                <a:latin typeface="+mn-lt"/>
              </a:rPr>
              <a:t>RNN </a:t>
            </a:r>
            <a:r>
              <a:rPr lang="zh-CN" altLang="en-US" dirty="0">
                <a:latin typeface="+mn-lt"/>
              </a:rPr>
              <a:t>的方法，它提出了顺序处理，将成本量划分为与深度无关的成本图，以降低计算成本</a:t>
            </a:r>
            <a:endParaRPr lang="en-US" altLang="zh-CN" dirty="0">
              <a:latin typeface="+mn-lt"/>
            </a:endParaRPr>
          </a:p>
          <a:p>
            <a:pPr marL="342900" lvl="1" indent="-342900">
              <a:buFont typeface="+mj-lt"/>
              <a:buAutoNum type="alphaLcParenR"/>
            </a:pPr>
            <a:r>
              <a:rPr lang="en-US" altLang="zh-CN" dirty="0">
                <a:latin typeface="+mn-lt"/>
              </a:rPr>
              <a:t>3D-DSC </a:t>
            </a:r>
            <a:r>
              <a:rPr lang="zh-CN" altLang="en-US" dirty="0">
                <a:latin typeface="+mn-lt"/>
              </a:rPr>
              <a:t>正则化是一种基于 </a:t>
            </a:r>
            <a:r>
              <a:rPr lang="en-US" altLang="zh-CN" dirty="0">
                <a:latin typeface="+mn-lt"/>
              </a:rPr>
              <a:t>DSC </a:t>
            </a:r>
            <a:r>
              <a:rPr lang="zh-CN" altLang="en-US" dirty="0">
                <a:latin typeface="+mn-lt"/>
              </a:rPr>
              <a:t>的方法，将成本量拆分为中间特征图，然后应用逐点卷积来建立这些中间特征图之间的关系，以主要影响模型的性能。与 </a:t>
            </a:r>
            <a:r>
              <a:rPr lang="en-US" altLang="zh-CN" dirty="0">
                <a:latin typeface="+mn-lt"/>
              </a:rPr>
              <a:t>SR </a:t>
            </a:r>
            <a:r>
              <a:rPr lang="zh-CN" altLang="en-US" dirty="0">
                <a:latin typeface="+mn-lt"/>
              </a:rPr>
              <a:t>相比，</a:t>
            </a:r>
            <a:r>
              <a:rPr lang="en-US" altLang="zh-CN" dirty="0">
                <a:latin typeface="+mn-lt"/>
              </a:rPr>
              <a:t> 3D-DSC </a:t>
            </a:r>
            <a:r>
              <a:rPr lang="zh-CN" altLang="en-US" dirty="0">
                <a:latin typeface="+mn-lt"/>
              </a:rPr>
              <a:t>的方法可以获得更大的感受野</a:t>
            </a:r>
            <a:endParaRPr lang="en-US" altLang="zh-CN" dirty="0">
              <a:latin typeface="+mn-lt"/>
            </a:endParaRPr>
          </a:p>
          <a:p>
            <a:pPr lvl="1"/>
            <a:r>
              <a:rPr lang="zh-CN" altLang="en-US" dirty="0">
                <a:solidFill>
                  <a:srgbClr val="FF0000"/>
                </a:solidFill>
                <a:latin typeface="+mn-lt"/>
              </a:rPr>
              <a:t>这幅图仅表示感受野大小和感受野涉及的维度，并不代表真实的卷积过程</a:t>
            </a:r>
            <a:endParaRPr lang="en-US" dirty="0">
              <a:solidFill>
                <a:srgbClr val="FF0000"/>
              </a:solidFill>
              <a:latin typeface="+mn-lt"/>
            </a:endParaRPr>
          </a:p>
        </p:txBody>
      </p:sp>
      <p:pic>
        <p:nvPicPr>
          <p:cNvPr id="3" name="图片 2">
            <a:extLst>
              <a:ext uri="{FF2B5EF4-FFF2-40B4-BE49-F238E27FC236}">
                <a16:creationId xmlns:a16="http://schemas.microsoft.com/office/drawing/2014/main" id="{B8F618C1-A0AE-F689-6AC2-8D5806270A5A}"/>
              </a:ext>
            </a:extLst>
          </p:cNvPr>
          <p:cNvPicPr>
            <a:picLocks noChangeAspect="1"/>
          </p:cNvPicPr>
          <p:nvPr/>
        </p:nvPicPr>
        <p:blipFill>
          <a:blip r:embed="rId6"/>
          <a:stretch>
            <a:fillRect/>
          </a:stretch>
        </p:blipFill>
        <p:spPr>
          <a:xfrm>
            <a:off x="0" y="1690688"/>
            <a:ext cx="12192000" cy="2919840"/>
          </a:xfrm>
          <a:prstGeom prst="rect">
            <a:avLst/>
          </a:prstGeom>
        </p:spPr>
      </p:pic>
    </p:spTree>
    <p:extLst>
      <p:ext uri="{BB962C8B-B14F-4D97-AF65-F5344CB8AC3E}">
        <p14:creationId xmlns:p14="http://schemas.microsoft.com/office/powerpoint/2010/main" val="47225823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Cost Volume Regularization—Online MVS</a:t>
            </a:r>
            <a:endParaRPr lang="en-US" dirty="0"/>
          </a:p>
        </p:txBody>
      </p:sp>
      <p:pic>
        <p:nvPicPr>
          <p:cNvPr id="3" name="图片 2">
            <a:extLst>
              <a:ext uri="{FF2B5EF4-FFF2-40B4-BE49-F238E27FC236}">
                <a16:creationId xmlns:a16="http://schemas.microsoft.com/office/drawing/2014/main" id="{A5A78F7C-FA99-2462-3B54-A49706BEA134}"/>
              </a:ext>
            </a:extLst>
          </p:cNvPr>
          <p:cNvPicPr>
            <a:picLocks noChangeAspect="1"/>
          </p:cNvPicPr>
          <p:nvPr/>
        </p:nvPicPr>
        <p:blipFill>
          <a:blip r:embed="rId6"/>
          <a:stretch>
            <a:fillRect/>
          </a:stretch>
        </p:blipFill>
        <p:spPr>
          <a:xfrm>
            <a:off x="0" y="1690688"/>
            <a:ext cx="12192000" cy="3916737"/>
          </a:xfrm>
          <a:prstGeom prst="rect">
            <a:avLst/>
          </a:prstGeom>
        </p:spPr>
      </p:pic>
      <p:sp>
        <p:nvSpPr>
          <p:cNvPr id="5" name="ee4pContent1">
            <a:extLst>
              <a:ext uri="{FF2B5EF4-FFF2-40B4-BE49-F238E27FC236}">
                <a16:creationId xmlns:a16="http://schemas.microsoft.com/office/drawing/2014/main" id="{09BC4FA2-BBB2-EEB2-E321-8F1A4B2DB242}"/>
              </a:ext>
            </a:extLst>
          </p:cNvPr>
          <p:cNvSpPr txBox="1">
            <a:spLocks/>
          </p:cNvSpPr>
          <p:nvPr>
            <p:custDataLst>
              <p:tags r:id="rId2"/>
            </p:custDataLst>
          </p:nvPr>
        </p:nvSpPr>
        <p:spPr>
          <a:xfrm>
            <a:off x="838200" y="5641931"/>
            <a:ext cx="10515600" cy="1181566"/>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sz="1400" dirty="0">
                <a:latin typeface="+mn-lt"/>
              </a:rPr>
              <a:t>MVDepthNet</a:t>
            </a:r>
            <a:r>
              <a:rPr lang="zh-CN" altLang="en-US" sz="1400" dirty="0">
                <a:latin typeface="+mn-lt"/>
              </a:rPr>
              <a:t>的框架</a:t>
            </a:r>
            <a:endParaRPr lang="en-US" altLang="zh-CN" sz="1400" dirty="0">
              <a:latin typeface="+mn-lt"/>
            </a:endParaRPr>
          </a:p>
          <a:p>
            <a:pPr lvl="2"/>
            <a:r>
              <a:rPr lang="zh-CN" altLang="en-US" sz="1400" dirty="0">
                <a:latin typeface="+mn-lt"/>
              </a:rPr>
              <a:t>多个图像帧在代价体中编码</a:t>
            </a:r>
            <a:endParaRPr lang="en-US" altLang="zh-CN" sz="1400" dirty="0">
              <a:latin typeface="+mn-lt"/>
            </a:endParaRPr>
          </a:p>
          <a:p>
            <a:pPr lvl="2"/>
            <a:r>
              <a:rPr lang="en-US" altLang="zh-CN" sz="1400" dirty="0">
                <a:latin typeface="+mn-lt"/>
              </a:rPr>
              <a:t>MVDepthNet</a:t>
            </a:r>
            <a:r>
              <a:rPr lang="zh-CN" altLang="en-US" sz="1400" dirty="0">
                <a:latin typeface="+mn-lt"/>
              </a:rPr>
              <a:t>以参考图像和代价体作为输入，并输出四种不同分辨率的反深度图</a:t>
            </a:r>
            <a:endParaRPr lang="en-US" altLang="zh-CN" sz="1400" dirty="0">
              <a:latin typeface="+mn-lt"/>
            </a:endParaRPr>
          </a:p>
          <a:p>
            <a:pPr lvl="2"/>
            <a:r>
              <a:rPr lang="zh-CN" altLang="en-US" sz="1400" dirty="0">
                <a:latin typeface="+mn-lt"/>
              </a:rPr>
              <a:t>相同分辨率的编码器和解码器之间的跳跃连接用于逐像素深度估计</a:t>
            </a:r>
            <a:endParaRPr lang="en-US" sz="1400" dirty="0">
              <a:latin typeface="+mn-lt"/>
            </a:endParaRPr>
          </a:p>
        </p:txBody>
      </p:sp>
    </p:spTree>
    <p:extLst>
      <p:ext uri="{BB962C8B-B14F-4D97-AF65-F5344CB8AC3E}">
        <p14:creationId xmlns:p14="http://schemas.microsoft.com/office/powerpoint/2010/main" val="117819587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Cost Volume Regularization—Online MVS</a:t>
            </a:r>
            <a:endParaRPr lang="en-US" dirty="0"/>
          </a:p>
        </p:txBody>
      </p:sp>
      <p:sp>
        <p:nvSpPr>
          <p:cNvPr id="5" name="ee4pContent1">
            <a:extLst>
              <a:ext uri="{FF2B5EF4-FFF2-40B4-BE49-F238E27FC236}">
                <a16:creationId xmlns:a16="http://schemas.microsoft.com/office/drawing/2014/main" id="{09BC4FA2-BBB2-EEB2-E321-8F1A4B2DB242}"/>
              </a:ext>
            </a:extLst>
          </p:cNvPr>
          <p:cNvSpPr txBox="1">
            <a:spLocks/>
          </p:cNvSpPr>
          <p:nvPr>
            <p:custDataLst>
              <p:tags r:id="rId2"/>
            </p:custDataLst>
          </p:nvPr>
        </p:nvSpPr>
        <p:spPr>
          <a:xfrm>
            <a:off x="838200" y="1690688"/>
            <a:ext cx="10515600" cy="2355101"/>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通常使用二维编码器</a:t>
            </a:r>
            <a:r>
              <a:rPr lang="en-US" altLang="zh-CN" dirty="0">
                <a:latin typeface="+mn-lt"/>
              </a:rPr>
              <a:t>-</a:t>
            </a:r>
            <a:r>
              <a:rPr lang="zh-CN" altLang="en-US" dirty="0">
                <a:latin typeface="+mn-lt"/>
              </a:rPr>
              <a:t>解码器架构来聚合信息</a:t>
            </a:r>
            <a:endParaRPr lang="en-US" altLang="zh-CN" dirty="0">
              <a:latin typeface="+mn-lt"/>
            </a:endParaRPr>
          </a:p>
          <a:p>
            <a:pPr lvl="1"/>
            <a:r>
              <a:rPr lang="en-US" altLang="zh-CN" dirty="0">
                <a:latin typeface="+mn-lt"/>
              </a:rPr>
              <a:t>MVDepthNet </a:t>
            </a:r>
            <a:r>
              <a:rPr lang="zh-CN" altLang="en-US" dirty="0">
                <a:latin typeface="+mn-lt"/>
              </a:rPr>
              <a:t>和 </a:t>
            </a:r>
            <a:r>
              <a:rPr lang="en-US" altLang="zh-CN" dirty="0">
                <a:latin typeface="+mn-lt"/>
              </a:rPr>
              <a:t>GP-MVS </a:t>
            </a:r>
            <a:r>
              <a:rPr lang="zh-CN" altLang="en-US" dirty="0">
                <a:latin typeface="+mn-lt"/>
              </a:rPr>
              <a:t>将参考图像和代价体连接起来，并将它们发送到具有跳跃连接的编码器</a:t>
            </a:r>
            <a:r>
              <a:rPr lang="en-US" altLang="zh-CN" dirty="0">
                <a:latin typeface="+mn-lt"/>
              </a:rPr>
              <a:t>-</a:t>
            </a:r>
            <a:r>
              <a:rPr lang="zh-CN" altLang="en-US" dirty="0">
                <a:latin typeface="+mn-lt"/>
              </a:rPr>
              <a:t>解码器架构</a:t>
            </a:r>
            <a:endParaRPr lang="en-US" altLang="zh-CN" dirty="0">
              <a:latin typeface="+mn-lt"/>
            </a:endParaRPr>
          </a:p>
          <a:p>
            <a:pPr lvl="1"/>
            <a:r>
              <a:rPr lang="zh-CN" altLang="en-US" dirty="0">
                <a:latin typeface="+mn-lt"/>
              </a:rPr>
              <a:t>此外，</a:t>
            </a:r>
            <a:r>
              <a:rPr lang="en-US" altLang="zh-CN" dirty="0">
                <a:latin typeface="+mn-lt"/>
              </a:rPr>
              <a:t>GP-MVS </a:t>
            </a:r>
            <a:r>
              <a:rPr lang="zh-CN" altLang="en-US" dirty="0">
                <a:latin typeface="+mn-lt"/>
              </a:rPr>
              <a:t>使用高斯过程来融合来自先前视图的信息</a:t>
            </a:r>
            <a:endParaRPr lang="en-US" altLang="zh-CN" dirty="0">
              <a:latin typeface="+mn-lt"/>
            </a:endParaRPr>
          </a:p>
          <a:p>
            <a:pPr lvl="1"/>
            <a:r>
              <a:rPr lang="en-US" altLang="zh-CN" dirty="0">
                <a:latin typeface="+mn-lt"/>
              </a:rPr>
              <a:t>Neural-RGBD </a:t>
            </a:r>
            <a:r>
              <a:rPr lang="zh-CN" altLang="en-US" dirty="0">
                <a:latin typeface="+mn-lt"/>
              </a:rPr>
              <a:t>使用贝叶斯滤波框架随时间累积深度概率体，以有效减少深度不确定性并提高鲁棒性和时间稳定性</a:t>
            </a:r>
            <a:endParaRPr lang="en-US" altLang="zh-CN" dirty="0">
              <a:latin typeface="+mn-lt"/>
            </a:endParaRPr>
          </a:p>
          <a:p>
            <a:pPr lvl="1"/>
            <a:r>
              <a:rPr lang="en-US" altLang="zh-CN" dirty="0" err="1">
                <a:latin typeface="+mn-lt"/>
              </a:rPr>
              <a:t>DeepVideoMVS</a:t>
            </a:r>
            <a:r>
              <a:rPr lang="en-US" altLang="zh-CN" dirty="0">
                <a:latin typeface="+mn-lt"/>
              </a:rPr>
              <a:t> </a:t>
            </a:r>
            <a:r>
              <a:rPr lang="zh-CN" altLang="en-US" dirty="0">
                <a:latin typeface="+mn-lt"/>
              </a:rPr>
              <a:t>在代价体上应用二维</a:t>
            </a:r>
            <a:r>
              <a:rPr lang="en-US" altLang="zh-CN" dirty="0">
                <a:latin typeface="+mn-lt"/>
              </a:rPr>
              <a:t>U-Net</a:t>
            </a:r>
            <a:r>
              <a:rPr lang="zh-CN" altLang="en-US" dirty="0">
                <a:latin typeface="+mn-lt"/>
              </a:rPr>
              <a:t>，并在所有分辨率下在图像编码器和代价体编码器之间添加跳跃连接</a:t>
            </a:r>
            <a:endParaRPr lang="en-US" altLang="zh-CN" dirty="0">
              <a:latin typeface="+mn-lt"/>
            </a:endParaRPr>
          </a:p>
          <a:p>
            <a:pPr lvl="2"/>
            <a:r>
              <a:rPr lang="zh-CN" altLang="en-US" dirty="0">
                <a:latin typeface="+mn-lt"/>
              </a:rPr>
              <a:t>它进一步使用 </a:t>
            </a:r>
            <a:r>
              <a:rPr lang="en-US" altLang="zh-CN" dirty="0" err="1">
                <a:latin typeface="+mn-lt"/>
              </a:rPr>
              <a:t>ConvLSTM</a:t>
            </a:r>
            <a:r>
              <a:rPr lang="en-US" altLang="zh-CN" dirty="0">
                <a:latin typeface="+mn-lt"/>
              </a:rPr>
              <a:t> </a:t>
            </a:r>
            <a:r>
              <a:rPr lang="zh-CN" altLang="en-US" dirty="0">
                <a:latin typeface="+mn-lt"/>
              </a:rPr>
              <a:t>来传播过去的信息，同时计算时间和内存消耗的开销很小</a:t>
            </a:r>
            <a:endParaRPr lang="en-US" altLang="zh-CN" dirty="0">
              <a:latin typeface="+mn-lt"/>
            </a:endParaRPr>
          </a:p>
          <a:p>
            <a:pPr lvl="1"/>
            <a:r>
              <a:rPr lang="en-US" altLang="zh-CN" dirty="0" err="1">
                <a:latin typeface="+mn-lt"/>
              </a:rPr>
              <a:t>SimpleRecon</a:t>
            </a:r>
            <a:r>
              <a:rPr lang="en-US" altLang="zh-CN" dirty="0">
                <a:latin typeface="+mn-lt"/>
              </a:rPr>
              <a:t> </a:t>
            </a:r>
            <a:r>
              <a:rPr lang="zh-CN" altLang="en-US" dirty="0">
                <a:latin typeface="+mn-lt"/>
              </a:rPr>
              <a:t>将从预训练的</a:t>
            </a:r>
            <a:r>
              <a:rPr lang="en-US" altLang="zh-CN" dirty="0">
                <a:latin typeface="+mn-lt"/>
              </a:rPr>
              <a:t>EfficientNetv2 </a:t>
            </a:r>
            <a:r>
              <a:rPr lang="zh-CN" altLang="en-US" dirty="0">
                <a:latin typeface="+mn-lt"/>
              </a:rPr>
              <a:t>中提取的多尺度图像特征融合到代价体编码器中，以提高性能</a:t>
            </a:r>
            <a:endParaRPr lang="en-US" dirty="0">
              <a:latin typeface="+mn-lt"/>
            </a:endParaRPr>
          </a:p>
        </p:txBody>
      </p:sp>
      <p:pic>
        <p:nvPicPr>
          <p:cNvPr id="6" name="图片 5">
            <a:extLst>
              <a:ext uri="{FF2B5EF4-FFF2-40B4-BE49-F238E27FC236}">
                <a16:creationId xmlns:a16="http://schemas.microsoft.com/office/drawing/2014/main" id="{033C1657-22BF-9F5B-E84F-9B6E0B31B9FF}"/>
              </a:ext>
            </a:extLst>
          </p:cNvPr>
          <p:cNvPicPr>
            <a:picLocks noChangeAspect="1"/>
          </p:cNvPicPr>
          <p:nvPr/>
        </p:nvPicPr>
        <p:blipFill>
          <a:blip r:embed="rId6"/>
          <a:stretch>
            <a:fillRect/>
          </a:stretch>
        </p:blipFill>
        <p:spPr>
          <a:xfrm>
            <a:off x="1827002" y="4080626"/>
            <a:ext cx="8537995" cy="2742870"/>
          </a:xfrm>
          <a:prstGeom prst="rect">
            <a:avLst/>
          </a:prstGeom>
        </p:spPr>
      </p:pic>
    </p:spTree>
    <p:extLst>
      <p:ext uri="{BB962C8B-B14F-4D97-AF65-F5344CB8AC3E}">
        <p14:creationId xmlns:p14="http://schemas.microsoft.com/office/powerpoint/2010/main" val="70358938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Cost Volume Regularization—Offline MVS</a:t>
            </a:r>
            <a:endParaRPr lang="en-US" dirty="0"/>
          </a:p>
        </p:txBody>
      </p:sp>
      <p:pic>
        <p:nvPicPr>
          <p:cNvPr id="3" name="图片 2">
            <a:extLst>
              <a:ext uri="{FF2B5EF4-FFF2-40B4-BE49-F238E27FC236}">
                <a16:creationId xmlns:a16="http://schemas.microsoft.com/office/drawing/2014/main" id="{8B1AF1E7-0C08-7D1D-601B-277C6AD045B8}"/>
              </a:ext>
            </a:extLst>
          </p:cNvPr>
          <p:cNvPicPr>
            <a:picLocks noChangeAspect="1"/>
          </p:cNvPicPr>
          <p:nvPr/>
        </p:nvPicPr>
        <p:blipFill>
          <a:blip r:embed="rId6"/>
          <a:stretch>
            <a:fillRect/>
          </a:stretch>
        </p:blipFill>
        <p:spPr>
          <a:xfrm>
            <a:off x="1106337" y="1690688"/>
            <a:ext cx="9979325" cy="5139988"/>
          </a:xfrm>
          <a:prstGeom prst="rect">
            <a:avLst/>
          </a:prstGeom>
        </p:spPr>
      </p:pic>
      <p:sp>
        <p:nvSpPr>
          <p:cNvPr id="5" name="ee4pContent1">
            <a:extLst>
              <a:ext uri="{FF2B5EF4-FFF2-40B4-BE49-F238E27FC236}">
                <a16:creationId xmlns:a16="http://schemas.microsoft.com/office/drawing/2014/main" id="{825FB702-BBDE-1A73-18E2-B4793587DB2E}"/>
              </a:ext>
            </a:extLst>
          </p:cNvPr>
          <p:cNvSpPr txBox="1">
            <a:spLocks/>
          </p:cNvSpPr>
          <p:nvPr>
            <p:custDataLst>
              <p:tags r:id="rId2"/>
            </p:custDataLst>
          </p:nvPr>
        </p:nvSpPr>
        <p:spPr>
          <a:xfrm>
            <a:off x="4065758" y="1690688"/>
            <a:ext cx="5431925" cy="1077281"/>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sz="1200" dirty="0">
                <a:latin typeface="+mn-lt"/>
              </a:rPr>
              <a:t>MVSNet </a:t>
            </a:r>
            <a:r>
              <a:rPr lang="zh-CN" altLang="en-US" sz="1200" dirty="0">
                <a:latin typeface="+mn-lt"/>
              </a:rPr>
              <a:t>的框架</a:t>
            </a:r>
            <a:endParaRPr lang="en-US" altLang="zh-CN" sz="1200" dirty="0">
              <a:latin typeface="+mn-lt"/>
            </a:endParaRPr>
          </a:p>
          <a:p>
            <a:pPr lvl="1"/>
            <a:r>
              <a:rPr lang="zh-CN" altLang="en-US" sz="1200" dirty="0">
                <a:latin typeface="+mn-lt"/>
              </a:rPr>
              <a:t>参考图像和源图像经过特征提取网络，然后进行可微同形变换以构建代价体</a:t>
            </a:r>
            <a:endParaRPr lang="en-US" altLang="zh-CN" sz="1200" dirty="0">
              <a:latin typeface="+mn-lt"/>
            </a:endParaRPr>
          </a:p>
          <a:p>
            <a:pPr lvl="1"/>
            <a:r>
              <a:rPr lang="zh-CN" altLang="en-US" sz="1200" dirty="0">
                <a:latin typeface="+mn-lt"/>
              </a:rPr>
              <a:t>使用 </a:t>
            </a:r>
            <a:r>
              <a:rPr lang="en-US" altLang="zh-CN" sz="1200" dirty="0">
                <a:latin typeface="+mn-lt"/>
              </a:rPr>
              <a:t>3D U-Net </a:t>
            </a:r>
            <a:r>
              <a:rPr lang="zh-CN" altLang="en-US" sz="1200" dirty="0">
                <a:latin typeface="+mn-lt"/>
              </a:rPr>
              <a:t>将代价体正则化为概率体</a:t>
            </a:r>
            <a:endParaRPr lang="en-US" altLang="zh-CN" sz="1200" dirty="0">
              <a:latin typeface="+mn-lt"/>
            </a:endParaRPr>
          </a:p>
          <a:p>
            <a:pPr lvl="1"/>
            <a:r>
              <a:rPr lang="zh-CN" altLang="en-US" sz="1200" dirty="0">
                <a:latin typeface="+mn-lt"/>
              </a:rPr>
              <a:t>最终深度图根据概率体估计，并用参考图像特征进行细化</a:t>
            </a:r>
            <a:endParaRPr lang="en-US" sz="1200" dirty="0">
              <a:latin typeface="+mn-lt"/>
            </a:endParaRPr>
          </a:p>
        </p:txBody>
      </p:sp>
    </p:spTree>
    <p:extLst>
      <p:ext uri="{BB962C8B-B14F-4D97-AF65-F5344CB8AC3E}">
        <p14:creationId xmlns:p14="http://schemas.microsoft.com/office/powerpoint/2010/main" val="94384353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8" imgW="473" imgH="476" progId="TCLayout.ActiveDocument.1">
                  <p:embed/>
                </p:oleObj>
              </mc:Choice>
              <mc:Fallback>
                <p:oleObj name="think-cell 幻灯片" r:id="rId8"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Cost Volume Regularization—Offline MVS</a:t>
            </a:r>
            <a:endParaRPr lang="en-US" dirty="0"/>
          </a:p>
        </p:txBody>
      </p:sp>
      <p:sp>
        <p:nvSpPr>
          <p:cNvPr id="3" name="ee4pContent1">
            <a:extLst>
              <a:ext uri="{FF2B5EF4-FFF2-40B4-BE49-F238E27FC236}">
                <a16:creationId xmlns:a16="http://schemas.microsoft.com/office/drawing/2014/main" id="{6D56B26A-61CC-6812-10D1-8AC87BC3616D}"/>
              </a:ext>
            </a:extLst>
          </p:cNvPr>
          <p:cNvSpPr txBox="1">
            <a:spLocks/>
          </p:cNvSpPr>
          <p:nvPr>
            <p:custDataLst>
              <p:tags r:id="rId2"/>
            </p:custDataLst>
          </p:nvPr>
        </p:nvSpPr>
        <p:spPr>
          <a:xfrm>
            <a:off x="838199" y="1690689"/>
            <a:ext cx="10515599" cy="750586"/>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在大多数使用 </a:t>
            </a:r>
            <a:r>
              <a:rPr lang="en-US" altLang="zh-CN" dirty="0">
                <a:latin typeface="+mn-lt"/>
              </a:rPr>
              <a:t>4D </a:t>
            </a:r>
            <a:r>
              <a:rPr lang="zh-CN" altLang="en-US" dirty="0">
                <a:latin typeface="+mn-lt"/>
              </a:rPr>
              <a:t>代价体的基于学习的离线 </a:t>
            </a:r>
            <a:r>
              <a:rPr lang="en-US" altLang="zh-CN" dirty="0">
                <a:latin typeface="+mn-lt"/>
              </a:rPr>
              <a:t>MVS </a:t>
            </a:r>
            <a:r>
              <a:rPr lang="zh-CN" altLang="en-US" dirty="0">
                <a:latin typeface="+mn-lt"/>
              </a:rPr>
              <a:t>方法中，有三大类用于执行代价体正则化：</a:t>
            </a:r>
            <a:endParaRPr lang="en-US" altLang="zh-CN" dirty="0">
              <a:latin typeface="+mn-lt"/>
            </a:endParaRPr>
          </a:p>
          <a:p>
            <a:pPr lvl="1"/>
            <a:r>
              <a:rPr lang="zh-CN" altLang="en-US" dirty="0">
                <a:solidFill>
                  <a:srgbClr val="FF0000"/>
                </a:solidFill>
                <a:latin typeface="+mn-lt"/>
              </a:rPr>
              <a:t>直接 </a:t>
            </a:r>
            <a:r>
              <a:rPr lang="en-US" altLang="zh-CN" dirty="0">
                <a:solidFill>
                  <a:srgbClr val="FF0000"/>
                </a:solidFill>
                <a:latin typeface="+mn-lt"/>
              </a:rPr>
              <a:t>3D CNN</a:t>
            </a:r>
            <a:r>
              <a:rPr lang="zh-CN" altLang="en-US" dirty="0">
                <a:latin typeface="+mn-lt"/>
              </a:rPr>
              <a:t>、</a:t>
            </a:r>
            <a:r>
              <a:rPr lang="zh-CN" altLang="en-US" dirty="0">
                <a:solidFill>
                  <a:srgbClr val="FF0000"/>
                </a:solidFill>
                <a:latin typeface="+mn-lt"/>
              </a:rPr>
              <a:t>由粗到细 </a:t>
            </a:r>
            <a:r>
              <a:rPr lang="zh-CN" altLang="en-US" dirty="0">
                <a:latin typeface="+mn-lt"/>
              </a:rPr>
              <a:t>和 </a:t>
            </a:r>
            <a:r>
              <a:rPr lang="en-US" altLang="zh-CN" dirty="0">
                <a:solidFill>
                  <a:srgbClr val="FF0000"/>
                </a:solidFill>
                <a:latin typeface="+mn-lt"/>
              </a:rPr>
              <a:t>RNN</a:t>
            </a:r>
            <a:endParaRPr lang="zh-CN" altLang="en-US" dirty="0">
              <a:solidFill>
                <a:srgbClr val="FF0000"/>
              </a:solidFill>
              <a:latin typeface="+mn-lt"/>
            </a:endParaRPr>
          </a:p>
        </p:txBody>
      </p:sp>
      <p:sp>
        <p:nvSpPr>
          <p:cNvPr id="6" name="ee4pContent1">
            <a:extLst>
              <a:ext uri="{FF2B5EF4-FFF2-40B4-BE49-F238E27FC236}">
                <a16:creationId xmlns:a16="http://schemas.microsoft.com/office/drawing/2014/main" id="{872EBE2D-F937-C856-40F8-014C9AA96B41}"/>
              </a:ext>
            </a:extLst>
          </p:cNvPr>
          <p:cNvSpPr txBox="1">
            <a:spLocks/>
          </p:cNvSpPr>
          <p:nvPr>
            <p:custDataLst>
              <p:tags r:id="rId3"/>
            </p:custDataLst>
          </p:nvPr>
        </p:nvSpPr>
        <p:spPr>
          <a:xfrm>
            <a:off x="1427851" y="2616233"/>
            <a:ext cx="9925948" cy="1627963"/>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与立体估计类似，</a:t>
            </a:r>
            <a:r>
              <a:rPr lang="en-US" altLang="zh-CN" dirty="0">
                <a:latin typeface="+mn-lt"/>
              </a:rPr>
              <a:t>3D CNN </a:t>
            </a:r>
            <a:r>
              <a:rPr lang="zh-CN" altLang="en-US" dirty="0">
                <a:latin typeface="+mn-lt"/>
              </a:rPr>
              <a:t>广泛用于 </a:t>
            </a:r>
            <a:r>
              <a:rPr lang="en-US" altLang="zh-CN" dirty="0">
                <a:latin typeface="+mn-lt"/>
              </a:rPr>
              <a:t>MVS </a:t>
            </a:r>
            <a:r>
              <a:rPr lang="zh-CN" altLang="en-US" dirty="0">
                <a:latin typeface="+mn-lt"/>
              </a:rPr>
              <a:t>中的代价体正则化</a:t>
            </a:r>
          </a:p>
          <a:p>
            <a:pPr lvl="1"/>
            <a:r>
              <a:rPr lang="zh-CN" altLang="en-US" dirty="0">
                <a:latin typeface="+mn-lt"/>
              </a:rPr>
              <a:t>作为基于学习的离线 </a:t>
            </a:r>
            <a:r>
              <a:rPr lang="en-US" altLang="zh-CN" dirty="0">
                <a:latin typeface="+mn-lt"/>
              </a:rPr>
              <a:t>MVS </a:t>
            </a:r>
            <a:r>
              <a:rPr lang="zh-CN" altLang="en-US" dirty="0">
                <a:latin typeface="+mn-lt"/>
              </a:rPr>
              <a:t>方法的蓝图，</a:t>
            </a:r>
            <a:r>
              <a:rPr lang="en-US" altLang="zh-CN" dirty="0">
                <a:latin typeface="+mn-lt"/>
              </a:rPr>
              <a:t>MVSNet </a:t>
            </a:r>
            <a:r>
              <a:rPr lang="zh-CN" altLang="en-US" dirty="0">
                <a:latin typeface="+mn-lt"/>
              </a:rPr>
              <a:t>采用 </a:t>
            </a:r>
            <a:r>
              <a:rPr lang="en-US" altLang="zh-CN" dirty="0">
                <a:latin typeface="+mn-lt"/>
              </a:rPr>
              <a:t>3D U-Net </a:t>
            </a:r>
            <a:r>
              <a:rPr lang="zh-CN" altLang="en-US" dirty="0">
                <a:latin typeface="+mn-lt"/>
              </a:rPr>
              <a:t>来正则化代价体，它以相对较低的计算成本聚合来自较大感受野的上下文信息</a:t>
            </a:r>
          </a:p>
          <a:p>
            <a:pPr lvl="1"/>
            <a:r>
              <a:rPr lang="en-US" altLang="zh-CN" dirty="0">
                <a:latin typeface="+mn-lt"/>
              </a:rPr>
              <a:t>3D </a:t>
            </a:r>
            <a:r>
              <a:rPr lang="zh-CN" altLang="en-US" dirty="0">
                <a:latin typeface="+mn-lt"/>
              </a:rPr>
              <a:t>正则化能更好地捕捉几何结构，在 </a:t>
            </a:r>
            <a:r>
              <a:rPr lang="en-US" altLang="zh-CN" dirty="0">
                <a:latin typeface="+mn-lt"/>
              </a:rPr>
              <a:t>3D </a:t>
            </a:r>
            <a:r>
              <a:rPr lang="zh-CN" altLang="en-US" dirty="0">
                <a:latin typeface="+mn-lt"/>
              </a:rPr>
              <a:t>空间中执行光度匹配，减轻透视变换和遮挡引起图像失真的影响</a:t>
            </a:r>
          </a:p>
          <a:p>
            <a:pPr lvl="1"/>
            <a:r>
              <a:rPr lang="zh-CN" altLang="en-US" dirty="0">
                <a:latin typeface="+mn-lt"/>
              </a:rPr>
              <a:t>然而，</a:t>
            </a:r>
            <a:r>
              <a:rPr lang="en-US" altLang="zh-CN" dirty="0">
                <a:latin typeface="+mn-lt"/>
              </a:rPr>
              <a:t>3D CNN </a:t>
            </a:r>
            <a:r>
              <a:rPr lang="zh-CN" altLang="en-US" dirty="0">
                <a:latin typeface="+mn-lt"/>
              </a:rPr>
              <a:t>非常消耗内存和运行时间，许多离线方法使用有限的深度假设并在低分辨率下估计深度图</a:t>
            </a:r>
          </a:p>
        </p:txBody>
      </p:sp>
      <p:sp>
        <p:nvSpPr>
          <p:cNvPr id="8" name="ee4pHeader2">
            <a:extLst>
              <a:ext uri="{FF2B5EF4-FFF2-40B4-BE49-F238E27FC236}">
                <a16:creationId xmlns:a16="http://schemas.microsoft.com/office/drawing/2014/main" id="{620DA7D2-C59D-CF69-63E9-23B8B87161A0}"/>
              </a:ext>
            </a:extLst>
          </p:cNvPr>
          <p:cNvSpPr/>
          <p:nvPr>
            <p:custDataLst>
              <p:tags r:id="rId4"/>
            </p:custDataLst>
          </p:nvPr>
        </p:nvSpPr>
        <p:spPr bwMode="auto">
          <a:xfrm rot="16200000">
            <a:off x="319044" y="3135389"/>
            <a:ext cx="1627962" cy="589649"/>
          </a:xfrm>
          <a:prstGeom prst="rect">
            <a:avLst/>
          </a:prstGeom>
          <a:solidFill>
            <a:schemeClr val="accent1">
              <a:lumMod val="100000"/>
            </a:schemeClr>
          </a:solidFill>
          <a:ln w="9525" cmpd="sng">
            <a:solidFill>
              <a:schemeClr val="accent1">
                <a:lumMod val="100000"/>
              </a:schemeClr>
            </a:solidFill>
            <a:prstDash val="solid"/>
            <a:miter lim="800000"/>
            <a:headEnd/>
            <a:tailEnd/>
          </a:ln>
          <a:effectLst/>
        </p:spPr>
        <p:txBody>
          <a:bodyPr lIns="90000" tIns="46800" rIns="90000" bIns="46800" anchor="ctr"/>
          <a:lstStyle/>
          <a:p>
            <a:pPr algn="ctr" eaLnBrk="0" hangingPunct="0">
              <a:spcAft>
                <a:spcPct val="0"/>
              </a:spcAft>
            </a:pPr>
            <a:r>
              <a:rPr lang="zh-CN" altLang="en-US" sz="1600" dirty="0">
                <a:solidFill>
                  <a:schemeClr val="bg1"/>
                </a:solidFill>
              </a:rPr>
              <a:t>直接 </a:t>
            </a:r>
            <a:r>
              <a:rPr lang="en-US" altLang="zh-CN" sz="1600" dirty="0">
                <a:solidFill>
                  <a:schemeClr val="bg1"/>
                </a:solidFill>
              </a:rPr>
              <a:t>3</a:t>
            </a:r>
            <a:r>
              <a:rPr lang="en-US" sz="1600" dirty="0">
                <a:solidFill>
                  <a:schemeClr val="bg1"/>
                </a:solidFill>
              </a:rPr>
              <a:t>D CNN</a:t>
            </a:r>
          </a:p>
        </p:txBody>
      </p:sp>
      <mc:AlternateContent xmlns:mc="http://schemas.openxmlformats.org/markup-compatibility/2006" xmlns:a14="http://schemas.microsoft.com/office/drawing/2010/main">
        <mc:Choice Requires="a14">
          <p:sp>
            <p:nvSpPr>
              <p:cNvPr id="9" name="ee4pContent1">
                <a:extLst>
                  <a:ext uri="{FF2B5EF4-FFF2-40B4-BE49-F238E27FC236}">
                    <a16:creationId xmlns:a16="http://schemas.microsoft.com/office/drawing/2014/main" id="{6FBC8291-BB3D-1735-CDB4-020CCAD311BB}"/>
                  </a:ext>
                </a:extLst>
              </p:cNvPr>
              <p:cNvSpPr txBox="1">
                <a:spLocks/>
              </p:cNvSpPr>
              <p:nvPr>
                <p:custDataLst>
                  <p:tags r:id="rId5"/>
                </p:custDataLst>
              </p:nvPr>
            </p:nvSpPr>
            <p:spPr>
              <a:xfrm>
                <a:off x="1427850" y="4416726"/>
                <a:ext cx="9925948" cy="2076149"/>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a:latin typeface="+mn-lt"/>
                  </a:rPr>
                  <a:t>R-</a:t>
                </a:r>
                <a:r>
                  <a:rPr lang="en-US" altLang="zh-CN" dirty="0" err="1">
                    <a:latin typeface="+mn-lt"/>
                  </a:rPr>
                  <a:t>MVSNet</a:t>
                </a:r>
                <a:r>
                  <a:rPr lang="en-US" altLang="zh-CN" dirty="0">
                    <a:latin typeface="+mn-lt"/>
                  </a:rPr>
                  <a:t> </a:t>
                </a:r>
                <a:r>
                  <a:rPr lang="zh-CN" altLang="en-US" dirty="0">
                    <a:latin typeface="+mn-lt"/>
                  </a:rPr>
                  <a:t>使用卷积 </a:t>
                </a:r>
                <a:r>
                  <a:rPr lang="en-US" altLang="zh-CN" dirty="0">
                    <a:latin typeface="+mn-lt"/>
                  </a:rPr>
                  <a:t>GRU </a:t>
                </a:r>
                <a:r>
                  <a:rPr lang="zh-CN" altLang="en-US" dirty="0">
                    <a:latin typeface="+mn-lt"/>
                  </a:rPr>
                  <a:t>沿深度维度顺序正则化代价体的 </a:t>
                </a:r>
                <a:r>
                  <a:rPr lang="en-US" altLang="zh-CN" dirty="0">
                    <a:latin typeface="+mn-lt"/>
                  </a:rPr>
                  <a:t>2D </a:t>
                </a:r>
                <a:r>
                  <a:rPr lang="zh-CN" altLang="en-US" dirty="0">
                    <a:latin typeface="+mn-lt"/>
                  </a:rPr>
                  <a:t>切片，而不是 </a:t>
                </a:r>
                <a:r>
                  <a:rPr lang="en-US" altLang="zh-CN" dirty="0">
                    <a:latin typeface="+mn-lt"/>
                  </a:rPr>
                  <a:t>3D CNN</a:t>
                </a:r>
                <a:r>
                  <a:rPr lang="zh-CN" altLang="en-US" dirty="0">
                    <a:latin typeface="+mn-lt"/>
                  </a:rPr>
                  <a:t>，这能够在深度维度上收集空间和单向上下文信息</a:t>
                </a:r>
              </a:p>
              <a:p>
                <a:pPr lvl="1"/>
                <a14:m>
                  <m:oMath xmlns:m="http://schemas.openxmlformats.org/officeDocument/2006/math">
                    <m:sSup>
                      <m:sSupPr>
                        <m:ctrlPr>
                          <a:rPr lang="en-US" altLang="zh-CN" i="1" smtClean="0">
                            <a:latin typeface="Cambria Math" panose="02040503050406030204" pitchFamily="18" charset="0"/>
                          </a:rPr>
                        </m:ctrlPr>
                      </m:sSupPr>
                      <m:e>
                        <m:r>
                          <a:rPr lang="en-US" altLang="zh-CN" b="0" i="1" smtClean="0">
                            <a:latin typeface="Cambria Math" panose="02040503050406030204" pitchFamily="18" charset="0"/>
                          </a:rPr>
                          <m:t>𝐷</m:t>
                        </m:r>
                      </m:e>
                      <m:sup>
                        <m:r>
                          <a:rPr lang="en-US" altLang="zh-CN" b="0" i="1" smtClean="0">
                            <a:latin typeface="Cambria Math" panose="02040503050406030204" pitchFamily="18" charset="0"/>
                          </a:rPr>
                          <m:t>2</m:t>
                        </m:r>
                      </m:sup>
                    </m:sSup>
                  </m:oMath>
                </a14:m>
                <a:r>
                  <a:rPr lang="en-US" altLang="zh-CN" dirty="0">
                    <a:latin typeface="+mn-lt"/>
                  </a:rPr>
                  <a:t>HC-RMVSNet </a:t>
                </a:r>
                <a:r>
                  <a:rPr lang="zh-CN" altLang="en-US" dirty="0">
                    <a:latin typeface="+mn-lt"/>
                  </a:rPr>
                  <a:t>使用复杂的卷积 </a:t>
                </a:r>
                <a:r>
                  <a:rPr lang="en-US" altLang="zh-CN" dirty="0">
                    <a:latin typeface="+mn-lt"/>
                  </a:rPr>
                  <a:t>LSTM </a:t>
                </a:r>
                <a:r>
                  <a:rPr lang="zh-CN" altLang="en-US" dirty="0">
                    <a:latin typeface="+mn-lt"/>
                  </a:rPr>
                  <a:t>增强了 </a:t>
                </a:r>
                <a:r>
                  <a:rPr lang="en-US" altLang="zh-CN" dirty="0">
                    <a:latin typeface="+mn-lt"/>
                  </a:rPr>
                  <a:t>R-</a:t>
                </a:r>
                <a:r>
                  <a:rPr lang="en-US" altLang="zh-CN" dirty="0" err="1">
                    <a:latin typeface="+mn-lt"/>
                  </a:rPr>
                  <a:t>MVSNet</a:t>
                </a:r>
                <a:endParaRPr lang="en-US" altLang="zh-CN" dirty="0">
                  <a:latin typeface="+mn-lt"/>
                </a:endParaRPr>
              </a:p>
              <a:p>
                <a:pPr lvl="1"/>
                <a:r>
                  <a:rPr lang="en-US" altLang="zh-CN" dirty="0">
                    <a:latin typeface="+mn-lt"/>
                  </a:rPr>
                  <a:t>AA-</a:t>
                </a:r>
                <a:r>
                  <a:rPr lang="en-US" altLang="zh-CN" dirty="0" err="1">
                    <a:latin typeface="+mn-lt"/>
                  </a:rPr>
                  <a:t>RMVSNet</a:t>
                </a:r>
                <a:r>
                  <a:rPr lang="en-US" altLang="zh-CN" dirty="0">
                    <a:latin typeface="+mn-lt"/>
                  </a:rPr>
                  <a:t> </a:t>
                </a:r>
                <a:r>
                  <a:rPr lang="zh-CN" altLang="en-US" dirty="0">
                    <a:latin typeface="+mn-lt"/>
                  </a:rPr>
                  <a:t>进一步引入了用于特征提取的视图内特征聚合模块和用于自适应聚合不同视图代价体的视图间代价体聚合模块</a:t>
                </a:r>
                <a:endParaRPr lang="en-US" altLang="zh-CN" dirty="0">
                  <a:latin typeface="+mn-lt"/>
                </a:endParaRPr>
              </a:p>
              <a:p>
                <a:pPr lvl="1"/>
                <a:r>
                  <a:rPr lang="zh-CN" altLang="en-US" dirty="0">
                    <a:latin typeface="+mn-lt"/>
                  </a:rPr>
                  <a:t>通过对 </a:t>
                </a:r>
                <a:r>
                  <a:rPr lang="en-US" altLang="zh-CN" dirty="0">
                    <a:latin typeface="+mn-lt"/>
                  </a:rPr>
                  <a:t>2D </a:t>
                </a:r>
                <a:r>
                  <a:rPr lang="zh-CN" altLang="en-US" dirty="0">
                    <a:latin typeface="+mn-lt"/>
                  </a:rPr>
                  <a:t>切片的顺序处理，这些方法提高了高分辨率重建以及大规模场景的可扩展性，并减少了内存消耗，但是是以运行时间为代价的</a:t>
                </a:r>
              </a:p>
            </p:txBody>
          </p:sp>
        </mc:Choice>
        <mc:Fallback xmlns="">
          <p:sp>
            <p:nvSpPr>
              <p:cNvPr id="9" name="ee4pContent1">
                <a:extLst>
                  <a:ext uri="{FF2B5EF4-FFF2-40B4-BE49-F238E27FC236}">
                    <a16:creationId xmlns:a16="http://schemas.microsoft.com/office/drawing/2014/main" id="{6FBC8291-BB3D-1735-CDB4-020CCAD311BB}"/>
                  </a:ext>
                </a:extLst>
              </p:cNvPr>
              <p:cNvSpPr txBox="1">
                <a:spLocks noRot="1" noChangeAspect="1" noMove="1" noResize="1" noEditPoints="1" noAdjustHandles="1" noChangeArrowheads="1" noChangeShapeType="1" noTextEdit="1"/>
              </p:cNvSpPr>
              <p:nvPr>
                <p:custDataLst>
                  <p:tags r:id="rId10"/>
                </p:custDataLst>
              </p:nvPr>
            </p:nvSpPr>
            <p:spPr>
              <a:xfrm>
                <a:off x="1427850" y="4416726"/>
                <a:ext cx="9925948" cy="2076149"/>
              </a:xfrm>
              <a:prstGeom prst="rect">
                <a:avLst/>
              </a:prstGeom>
              <a:blipFill>
                <a:blip r:embed="rId11"/>
                <a:stretch>
                  <a:fillRect l="-184" r="-1902" b="-2924"/>
                </a:stretch>
              </a:blipFill>
              <a:ln w="9525" cmpd="sng">
                <a:solidFill>
                  <a:schemeClr val="accent1">
                    <a:lumMod val="100000"/>
                  </a:schemeClr>
                </a:solidFill>
                <a:prstDash val="solid"/>
              </a:ln>
            </p:spPr>
            <p:txBody>
              <a:bodyPr/>
              <a:lstStyle/>
              <a:p>
                <a:r>
                  <a:rPr lang="en-US">
                    <a:noFill/>
                  </a:rPr>
                  <a:t> </a:t>
                </a:r>
              </a:p>
            </p:txBody>
          </p:sp>
        </mc:Fallback>
      </mc:AlternateContent>
      <p:sp>
        <p:nvSpPr>
          <p:cNvPr id="10" name="ee4pHeader2">
            <a:extLst>
              <a:ext uri="{FF2B5EF4-FFF2-40B4-BE49-F238E27FC236}">
                <a16:creationId xmlns:a16="http://schemas.microsoft.com/office/drawing/2014/main" id="{5B003548-AE15-3D46-971F-3D4C0B0FFA4E}"/>
              </a:ext>
            </a:extLst>
          </p:cNvPr>
          <p:cNvSpPr/>
          <p:nvPr>
            <p:custDataLst>
              <p:tags r:id="rId6"/>
            </p:custDataLst>
          </p:nvPr>
        </p:nvSpPr>
        <p:spPr bwMode="auto">
          <a:xfrm rot="16200000">
            <a:off x="94950" y="5159976"/>
            <a:ext cx="2076150" cy="589649"/>
          </a:xfrm>
          <a:prstGeom prst="rect">
            <a:avLst/>
          </a:prstGeom>
          <a:solidFill>
            <a:schemeClr val="accent1">
              <a:lumMod val="100000"/>
            </a:schemeClr>
          </a:solidFill>
          <a:ln w="9525" cmpd="sng">
            <a:solidFill>
              <a:schemeClr val="accent1">
                <a:lumMod val="100000"/>
              </a:schemeClr>
            </a:solidFill>
            <a:prstDash val="solid"/>
            <a:miter lim="800000"/>
            <a:headEnd/>
            <a:tailEnd/>
          </a:ln>
          <a:effectLst/>
        </p:spPr>
        <p:txBody>
          <a:bodyPr lIns="90000" tIns="46800" rIns="90000" bIns="46800" anchor="ctr"/>
          <a:lstStyle/>
          <a:p>
            <a:pPr algn="ctr" eaLnBrk="0" hangingPunct="0">
              <a:spcAft>
                <a:spcPct val="0"/>
              </a:spcAft>
            </a:pPr>
            <a:r>
              <a:rPr lang="en-US" altLang="zh-CN" sz="1600" dirty="0">
                <a:solidFill>
                  <a:schemeClr val="bg1"/>
                </a:solidFill>
              </a:rPr>
              <a:t>RNN</a:t>
            </a:r>
            <a:endParaRPr lang="en-US" sz="1600" dirty="0">
              <a:solidFill>
                <a:schemeClr val="bg1"/>
              </a:solidFill>
            </a:endParaRPr>
          </a:p>
        </p:txBody>
      </p:sp>
    </p:spTree>
    <p:extLst>
      <p:ext uri="{BB962C8B-B14F-4D97-AF65-F5344CB8AC3E}">
        <p14:creationId xmlns:p14="http://schemas.microsoft.com/office/powerpoint/2010/main" val="123881249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5" imgW="473" imgH="476" progId="TCLayout.ActiveDocument.1">
                  <p:embed/>
                </p:oleObj>
              </mc:Choice>
              <mc:Fallback>
                <p:oleObj name="think-cell 幻灯片" r:id="rId5"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Cost Volume Regularization—Offline MVS</a:t>
            </a:r>
            <a:endParaRPr lang="en-US" dirty="0"/>
          </a:p>
        </p:txBody>
      </p:sp>
      <mc:AlternateContent xmlns:mc="http://schemas.openxmlformats.org/markup-compatibility/2006" xmlns:a14="http://schemas.microsoft.com/office/drawing/2010/main">
        <mc:Choice Requires="a14">
          <p:sp>
            <p:nvSpPr>
              <p:cNvPr id="6" name="ee4pContent1">
                <a:extLst>
                  <a:ext uri="{FF2B5EF4-FFF2-40B4-BE49-F238E27FC236}">
                    <a16:creationId xmlns:a16="http://schemas.microsoft.com/office/drawing/2014/main" id="{872EBE2D-F937-C856-40F8-014C9AA96B41}"/>
                  </a:ext>
                </a:extLst>
              </p:cNvPr>
              <p:cNvSpPr txBox="1">
                <a:spLocks/>
              </p:cNvSpPr>
              <p:nvPr>
                <p:custDataLst>
                  <p:tags r:id="rId2"/>
                </p:custDataLst>
              </p:nvPr>
            </p:nvSpPr>
            <p:spPr>
              <a:xfrm>
                <a:off x="1427850" y="1690689"/>
                <a:ext cx="9925948" cy="450307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以由粗到精的方式预测深度是减少内存消耗和运行时间</a:t>
                </a:r>
                <a:endParaRPr lang="en-US" altLang="zh-CN" dirty="0">
                  <a:latin typeface="+mn-lt"/>
                </a:endParaRPr>
              </a:p>
              <a:p>
                <a:pPr lvl="1"/>
                <a:r>
                  <a:rPr lang="zh-CN" altLang="en-US" dirty="0">
                    <a:latin typeface="+mn-lt"/>
                  </a:rPr>
                  <a:t>首先预测一个粗略的深度图，然后在更精细的阶段对其进行上采样和细化以构建精细细节</a:t>
                </a:r>
                <a:endParaRPr lang="en-US" altLang="zh-CN" dirty="0">
                  <a:latin typeface="+mn-lt"/>
                </a:endParaRPr>
              </a:p>
              <a:p>
                <a:pPr lvl="1"/>
                <a:r>
                  <a:rPr lang="en-US" altLang="zh-CN" dirty="0" err="1">
                    <a:latin typeface="+mn-lt"/>
                  </a:rPr>
                  <a:t>CasMVSNet</a:t>
                </a:r>
                <a:r>
                  <a:rPr lang="en-US" altLang="zh-CN" dirty="0">
                    <a:latin typeface="+mn-lt"/>
                  </a:rPr>
                  <a:t> </a:t>
                </a:r>
                <a:r>
                  <a:rPr lang="zh-CN" altLang="en-US" dirty="0">
                    <a:latin typeface="+mn-lt"/>
                  </a:rPr>
                  <a:t>通过使用先前粗略地图周围深度范围缩小的特征进行扭曲来构建级联代价体积。基于公式</a:t>
                </a:r>
                <a14:m>
                  <m:oMath xmlns:m="http://schemas.openxmlformats.org/officeDocument/2006/math">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𝑯</m:t>
                        </m:r>
                      </m:e>
                      <m:sub>
                        <m:r>
                          <a:rPr lang="en-US" altLang="zh-CN" b="0" i="1" smtClean="0">
                            <a:latin typeface="Cambria Math" panose="02040503050406030204" pitchFamily="18" charset="0"/>
                          </a:rPr>
                          <m:t>𝑖</m:t>
                        </m:r>
                      </m:sub>
                    </m:sSub>
                    <m:d>
                      <m:dPr>
                        <m:ctrlPr>
                          <a:rPr lang="en-US" altLang="zh-CN" i="1" smtClean="0">
                            <a:latin typeface="Cambria Math" panose="02040503050406030204" pitchFamily="18" charset="0"/>
                          </a:rPr>
                        </m:ctrlPr>
                      </m:dPr>
                      <m:e>
                        <m:r>
                          <a:rPr lang="en-US" altLang="zh-CN" i="1" smtClean="0">
                            <a:latin typeface="Cambria Math" panose="02040503050406030204" pitchFamily="18" charset="0"/>
                          </a:rPr>
                          <m:t>𝑑</m:t>
                        </m:r>
                      </m:e>
                    </m:d>
                    <m:r>
                      <a:rPr lang="en-US" altLang="zh-CN" i="1" smtClean="0">
                        <a:latin typeface="Cambria Math" panose="02040503050406030204" pitchFamily="18" charset="0"/>
                      </a:rPr>
                      <m:t>=</m:t>
                    </m:r>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𝑲</m:t>
                        </m:r>
                      </m:e>
                      <m:sub>
                        <m:r>
                          <a:rPr lang="en-US" altLang="zh-CN" b="0" i="1" smtClean="0">
                            <a:latin typeface="Cambria Math" panose="02040503050406030204" pitchFamily="18" charset="0"/>
                          </a:rPr>
                          <m:t>𝑖</m:t>
                        </m:r>
                      </m:sub>
                    </m:sSub>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𝑹</m:t>
                        </m:r>
                      </m:e>
                      <m:sub>
                        <m:r>
                          <a:rPr lang="en-US" altLang="zh-CN" b="0" i="1" smtClean="0">
                            <a:latin typeface="Cambria Math" panose="02040503050406030204" pitchFamily="18" charset="0"/>
                          </a:rPr>
                          <m:t>𝑖</m:t>
                        </m:r>
                      </m:sub>
                    </m:sSub>
                    <m:d>
                      <m:dPr>
                        <m:ctrlPr>
                          <a:rPr lang="en-US" altLang="zh-CN" i="1" smtClean="0">
                            <a:latin typeface="Cambria Math" panose="02040503050406030204" pitchFamily="18" charset="0"/>
                          </a:rPr>
                        </m:ctrlPr>
                      </m:dPr>
                      <m:e>
                        <m:r>
                          <a:rPr lang="en-US" altLang="zh-CN" b="1" i="1" smtClean="0">
                            <a:latin typeface="Cambria Math" panose="02040503050406030204" pitchFamily="18" charset="0"/>
                            <a:ea typeface="Cambria Math" panose="02040503050406030204" pitchFamily="18" charset="0"/>
                          </a:rPr>
                          <m:t>𝕀</m:t>
                        </m:r>
                        <m:r>
                          <a:rPr lang="en-US" altLang="zh-CN" i="1" smtClean="0">
                            <a:latin typeface="Cambria Math" panose="02040503050406030204" pitchFamily="18" charset="0"/>
                          </a:rPr>
                          <m:t>−</m:t>
                        </m:r>
                        <m:f>
                          <m:fPr>
                            <m:ctrlPr>
                              <a:rPr lang="en-US" altLang="zh-CN" i="1" smtClean="0">
                                <a:latin typeface="Cambria Math" panose="02040503050406030204" pitchFamily="18" charset="0"/>
                              </a:rPr>
                            </m:ctrlPr>
                          </m:fPr>
                          <m:num>
                            <m:d>
                              <m:dPr>
                                <m:ctrlPr>
                                  <a:rPr lang="en-US" altLang="zh-CN" i="1" smtClean="0">
                                    <a:latin typeface="Cambria Math" panose="02040503050406030204" pitchFamily="18" charset="0"/>
                                  </a:rPr>
                                </m:ctrlPr>
                              </m:dPr>
                              <m:e>
                                <m:r>
                                  <a:rPr lang="en-US" altLang="zh-CN" i="1" smtClean="0">
                                    <a:latin typeface="Cambria Math" panose="02040503050406030204" pitchFamily="18" charset="0"/>
                                  </a:rPr>
                                  <m:t>−</m:t>
                                </m:r>
                                <m:sSubSup>
                                  <m:sSubSupPr>
                                    <m:ctrlPr>
                                      <a:rPr lang="en-US" altLang="zh-CN" i="1" smtClean="0">
                                        <a:latin typeface="Cambria Math" panose="02040503050406030204" pitchFamily="18" charset="0"/>
                                      </a:rPr>
                                    </m:ctrlPr>
                                  </m:sSubSupPr>
                                  <m:e>
                                    <m:r>
                                      <a:rPr lang="en-US" altLang="zh-CN" b="1" i="1" smtClean="0">
                                        <a:latin typeface="Cambria Math" panose="02040503050406030204" pitchFamily="18" charset="0"/>
                                      </a:rPr>
                                      <m:t>𝑹</m:t>
                                    </m:r>
                                  </m:e>
                                  <m:sub>
                                    <m:r>
                                      <a:rPr lang="en-US" altLang="zh-CN" b="0" i="1" smtClean="0">
                                        <a:latin typeface="Cambria Math" panose="02040503050406030204" pitchFamily="18" charset="0"/>
                                      </a:rPr>
                                      <m:t>0</m:t>
                                    </m:r>
                                  </m:sub>
                                  <m:sup>
                                    <m:r>
                                      <a:rPr lang="en-US" altLang="zh-CN" b="0" i="1" smtClean="0">
                                        <a:latin typeface="Cambria Math" panose="02040503050406030204" pitchFamily="18" charset="0"/>
                                      </a:rPr>
                                      <m:t>𝑇</m:t>
                                    </m:r>
                                  </m:sup>
                                </m:sSubSup>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𝒕</m:t>
                                    </m:r>
                                  </m:e>
                                  <m:sub>
                                    <m:r>
                                      <a:rPr lang="en-US" altLang="zh-CN" b="0" i="1" smtClean="0">
                                        <a:latin typeface="Cambria Math" panose="02040503050406030204" pitchFamily="18" charset="0"/>
                                      </a:rPr>
                                      <m:t>0</m:t>
                                    </m:r>
                                  </m:sub>
                                </m:sSub>
                                <m:r>
                                  <a:rPr lang="en-US" altLang="zh-CN" i="1" smtClean="0">
                                    <a:latin typeface="Cambria Math" panose="02040503050406030204" pitchFamily="18" charset="0"/>
                                  </a:rPr>
                                  <m:t>+</m:t>
                                </m:r>
                                <m:sSubSup>
                                  <m:sSubSupPr>
                                    <m:ctrlPr>
                                      <a:rPr lang="en-US" altLang="zh-CN" i="1" smtClean="0">
                                        <a:latin typeface="Cambria Math" panose="02040503050406030204" pitchFamily="18" charset="0"/>
                                      </a:rPr>
                                    </m:ctrlPr>
                                  </m:sSubSupPr>
                                  <m:e>
                                    <m:r>
                                      <a:rPr lang="en-US" altLang="zh-CN" b="1" i="1" smtClean="0">
                                        <a:latin typeface="Cambria Math" panose="02040503050406030204" pitchFamily="18" charset="0"/>
                                      </a:rPr>
                                      <m:t>𝑹</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𝑇</m:t>
                                    </m:r>
                                  </m:sup>
                                </m:sSubSup>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𝒕</m:t>
                                    </m:r>
                                  </m:e>
                                  <m:sub>
                                    <m:r>
                                      <a:rPr lang="en-US" altLang="zh-CN" b="0" i="1" smtClean="0">
                                        <a:latin typeface="Cambria Math" panose="02040503050406030204" pitchFamily="18" charset="0"/>
                                      </a:rPr>
                                      <m:t>𝑖</m:t>
                                    </m:r>
                                  </m:sub>
                                </m:sSub>
                              </m:e>
                            </m:d>
                            <m:sSup>
                              <m:sSupPr>
                                <m:ctrlPr>
                                  <a:rPr lang="en-US" altLang="zh-CN" i="1" smtClean="0">
                                    <a:latin typeface="Cambria Math" panose="02040503050406030204" pitchFamily="18" charset="0"/>
                                  </a:rPr>
                                </m:ctrlPr>
                              </m:sSupPr>
                              <m:e>
                                <m:r>
                                  <a:rPr lang="en-US" altLang="zh-CN" b="1" i="1" smtClean="0">
                                    <a:latin typeface="Cambria Math" panose="02040503050406030204" pitchFamily="18" charset="0"/>
                                  </a:rPr>
                                  <m:t>𝒏</m:t>
                                </m:r>
                              </m:e>
                              <m:sup>
                                <m:r>
                                  <a:rPr lang="en-US" altLang="zh-CN" b="0" i="1" smtClean="0">
                                    <a:latin typeface="Cambria Math" panose="02040503050406030204" pitchFamily="18" charset="0"/>
                                  </a:rPr>
                                  <m:t>𝑇</m:t>
                                </m:r>
                              </m:sup>
                            </m:sSup>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𝑹</m:t>
                                </m:r>
                              </m:e>
                              <m:sub>
                                <m:r>
                                  <a:rPr lang="en-US" altLang="zh-CN" b="0" i="1" smtClean="0">
                                    <a:latin typeface="Cambria Math" panose="02040503050406030204" pitchFamily="18" charset="0"/>
                                  </a:rPr>
                                  <m:t>0</m:t>
                                </m:r>
                              </m:sub>
                            </m:sSub>
                          </m:num>
                          <m:den>
                            <m:r>
                              <a:rPr lang="en-US" altLang="zh-CN" i="1" smtClean="0">
                                <a:latin typeface="Cambria Math" panose="02040503050406030204" pitchFamily="18" charset="0"/>
                              </a:rPr>
                              <m:t>𝑑</m:t>
                            </m:r>
                          </m:den>
                        </m:f>
                      </m:e>
                    </m:d>
                    <m:sSubSup>
                      <m:sSubSupPr>
                        <m:ctrlPr>
                          <a:rPr lang="en-US" altLang="zh-CN" i="1" smtClean="0">
                            <a:latin typeface="Cambria Math" panose="02040503050406030204" pitchFamily="18" charset="0"/>
                          </a:rPr>
                        </m:ctrlPr>
                      </m:sSubSupPr>
                      <m:e>
                        <m:r>
                          <a:rPr lang="en-US" altLang="zh-CN" b="1" i="1" smtClean="0">
                            <a:latin typeface="Cambria Math" panose="02040503050406030204" pitchFamily="18" charset="0"/>
                          </a:rPr>
                          <m:t>𝑹</m:t>
                        </m:r>
                      </m:e>
                      <m:sub>
                        <m:r>
                          <a:rPr lang="en-US" altLang="zh-CN" b="0" i="1" smtClean="0">
                            <a:latin typeface="Cambria Math" panose="02040503050406030204" pitchFamily="18" charset="0"/>
                          </a:rPr>
                          <m:t>0</m:t>
                        </m:r>
                      </m:sub>
                      <m:sup>
                        <m:r>
                          <a:rPr lang="en-US" altLang="zh-CN" b="0" i="1" smtClean="0">
                            <a:latin typeface="Cambria Math" panose="02040503050406030204" pitchFamily="18" charset="0"/>
                          </a:rPr>
                          <m:t>𝑇</m:t>
                        </m:r>
                      </m:sup>
                    </m:sSubSup>
                    <m:sSubSup>
                      <m:sSubSupPr>
                        <m:ctrlPr>
                          <a:rPr lang="en-US" altLang="zh-CN" i="1" smtClean="0">
                            <a:latin typeface="Cambria Math" panose="02040503050406030204" pitchFamily="18" charset="0"/>
                          </a:rPr>
                        </m:ctrlPr>
                      </m:sSubSupPr>
                      <m:e>
                        <m:r>
                          <a:rPr lang="en-US" altLang="zh-CN" b="1" i="1" smtClean="0">
                            <a:latin typeface="Cambria Math" panose="02040503050406030204" pitchFamily="18" charset="0"/>
                          </a:rPr>
                          <m:t>𝑲</m:t>
                        </m:r>
                      </m:e>
                      <m:sub>
                        <m:r>
                          <a:rPr lang="en-US" altLang="zh-CN" b="0" i="1" smtClean="0">
                            <a:latin typeface="Cambria Math" panose="02040503050406030204" pitchFamily="18" charset="0"/>
                          </a:rPr>
                          <m:t>0</m:t>
                        </m:r>
                      </m:sub>
                      <m:sup>
                        <m:r>
                          <a:rPr lang="en-US" altLang="zh-CN" i="1" smtClean="0">
                            <a:latin typeface="Cambria Math" panose="02040503050406030204" pitchFamily="18" charset="0"/>
                          </a:rPr>
                          <m:t>−</m:t>
                        </m:r>
                        <m:r>
                          <a:rPr lang="en-US" altLang="zh-CN" i="1" smtClean="0">
                            <a:latin typeface="Cambria Math" panose="02040503050406030204" pitchFamily="18" charset="0"/>
                          </a:rPr>
                          <m:t>𝟏</m:t>
                        </m:r>
                      </m:sup>
                    </m:sSubSup>
                    <m:r>
                      <a:rPr lang="en-US" altLang="zh-CN" i="1" smtClean="0">
                        <a:latin typeface="Cambria Math" panose="02040503050406030204" pitchFamily="18" charset="0"/>
                      </a:rPr>
                      <m:t> </m:t>
                    </m:r>
                  </m:oMath>
                </a14:m>
                <a:r>
                  <a:rPr lang="zh-CN" altLang="en-US" dirty="0">
                    <a:latin typeface="+mn-lt"/>
                  </a:rPr>
                  <a:t>，第</a:t>
                </a:r>
                <a14:m>
                  <m:oMath xmlns:m="http://schemas.openxmlformats.org/officeDocument/2006/math">
                    <m:r>
                      <a:rPr lang="en-US" altLang="zh-CN" i="1" dirty="0" smtClean="0">
                        <a:latin typeface="Cambria Math" panose="02040503050406030204" pitchFamily="18" charset="0"/>
                      </a:rPr>
                      <m:t>𝑘</m:t>
                    </m:r>
                    <m:r>
                      <a:rPr lang="en-US" altLang="zh-CN" i="1" dirty="0" smtClean="0">
                        <a:latin typeface="Cambria Math" panose="02040503050406030204" pitchFamily="18" charset="0"/>
                      </a:rPr>
                      <m:t>+1</m:t>
                    </m:r>
                  </m:oMath>
                </a14:m>
                <a:r>
                  <a:rPr lang="zh-CN" altLang="en-US" dirty="0">
                    <a:latin typeface="+mn-lt"/>
                  </a:rPr>
                  <a:t>阶段差分扭曲的单应性为：</a:t>
                </a:r>
                <a:endParaRPr lang="en-US" altLang="zh-CN" dirty="0">
                  <a:latin typeface="+mn-lt"/>
                </a:endParaRPr>
              </a:p>
              <a:p>
                <a:pPr marL="0" lvl="1" indent="0">
                  <a:buNone/>
                </a:pPr>
                <a14:m>
                  <m:oMathPara xmlns:m="http://schemas.openxmlformats.org/officeDocument/2006/math">
                    <m:oMathParaPr>
                      <m:jc m:val="centerGroup"/>
                    </m:oMathParaPr>
                    <m:oMath xmlns:m="http://schemas.openxmlformats.org/officeDocument/2006/math">
                      <m:sSubSup>
                        <m:sSubSupPr>
                          <m:ctrlPr>
                            <a:rPr lang="en-US" altLang="zh-CN" i="1" smtClean="0">
                              <a:latin typeface="Cambria Math" panose="02040503050406030204" pitchFamily="18" charset="0"/>
                            </a:rPr>
                          </m:ctrlPr>
                        </m:sSubSupPr>
                        <m:e>
                          <m:r>
                            <a:rPr lang="en-US" altLang="zh-CN" b="1" i="1" smtClean="0">
                              <a:latin typeface="Cambria Math" panose="02040503050406030204" pitchFamily="18" charset="0"/>
                            </a:rPr>
                            <m:t>𝑯</m:t>
                          </m:r>
                        </m:e>
                        <m:sub>
                          <m:r>
                            <a:rPr lang="en-US" altLang="zh-CN" b="0" i="1" smtClean="0">
                              <a:latin typeface="Cambria Math" panose="02040503050406030204" pitchFamily="18" charset="0"/>
                            </a:rPr>
                            <m:t>𝑖</m:t>
                          </m:r>
                        </m:sub>
                        <m:sup>
                          <m:d>
                            <m:dPr>
                              <m:ctrlPr>
                                <a:rPr lang="en-US" altLang="zh-CN" i="1" smtClean="0">
                                  <a:latin typeface="Cambria Math" panose="02040503050406030204" pitchFamily="18" charset="0"/>
                                </a:rPr>
                              </m:ctrlPr>
                            </m:dPr>
                            <m:e>
                              <m:r>
                                <a:rPr lang="en-US" altLang="zh-CN" b="0" i="1" smtClean="0">
                                  <a:latin typeface="Cambria Math" panose="02040503050406030204" pitchFamily="18" charset="0"/>
                                </a:rPr>
                                <m:t>𝑘</m:t>
                              </m:r>
                              <m:r>
                                <a:rPr lang="en-US" altLang="zh-CN" b="0" i="1" smtClean="0">
                                  <a:latin typeface="Cambria Math" panose="02040503050406030204" pitchFamily="18" charset="0"/>
                                </a:rPr>
                                <m:t>+1</m:t>
                              </m:r>
                            </m:e>
                          </m:d>
                        </m:sup>
                      </m:sSubSup>
                      <m:d>
                        <m:dPr>
                          <m:ctrlPr>
                            <a:rPr lang="en-US" altLang="zh-CN" i="1" smtClean="0">
                              <a:latin typeface="Cambria Math" panose="02040503050406030204" pitchFamily="18" charset="0"/>
                            </a:rPr>
                          </m:ctrlPr>
                        </m:dPr>
                        <m:e>
                          <m:sSup>
                            <m:sSupPr>
                              <m:ctrlPr>
                                <a:rPr lang="en-US" altLang="zh-CN" i="1" smtClean="0">
                                  <a:latin typeface="Cambria Math" panose="02040503050406030204" pitchFamily="18" charset="0"/>
                                </a:rPr>
                              </m:ctrlPr>
                            </m:sSupPr>
                            <m:e>
                              <m:r>
                                <a:rPr lang="en-US" altLang="zh-CN" b="0" i="1" smtClean="0">
                                  <a:latin typeface="Cambria Math" panose="02040503050406030204" pitchFamily="18" charset="0"/>
                                </a:rPr>
                                <m:t>𝑑</m:t>
                              </m:r>
                            </m:e>
                            <m:sup>
                              <m:d>
                                <m:dPr>
                                  <m:ctrlPr>
                                    <a:rPr lang="en-US" altLang="zh-CN" i="1" smtClean="0">
                                      <a:latin typeface="Cambria Math" panose="02040503050406030204" pitchFamily="18" charset="0"/>
                                    </a:rPr>
                                  </m:ctrlPr>
                                </m:dPr>
                                <m:e>
                                  <m:r>
                                    <a:rPr lang="en-US" altLang="zh-CN" b="0" i="1" smtClean="0">
                                      <a:latin typeface="Cambria Math" panose="02040503050406030204" pitchFamily="18" charset="0"/>
                                    </a:rPr>
                                    <m:t>𝑘</m:t>
                                  </m:r>
                                </m:e>
                              </m:d>
                            </m:sup>
                          </m:sSup>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m:t>
                              </m:r>
                            </m:e>
                            <m:sup>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𝑘</m:t>
                                  </m:r>
                                  <m:r>
                                    <a:rPr lang="en-US" altLang="zh-CN" b="0" i="1" smtClean="0">
                                      <a:latin typeface="Cambria Math" panose="02040503050406030204" pitchFamily="18" charset="0"/>
                                    </a:rPr>
                                    <m:t>+1</m:t>
                                  </m:r>
                                </m:e>
                              </m:d>
                            </m:sup>
                          </m:sSup>
                        </m:e>
                      </m:d>
                      <m:r>
                        <a:rPr lang="en-US" altLang="zh-CN" b="0" i="1" smtClean="0">
                          <a:latin typeface="Cambria Math" panose="02040503050406030204" pitchFamily="18" charset="0"/>
                        </a:rPr>
                        <m:t>=</m:t>
                      </m:r>
                      <m:d>
                        <m:dPr>
                          <m:ctrlPr>
                            <a:rPr lang="en-US" altLang="zh-CN" i="1">
                              <a:latin typeface="Cambria Math" panose="02040503050406030204" pitchFamily="18" charset="0"/>
                            </a:rPr>
                          </m:ctrlPr>
                        </m:dPr>
                        <m:e>
                          <m:sSup>
                            <m:sSupPr>
                              <m:ctrlPr>
                                <a:rPr lang="en-US" altLang="zh-CN" i="1">
                                  <a:latin typeface="Cambria Math" panose="02040503050406030204" pitchFamily="18" charset="0"/>
                                </a:rPr>
                              </m:ctrlPr>
                            </m:sSupPr>
                            <m:e>
                              <m:r>
                                <a:rPr lang="en-US" altLang="zh-CN" i="1">
                                  <a:latin typeface="Cambria Math" panose="02040503050406030204" pitchFamily="18" charset="0"/>
                                </a:rPr>
                                <m:t>𝑑</m:t>
                              </m:r>
                            </m:e>
                            <m:sup>
                              <m:d>
                                <m:dPr>
                                  <m:ctrlPr>
                                    <a:rPr lang="en-US" altLang="zh-CN" i="1">
                                      <a:latin typeface="Cambria Math" panose="02040503050406030204" pitchFamily="18" charset="0"/>
                                    </a:rPr>
                                  </m:ctrlPr>
                                </m:dPr>
                                <m:e>
                                  <m:r>
                                    <a:rPr lang="en-US" altLang="zh-CN" i="1">
                                      <a:latin typeface="Cambria Math" panose="02040503050406030204" pitchFamily="18" charset="0"/>
                                    </a:rPr>
                                    <m:t>𝑘</m:t>
                                  </m:r>
                                </m:e>
                              </m:d>
                            </m:sup>
                          </m:sSup>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m:t>
                              </m:r>
                            </m:e>
                            <m:sup>
                              <m:d>
                                <m:dPr>
                                  <m:ctrlPr>
                                    <a:rPr lang="en-US" altLang="zh-CN" i="1">
                                      <a:latin typeface="Cambria Math" panose="02040503050406030204" pitchFamily="18" charset="0"/>
                                    </a:rPr>
                                  </m:ctrlPr>
                                </m:dPr>
                                <m:e>
                                  <m:r>
                                    <a:rPr lang="en-US" altLang="zh-CN" i="1">
                                      <a:latin typeface="Cambria Math" panose="02040503050406030204" pitchFamily="18" charset="0"/>
                                    </a:rPr>
                                    <m:t>𝑘</m:t>
                                  </m:r>
                                  <m:r>
                                    <a:rPr lang="en-US" altLang="zh-CN" i="1">
                                      <a:latin typeface="Cambria Math" panose="02040503050406030204" pitchFamily="18" charset="0"/>
                                    </a:rPr>
                                    <m:t>+1</m:t>
                                  </m:r>
                                </m:e>
                              </m:d>
                            </m:sup>
                          </m:sSup>
                        </m:e>
                      </m:d>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𝑲</m:t>
                          </m:r>
                        </m:e>
                        <m:sub>
                          <m:r>
                            <a:rPr lang="en-US" altLang="zh-CN" b="0" i="1" smtClean="0">
                              <a:latin typeface="Cambria Math" panose="02040503050406030204" pitchFamily="18" charset="0"/>
                            </a:rPr>
                            <m:t>0</m:t>
                          </m:r>
                        </m:sub>
                      </m:sSub>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𝑻</m:t>
                          </m:r>
                        </m:e>
                        <m:sub>
                          <m:r>
                            <a:rPr lang="en-US" altLang="zh-CN" b="0" i="1" smtClean="0">
                              <a:latin typeface="Cambria Math" panose="02040503050406030204" pitchFamily="18" charset="0"/>
                            </a:rPr>
                            <m:t>0</m:t>
                          </m:r>
                        </m:sub>
                      </m:sSub>
                      <m:sSubSup>
                        <m:sSubSupPr>
                          <m:ctrlPr>
                            <a:rPr lang="en-US" altLang="zh-CN" i="1" smtClean="0">
                              <a:latin typeface="Cambria Math" panose="02040503050406030204" pitchFamily="18" charset="0"/>
                            </a:rPr>
                          </m:ctrlPr>
                        </m:sSubSupPr>
                        <m:e>
                          <m:r>
                            <a:rPr lang="en-US" altLang="zh-CN" b="1" i="1" smtClean="0">
                              <a:latin typeface="Cambria Math" panose="02040503050406030204" pitchFamily="18" charset="0"/>
                            </a:rPr>
                            <m:t>𝑻</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−1</m:t>
                          </m:r>
                        </m:sup>
                      </m:sSubSup>
                      <m:sSubSup>
                        <m:sSubSupPr>
                          <m:ctrlPr>
                            <a:rPr lang="en-US" altLang="zh-CN" i="1" smtClean="0">
                              <a:latin typeface="Cambria Math" panose="02040503050406030204" pitchFamily="18" charset="0"/>
                            </a:rPr>
                          </m:ctrlPr>
                        </m:sSubSupPr>
                        <m:e>
                          <m:r>
                            <a:rPr lang="en-US" altLang="zh-CN" b="1" i="1" smtClean="0">
                              <a:latin typeface="Cambria Math" panose="02040503050406030204" pitchFamily="18" charset="0"/>
                            </a:rPr>
                            <m:t>𝑲</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−1</m:t>
                          </m:r>
                        </m:sup>
                      </m:sSubSup>
                    </m:oMath>
                  </m:oMathPara>
                </a14:m>
                <a:endParaRPr lang="en-US" altLang="zh-CN" dirty="0">
                  <a:latin typeface="+mn-lt"/>
                </a:endParaRPr>
              </a:p>
              <a:p>
                <a:pPr marL="0" lvl="1" indent="0">
                  <a:buNone/>
                </a:pPr>
                <a:r>
                  <a:rPr lang="zh-CN" altLang="en-US" dirty="0">
                    <a:latin typeface="+mn-lt"/>
                  </a:rPr>
                  <a:t>其中</a:t>
                </a:r>
                <a14:m>
                  <m:oMath xmlns:m="http://schemas.openxmlformats.org/officeDocument/2006/math">
                    <m:sSup>
                      <m:sSupPr>
                        <m:ctrlPr>
                          <a:rPr lang="en-US" altLang="zh-CN" i="1" smtClean="0">
                            <a:latin typeface="Cambria Math" panose="02040503050406030204" pitchFamily="18" charset="0"/>
                          </a:rPr>
                        </m:ctrlPr>
                      </m:sSupPr>
                      <m:e>
                        <m:r>
                          <a:rPr lang="en-US" altLang="zh-CN" b="0" i="1" smtClean="0">
                            <a:latin typeface="Cambria Math" panose="02040503050406030204" pitchFamily="18" charset="0"/>
                          </a:rPr>
                          <m:t>𝑑</m:t>
                        </m:r>
                      </m:e>
                      <m:sup>
                        <m:d>
                          <m:dPr>
                            <m:ctrlPr>
                              <a:rPr lang="en-US" altLang="zh-CN" i="1" smtClean="0">
                                <a:latin typeface="Cambria Math" panose="02040503050406030204" pitchFamily="18" charset="0"/>
                              </a:rPr>
                            </m:ctrlPr>
                          </m:dPr>
                          <m:e>
                            <m:r>
                              <a:rPr lang="en-US" altLang="zh-CN" b="0" i="1" smtClean="0">
                                <a:latin typeface="Cambria Math" panose="02040503050406030204" pitchFamily="18" charset="0"/>
                              </a:rPr>
                              <m:t>𝑘</m:t>
                            </m:r>
                          </m:e>
                        </m:d>
                      </m:sup>
                    </m:sSup>
                  </m:oMath>
                </a14:m>
                <a:r>
                  <a:rPr lang="zh-CN" altLang="en-US" dirty="0">
                    <a:latin typeface="+mn-lt"/>
                  </a:rPr>
                  <a:t>是第</a:t>
                </a:r>
                <a14:m>
                  <m:oMath xmlns:m="http://schemas.openxmlformats.org/officeDocument/2006/math">
                    <m:r>
                      <a:rPr lang="en-US" altLang="zh-CN" i="1" dirty="0">
                        <a:latin typeface="Cambria Math" panose="02040503050406030204" pitchFamily="18" charset="0"/>
                      </a:rPr>
                      <m:t>𝑘</m:t>
                    </m:r>
                  </m:oMath>
                </a14:m>
                <a:r>
                  <a:rPr lang="zh-CN" altLang="en-US" dirty="0">
                    <a:latin typeface="+mn-lt"/>
                  </a:rPr>
                  <a:t>阶段估计的深度值，</a:t>
                </a:r>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m:t>
                        </m:r>
                      </m:e>
                      <m:sup>
                        <m:d>
                          <m:dPr>
                            <m:ctrlPr>
                              <a:rPr lang="en-US" altLang="zh-CN" i="1">
                                <a:latin typeface="Cambria Math" panose="02040503050406030204" pitchFamily="18" charset="0"/>
                              </a:rPr>
                            </m:ctrlPr>
                          </m:dPr>
                          <m:e>
                            <m:r>
                              <a:rPr lang="en-US" altLang="zh-CN" i="1">
                                <a:latin typeface="Cambria Math" panose="02040503050406030204" pitchFamily="18" charset="0"/>
                              </a:rPr>
                              <m:t>𝑘</m:t>
                            </m:r>
                            <m:r>
                              <a:rPr lang="en-US" altLang="zh-CN" i="1">
                                <a:latin typeface="Cambria Math" panose="02040503050406030204" pitchFamily="18" charset="0"/>
                              </a:rPr>
                              <m:t>+1</m:t>
                            </m:r>
                          </m:e>
                        </m:d>
                      </m:sup>
                    </m:sSup>
                  </m:oMath>
                </a14:m>
                <a:r>
                  <a:rPr lang="zh-CN" altLang="en-US" dirty="0">
                    <a:latin typeface="+mn-lt"/>
                  </a:rPr>
                  <a:t>是当前阶段待确定的残差深度</a:t>
                </a:r>
                <a:endParaRPr lang="en-US" altLang="zh-CN" dirty="0">
                  <a:latin typeface="+mn-lt"/>
                </a:endParaRPr>
              </a:p>
              <a:p>
                <a:pPr lvl="1"/>
                <a:r>
                  <a:rPr lang="zh-CN" altLang="en-US" dirty="0">
                    <a:latin typeface="+mn-lt"/>
                  </a:rPr>
                  <a:t>遵循 </a:t>
                </a:r>
                <a:r>
                  <a:rPr lang="en-US" altLang="zh-CN" dirty="0">
                    <a:latin typeface="+mn-lt"/>
                  </a:rPr>
                  <a:t>MVSNet</a:t>
                </a:r>
                <a:r>
                  <a:rPr lang="zh-CN" altLang="en-US" dirty="0">
                    <a:latin typeface="+mn-lt"/>
                  </a:rPr>
                  <a:t>，在每个阶段使用</a:t>
                </a:r>
                <a:r>
                  <a:rPr lang="en-US" altLang="zh-CN" dirty="0">
                    <a:latin typeface="+mn-lt"/>
                  </a:rPr>
                  <a:t>3D CNN</a:t>
                </a:r>
                <a:r>
                  <a:rPr lang="zh-CN" altLang="en-US" dirty="0">
                    <a:latin typeface="+mn-lt"/>
                  </a:rPr>
                  <a:t>来正则化代价体积</a:t>
                </a:r>
                <a:endParaRPr lang="en-US" altLang="zh-CN" dirty="0">
                  <a:latin typeface="+mn-lt"/>
                </a:endParaRPr>
              </a:p>
              <a:p>
                <a:pPr lvl="1"/>
                <a:r>
                  <a:rPr lang="en-US" altLang="zh-CN" dirty="0">
                    <a:latin typeface="+mn-lt"/>
                  </a:rPr>
                  <a:t>UCS-Net </a:t>
                </a:r>
                <a:r>
                  <a:rPr lang="zh-CN" altLang="en-US" dirty="0">
                    <a:latin typeface="+mn-lt"/>
                  </a:rPr>
                  <a:t>从粗略预测中估计不确定性，以自适应地调整更精细阶段的搜索范围</a:t>
                </a:r>
                <a:endParaRPr lang="en-US" altLang="zh-CN" dirty="0">
                  <a:latin typeface="+mn-lt"/>
                </a:endParaRPr>
              </a:p>
              <a:p>
                <a:pPr lvl="1"/>
                <a:r>
                  <a:rPr lang="en-US" altLang="zh-CN" dirty="0">
                    <a:latin typeface="+mn-lt"/>
                  </a:rPr>
                  <a:t>CVP-</a:t>
                </a:r>
                <a:r>
                  <a:rPr lang="en-US" altLang="zh-CN" dirty="0" err="1">
                    <a:latin typeface="+mn-lt"/>
                  </a:rPr>
                  <a:t>MVSNet</a:t>
                </a:r>
                <a:r>
                  <a:rPr lang="en-US" altLang="zh-CN" dirty="0">
                    <a:latin typeface="+mn-lt"/>
                  </a:rPr>
                  <a:t> </a:t>
                </a:r>
                <a:r>
                  <a:rPr lang="zh-CN" altLang="en-US" dirty="0">
                    <a:latin typeface="+mn-lt"/>
                  </a:rPr>
                  <a:t>使用提出的最佳深度分辨率（半像素）构建代价体积，以缩小更精细阶段的深度范围</a:t>
                </a:r>
                <a:endParaRPr lang="en-US" altLang="zh-CN" dirty="0">
                  <a:latin typeface="+mn-lt"/>
                </a:endParaRPr>
              </a:p>
              <a:p>
                <a:pPr lvl="1"/>
                <a:r>
                  <a:rPr lang="en-US" altLang="zh-CN" dirty="0">
                    <a:latin typeface="+mn-lt"/>
                  </a:rPr>
                  <a:t>EPP-</a:t>
                </a:r>
                <a:r>
                  <a:rPr lang="en-US" altLang="zh-CN" dirty="0" err="1">
                    <a:latin typeface="+mn-lt"/>
                  </a:rPr>
                  <a:t>MVSNet</a:t>
                </a:r>
                <a:r>
                  <a:rPr lang="en-US" altLang="zh-CN" dirty="0">
                    <a:latin typeface="+mn-lt"/>
                  </a:rPr>
                  <a:t> </a:t>
                </a:r>
                <a:r>
                  <a:rPr lang="zh-CN" altLang="en-US" dirty="0">
                    <a:latin typeface="+mn-lt"/>
                  </a:rPr>
                  <a:t>引入了一个极线汇聚模块，将高分辨率信息汇聚到代价体积中，并引入了一个基于熵的过程来调整深度范围</a:t>
                </a:r>
                <a:endParaRPr lang="en-US" altLang="zh-CN" dirty="0">
                  <a:latin typeface="+mn-lt"/>
                </a:endParaRPr>
              </a:p>
              <a:p>
                <a:pPr lvl="1"/>
                <a:r>
                  <a:rPr lang="en-US" altLang="zh-CN" dirty="0" err="1">
                    <a:latin typeface="+mn-lt"/>
                  </a:rPr>
                  <a:t>TransMVSNet</a:t>
                </a:r>
                <a:r>
                  <a:rPr lang="en-US" altLang="zh-CN" dirty="0">
                    <a:latin typeface="+mn-lt"/>
                  </a:rPr>
                  <a:t> </a:t>
                </a:r>
                <a:r>
                  <a:rPr lang="zh-CN" altLang="en-US" dirty="0">
                    <a:latin typeface="+mn-lt"/>
                  </a:rPr>
                  <a:t>使用特征匹配 </a:t>
                </a:r>
                <a:r>
                  <a:rPr lang="en-US" altLang="zh-CN" dirty="0">
                    <a:latin typeface="+mn-lt"/>
                  </a:rPr>
                  <a:t>Transformer </a:t>
                </a:r>
                <a:r>
                  <a:rPr lang="zh-CN" altLang="en-US" dirty="0">
                    <a:latin typeface="+mn-lt"/>
                  </a:rPr>
                  <a:t>来进行图像内和图像间的鲁棒长程全局上下文聚合</a:t>
                </a:r>
                <a:endParaRPr lang="en-US" altLang="zh-CN" dirty="0">
                  <a:latin typeface="+mn-lt"/>
                </a:endParaRPr>
              </a:p>
              <a:p>
                <a:pPr lvl="1"/>
                <a:r>
                  <a:rPr lang="en-US" altLang="zh-CN" dirty="0">
                    <a:latin typeface="+mn-lt"/>
                  </a:rPr>
                  <a:t>WT-</a:t>
                </a:r>
                <a:r>
                  <a:rPr lang="en-US" altLang="zh-CN" dirty="0" err="1">
                    <a:latin typeface="+mn-lt"/>
                  </a:rPr>
                  <a:t>MVSNet</a:t>
                </a:r>
                <a:r>
                  <a:rPr lang="en-US" altLang="zh-CN" dirty="0">
                    <a:latin typeface="+mn-lt"/>
                  </a:rPr>
                  <a:t> </a:t>
                </a:r>
                <a:r>
                  <a:rPr lang="zh-CN" altLang="en-US" dirty="0">
                    <a:latin typeface="+mn-lt"/>
                  </a:rPr>
                  <a:t>使用基于窗口的极线 </a:t>
                </a:r>
                <a:r>
                  <a:rPr lang="en-US" altLang="zh-CN" dirty="0">
                    <a:latin typeface="+mn-lt"/>
                  </a:rPr>
                  <a:t>Transformer </a:t>
                </a:r>
                <a:r>
                  <a:rPr lang="zh-CN" altLang="en-US" dirty="0">
                    <a:latin typeface="+mn-lt"/>
                  </a:rPr>
                  <a:t>来增强块与块之间的匹配，并使用基于窗口的代价 </a:t>
                </a:r>
                <a:r>
                  <a:rPr lang="en-US" altLang="zh-CN" dirty="0">
                    <a:latin typeface="+mn-lt"/>
                  </a:rPr>
                  <a:t>Transformer </a:t>
                </a:r>
                <a:r>
                  <a:rPr lang="zh-CN" altLang="en-US" dirty="0">
                    <a:latin typeface="+mn-lt"/>
                  </a:rPr>
                  <a:t>来更好地聚合全局信息</a:t>
                </a:r>
              </a:p>
            </p:txBody>
          </p:sp>
        </mc:Choice>
        <mc:Fallback xmlns="">
          <p:sp>
            <p:nvSpPr>
              <p:cNvPr id="6" name="ee4pContent1">
                <a:extLst>
                  <a:ext uri="{FF2B5EF4-FFF2-40B4-BE49-F238E27FC236}">
                    <a16:creationId xmlns:a16="http://schemas.microsoft.com/office/drawing/2014/main" id="{872EBE2D-F937-C856-40F8-014C9AA96B41}"/>
                  </a:ext>
                </a:extLst>
              </p:cNvPr>
              <p:cNvSpPr txBox="1">
                <a:spLocks noRot="1" noChangeAspect="1" noMove="1" noResize="1" noEditPoints="1" noAdjustHandles="1" noChangeArrowheads="1" noChangeShapeType="1" noTextEdit="1"/>
              </p:cNvSpPr>
              <p:nvPr>
                <p:custDataLst>
                  <p:tags r:id="rId7"/>
                </p:custDataLst>
              </p:nvPr>
            </p:nvSpPr>
            <p:spPr>
              <a:xfrm>
                <a:off x="1427850" y="1690689"/>
                <a:ext cx="9925948" cy="4503078"/>
              </a:xfrm>
              <a:prstGeom prst="rect">
                <a:avLst/>
              </a:prstGeom>
              <a:blipFill>
                <a:blip r:embed="rId8"/>
                <a:stretch>
                  <a:fillRect l="-307" b="-1484"/>
                </a:stretch>
              </a:blipFill>
              <a:ln w="9525" cmpd="sng">
                <a:solidFill>
                  <a:schemeClr val="accent1">
                    <a:lumMod val="100000"/>
                  </a:schemeClr>
                </a:solidFill>
                <a:prstDash val="solid"/>
              </a:ln>
            </p:spPr>
            <p:txBody>
              <a:bodyPr/>
              <a:lstStyle/>
              <a:p>
                <a:r>
                  <a:rPr lang="en-US">
                    <a:noFill/>
                  </a:rPr>
                  <a:t> </a:t>
                </a:r>
              </a:p>
            </p:txBody>
          </p:sp>
        </mc:Fallback>
      </mc:AlternateContent>
      <p:sp>
        <p:nvSpPr>
          <p:cNvPr id="8" name="ee4pHeader2">
            <a:extLst>
              <a:ext uri="{FF2B5EF4-FFF2-40B4-BE49-F238E27FC236}">
                <a16:creationId xmlns:a16="http://schemas.microsoft.com/office/drawing/2014/main" id="{620DA7D2-C59D-CF69-63E9-23B8B87161A0}"/>
              </a:ext>
            </a:extLst>
          </p:cNvPr>
          <p:cNvSpPr/>
          <p:nvPr>
            <p:custDataLst>
              <p:tags r:id="rId3"/>
            </p:custDataLst>
          </p:nvPr>
        </p:nvSpPr>
        <p:spPr bwMode="auto">
          <a:xfrm rot="16200000">
            <a:off x="-1118514" y="3647404"/>
            <a:ext cx="4503081" cy="589649"/>
          </a:xfrm>
          <a:prstGeom prst="rect">
            <a:avLst/>
          </a:prstGeom>
          <a:solidFill>
            <a:schemeClr val="accent1">
              <a:lumMod val="100000"/>
            </a:schemeClr>
          </a:solidFill>
          <a:ln w="9525" cmpd="sng">
            <a:solidFill>
              <a:schemeClr val="accent1">
                <a:lumMod val="100000"/>
              </a:schemeClr>
            </a:solidFill>
            <a:prstDash val="solid"/>
            <a:miter lim="800000"/>
            <a:headEnd/>
            <a:tailEnd/>
          </a:ln>
          <a:effectLst/>
        </p:spPr>
        <p:txBody>
          <a:bodyPr lIns="90000" tIns="46800" rIns="90000" bIns="46800" anchor="ctr"/>
          <a:lstStyle/>
          <a:p>
            <a:pPr algn="ctr" eaLnBrk="0" hangingPunct="0">
              <a:spcAft>
                <a:spcPct val="0"/>
              </a:spcAft>
            </a:pPr>
            <a:r>
              <a:rPr lang="en-US" altLang="zh-CN" sz="1600" dirty="0">
                <a:solidFill>
                  <a:schemeClr val="bg1"/>
                </a:solidFill>
              </a:rPr>
              <a:t>Coarse-to-Fine</a:t>
            </a:r>
            <a:endParaRPr lang="en-US" sz="1600" dirty="0">
              <a:solidFill>
                <a:schemeClr val="bg1"/>
              </a:solidFill>
            </a:endParaRPr>
          </a:p>
        </p:txBody>
      </p:sp>
    </p:spTree>
    <p:extLst>
      <p:ext uri="{BB962C8B-B14F-4D97-AF65-F5344CB8AC3E}">
        <p14:creationId xmlns:p14="http://schemas.microsoft.com/office/powerpoint/2010/main" val="31440075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B1CB810C-01DB-C733-01BC-EEED5CBC333A}"/>
              </a:ext>
            </a:extLst>
          </p:cNvPr>
          <p:cNvGraphicFramePr>
            <a:graphicFrameLocks noChangeAspect="1"/>
          </p:cNvGraphicFramePr>
          <p:nvPr>
            <p:custDataLst>
              <p:tags r:id="rId1"/>
            </p:custDataLst>
            <p:extLst>
              <p:ext uri="{D42A27DB-BD31-4B8C-83A1-F6EECF244321}">
                <p14:modId xmlns:p14="http://schemas.microsoft.com/office/powerpoint/2010/main" val="84907679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9" imgW="473" imgH="476" progId="TCLayout.ActiveDocument.1">
                  <p:embed/>
                </p:oleObj>
              </mc:Choice>
              <mc:Fallback>
                <p:oleObj name="think-cell 幻灯片" r:id="rId9" imgW="473" imgH="476" progId="TCLayout.ActiveDocument.1">
                  <p:embed/>
                  <p:pic>
                    <p:nvPicPr>
                      <p:cNvPr id="4" name="think-cell data - do not delete" hidden="1">
                        <a:extLst>
                          <a:ext uri="{FF2B5EF4-FFF2-40B4-BE49-F238E27FC236}">
                            <a16:creationId xmlns:a16="http://schemas.microsoft.com/office/drawing/2014/main" id="{B1CB810C-01DB-C733-01BC-EEED5CBC333A}"/>
                          </a:ext>
                        </a:extLst>
                      </p:cNvPr>
                      <p:cNvPicPr/>
                      <p:nvPr/>
                    </p:nvPicPr>
                    <p:blipFill>
                      <a:blip r:embed="rId10"/>
                      <a:stretch>
                        <a:fillRect/>
                      </a:stretch>
                    </p:blipFill>
                    <p:spPr>
                      <a:xfrm>
                        <a:off x="1588" y="1588"/>
                        <a:ext cx="1588" cy="1588"/>
                      </a:xfrm>
                      <a:prstGeom prst="rect">
                        <a:avLst/>
                      </a:prstGeom>
                    </p:spPr>
                  </p:pic>
                </p:oleObj>
              </mc:Fallback>
            </mc:AlternateContent>
          </a:graphicData>
        </a:graphic>
      </p:graphicFrame>
      <p:sp>
        <p:nvSpPr>
          <p:cNvPr id="11" name="标题 1">
            <a:extLst>
              <a:ext uri="{FF2B5EF4-FFF2-40B4-BE49-F238E27FC236}">
                <a16:creationId xmlns:a16="http://schemas.microsoft.com/office/drawing/2014/main" id="{0F78657C-BD91-D663-7F96-427DA3F22DE1}"/>
              </a:ext>
            </a:extLst>
          </p:cNvPr>
          <p:cNvSpPr>
            <a:spLocks noGrp="1"/>
          </p:cNvSpPr>
          <p:nvPr>
            <p:ph type="title"/>
          </p:nvPr>
        </p:nvSpPr>
        <p:spPr>
          <a:xfrm>
            <a:off x="838200" y="171397"/>
            <a:ext cx="10515600" cy="1325563"/>
          </a:xfrm>
        </p:spPr>
        <p:txBody>
          <a:bodyPr vert="horz"/>
          <a:lstStyle/>
          <a:p>
            <a:r>
              <a:rPr lang="en-US" altLang="zh-CN" dirty="0"/>
              <a:t>Traditional MVS</a:t>
            </a:r>
            <a:endParaRPr lang="en-US" dirty="0"/>
          </a:p>
        </p:txBody>
      </p:sp>
      <p:sp>
        <p:nvSpPr>
          <p:cNvPr id="13" name="ee4pContent1">
            <a:extLst>
              <a:ext uri="{FF2B5EF4-FFF2-40B4-BE49-F238E27FC236}">
                <a16:creationId xmlns:a16="http://schemas.microsoft.com/office/drawing/2014/main" id="{3B6203BD-23FB-8EBF-9208-09B1271C9D94}"/>
              </a:ext>
            </a:extLst>
          </p:cNvPr>
          <p:cNvSpPr txBox="1">
            <a:spLocks/>
          </p:cNvSpPr>
          <p:nvPr>
            <p:custDataLst>
              <p:tags r:id="rId2"/>
            </p:custDataLst>
          </p:nvPr>
        </p:nvSpPr>
        <p:spPr>
          <a:xfrm>
            <a:off x="838200" y="1958698"/>
            <a:ext cx="3346938" cy="398643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体素化方法将三维空间离散化为体素，并将每个体素标记为在表面内部或外部</a:t>
            </a:r>
            <a:endParaRPr lang="en-US" altLang="zh-CN" dirty="0">
              <a:latin typeface="+mn-lt"/>
            </a:endParaRPr>
          </a:p>
          <a:p>
            <a:pPr lvl="1"/>
            <a:r>
              <a:rPr lang="zh-CN" altLang="en-US" dirty="0">
                <a:latin typeface="+mn-lt"/>
              </a:rPr>
              <a:t>由于</a:t>
            </a:r>
            <a:r>
              <a:rPr lang="zh-CN" altLang="en-US" dirty="0">
                <a:solidFill>
                  <a:srgbClr val="FF0000"/>
                </a:solidFill>
                <a:latin typeface="+mn-lt"/>
              </a:rPr>
              <a:t>内存消耗巨大</a:t>
            </a:r>
            <a:r>
              <a:rPr lang="zh-CN" altLang="en-US" dirty="0">
                <a:latin typeface="+mn-lt"/>
              </a:rPr>
              <a:t>，它们仅限于小规模场景</a:t>
            </a:r>
            <a:endParaRPr lang="en-US" dirty="0">
              <a:latin typeface="+mn-lt"/>
            </a:endParaRPr>
          </a:p>
        </p:txBody>
      </p:sp>
      <p:sp>
        <p:nvSpPr>
          <p:cNvPr id="14" name="ee4pContent1">
            <a:extLst>
              <a:ext uri="{FF2B5EF4-FFF2-40B4-BE49-F238E27FC236}">
                <a16:creationId xmlns:a16="http://schemas.microsoft.com/office/drawing/2014/main" id="{30ABA391-0CB1-676D-EF11-1890F1A10E6E}"/>
              </a:ext>
            </a:extLst>
          </p:cNvPr>
          <p:cNvSpPr txBox="1">
            <a:spLocks/>
          </p:cNvSpPr>
          <p:nvPr>
            <p:custDataLst>
              <p:tags r:id="rId3"/>
            </p:custDataLst>
          </p:nvPr>
        </p:nvSpPr>
        <p:spPr>
          <a:xfrm>
            <a:off x="4422531" y="1958698"/>
            <a:ext cx="3346938" cy="398643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点云方法直接作用于三维点，并经常采用传播方法来逐渐使重建更加密集</a:t>
            </a:r>
            <a:endParaRPr lang="en-US" altLang="zh-CN" dirty="0">
              <a:latin typeface="+mn-lt"/>
            </a:endParaRPr>
          </a:p>
          <a:p>
            <a:pPr lvl="1"/>
            <a:r>
              <a:rPr lang="zh-CN" altLang="en-US" dirty="0">
                <a:latin typeface="+mn-lt"/>
              </a:rPr>
              <a:t>由于</a:t>
            </a:r>
            <a:r>
              <a:rPr lang="zh-CN" altLang="en-US" dirty="0">
                <a:solidFill>
                  <a:srgbClr val="FF0000"/>
                </a:solidFill>
                <a:latin typeface="+mn-lt"/>
              </a:rPr>
              <a:t>点云传播是顺序进行的</a:t>
            </a:r>
            <a:r>
              <a:rPr lang="zh-CN" altLang="en-US" dirty="0">
                <a:latin typeface="+mn-lt"/>
              </a:rPr>
              <a:t>，因此这些方法难以并行化，导致处理时间更长</a:t>
            </a:r>
            <a:endParaRPr lang="en-US" altLang="zh-CN" dirty="0">
              <a:latin typeface="+mn-lt"/>
            </a:endParaRPr>
          </a:p>
          <a:p>
            <a:pPr lvl="1"/>
            <a:r>
              <a:rPr lang="zh-CN" altLang="en-US" dirty="0">
                <a:latin typeface="+mn-lt"/>
              </a:rPr>
              <a:t>点云的不规则性和大尺寸也不太适合深度学习，尤其是在大规模场景中</a:t>
            </a:r>
            <a:endParaRPr lang="en-US" dirty="0">
              <a:latin typeface="+mn-lt"/>
            </a:endParaRPr>
          </a:p>
        </p:txBody>
      </p:sp>
      <p:sp>
        <p:nvSpPr>
          <p:cNvPr id="15" name="ee4pContent1">
            <a:extLst>
              <a:ext uri="{FF2B5EF4-FFF2-40B4-BE49-F238E27FC236}">
                <a16:creationId xmlns:a16="http://schemas.microsoft.com/office/drawing/2014/main" id="{1A5DEBBA-B5B7-DF16-D053-52D96987D9B1}"/>
              </a:ext>
            </a:extLst>
          </p:cNvPr>
          <p:cNvSpPr txBox="1">
            <a:spLocks/>
          </p:cNvSpPr>
          <p:nvPr>
            <p:custDataLst>
              <p:tags r:id="rId4"/>
            </p:custDataLst>
          </p:nvPr>
        </p:nvSpPr>
        <p:spPr>
          <a:xfrm>
            <a:off x="8006862" y="1958698"/>
            <a:ext cx="3346938" cy="398643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依赖深度图的方法使用具有</a:t>
            </a:r>
            <a:r>
              <a:rPr lang="zh-CN" altLang="en-US" dirty="0">
                <a:solidFill>
                  <a:srgbClr val="FF0000"/>
                </a:solidFill>
                <a:latin typeface="+mn-lt"/>
              </a:rPr>
              <a:t>光度一致性</a:t>
            </a:r>
            <a:r>
              <a:rPr lang="zh-CN" altLang="en-US" dirty="0">
                <a:latin typeface="+mn-lt"/>
              </a:rPr>
              <a:t>的块匹配来估计单个图像的深度图</a:t>
            </a:r>
            <a:endParaRPr lang="en-US" altLang="zh-CN" dirty="0">
              <a:latin typeface="+mn-lt"/>
            </a:endParaRPr>
          </a:p>
          <a:p>
            <a:pPr lvl="1"/>
            <a:r>
              <a:rPr lang="zh-CN" altLang="en-US" dirty="0">
                <a:latin typeface="+mn-lt"/>
              </a:rPr>
              <a:t>这些深度图被融合成密集表示，例如，点云或网格，作为后处理步骤</a:t>
            </a:r>
            <a:endParaRPr lang="en-US" altLang="zh-CN" dirty="0">
              <a:latin typeface="+mn-lt"/>
            </a:endParaRPr>
          </a:p>
          <a:p>
            <a:pPr lvl="1"/>
            <a:r>
              <a:rPr lang="zh-CN" altLang="en-US" dirty="0">
                <a:latin typeface="+mn-lt"/>
              </a:rPr>
              <a:t>这种设计将重建问题分解为单视角深度估计和深度融合，这明确地提高了灵活性和可扩展性</a:t>
            </a:r>
            <a:endParaRPr lang="en-US" dirty="0">
              <a:latin typeface="+mn-lt"/>
            </a:endParaRPr>
          </a:p>
        </p:txBody>
      </p:sp>
      <p:sp>
        <p:nvSpPr>
          <p:cNvPr id="16" name="ee4pHeader1">
            <a:extLst>
              <a:ext uri="{FF2B5EF4-FFF2-40B4-BE49-F238E27FC236}">
                <a16:creationId xmlns:a16="http://schemas.microsoft.com/office/drawing/2014/main" id="{280F01B9-A0D4-9D4F-6324-336785D83249}"/>
              </a:ext>
            </a:extLst>
          </p:cNvPr>
          <p:cNvSpPr/>
          <p:nvPr>
            <p:custDataLst>
              <p:tags r:id="rId5"/>
            </p:custDataLst>
          </p:nvPr>
        </p:nvSpPr>
        <p:spPr bwMode="auto">
          <a:xfrm>
            <a:off x="838200" y="1496960"/>
            <a:ext cx="3346938"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1600" dirty="0">
                <a:solidFill>
                  <a:schemeClr val="bg1"/>
                </a:solidFill>
              </a:rPr>
              <a:t>V</a:t>
            </a:r>
            <a:r>
              <a:rPr lang="en-US" sz="1600" dirty="0">
                <a:solidFill>
                  <a:schemeClr val="bg1"/>
                </a:solidFill>
              </a:rPr>
              <a:t>olumetric</a:t>
            </a:r>
          </a:p>
        </p:txBody>
      </p:sp>
      <p:sp>
        <p:nvSpPr>
          <p:cNvPr id="17" name="ee4pHeader1">
            <a:extLst>
              <a:ext uri="{FF2B5EF4-FFF2-40B4-BE49-F238E27FC236}">
                <a16:creationId xmlns:a16="http://schemas.microsoft.com/office/drawing/2014/main" id="{84FC510E-7371-9B5F-CF61-62403918A158}"/>
              </a:ext>
            </a:extLst>
          </p:cNvPr>
          <p:cNvSpPr/>
          <p:nvPr>
            <p:custDataLst>
              <p:tags r:id="rId6"/>
            </p:custDataLst>
          </p:nvPr>
        </p:nvSpPr>
        <p:spPr bwMode="auto">
          <a:xfrm>
            <a:off x="4422531" y="1496960"/>
            <a:ext cx="3346938"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sz="1600" dirty="0">
                <a:solidFill>
                  <a:schemeClr val="bg1"/>
                </a:solidFill>
              </a:rPr>
              <a:t>Point Cloud</a:t>
            </a:r>
          </a:p>
        </p:txBody>
      </p:sp>
      <p:sp>
        <p:nvSpPr>
          <p:cNvPr id="18" name="ee4pHeader1">
            <a:extLst>
              <a:ext uri="{FF2B5EF4-FFF2-40B4-BE49-F238E27FC236}">
                <a16:creationId xmlns:a16="http://schemas.microsoft.com/office/drawing/2014/main" id="{80D1E6DA-24AD-3D1A-0D90-851FDAE7D13A}"/>
              </a:ext>
            </a:extLst>
          </p:cNvPr>
          <p:cNvSpPr/>
          <p:nvPr>
            <p:custDataLst>
              <p:tags r:id="rId7"/>
            </p:custDataLst>
          </p:nvPr>
        </p:nvSpPr>
        <p:spPr bwMode="auto">
          <a:xfrm>
            <a:off x="8006862" y="1496960"/>
            <a:ext cx="3346938"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sz="1600" dirty="0">
                <a:solidFill>
                  <a:schemeClr val="bg1"/>
                </a:solidFill>
              </a:rPr>
              <a:t>Depth Map</a:t>
            </a:r>
          </a:p>
        </p:txBody>
      </p:sp>
      <p:pic>
        <p:nvPicPr>
          <p:cNvPr id="5122" name="Picture 2" descr="利用PCL点云下采样实现数据体素化_点云体素化-CSDN博客">
            <a:extLst>
              <a:ext uri="{FF2B5EF4-FFF2-40B4-BE49-F238E27FC236}">
                <a16:creationId xmlns:a16="http://schemas.microsoft.com/office/drawing/2014/main" id="{F6330182-FA4B-22D9-0787-82FA77A9AF81}"/>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3214" t="11795" r="3922" b="4231"/>
          <a:stretch/>
        </p:blipFill>
        <p:spPr bwMode="auto">
          <a:xfrm>
            <a:off x="1382590" y="3429000"/>
            <a:ext cx="2258158" cy="2416819"/>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基于Dynamo的点云BIM自动化建模方法与流程">
            <a:extLst>
              <a:ext uri="{FF2B5EF4-FFF2-40B4-BE49-F238E27FC236}">
                <a16:creationId xmlns:a16="http://schemas.microsoft.com/office/drawing/2014/main" id="{916EEDFD-33D8-DD17-057C-82D3392D2B38}"/>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389440" y="4385040"/>
            <a:ext cx="1413119" cy="1493681"/>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利用OpenCV建立视差图像-人工智能">
            <a:extLst>
              <a:ext uri="{FF2B5EF4-FFF2-40B4-BE49-F238E27FC236}">
                <a16:creationId xmlns:a16="http://schemas.microsoft.com/office/drawing/2014/main" id="{29EDF4C1-7741-76A3-AA0E-1FBF166E2740}"/>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11444" t="7457" r="11857" b="9542"/>
          <a:stretch/>
        </p:blipFill>
        <p:spPr bwMode="auto">
          <a:xfrm>
            <a:off x="9014085" y="4385040"/>
            <a:ext cx="1332492" cy="14936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293166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Cost Volume Regularization—Offline MVS</a:t>
            </a:r>
            <a:endParaRPr lang="en-US" dirty="0"/>
          </a:p>
        </p:txBody>
      </p:sp>
      <p:pic>
        <p:nvPicPr>
          <p:cNvPr id="3" name="图片 2">
            <a:extLst>
              <a:ext uri="{FF2B5EF4-FFF2-40B4-BE49-F238E27FC236}">
                <a16:creationId xmlns:a16="http://schemas.microsoft.com/office/drawing/2014/main" id="{F43DDE97-93F8-8D39-D637-AF17A2D88FDD}"/>
              </a:ext>
            </a:extLst>
          </p:cNvPr>
          <p:cNvPicPr>
            <a:picLocks noChangeAspect="1"/>
          </p:cNvPicPr>
          <p:nvPr/>
        </p:nvPicPr>
        <p:blipFill>
          <a:blip r:embed="rId6"/>
          <a:stretch>
            <a:fillRect/>
          </a:stretch>
        </p:blipFill>
        <p:spPr>
          <a:xfrm>
            <a:off x="989881" y="1690688"/>
            <a:ext cx="10212238" cy="5163154"/>
          </a:xfrm>
          <a:prstGeom prst="rect">
            <a:avLst/>
          </a:prstGeom>
        </p:spPr>
      </p:pic>
      <p:sp>
        <p:nvSpPr>
          <p:cNvPr id="5" name="ee4pContent1">
            <a:extLst>
              <a:ext uri="{FF2B5EF4-FFF2-40B4-BE49-F238E27FC236}">
                <a16:creationId xmlns:a16="http://schemas.microsoft.com/office/drawing/2014/main" id="{72830CCE-7DF3-8A7D-63C9-74D77154E7E3}"/>
              </a:ext>
            </a:extLst>
          </p:cNvPr>
          <p:cNvSpPr txBox="1">
            <a:spLocks/>
          </p:cNvSpPr>
          <p:nvPr>
            <p:custDataLst>
              <p:tags r:id="rId2"/>
            </p:custDataLst>
          </p:nvPr>
        </p:nvSpPr>
        <p:spPr>
          <a:xfrm>
            <a:off x="933089" y="1855701"/>
            <a:ext cx="5257800" cy="2095197"/>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使用</a:t>
            </a:r>
            <a:r>
              <a:rPr lang="en-US" altLang="zh-CN" dirty="0">
                <a:latin typeface="+mn-lt"/>
              </a:rPr>
              <a:t>4D</a:t>
            </a:r>
            <a:r>
              <a:rPr lang="zh-CN" altLang="en-US" dirty="0">
                <a:latin typeface="+mn-lt"/>
              </a:rPr>
              <a:t>代价体积的离线</a:t>
            </a:r>
            <a:r>
              <a:rPr lang="en-US" altLang="zh-CN" dirty="0">
                <a:latin typeface="+mn-lt"/>
              </a:rPr>
              <a:t>MVS</a:t>
            </a:r>
            <a:r>
              <a:rPr lang="zh-CN" altLang="en-US" dirty="0">
                <a:latin typeface="+mn-lt"/>
              </a:rPr>
              <a:t>方法的典型代价正则化方案图示</a:t>
            </a:r>
            <a:endParaRPr lang="en-US" altLang="zh-CN" dirty="0">
              <a:latin typeface="+mn-lt"/>
            </a:endParaRPr>
          </a:p>
          <a:p>
            <a:pPr marL="546100" lvl="2" indent="-342900">
              <a:buFont typeface="+mj-lt"/>
              <a:buAutoNum type="arabicPeriod"/>
            </a:pPr>
            <a:r>
              <a:rPr lang="zh-CN" altLang="en-US" dirty="0">
                <a:latin typeface="+mn-lt"/>
              </a:rPr>
              <a:t>直接</a:t>
            </a:r>
            <a:r>
              <a:rPr lang="en-US" altLang="zh-CN" dirty="0">
                <a:latin typeface="+mn-lt"/>
              </a:rPr>
              <a:t>3D CNN</a:t>
            </a:r>
            <a:r>
              <a:rPr lang="zh-CN" altLang="en-US" dirty="0">
                <a:latin typeface="+mn-lt"/>
              </a:rPr>
              <a:t>正则化应用</a:t>
            </a:r>
            <a:r>
              <a:rPr lang="en-US" altLang="zh-CN" dirty="0">
                <a:latin typeface="+mn-lt"/>
              </a:rPr>
              <a:t>3D CNN</a:t>
            </a:r>
            <a:r>
              <a:rPr lang="zh-CN" altLang="en-US" dirty="0">
                <a:latin typeface="+mn-lt"/>
              </a:rPr>
              <a:t>来聚合上下文信息</a:t>
            </a:r>
            <a:endParaRPr lang="en-US" altLang="zh-CN" dirty="0">
              <a:latin typeface="+mn-lt"/>
            </a:endParaRPr>
          </a:p>
          <a:p>
            <a:pPr marL="546100" lvl="2" indent="-342900">
              <a:buFont typeface="+mj-lt"/>
              <a:buAutoNum type="arabicPeriod"/>
            </a:pPr>
            <a:r>
              <a:rPr lang="zh-CN" altLang="en-US" dirty="0">
                <a:latin typeface="+mn-lt"/>
              </a:rPr>
              <a:t>粗到细正则化基于粗略预测构建多尺度代价体积，并在每个尺度上使用</a:t>
            </a:r>
            <a:r>
              <a:rPr lang="en-US" altLang="zh-CN" dirty="0">
                <a:latin typeface="+mn-lt"/>
              </a:rPr>
              <a:t>3D CNN</a:t>
            </a:r>
            <a:r>
              <a:rPr lang="zh-CN" altLang="en-US" dirty="0">
                <a:latin typeface="+mn-lt"/>
              </a:rPr>
              <a:t>正则化</a:t>
            </a:r>
            <a:endParaRPr lang="en-US" altLang="zh-CN" dirty="0">
              <a:latin typeface="+mn-lt"/>
            </a:endParaRPr>
          </a:p>
          <a:p>
            <a:pPr marL="546100" lvl="2" indent="-342900">
              <a:buFont typeface="+mj-lt"/>
              <a:buAutoNum type="arabicPeriod"/>
            </a:pPr>
            <a:r>
              <a:rPr lang="en-US" altLang="zh-CN" dirty="0">
                <a:latin typeface="+mn-lt"/>
              </a:rPr>
              <a:t>RNN</a:t>
            </a:r>
            <a:r>
              <a:rPr lang="zh-CN" altLang="en-US" dirty="0">
                <a:latin typeface="+mn-lt"/>
              </a:rPr>
              <a:t>正则化顺序地正则化代价体积的</a:t>
            </a:r>
            <a:r>
              <a:rPr lang="en-US" altLang="zh-CN" dirty="0">
                <a:latin typeface="+mn-lt"/>
              </a:rPr>
              <a:t>2D</a:t>
            </a:r>
            <a:r>
              <a:rPr lang="zh-CN" altLang="en-US" dirty="0">
                <a:latin typeface="+mn-lt"/>
              </a:rPr>
              <a:t>切片以减少内存消</a:t>
            </a:r>
            <a:endParaRPr lang="en-US" dirty="0">
              <a:latin typeface="+mn-lt"/>
            </a:endParaRPr>
          </a:p>
        </p:txBody>
      </p:sp>
    </p:spTree>
    <p:extLst>
      <p:ext uri="{BB962C8B-B14F-4D97-AF65-F5344CB8AC3E}">
        <p14:creationId xmlns:p14="http://schemas.microsoft.com/office/powerpoint/2010/main" val="97759853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Cost Volume Regularization—Offline MVS</a:t>
            </a:r>
            <a:endParaRPr lang="en-US" dirty="0"/>
          </a:p>
        </p:txBody>
      </p:sp>
      <p:pic>
        <p:nvPicPr>
          <p:cNvPr id="5" name="图片 4">
            <a:extLst>
              <a:ext uri="{FF2B5EF4-FFF2-40B4-BE49-F238E27FC236}">
                <a16:creationId xmlns:a16="http://schemas.microsoft.com/office/drawing/2014/main" id="{0A2F350A-0504-A704-FB07-C815D5F1BF53}"/>
              </a:ext>
            </a:extLst>
          </p:cNvPr>
          <p:cNvPicPr>
            <a:picLocks noChangeAspect="1"/>
          </p:cNvPicPr>
          <p:nvPr/>
        </p:nvPicPr>
        <p:blipFill>
          <a:blip r:embed="rId5"/>
          <a:stretch>
            <a:fillRect/>
          </a:stretch>
        </p:blipFill>
        <p:spPr>
          <a:xfrm>
            <a:off x="838200" y="1975361"/>
            <a:ext cx="10515600" cy="4436752"/>
          </a:xfrm>
          <a:prstGeom prst="rect">
            <a:avLst/>
          </a:prstGeom>
        </p:spPr>
      </p:pic>
    </p:spTree>
    <p:extLst>
      <p:ext uri="{BB962C8B-B14F-4D97-AF65-F5344CB8AC3E}">
        <p14:creationId xmlns:p14="http://schemas.microsoft.com/office/powerpoint/2010/main" val="183499470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矩形 54">
            <a:hlinkClick r:id="rId29" action="ppaction://hlinksldjump"/>
            <a:extLst>
              <a:ext uri="{FF2B5EF4-FFF2-40B4-BE49-F238E27FC236}">
                <a16:creationId xmlns:a16="http://schemas.microsoft.com/office/drawing/2014/main" id="{8740061D-0ECF-38F6-269D-1960B2253339}"/>
              </a:ext>
            </a:extLst>
          </p:cNvPr>
          <p:cNvSpPr/>
          <p:nvPr>
            <p:custDataLst>
              <p:tags r:id="rId2"/>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92</a:t>
            </a:r>
          </a:p>
        </p:txBody>
      </p:sp>
      <p:sp>
        <p:nvSpPr>
          <p:cNvPr id="54" name="矩形 53">
            <a:hlinkClick r:id="rId29" action="ppaction://hlinksldjump"/>
            <a:extLst>
              <a:ext uri="{FF2B5EF4-FFF2-40B4-BE49-F238E27FC236}">
                <a16:creationId xmlns:a16="http://schemas.microsoft.com/office/drawing/2014/main" id="{3619110B-0A51-3F57-11D7-1509424B456D}"/>
              </a:ext>
            </a:extLst>
          </p:cNvPr>
          <p:cNvSpPr/>
          <p:nvPr>
            <p:custDataLst>
              <p:tags r:id="rId3"/>
            </p:custDataLst>
          </p:nvPr>
        </p:nvSpPr>
        <p:spPr>
          <a:xfrm>
            <a:off x="977959" y="4962946"/>
            <a:ext cx="26577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Loss Function</a:t>
            </a:r>
          </a:p>
        </p:txBody>
      </p:sp>
      <p:sp>
        <p:nvSpPr>
          <p:cNvPr id="53" name="矩形 52">
            <a:hlinkClick r:id="rId29" action="ppaction://hlinksldjump"/>
            <a:extLst>
              <a:ext uri="{FF2B5EF4-FFF2-40B4-BE49-F238E27FC236}">
                <a16:creationId xmlns:a16="http://schemas.microsoft.com/office/drawing/2014/main" id="{16FF817B-F7C4-C81C-E4D8-015C6291166F}"/>
              </a:ext>
            </a:extLst>
          </p:cNvPr>
          <p:cNvSpPr/>
          <p:nvPr>
            <p:custDataLst>
              <p:tags r:id="rId4"/>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8</a:t>
            </a:r>
          </a:p>
        </p:txBody>
      </p:sp>
      <p:sp>
        <p:nvSpPr>
          <p:cNvPr id="52" name="矩形 51">
            <a:hlinkClick r:id="rId30" action="ppaction://hlinksldjump"/>
            <a:extLst>
              <a:ext uri="{FF2B5EF4-FFF2-40B4-BE49-F238E27FC236}">
                <a16:creationId xmlns:a16="http://schemas.microsoft.com/office/drawing/2014/main" id="{DEB62441-1F38-E8A3-13A3-C9B99F896A1A}"/>
              </a:ext>
            </a:extLst>
          </p:cNvPr>
          <p:cNvSpPr/>
          <p:nvPr>
            <p:custDataLst>
              <p:tags r:id="rId5"/>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90</a:t>
            </a:r>
          </a:p>
        </p:txBody>
      </p:sp>
      <p:sp>
        <p:nvSpPr>
          <p:cNvPr id="51" name="矩形 50">
            <a:hlinkClick r:id="rId30" action="ppaction://hlinksldjump"/>
            <a:extLst>
              <a:ext uri="{FF2B5EF4-FFF2-40B4-BE49-F238E27FC236}">
                <a16:creationId xmlns:a16="http://schemas.microsoft.com/office/drawing/2014/main" id="{7F6DAEA6-6B97-2869-163A-D9F4404784C2}"/>
              </a:ext>
            </a:extLst>
          </p:cNvPr>
          <p:cNvSpPr/>
          <p:nvPr>
            <p:custDataLst>
              <p:tags r:id="rId6"/>
            </p:custDataLst>
          </p:nvPr>
        </p:nvSpPr>
        <p:spPr>
          <a:xfrm>
            <a:off x="977959" y="4499335"/>
            <a:ext cx="2657779"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Confidence Estimation</a:t>
            </a:r>
          </a:p>
        </p:txBody>
      </p:sp>
      <p:sp>
        <p:nvSpPr>
          <p:cNvPr id="50" name="矩形 49">
            <a:hlinkClick r:id="rId30" action="ppaction://hlinksldjump"/>
            <a:extLst>
              <a:ext uri="{FF2B5EF4-FFF2-40B4-BE49-F238E27FC236}">
                <a16:creationId xmlns:a16="http://schemas.microsoft.com/office/drawing/2014/main" id="{585FFF6A-6DE8-3962-8308-7C7305001238}"/>
              </a:ext>
            </a:extLst>
          </p:cNvPr>
          <p:cNvSpPr/>
          <p:nvPr>
            <p:custDataLst>
              <p:tags r:id="rId7"/>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7</a:t>
            </a:r>
          </a:p>
        </p:txBody>
      </p:sp>
      <p:sp>
        <p:nvSpPr>
          <p:cNvPr id="49" name="矩形 48">
            <a:hlinkClick r:id="rId31" action="ppaction://hlinksldjump"/>
            <a:extLst>
              <a:ext uri="{FF2B5EF4-FFF2-40B4-BE49-F238E27FC236}">
                <a16:creationId xmlns:a16="http://schemas.microsoft.com/office/drawing/2014/main" id="{F07CE760-2FBF-D6FE-087A-404D0D918BD1}"/>
              </a:ext>
            </a:extLst>
          </p:cNvPr>
          <p:cNvSpPr/>
          <p:nvPr>
            <p:custDataLst>
              <p:tags r:id="rId8"/>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88</a:t>
            </a:r>
          </a:p>
        </p:txBody>
      </p:sp>
      <p:sp>
        <p:nvSpPr>
          <p:cNvPr id="48" name="矩形 47">
            <a:hlinkClick r:id="rId31" action="ppaction://hlinksldjump"/>
            <a:extLst>
              <a:ext uri="{FF2B5EF4-FFF2-40B4-BE49-F238E27FC236}">
                <a16:creationId xmlns:a16="http://schemas.microsoft.com/office/drawing/2014/main" id="{630736D0-F179-C5BB-A210-6964B93C3A6F}"/>
              </a:ext>
            </a:extLst>
          </p:cNvPr>
          <p:cNvSpPr/>
          <p:nvPr>
            <p:custDataLst>
              <p:tags r:id="rId9"/>
            </p:custDataLst>
          </p:nvPr>
        </p:nvSpPr>
        <p:spPr>
          <a:xfrm>
            <a:off x="977959" y="4035725"/>
            <a:ext cx="26577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Depth Refinement</a:t>
            </a:r>
          </a:p>
        </p:txBody>
      </p:sp>
      <p:sp>
        <p:nvSpPr>
          <p:cNvPr id="47" name="矩形 46">
            <a:hlinkClick r:id="rId31" action="ppaction://hlinksldjump"/>
            <a:extLst>
              <a:ext uri="{FF2B5EF4-FFF2-40B4-BE49-F238E27FC236}">
                <a16:creationId xmlns:a16="http://schemas.microsoft.com/office/drawing/2014/main" id="{761564E5-F4A6-6962-7844-1C87AAABDCD0}"/>
              </a:ext>
            </a:extLst>
          </p:cNvPr>
          <p:cNvSpPr/>
          <p:nvPr>
            <p:custDataLst>
              <p:tags r:id="rId10"/>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46" name="矩形 45">
            <a:hlinkClick r:id="rId32" action="ppaction://hlinksldjump"/>
            <a:extLst>
              <a:ext uri="{FF2B5EF4-FFF2-40B4-BE49-F238E27FC236}">
                <a16:creationId xmlns:a16="http://schemas.microsoft.com/office/drawing/2014/main" id="{651A007A-9271-91F5-7CDB-F83C0EE2F995}"/>
              </a:ext>
            </a:extLst>
          </p:cNvPr>
          <p:cNvSpPr/>
          <p:nvPr>
            <p:custDataLst>
              <p:tags r:id="rId11"/>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85</a:t>
            </a:r>
          </a:p>
        </p:txBody>
      </p:sp>
      <p:sp>
        <p:nvSpPr>
          <p:cNvPr id="45" name="矩形 44">
            <a:hlinkClick r:id="rId32" action="ppaction://hlinksldjump"/>
            <a:extLst>
              <a:ext uri="{FF2B5EF4-FFF2-40B4-BE49-F238E27FC236}">
                <a16:creationId xmlns:a16="http://schemas.microsoft.com/office/drawing/2014/main" id="{D3D9A894-2962-A3B6-1A11-3E7E35D1865B}"/>
              </a:ext>
            </a:extLst>
          </p:cNvPr>
          <p:cNvSpPr/>
          <p:nvPr>
            <p:custDataLst>
              <p:tags r:id="rId12"/>
            </p:custDataLst>
          </p:nvPr>
        </p:nvSpPr>
        <p:spPr>
          <a:xfrm>
            <a:off x="977959" y="3572115"/>
            <a:ext cx="26577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Depth Estimation</a:t>
            </a:r>
          </a:p>
        </p:txBody>
      </p:sp>
      <p:sp>
        <p:nvSpPr>
          <p:cNvPr id="44" name="矩形 43">
            <a:hlinkClick r:id="rId32" action="ppaction://hlinksldjump"/>
            <a:extLst>
              <a:ext uri="{FF2B5EF4-FFF2-40B4-BE49-F238E27FC236}">
                <a16:creationId xmlns:a16="http://schemas.microsoft.com/office/drawing/2014/main" id="{30EE743A-8008-A93F-A972-1626F732AC2D}"/>
              </a:ext>
            </a:extLst>
          </p:cNvPr>
          <p:cNvSpPr/>
          <p:nvPr>
            <p:custDataLst>
              <p:tags r:id="rId13"/>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43" name="矩形 42">
            <a:extLst>
              <a:ext uri="{FF2B5EF4-FFF2-40B4-BE49-F238E27FC236}">
                <a16:creationId xmlns:a16="http://schemas.microsoft.com/office/drawing/2014/main" id="{B4EAFB10-06A4-C6DF-DA2C-50DB7B36DDFD}"/>
              </a:ext>
            </a:extLst>
          </p:cNvPr>
          <p:cNvSpPr/>
          <p:nvPr>
            <p:custDataLst>
              <p:tags r:id="rId14"/>
            </p:custDataLst>
          </p:nvPr>
        </p:nvSpPr>
        <p:spPr>
          <a:xfrm>
            <a:off x="977959" y="310850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42" name="矩形 41">
            <a:hlinkClick r:id="rId33" action="ppaction://hlinksldjump"/>
            <a:extLst>
              <a:ext uri="{FF2B5EF4-FFF2-40B4-BE49-F238E27FC236}">
                <a16:creationId xmlns:a16="http://schemas.microsoft.com/office/drawing/2014/main" id="{AE4C18A1-2583-2E46-6332-CC330E3AB872}"/>
              </a:ext>
            </a:extLst>
          </p:cNvPr>
          <p:cNvSpPr/>
          <p:nvPr>
            <p:custDataLst>
              <p:tags r:id="rId15"/>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82</a:t>
            </a:r>
          </a:p>
        </p:txBody>
      </p:sp>
      <p:sp>
        <p:nvSpPr>
          <p:cNvPr id="41" name="矩形 40">
            <a:hlinkClick r:id="rId33" action="ppaction://hlinksldjump"/>
            <a:extLst>
              <a:ext uri="{FF2B5EF4-FFF2-40B4-BE49-F238E27FC236}">
                <a16:creationId xmlns:a16="http://schemas.microsoft.com/office/drawing/2014/main" id="{0CCC628D-A144-7994-D566-31D8BCE08C58}"/>
              </a:ext>
            </a:extLst>
          </p:cNvPr>
          <p:cNvSpPr/>
          <p:nvPr>
            <p:custDataLst>
              <p:tags r:id="rId16"/>
            </p:custDataLst>
          </p:nvPr>
        </p:nvSpPr>
        <p:spPr>
          <a:xfrm>
            <a:off x="977959" y="3108505"/>
            <a:ext cx="26577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Iterative Update</a:t>
            </a:r>
          </a:p>
        </p:txBody>
      </p:sp>
      <p:sp>
        <p:nvSpPr>
          <p:cNvPr id="40" name="矩形 39">
            <a:hlinkClick r:id="rId33" action="ppaction://hlinksldjump"/>
            <a:extLst>
              <a:ext uri="{FF2B5EF4-FFF2-40B4-BE49-F238E27FC236}">
                <a16:creationId xmlns:a16="http://schemas.microsoft.com/office/drawing/2014/main" id="{A4B4E1FB-6FFF-971E-346C-AC52ADE4E39C}"/>
              </a:ext>
            </a:extLst>
          </p:cNvPr>
          <p:cNvSpPr/>
          <p:nvPr>
            <p:custDataLst>
              <p:tags r:id="rId17"/>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39" name="矩形 38">
            <a:hlinkClick r:id="rId34" action="ppaction://hlinksldjump"/>
            <a:extLst>
              <a:ext uri="{FF2B5EF4-FFF2-40B4-BE49-F238E27FC236}">
                <a16:creationId xmlns:a16="http://schemas.microsoft.com/office/drawing/2014/main" id="{A74A32E8-F2A3-42B4-B4A9-07B2D2BED76C}"/>
              </a:ext>
            </a:extLst>
          </p:cNvPr>
          <p:cNvSpPr/>
          <p:nvPr>
            <p:custDataLst>
              <p:tags r:id="rId18"/>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69</a:t>
            </a:r>
          </a:p>
        </p:txBody>
      </p:sp>
      <p:sp>
        <p:nvSpPr>
          <p:cNvPr id="38" name="矩形 37">
            <a:hlinkClick r:id="rId34" action="ppaction://hlinksldjump"/>
            <a:extLst>
              <a:ext uri="{FF2B5EF4-FFF2-40B4-BE49-F238E27FC236}">
                <a16:creationId xmlns:a16="http://schemas.microsoft.com/office/drawing/2014/main" id="{A94EF285-4721-69FE-DE20-E5BF6AC33A66}"/>
              </a:ext>
            </a:extLst>
          </p:cNvPr>
          <p:cNvSpPr/>
          <p:nvPr>
            <p:custDataLst>
              <p:tags r:id="rId19"/>
            </p:custDataLst>
          </p:nvPr>
        </p:nvSpPr>
        <p:spPr>
          <a:xfrm>
            <a:off x="977959" y="2644895"/>
            <a:ext cx="26577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Cost Volume Regularization</a:t>
            </a:r>
          </a:p>
        </p:txBody>
      </p:sp>
      <p:sp>
        <p:nvSpPr>
          <p:cNvPr id="37" name="矩形 36">
            <a:hlinkClick r:id="rId34" action="ppaction://hlinksldjump"/>
            <a:extLst>
              <a:ext uri="{FF2B5EF4-FFF2-40B4-BE49-F238E27FC236}">
                <a16:creationId xmlns:a16="http://schemas.microsoft.com/office/drawing/2014/main" id="{F9363EBB-6DB7-1D85-161C-1E5D73BFB858}"/>
              </a:ext>
            </a:extLst>
          </p:cNvPr>
          <p:cNvSpPr/>
          <p:nvPr>
            <p:custDataLst>
              <p:tags r:id="rId20"/>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36" name="矩形 35">
            <a:hlinkClick r:id="rId35" action="ppaction://hlinksldjump"/>
            <a:extLst>
              <a:ext uri="{FF2B5EF4-FFF2-40B4-BE49-F238E27FC236}">
                <a16:creationId xmlns:a16="http://schemas.microsoft.com/office/drawing/2014/main" id="{29762E55-2BDD-8EE4-D5EC-8E1169004DAE}"/>
              </a:ext>
            </a:extLst>
          </p:cNvPr>
          <p:cNvSpPr/>
          <p:nvPr>
            <p:custDataLst>
              <p:tags r:id="rId2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65</a:t>
            </a:r>
          </a:p>
        </p:txBody>
      </p:sp>
      <p:sp>
        <p:nvSpPr>
          <p:cNvPr id="35" name="矩形 34">
            <a:hlinkClick r:id="rId35" action="ppaction://hlinksldjump"/>
            <a:extLst>
              <a:ext uri="{FF2B5EF4-FFF2-40B4-BE49-F238E27FC236}">
                <a16:creationId xmlns:a16="http://schemas.microsoft.com/office/drawing/2014/main" id="{603608AD-DC74-0359-EDC0-4FBAEEA7969C}"/>
              </a:ext>
            </a:extLst>
          </p:cNvPr>
          <p:cNvSpPr/>
          <p:nvPr>
            <p:custDataLst>
              <p:tags r:id="rId22"/>
            </p:custDataLst>
          </p:nvPr>
        </p:nvSpPr>
        <p:spPr>
          <a:xfrm>
            <a:off x="977959" y="2181285"/>
            <a:ext cx="26577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Cost Volume Construction</a:t>
            </a:r>
          </a:p>
        </p:txBody>
      </p:sp>
      <p:sp>
        <p:nvSpPr>
          <p:cNvPr id="34" name="矩形 33">
            <a:hlinkClick r:id="rId35" action="ppaction://hlinksldjump"/>
            <a:extLst>
              <a:ext uri="{FF2B5EF4-FFF2-40B4-BE49-F238E27FC236}">
                <a16:creationId xmlns:a16="http://schemas.microsoft.com/office/drawing/2014/main" id="{1FC977A1-CA26-E981-BE25-00DA5523B3E6}"/>
              </a:ext>
            </a:extLst>
          </p:cNvPr>
          <p:cNvSpPr/>
          <p:nvPr>
            <p:custDataLst>
              <p:tags r:id="rId2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33" name="矩形 32">
            <a:hlinkClick r:id="rId36" action="ppaction://hlinksldjump"/>
            <a:extLst>
              <a:ext uri="{FF2B5EF4-FFF2-40B4-BE49-F238E27FC236}">
                <a16:creationId xmlns:a16="http://schemas.microsoft.com/office/drawing/2014/main" id="{50C50DB2-2FE4-8B0B-C1AA-D69F84501320}"/>
              </a:ext>
            </a:extLst>
          </p:cNvPr>
          <p:cNvSpPr/>
          <p:nvPr>
            <p:custDataLst>
              <p:tags r:id="rId24"/>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63</a:t>
            </a:r>
          </a:p>
        </p:txBody>
      </p:sp>
      <p:sp>
        <p:nvSpPr>
          <p:cNvPr id="32" name="矩形 31">
            <a:hlinkClick r:id="rId36" action="ppaction://hlinksldjump"/>
            <a:extLst>
              <a:ext uri="{FF2B5EF4-FFF2-40B4-BE49-F238E27FC236}">
                <a16:creationId xmlns:a16="http://schemas.microsoft.com/office/drawing/2014/main" id="{A74C9EE4-8BCC-9B8A-0743-8DBDD612DF25}"/>
              </a:ext>
            </a:extLst>
          </p:cNvPr>
          <p:cNvSpPr/>
          <p:nvPr>
            <p:custDataLst>
              <p:tags r:id="rId25"/>
            </p:custDataLst>
          </p:nvPr>
        </p:nvSpPr>
        <p:spPr>
          <a:xfrm>
            <a:off x="977959" y="1717675"/>
            <a:ext cx="26577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Feature Extraction</a:t>
            </a:r>
          </a:p>
        </p:txBody>
      </p:sp>
      <p:sp>
        <p:nvSpPr>
          <p:cNvPr id="31" name="矩形 30">
            <a:hlinkClick r:id="rId36" action="ppaction://hlinksldjump"/>
            <a:extLst>
              <a:ext uri="{FF2B5EF4-FFF2-40B4-BE49-F238E27FC236}">
                <a16:creationId xmlns:a16="http://schemas.microsoft.com/office/drawing/2014/main" id="{CE5E0F0A-DF81-1DDB-2CBA-25B9AB71CFEA}"/>
              </a:ext>
            </a:extLst>
          </p:cNvPr>
          <p:cNvSpPr/>
          <p:nvPr>
            <p:custDataLst>
              <p:tags r:id="rId26"/>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30" name="标题 29">
            <a:extLst>
              <a:ext uri="{FF2B5EF4-FFF2-40B4-BE49-F238E27FC236}">
                <a16:creationId xmlns:a16="http://schemas.microsoft.com/office/drawing/2014/main" id="{38EEA827-3122-C851-8FC7-CB87B737D6D1}"/>
              </a:ext>
            </a:extLst>
          </p:cNvPr>
          <p:cNvSpPr>
            <a:spLocks noGrp="1"/>
          </p:cNvSpPr>
          <p:nvPr>
            <p:ph type="title"/>
            <p:custDataLst>
              <p:tags r:id="rId27"/>
            </p:custDataLst>
          </p:nvPr>
        </p:nvSpPr>
        <p:spPr/>
        <p:txBody>
          <a:bodyPr/>
          <a:lstStyle/>
          <a:p>
            <a:r>
              <a:rPr lang="en-US"/>
              <a:t>Supervised Depth Estimation</a:t>
            </a:r>
          </a:p>
        </p:txBody>
      </p:sp>
    </p:spTree>
    <p:custDataLst>
      <p:tags r:id="rId1"/>
    </p:custDataLst>
    <p:extLst>
      <p:ext uri="{BB962C8B-B14F-4D97-AF65-F5344CB8AC3E}">
        <p14:creationId xmlns:p14="http://schemas.microsoft.com/office/powerpoint/2010/main" val="214492415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5" imgW="473" imgH="476" progId="TCLayout.ActiveDocument.1">
                  <p:embed/>
                </p:oleObj>
              </mc:Choice>
              <mc:Fallback>
                <p:oleObj name="think-cell 幻灯片" r:id="rId5"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Iterative Update</a:t>
            </a:r>
            <a:endParaRPr lang="en-US" dirty="0"/>
          </a:p>
        </p:txBody>
      </p:sp>
      <p:sp>
        <p:nvSpPr>
          <p:cNvPr id="5" name="ee4pContent1">
            <a:extLst>
              <a:ext uri="{FF2B5EF4-FFF2-40B4-BE49-F238E27FC236}">
                <a16:creationId xmlns:a16="http://schemas.microsoft.com/office/drawing/2014/main" id="{9CA757F6-4988-69F4-12F0-0DE2287700D7}"/>
              </a:ext>
            </a:extLst>
          </p:cNvPr>
          <p:cNvSpPr txBox="1">
            <a:spLocks/>
          </p:cNvSpPr>
          <p:nvPr>
            <p:custDataLst>
              <p:tags r:id="rId2"/>
            </p:custDataLst>
          </p:nvPr>
        </p:nvSpPr>
        <p:spPr>
          <a:xfrm>
            <a:off x="838200" y="1690689"/>
            <a:ext cx="6502880" cy="2165319"/>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与传统方法不同，某些方法采用迭代更新来逐步细化深度图</a:t>
            </a:r>
            <a:endParaRPr lang="en-US" altLang="zh-CN" dirty="0">
              <a:latin typeface="+mn-lt"/>
            </a:endParaRPr>
          </a:p>
          <a:p>
            <a:pPr lvl="1"/>
            <a:r>
              <a:rPr lang="zh-CN" altLang="en-US" dirty="0">
                <a:latin typeface="+mn-lt"/>
              </a:rPr>
              <a:t>通过基于连续迭代迭代更新深度图，这些方法可以逐步提高重建的三维场景的精度和一致性。此外，能够控制迭代次数使用户能够根据具体的应用需求灵活地优先考虑计算效率或重建质量</a:t>
            </a:r>
            <a:endParaRPr lang="en-US" altLang="zh-CN" dirty="0">
              <a:latin typeface="+mn-lt"/>
            </a:endParaRPr>
          </a:p>
          <a:p>
            <a:pPr lvl="1"/>
            <a:r>
              <a:rPr lang="zh-CN" altLang="en-US" dirty="0">
                <a:latin typeface="+mn-lt"/>
              </a:rPr>
              <a:t>一些方法将迭代 </a:t>
            </a:r>
            <a:r>
              <a:rPr lang="en-US" altLang="zh-CN" dirty="0" err="1">
                <a:latin typeface="+mn-lt"/>
              </a:rPr>
              <a:t>PatchMatch</a:t>
            </a:r>
            <a:r>
              <a:rPr lang="en-US" altLang="zh-CN" dirty="0">
                <a:latin typeface="+mn-lt"/>
              </a:rPr>
              <a:t> </a:t>
            </a:r>
            <a:r>
              <a:rPr lang="zh-CN" altLang="en-US" dirty="0">
                <a:latin typeface="+mn-lt"/>
              </a:rPr>
              <a:t>与深度学习相结合</a:t>
            </a:r>
            <a:endParaRPr lang="en-US" altLang="zh-CN" dirty="0">
              <a:latin typeface="+mn-lt"/>
            </a:endParaRPr>
          </a:p>
          <a:p>
            <a:pPr lvl="2"/>
            <a:r>
              <a:rPr lang="zh-CN" altLang="en-US" dirty="0">
                <a:latin typeface="+mn-lt"/>
              </a:rPr>
              <a:t>基于 </a:t>
            </a:r>
            <a:r>
              <a:rPr lang="en-US" altLang="zh-CN" dirty="0" err="1">
                <a:latin typeface="+mn-lt"/>
              </a:rPr>
              <a:t>IterMVS</a:t>
            </a:r>
            <a:r>
              <a:rPr lang="en-US" altLang="zh-CN" dirty="0">
                <a:latin typeface="+mn-lt"/>
              </a:rPr>
              <a:t> </a:t>
            </a:r>
            <a:r>
              <a:rPr lang="zh-CN" altLang="en-US" dirty="0">
                <a:latin typeface="+mn-lt"/>
              </a:rPr>
              <a:t>，</a:t>
            </a:r>
            <a:r>
              <a:rPr lang="en-US" altLang="zh-CN" dirty="0">
                <a:latin typeface="+mn-lt"/>
              </a:rPr>
              <a:t>RIAV-MVS </a:t>
            </a:r>
            <a:r>
              <a:rPr lang="zh-CN" altLang="en-US" dirty="0">
                <a:latin typeface="+mn-lt"/>
              </a:rPr>
              <a:t>使用</a:t>
            </a:r>
            <a:r>
              <a:rPr lang="en-US" altLang="zh-CN" dirty="0">
                <a:latin typeface="+mn-lt"/>
              </a:rPr>
              <a:t>3</a:t>
            </a:r>
            <a:r>
              <a:rPr lang="zh-CN" altLang="en-US" dirty="0">
                <a:latin typeface="+mn-lt"/>
              </a:rPr>
              <a:t>层 </a:t>
            </a:r>
            <a:r>
              <a:rPr lang="en-US" altLang="zh-CN" dirty="0">
                <a:latin typeface="+mn-lt"/>
              </a:rPr>
              <a:t>GRU </a:t>
            </a:r>
            <a:r>
              <a:rPr lang="zh-CN" altLang="en-US" dirty="0">
                <a:latin typeface="+mn-lt"/>
              </a:rPr>
              <a:t>迭代细化索引场</a:t>
            </a:r>
            <a:endParaRPr lang="en-US" altLang="zh-CN" dirty="0">
              <a:latin typeface="+mn-lt"/>
            </a:endParaRPr>
          </a:p>
          <a:p>
            <a:pPr lvl="2"/>
            <a:r>
              <a:rPr lang="en-US" altLang="zh-CN" dirty="0">
                <a:latin typeface="+mn-lt"/>
              </a:rPr>
              <a:t>IGEV-MVS </a:t>
            </a:r>
            <a:r>
              <a:rPr lang="zh-CN" altLang="en-US" dirty="0">
                <a:latin typeface="+mn-lt"/>
              </a:rPr>
              <a:t>迭代更新从几何编码代价体和相关体对回归出的视差图</a:t>
            </a:r>
            <a:endParaRPr lang="en-US" dirty="0">
              <a:latin typeface="+mn-lt"/>
            </a:endParaRPr>
          </a:p>
        </p:txBody>
      </p:sp>
      <p:pic>
        <p:nvPicPr>
          <p:cNvPr id="6" name="图片 5">
            <a:extLst>
              <a:ext uri="{FF2B5EF4-FFF2-40B4-BE49-F238E27FC236}">
                <a16:creationId xmlns:a16="http://schemas.microsoft.com/office/drawing/2014/main" id="{DB094D4E-8506-0865-616F-CA3D464B1C18}"/>
              </a:ext>
            </a:extLst>
          </p:cNvPr>
          <p:cNvPicPr>
            <a:picLocks noChangeAspect="1"/>
          </p:cNvPicPr>
          <p:nvPr/>
        </p:nvPicPr>
        <p:blipFill>
          <a:blip r:embed="rId7"/>
          <a:stretch>
            <a:fillRect/>
          </a:stretch>
        </p:blipFill>
        <p:spPr>
          <a:xfrm>
            <a:off x="7488346" y="1690688"/>
            <a:ext cx="3865454" cy="2293476"/>
          </a:xfrm>
          <a:prstGeom prst="rect">
            <a:avLst/>
          </a:prstGeom>
        </p:spPr>
      </p:pic>
      <p:pic>
        <p:nvPicPr>
          <p:cNvPr id="7" name="图片 6">
            <a:extLst>
              <a:ext uri="{FF2B5EF4-FFF2-40B4-BE49-F238E27FC236}">
                <a16:creationId xmlns:a16="http://schemas.microsoft.com/office/drawing/2014/main" id="{43045E0C-3DB0-597D-AB6D-9DDF2C3EAA68}"/>
              </a:ext>
            </a:extLst>
          </p:cNvPr>
          <p:cNvPicPr>
            <a:picLocks noChangeAspect="1"/>
          </p:cNvPicPr>
          <p:nvPr/>
        </p:nvPicPr>
        <p:blipFill>
          <a:blip r:embed="rId8"/>
          <a:stretch>
            <a:fillRect/>
          </a:stretch>
        </p:blipFill>
        <p:spPr>
          <a:xfrm>
            <a:off x="10018681" y="3984164"/>
            <a:ext cx="1335119" cy="2731482"/>
          </a:xfrm>
          <a:prstGeom prst="rect">
            <a:avLst/>
          </a:prstGeom>
        </p:spPr>
      </p:pic>
      <p:sp>
        <p:nvSpPr>
          <p:cNvPr id="8" name="ee4pContent1">
            <a:extLst>
              <a:ext uri="{FF2B5EF4-FFF2-40B4-BE49-F238E27FC236}">
                <a16:creationId xmlns:a16="http://schemas.microsoft.com/office/drawing/2014/main" id="{6B00FB48-43D8-7A58-93C3-B25F50BF718C}"/>
              </a:ext>
            </a:extLst>
          </p:cNvPr>
          <p:cNvSpPr txBox="1">
            <a:spLocks/>
          </p:cNvSpPr>
          <p:nvPr>
            <p:custDataLst>
              <p:tags r:id="rId3"/>
            </p:custDataLst>
          </p:nvPr>
        </p:nvSpPr>
        <p:spPr>
          <a:xfrm>
            <a:off x="838199" y="4045789"/>
            <a:ext cx="9030420" cy="2731482"/>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err="1">
                <a:latin typeface="+mn-lt"/>
              </a:rPr>
              <a:t>PatchMatch</a:t>
            </a:r>
            <a:r>
              <a:rPr lang="en-US" altLang="zh-CN" dirty="0">
                <a:latin typeface="+mn-lt"/>
              </a:rPr>
              <a:t> </a:t>
            </a:r>
            <a:r>
              <a:rPr lang="zh-CN" altLang="en-US" dirty="0">
                <a:latin typeface="+mn-lt"/>
              </a:rPr>
              <a:t>算法广泛应用于许多传统的 </a:t>
            </a:r>
            <a:r>
              <a:rPr lang="en-US" altLang="zh-CN" dirty="0">
                <a:latin typeface="+mn-lt"/>
              </a:rPr>
              <a:t>MVS </a:t>
            </a:r>
            <a:r>
              <a:rPr lang="zh-CN" altLang="en-US" dirty="0">
                <a:latin typeface="+mn-lt"/>
              </a:rPr>
              <a:t>方法</a:t>
            </a:r>
            <a:endParaRPr lang="en-US" altLang="zh-CN" dirty="0">
              <a:latin typeface="+mn-lt"/>
            </a:endParaRPr>
          </a:p>
          <a:p>
            <a:pPr lvl="1"/>
            <a:r>
              <a:rPr lang="en-US" altLang="zh-CN" dirty="0" err="1">
                <a:latin typeface="+mn-lt"/>
              </a:rPr>
              <a:t>PatchMatch</a:t>
            </a:r>
            <a:r>
              <a:rPr lang="en-US" altLang="zh-CN" dirty="0">
                <a:latin typeface="+mn-lt"/>
              </a:rPr>
              <a:t> </a:t>
            </a:r>
            <a:r>
              <a:rPr lang="zh-CN" altLang="en-US" dirty="0">
                <a:latin typeface="+mn-lt"/>
              </a:rPr>
              <a:t>算法主要包括：随机初始化、假设传播到邻域以及评估以选择最佳解决方案</a:t>
            </a:r>
            <a:endParaRPr lang="en-US" altLang="zh-CN" dirty="0">
              <a:latin typeface="+mn-lt"/>
            </a:endParaRPr>
          </a:p>
          <a:p>
            <a:pPr lvl="1"/>
            <a:r>
              <a:rPr lang="zh-CN" altLang="en-US" dirty="0">
                <a:latin typeface="+mn-lt"/>
              </a:rPr>
              <a:t>初始化后，该方法在传播和评估之间迭代，直到收敛。传统方法通常为传播设计固定的模式</a:t>
            </a:r>
            <a:endParaRPr lang="en-US" altLang="zh-CN" dirty="0">
              <a:latin typeface="+mn-lt"/>
            </a:endParaRPr>
          </a:p>
          <a:p>
            <a:pPr lvl="1"/>
            <a:r>
              <a:rPr lang="zh-CN" altLang="en-US" dirty="0">
                <a:latin typeface="+mn-lt"/>
              </a:rPr>
              <a:t>最近，</a:t>
            </a:r>
            <a:r>
              <a:rPr lang="en-US" altLang="zh-CN" dirty="0" err="1">
                <a:latin typeface="+mn-lt"/>
              </a:rPr>
              <a:t>PatchmatchNet</a:t>
            </a:r>
            <a:r>
              <a:rPr lang="en-US" altLang="zh-CN" dirty="0">
                <a:latin typeface="+mn-lt"/>
              </a:rPr>
              <a:t> </a:t>
            </a:r>
            <a:r>
              <a:rPr lang="zh-CN" altLang="en-US" dirty="0">
                <a:latin typeface="+mn-lt"/>
              </a:rPr>
              <a:t>提出了学习自适应传播和代价聚合模块，这使得 </a:t>
            </a:r>
            <a:r>
              <a:rPr lang="en-US" altLang="zh-CN" dirty="0" err="1">
                <a:latin typeface="+mn-lt"/>
              </a:rPr>
              <a:t>PatchMatch</a:t>
            </a:r>
            <a:r>
              <a:rPr lang="en-US" altLang="zh-CN" dirty="0">
                <a:latin typeface="+mn-lt"/>
              </a:rPr>
              <a:t> </a:t>
            </a:r>
            <a:r>
              <a:rPr lang="zh-CN" altLang="en-US" dirty="0">
                <a:latin typeface="+mn-lt"/>
              </a:rPr>
              <a:t>能够更快地收敛并提供更准确的深度图</a:t>
            </a:r>
            <a:endParaRPr lang="en-US" altLang="zh-CN" dirty="0">
              <a:latin typeface="+mn-lt"/>
            </a:endParaRPr>
          </a:p>
          <a:p>
            <a:pPr lvl="1"/>
            <a:r>
              <a:rPr lang="zh-CN" altLang="en-US" dirty="0">
                <a:latin typeface="+mn-lt"/>
              </a:rPr>
              <a:t>与传统方法那样从静态的邻域样本中简单地传播深度样本不同，</a:t>
            </a:r>
            <a:r>
              <a:rPr lang="en-US" altLang="zh-CN" dirty="0" err="1">
                <a:latin typeface="+mn-lt"/>
              </a:rPr>
              <a:t>PatchmatchNet</a:t>
            </a:r>
            <a:r>
              <a:rPr lang="en-US" altLang="zh-CN" dirty="0">
                <a:latin typeface="+mn-lt"/>
              </a:rPr>
              <a:t> </a:t>
            </a:r>
            <a:r>
              <a:rPr lang="zh-CN" altLang="en-US" dirty="0">
                <a:latin typeface="+mn-lt"/>
              </a:rPr>
              <a:t>在图像特征的引导下，自适应地从相同表面的像素中收集样本</a:t>
            </a:r>
            <a:endParaRPr lang="en-US" altLang="zh-CN" dirty="0">
              <a:latin typeface="+mn-lt"/>
            </a:endParaRPr>
          </a:p>
          <a:p>
            <a:pPr lvl="1"/>
            <a:r>
              <a:rPr lang="en-US" altLang="zh-CN" dirty="0" err="1">
                <a:latin typeface="+mn-lt"/>
              </a:rPr>
              <a:t>PatchMatch</a:t>
            </a:r>
            <a:r>
              <a:rPr lang="en-US" altLang="zh-CN" dirty="0">
                <a:latin typeface="+mn-lt"/>
              </a:rPr>
              <a:t>-RL </a:t>
            </a:r>
            <a:r>
              <a:rPr lang="zh-CN" altLang="en-US" dirty="0">
                <a:latin typeface="+mn-lt"/>
              </a:rPr>
              <a:t>以由粗到细的结构联合估计深度、法线和可见性。考虑到基于 </a:t>
            </a:r>
            <a:r>
              <a:rPr lang="en-US" altLang="zh-CN" dirty="0">
                <a:latin typeface="+mn-lt"/>
              </a:rPr>
              <a:t>argmax </a:t>
            </a:r>
            <a:r>
              <a:rPr lang="zh-CN" altLang="en-US" dirty="0">
                <a:latin typeface="+mn-lt"/>
              </a:rPr>
              <a:t>的 </a:t>
            </a:r>
            <a:r>
              <a:rPr lang="en-US" altLang="zh-CN" dirty="0" err="1">
                <a:latin typeface="+mn-lt"/>
              </a:rPr>
              <a:t>PatchMatch</a:t>
            </a:r>
            <a:r>
              <a:rPr lang="en-US" altLang="zh-CN" dirty="0">
                <a:latin typeface="+mn-lt"/>
              </a:rPr>
              <a:t> </a:t>
            </a:r>
            <a:r>
              <a:rPr lang="zh-CN" altLang="en-US" dirty="0">
                <a:latin typeface="+mn-lt"/>
              </a:rPr>
              <a:t>硬决策</a:t>
            </a:r>
            <a:r>
              <a:rPr lang="en-US" altLang="zh-CN" dirty="0">
                <a:latin typeface="+mn-lt"/>
              </a:rPr>
              <a:t>/</a:t>
            </a:r>
            <a:r>
              <a:rPr lang="zh-CN" altLang="en-US" dirty="0">
                <a:latin typeface="+mn-lt"/>
              </a:rPr>
              <a:t>采样不可微，</a:t>
            </a:r>
            <a:r>
              <a:rPr lang="en-US" altLang="zh-CN" dirty="0" err="1">
                <a:latin typeface="+mn-lt"/>
              </a:rPr>
              <a:t>PatMatch</a:t>
            </a:r>
            <a:r>
              <a:rPr lang="en-US" altLang="zh-CN" dirty="0">
                <a:latin typeface="+mn-lt"/>
              </a:rPr>
              <a:t>-RL </a:t>
            </a:r>
            <a:r>
              <a:rPr lang="zh-CN" altLang="en-US" dirty="0">
                <a:latin typeface="+mn-lt"/>
              </a:rPr>
              <a:t>在训练中采用了强化学习</a:t>
            </a:r>
          </a:p>
        </p:txBody>
      </p:sp>
    </p:spTree>
    <p:extLst>
      <p:ext uri="{BB962C8B-B14F-4D97-AF65-F5344CB8AC3E}">
        <p14:creationId xmlns:p14="http://schemas.microsoft.com/office/powerpoint/2010/main" val="373037086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Iterative Update</a:t>
            </a:r>
            <a:endParaRPr lang="en-US" dirty="0"/>
          </a:p>
        </p:txBody>
      </p:sp>
      <p:sp>
        <p:nvSpPr>
          <p:cNvPr id="5" name="ee4pContent1">
            <a:extLst>
              <a:ext uri="{FF2B5EF4-FFF2-40B4-BE49-F238E27FC236}">
                <a16:creationId xmlns:a16="http://schemas.microsoft.com/office/drawing/2014/main" id="{9CA757F6-4988-69F4-12F0-0DE2287700D7}"/>
              </a:ext>
            </a:extLst>
          </p:cNvPr>
          <p:cNvSpPr txBox="1">
            <a:spLocks/>
          </p:cNvSpPr>
          <p:nvPr>
            <p:custDataLst>
              <p:tags r:id="rId2"/>
            </p:custDataLst>
          </p:nvPr>
        </p:nvSpPr>
        <p:spPr>
          <a:xfrm>
            <a:off x="838199" y="1690688"/>
            <a:ext cx="10515599" cy="289856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最近，</a:t>
            </a:r>
            <a:r>
              <a:rPr lang="en-US" altLang="zh-CN" dirty="0">
                <a:latin typeface="+mn-lt"/>
              </a:rPr>
              <a:t>RAFT </a:t>
            </a:r>
            <a:r>
              <a:rPr lang="zh-CN" altLang="en-US" dirty="0">
                <a:latin typeface="+mn-lt"/>
              </a:rPr>
              <a:t>使用 </a:t>
            </a:r>
            <a:r>
              <a:rPr lang="en-US" altLang="zh-CN" dirty="0">
                <a:latin typeface="+mn-lt"/>
              </a:rPr>
              <a:t>GRU </a:t>
            </a:r>
            <a:r>
              <a:rPr lang="zh-CN" altLang="en-US" dirty="0">
                <a:latin typeface="+mn-lt"/>
              </a:rPr>
              <a:t>迭代更新运动场来估计光流</a:t>
            </a:r>
            <a:endParaRPr lang="en-US" altLang="zh-CN" dirty="0">
              <a:latin typeface="+mn-lt"/>
            </a:endParaRPr>
          </a:p>
          <a:p>
            <a:pPr lvl="2"/>
            <a:r>
              <a:rPr lang="zh-CN" altLang="en-US" dirty="0">
                <a:latin typeface="+mn-lt"/>
              </a:rPr>
              <a:t>在多视图立体视觉（</a:t>
            </a:r>
            <a:r>
              <a:rPr lang="en-US" altLang="zh-CN" dirty="0">
                <a:latin typeface="+mn-lt"/>
              </a:rPr>
              <a:t>MVS</a:t>
            </a:r>
            <a:r>
              <a:rPr lang="zh-CN" altLang="en-US" dirty="0">
                <a:latin typeface="+mn-lt"/>
              </a:rPr>
              <a:t>）中，一些方法也采用了这种方法来提高效率和灵活性</a:t>
            </a:r>
            <a:endParaRPr lang="en-US" altLang="zh-CN" dirty="0">
              <a:latin typeface="+mn-lt"/>
            </a:endParaRPr>
          </a:p>
          <a:p>
            <a:pPr lvl="2"/>
            <a:r>
              <a:rPr lang="en-US" altLang="zh-CN" dirty="0" err="1">
                <a:latin typeface="+mn-lt"/>
              </a:rPr>
              <a:t>IterMVS</a:t>
            </a:r>
            <a:r>
              <a:rPr lang="en-US" altLang="zh-CN" dirty="0">
                <a:latin typeface="+mn-lt"/>
              </a:rPr>
              <a:t> </a:t>
            </a:r>
            <a:r>
              <a:rPr lang="zh-CN" altLang="en-US" dirty="0">
                <a:latin typeface="+mn-lt"/>
              </a:rPr>
              <a:t>提出了一种轻量级的基于 </a:t>
            </a:r>
            <a:r>
              <a:rPr lang="en-US" altLang="zh-CN" dirty="0">
                <a:latin typeface="+mn-lt"/>
              </a:rPr>
              <a:t>GRU </a:t>
            </a:r>
            <a:r>
              <a:rPr lang="zh-CN" altLang="en-US" dirty="0">
                <a:latin typeface="+mn-lt"/>
              </a:rPr>
              <a:t>的概率估计器，它在其隐藏状态中编码每个像素的深度概率分布</a:t>
            </a:r>
            <a:endParaRPr lang="en-US" altLang="zh-CN" dirty="0">
              <a:latin typeface="+mn-lt"/>
            </a:endParaRPr>
          </a:p>
          <a:p>
            <a:pPr lvl="2"/>
            <a:r>
              <a:rPr lang="en-US" altLang="zh-CN" dirty="0">
                <a:latin typeface="+mn-lt"/>
              </a:rPr>
              <a:t>CER-MVS </a:t>
            </a:r>
            <a:r>
              <a:rPr lang="zh-CN" altLang="en-US" dirty="0">
                <a:latin typeface="+mn-lt"/>
              </a:rPr>
              <a:t>和 </a:t>
            </a:r>
            <a:r>
              <a:rPr lang="en-US" altLang="zh-CN" dirty="0" err="1">
                <a:latin typeface="+mn-lt"/>
              </a:rPr>
              <a:t>Effi</a:t>
            </a:r>
            <a:r>
              <a:rPr lang="en-US" altLang="zh-CN" dirty="0">
                <a:latin typeface="+mn-lt"/>
              </a:rPr>
              <a:t>-MVS </a:t>
            </a:r>
            <a:r>
              <a:rPr lang="zh-CN" altLang="en-US" dirty="0">
                <a:latin typeface="+mn-lt"/>
              </a:rPr>
              <a:t>都将 </a:t>
            </a:r>
            <a:r>
              <a:rPr lang="en-US" altLang="zh-CN" dirty="0">
                <a:latin typeface="+mn-lt"/>
              </a:rPr>
              <a:t>RAFT </a:t>
            </a:r>
            <a:r>
              <a:rPr lang="zh-CN" altLang="en-US" dirty="0">
                <a:latin typeface="+mn-lt"/>
              </a:rPr>
              <a:t>模块嵌入到一个由粗到细的结构中，该结构输出一个残差，并将其添加到之前的深度中</a:t>
            </a:r>
            <a:endParaRPr lang="en-US" altLang="zh-CN" dirty="0">
              <a:latin typeface="+mn-lt"/>
            </a:endParaRPr>
          </a:p>
          <a:p>
            <a:pPr lvl="2"/>
            <a:r>
              <a:rPr lang="en-US" altLang="zh-CN" dirty="0" err="1">
                <a:latin typeface="+mn-lt"/>
              </a:rPr>
              <a:t>MaGNet</a:t>
            </a:r>
            <a:r>
              <a:rPr lang="en-US" altLang="zh-CN" dirty="0">
                <a:latin typeface="+mn-lt"/>
              </a:rPr>
              <a:t> </a:t>
            </a:r>
            <a:r>
              <a:rPr lang="zh-CN" altLang="en-US" dirty="0">
                <a:latin typeface="+mn-lt"/>
              </a:rPr>
              <a:t>使用匹配分数迭代更新每个像素的深度高斯分布</a:t>
            </a:r>
            <a:endParaRPr lang="en-US" altLang="zh-CN" dirty="0">
              <a:latin typeface="+mn-lt"/>
            </a:endParaRPr>
          </a:p>
          <a:p>
            <a:pPr lvl="2"/>
            <a:r>
              <a:rPr lang="en-US" altLang="zh-CN" dirty="0">
                <a:latin typeface="+mn-lt"/>
              </a:rPr>
              <a:t>DELS-MVS </a:t>
            </a:r>
            <a:r>
              <a:rPr lang="zh-CN" altLang="en-US" dirty="0">
                <a:latin typeface="+mn-lt"/>
              </a:rPr>
              <a:t>提出了一种极线残差网络，沿着相应的极线在源图像中搜索对应点，并以迭代的方式缩小搜索空间</a:t>
            </a:r>
            <a:endParaRPr lang="en-US" altLang="zh-CN" dirty="0">
              <a:latin typeface="+mn-lt"/>
            </a:endParaRPr>
          </a:p>
          <a:p>
            <a:pPr lvl="2"/>
            <a:r>
              <a:rPr lang="zh-CN" altLang="en-US" dirty="0">
                <a:latin typeface="+mn-lt"/>
              </a:rPr>
              <a:t>基于 </a:t>
            </a:r>
            <a:r>
              <a:rPr lang="en-US" altLang="zh-CN" dirty="0" err="1">
                <a:latin typeface="+mn-lt"/>
              </a:rPr>
              <a:t>IterMVS</a:t>
            </a:r>
            <a:r>
              <a:rPr lang="en-US" altLang="zh-CN" dirty="0">
                <a:latin typeface="+mn-lt"/>
              </a:rPr>
              <a:t> </a:t>
            </a:r>
            <a:r>
              <a:rPr lang="zh-CN" altLang="en-US" dirty="0">
                <a:latin typeface="+mn-lt"/>
              </a:rPr>
              <a:t>，</a:t>
            </a:r>
            <a:r>
              <a:rPr lang="en-US" altLang="zh-CN" dirty="0">
                <a:latin typeface="+mn-lt"/>
              </a:rPr>
              <a:t>RIAV-MVS </a:t>
            </a:r>
            <a:r>
              <a:rPr lang="zh-CN" altLang="en-US" dirty="0">
                <a:latin typeface="+mn-lt"/>
              </a:rPr>
              <a:t>使用</a:t>
            </a:r>
            <a:r>
              <a:rPr lang="en-US" altLang="zh-CN" dirty="0">
                <a:latin typeface="+mn-lt"/>
              </a:rPr>
              <a:t>3</a:t>
            </a:r>
            <a:r>
              <a:rPr lang="zh-CN" altLang="en-US" dirty="0">
                <a:latin typeface="+mn-lt"/>
              </a:rPr>
              <a:t>层 </a:t>
            </a:r>
            <a:r>
              <a:rPr lang="en-US" altLang="zh-CN" dirty="0">
                <a:latin typeface="+mn-lt"/>
              </a:rPr>
              <a:t>GRU </a:t>
            </a:r>
            <a:r>
              <a:rPr lang="zh-CN" altLang="en-US" dirty="0">
                <a:latin typeface="+mn-lt"/>
              </a:rPr>
              <a:t>迭代细化索引场</a:t>
            </a:r>
            <a:endParaRPr lang="en-US" altLang="zh-CN" dirty="0">
              <a:latin typeface="+mn-lt"/>
            </a:endParaRPr>
          </a:p>
          <a:p>
            <a:pPr lvl="2"/>
            <a:r>
              <a:rPr lang="en-US" altLang="zh-CN" dirty="0">
                <a:latin typeface="+mn-lt"/>
              </a:rPr>
              <a:t>IGEV-MVS </a:t>
            </a:r>
            <a:r>
              <a:rPr lang="zh-CN" altLang="en-US" dirty="0">
                <a:latin typeface="+mn-lt"/>
              </a:rPr>
              <a:t>迭代更新从几何编码代价体和相关体对回归出的视差图</a:t>
            </a:r>
            <a:endParaRPr lang="en-US" dirty="0">
              <a:latin typeface="+mn-lt"/>
            </a:endParaRPr>
          </a:p>
        </p:txBody>
      </p:sp>
    </p:spTree>
    <p:extLst>
      <p:ext uri="{BB962C8B-B14F-4D97-AF65-F5344CB8AC3E}">
        <p14:creationId xmlns:p14="http://schemas.microsoft.com/office/powerpoint/2010/main" val="214414453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矩形 54">
            <a:hlinkClick r:id="rId29" action="ppaction://hlinksldjump"/>
            <a:extLst>
              <a:ext uri="{FF2B5EF4-FFF2-40B4-BE49-F238E27FC236}">
                <a16:creationId xmlns:a16="http://schemas.microsoft.com/office/drawing/2014/main" id="{98A92372-6DE5-083B-8497-19D4077B4B98}"/>
              </a:ext>
            </a:extLst>
          </p:cNvPr>
          <p:cNvSpPr/>
          <p:nvPr>
            <p:custDataLst>
              <p:tags r:id="rId2"/>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92</a:t>
            </a:r>
          </a:p>
        </p:txBody>
      </p:sp>
      <p:sp>
        <p:nvSpPr>
          <p:cNvPr id="54" name="矩形 53">
            <a:hlinkClick r:id="rId29" action="ppaction://hlinksldjump"/>
            <a:extLst>
              <a:ext uri="{FF2B5EF4-FFF2-40B4-BE49-F238E27FC236}">
                <a16:creationId xmlns:a16="http://schemas.microsoft.com/office/drawing/2014/main" id="{4FFDB138-8AAC-3A7D-60F9-FA7E7101CA66}"/>
              </a:ext>
            </a:extLst>
          </p:cNvPr>
          <p:cNvSpPr/>
          <p:nvPr>
            <p:custDataLst>
              <p:tags r:id="rId3"/>
            </p:custDataLst>
          </p:nvPr>
        </p:nvSpPr>
        <p:spPr>
          <a:xfrm>
            <a:off x="977959" y="4962946"/>
            <a:ext cx="26577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Loss Function</a:t>
            </a:r>
          </a:p>
        </p:txBody>
      </p:sp>
      <p:sp>
        <p:nvSpPr>
          <p:cNvPr id="53" name="矩形 52">
            <a:hlinkClick r:id="rId29" action="ppaction://hlinksldjump"/>
            <a:extLst>
              <a:ext uri="{FF2B5EF4-FFF2-40B4-BE49-F238E27FC236}">
                <a16:creationId xmlns:a16="http://schemas.microsoft.com/office/drawing/2014/main" id="{5CC8C642-114B-3C63-384E-44B0EEB6B6CB}"/>
              </a:ext>
            </a:extLst>
          </p:cNvPr>
          <p:cNvSpPr/>
          <p:nvPr>
            <p:custDataLst>
              <p:tags r:id="rId4"/>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8</a:t>
            </a:r>
          </a:p>
        </p:txBody>
      </p:sp>
      <p:sp>
        <p:nvSpPr>
          <p:cNvPr id="52" name="矩形 51">
            <a:hlinkClick r:id="rId30" action="ppaction://hlinksldjump"/>
            <a:extLst>
              <a:ext uri="{FF2B5EF4-FFF2-40B4-BE49-F238E27FC236}">
                <a16:creationId xmlns:a16="http://schemas.microsoft.com/office/drawing/2014/main" id="{AB0A9131-C413-2186-38CB-CA7C9F1A9EA7}"/>
              </a:ext>
            </a:extLst>
          </p:cNvPr>
          <p:cNvSpPr/>
          <p:nvPr>
            <p:custDataLst>
              <p:tags r:id="rId5"/>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90</a:t>
            </a:r>
          </a:p>
        </p:txBody>
      </p:sp>
      <p:sp>
        <p:nvSpPr>
          <p:cNvPr id="51" name="矩形 50">
            <a:hlinkClick r:id="rId30" action="ppaction://hlinksldjump"/>
            <a:extLst>
              <a:ext uri="{FF2B5EF4-FFF2-40B4-BE49-F238E27FC236}">
                <a16:creationId xmlns:a16="http://schemas.microsoft.com/office/drawing/2014/main" id="{37F7FDEE-C83F-5B06-30DA-F2DA9E1DDF20}"/>
              </a:ext>
            </a:extLst>
          </p:cNvPr>
          <p:cNvSpPr/>
          <p:nvPr>
            <p:custDataLst>
              <p:tags r:id="rId6"/>
            </p:custDataLst>
          </p:nvPr>
        </p:nvSpPr>
        <p:spPr>
          <a:xfrm>
            <a:off x="977959" y="4499335"/>
            <a:ext cx="2657779"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Confidence Estimation</a:t>
            </a:r>
          </a:p>
        </p:txBody>
      </p:sp>
      <p:sp>
        <p:nvSpPr>
          <p:cNvPr id="50" name="矩形 49">
            <a:hlinkClick r:id="rId30" action="ppaction://hlinksldjump"/>
            <a:extLst>
              <a:ext uri="{FF2B5EF4-FFF2-40B4-BE49-F238E27FC236}">
                <a16:creationId xmlns:a16="http://schemas.microsoft.com/office/drawing/2014/main" id="{4D84DBB4-B94D-1B31-9823-9AA0B98FE587}"/>
              </a:ext>
            </a:extLst>
          </p:cNvPr>
          <p:cNvSpPr/>
          <p:nvPr>
            <p:custDataLst>
              <p:tags r:id="rId7"/>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7</a:t>
            </a:r>
          </a:p>
        </p:txBody>
      </p:sp>
      <p:sp>
        <p:nvSpPr>
          <p:cNvPr id="49" name="矩形 48">
            <a:hlinkClick r:id="rId31" action="ppaction://hlinksldjump"/>
            <a:extLst>
              <a:ext uri="{FF2B5EF4-FFF2-40B4-BE49-F238E27FC236}">
                <a16:creationId xmlns:a16="http://schemas.microsoft.com/office/drawing/2014/main" id="{4D9C1112-E5FF-742B-1E5A-FEBEFACB49BF}"/>
              </a:ext>
            </a:extLst>
          </p:cNvPr>
          <p:cNvSpPr/>
          <p:nvPr>
            <p:custDataLst>
              <p:tags r:id="rId8"/>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88</a:t>
            </a:r>
          </a:p>
        </p:txBody>
      </p:sp>
      <p:sp>
        <p:nvSpPr>
          <p:cNvPr id="48" name="矩形 47">
            <a:hlinkClick r:id="rId31" action="ppaction://hlinksldjump"/>
            <a:extLst>
              <a:ext uri="{FF2B5EF4-FFF2-40B4-BE49-F238E27FC236}">
                <a16:creationId xmlns:a16="http://schemas.microsoft.com/office/drawing/2014/main" id="{81CC55DE-5A10-59E0-2509-AC5FBAB53B20}"/>
              </a:ext>
            </a:extLst>
          </p:cNvPr>
          <p:cNvSpPr/>
          <p:nvPr>
            <p:custDataLst>
              <p:tags r:id="rId9"/>
            </p:custDataLst>
          </p:nvPr>
        </p:nvSpPr>
        <p:spPr>
          <a:xfrm>
            <a:off x="977959" y="4035725"/>
            <a:ext cx="26577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Depth Refinement</a:t>
            </a:r>
          </a:p>
        </p:txBody>
      </p:sp>
      <p:sp>
        <p:nvSpPr>
          <p:cNvPr id="47" name="矩形 46">
            <a:hlinkClick r:id="rId31" action="ppaction://hlinksldjump"/>
            <a:extLst>
              <a:ext uri="{FF2B5EF4-FFF2-40B4-BE49-F238E27FC236}">
                <a16:creationId xmlns:a16="http://schemas.microsoft.com/office/drawing/2014/main" id="{3E6BD353-64B7-196B-D435-F4771A131E4A}"/>
              </a:ext>
            </a:extLst>
          </p:cNvPr>
          <p:cNvSpPr/>
          <p:nvPr>
            <p:custDataLst>
              <p:tags r:id="rId10"/>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46" name="矩形 45">
            <a:extLst>
              <a:ext uri="{FF2B5EF4-FFF2-40B4-BE49-F238E27FC236}">
                <a16:creationId xmlns:a16="http://schemas.microsoft.com/office/drawing/2014/main" id="{AB34EB8D-4B69-FE7F-73C7-E3EDA4026758}"/>
              </a:ext>
            </a:extLst>
          </p:cNvPr>
          <p:cNvSpPr/>
          <p:nvPr>
            <p:custDataLst>
              <p:tags r:id="rId11"/>
            </p:custDataLst>
          </p:nvPr>
        </p:nvSpPr>
        <p:spPr>
          <a:xfrm>
            <a:off x="977959" y="357211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45" name="矩形 44">
            <a:hlinkClick r:id="rId32" action="ppaction://hlinksldjump"/>
            <a:extLst>
              <a:ext uri="{FF2B5EF4-FFF2-40B4-BE49-F238E27FC236}">
                <a16:creationId xmlns:a16="http://schemas.microsoft.com/office/drawing/2014/main" id="{34627B07-CA60-8A57-695E-D458E9BDB3D3}"/>
              </a:ext>
            </a:extLst>
          </p:cNvPr>
          <p:cNvSpPr/>
          <p:nvPr>
            <p:custDataLst>
              <p:tags r:id="rId12"/>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85</a:t>
            </a:r>
          </a:p>
        </p:txBody>
      </p:sp>
      <p:sp>
        <p:nvSpPr>
          <p:cNvPr id="44" name="矩形 43">
            <a:hlinkClick r:id="rId32" action="ppaction://hlinksldjump"/>
            <a:extLst>
              <a:ext uri="{FF2B5EF4-FFF2-40B4-BE49-F238E27FC236}">
                <a16:creationId xmlns:a16="http://schemas.microsoft.com/office/drawing/2014/main" id="{04414283-51BD-43A6-9BE1-DBCBFAA047C0}"/>
              </a:ext>
            </a:extLst>
          </p:cNvPr>
          <p:cNvSpPr/>
          <p:nvPr>
            <p:custDataLst>
              <p:tags r:id="rId13"/>
            </p:custDataLst>
          </p:nvPr>
        </p:nvSpPr>
        <p:spPr>
          <a:xfrm>
            <a:off x="977959" y="3572115"/>
            <a:ext cx="26577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Depth Estimation</a:t>
            </a:r>
          </a:p>
        </p:txBody>
      </p:sp>
      <p:sp>
        <p:nvSpPr>
          <p:cNvPr id="43" name="矩形 42">
            <a:hlinkClick r:id="rId32" action="ppaction://hlinksldjump"/>
            <a:extLst>
              <a:ext uri="{FF2B5EF4-FFF2-40B4-BE49-F238E27FC236}">
                <a16:creationId xmlns:a16="http://schemas.microsoft.com/office/drawing/2014/main" id="{9FE4C25A-BCC2-C8D5-0E37-5CE6B9D9D693}"/>
              </a:ext>
            </a:extLst>
          </p:cNvPr>
          <p:cNvSpPr/>
          <p:nvPr>
            <p:custDataLst>
              <p:tags r:id="rId14"/>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42" name="矩形 41">
            <a:hlinkClick r:id="rId33" action="ppaction://hlinksldjump"/>
            <a:extLst>
              <a:ext uri="{FF2B5EF4-FFF2-40B4-BE49-F238E27FC236}">
                <a16:creationId xmlns:a16="http://schemas.microsoft.com/office/drawing/2014/main" id="{BC066C17-387B-788C-7C92-2A5F4E994100}"/>
              </a:ext>
            </a:extLst>
          </p:cNvPr>
          <p:cNvSpPr/>
          <p:nvPr>
            <p:custDataLst>
              <p:tags r:id="rId15"/>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82</a:t>
            </a:r>
          </a:p>
        </p:txBody>
      </p:sp>
      <p:sp>
        <p:nvSpPr>
          <p:cNvPr id="41" name="矩形 40">
            <a:hlinkClick r:id="rId33" action="ppaction://hlinksldjump"/>
            <a:extLst>
              <a:ext uri="{FF2B5EF4-FFF2-40B4-BE49-F238E27FC236}">
                <a16:creationId xmlns:a16="http://schemas.microsoft.com/office/drawing/2014/main" id="{FA51E0E4-02EF-8440-13E5-257CAF2EA514}"/>
              </a:ext>
            </a:extLst>
          </p:cNvPr>
          <p:cNvSpPr/>
          <p:nvPr>
            <p:custDataLst>
              <p:tags r:id="rId16"/>
            </p:custDataLst>
          </p:nvPr>
        </p:nvSpPr>
        <p:spPr>
          <a:xfrm>
            <a:off x="977959" y="3108505"/>
            <a:ext cx="26577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Iterative Update</a:t>
            </a:r>
          </a:p>
        </p:txBody>
      </p:sp>
      <p:sp>
        <p:nvSpPr>
          <p:cNvPr id="40" name="矩形 39">
            <a:hlinkClick r:id="rId33" action="ppaction://hlinksldjump"/>
            <a:extLst>
              <a:ext uri="{FF2B5EF4-FFF2-40B4-BE49-F238E27FC236}">
                <a16:creationId xmlns:a16="http://schemas.microsoft.com/office/drawing/2014/main" id="{105111D4-6DD4-038E-0FA2-A9A1EC1EC769}"/>
              </a:ext>
            </a:extLst>
          </p:cNvPr>
          <p:cNvSpPr/>
          <p:nvPr>
            <p:custDataLst>
              <p:tags r:id="rId17"/>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39" name="矩形 38">
            <a:hlinkClick r:id="rId34" action="ppaction://hlinksldjump"/>
            <a:extLst>
              <a:ext uri="{FF2B5EF4-FFF2-40B4-BE49-F238E27FC236}">
                <a16:creationId xmlns:a16="http://schemas.microsoft.com/office/drawing/2014/main" id="{676C0D1E-0506-EAF6-1DB7-42DCC5BA61C3}"/>
              </a:ext>
            </a:extLst>
          </p:cNvPr>
          <p:cNvSpPr/>
          <p:nvPr>
            <p:custDataLst>
              <p:tags r:id="rId18"/>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69</a:t>
            </a:r>
          </a:p>
        </p:txBody>
      </p:sp>
      <p:sp>
        <p:nvSpPr>
          <p:cNvPr id="38" name="矩形 37">
            <a:hlinkClick r:id="rId34" action="ppaction://hlinksldjump"/>
            <a:extLst>
              <a:ext uri="{FF2B5EF4-FFF2-40B4-BE49-F238E27FC236}">
                <a16:creationId xmlns:a16="http://schemas.microsoft.com/office/drawing/2014/main" id="{B9E9EA44-9112-FC57-7341-381C2DFB1BC0}"/>
              </a:ext>
            </a:extLst>
          </p:cNvPr>
          <p:cNvSpPr/>
          <p:nvPr>
            <p:custDataLst>
              <p:tags r:id="rId19"/>
            </p:custDataLst>
          </p:nvPr>
        </p:nvSpPr>
        <p:spPr>
          <a:xfrm>
            <a:off x="977959" y="2644895"/>
            <a:ext cx="26577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Cost Volume Regularization</a:t>
            </a:r>
          </a:p>
        </p:txBody>
      </p:sp>
      <p:sp>
        <p:nvSpPr>
          <p:cNvPr id="37" name="矩形 36">
            <a:hlinkClick r:id="rId34" action="ppaction://hlinksldjump"/>
            <a:extLst>
              <a:ext uri="{FF2B5EF4-FFF2-40B4-BE49-F238E27FC236}">
                <a16:creationId xmlns:a16="http://schemas.microsoft.com/office/drawing/2014/main" id="{8E150339-D9A8-B6F7-320D-CC707729533F}"/>
              </a:ext>
            </a:extLst>
          </p:cNvPr>
          <p:cNvSpPr/>
          <p:nvPr>
            <p:custDataLst>
              <p:tags r:id="rId20"/>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36" name="矩形 35">
            <a:hlinkClick r:id="rId35" action="ppaction://hlinksldjump"/>
            <a:extLst>
              <a:ext uri="{FF2B5EF4-FFF2-40B4-BE49-F238E27FC236}">
                <a16:creationId xmlns:a16="http://schemas.microsoft.com/office/drawing/2014/main" id="{B38B4E5F-2C8C-57F7-2B85-64552E789E55}"/>
              </a:ext>
            </a:extLst>
          </p:cNvPr>
          <p:cNvSpPr/>
          <p:nvPr>
            <p:custDataLst>
              <p:tags r:id="rId2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65</a:t>
            </a:r>
          </a:p>
        </p:txBody>
      </p:sp>
      <p:sp>
        <p:nvSpPr>
          <p:cNvPr id="35" name="矩形 34">
            <a:hlinkClick r:id="rId35" action="ppaction://hlinksldjump"/>
            <a:extLst>
              <a:ext uri="{FF2B5EF4-FFF2-40B4-BE49-F238E27FC236}">
                <a16:creationId xmlns:a16="http://schemas.microsoft.com/office/drawing/2014/main" id="{8241324F-2BE3-8600-1E29-5F9EDA172E98}"/>
              </a:ext>
            </a:extLst>
          </p:cNvPr>
          <p:cNvSpPr/>
          <p:nvPr>
            <p:custDataLst>
              <p:tags r:id="rId22"/>
            </p:custDataLst>
          </p:nvPr>
        </p:nvSpPr>
        <p:spPr>
          <a:xfrm>
            <a:off x="977959" y="2181285"/>
            <a:ext cx="26577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Cost Volume Construction</a:t>
            </a:r>
          </a:p>
        </p:txBody>
      </p:sp>
      <p:sp>
        <p:nvSpPr>
          <p:cNvPr id="34" name="矩形 33">
            <a:hlinkClick r:id="rId35" action="ppaction://hlinksldjump"/>
            <a:extLst>
              <a:ext uri="{FF2B5EF4-FFF2-40B4-BE49-F238E27FC236}">
                <a16:creationId xmlns:a16="http://schemas.microsoft.com/office/drawing/2014/main" id="{6A0BD9E1-F39A-3B3A-0333-1BD1159CA0C6}"/>
              </a:ext>
            </a:extLst>
          </p:cNvPr>
          <p:cNvSpPr/>
          <p:nvPr>
            <p:custDataLst>
              <p:tags r:id="rId2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33" name="矩形 32">
            <a:hlinkClick r:id="rId36" action="ppaction://hlinksldjump"/>
            <a:extLst>
              <a:ext uri="{FF2B5EF4-FFF2-40B4-BE49-F238E27FC236}">
                <a16:creationId xmlns:a16="http://schemas.microsoft.com/office/drawing/2014/main" id="{4EEF4843-9E7C-A2D4-CF9B-297386D03277}"/>
              </a:ext>
            </a:extLst>
          </p:cNvPr>
          <p:cNvSpPr/>
          <p:nvPr>
            <p:custDataLst>
              <p:tags r:id="rId24"/>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63</a:t>
            </a:r>
          </a:p>
        </p:txBody>
      </p:sp>
      <p:sp>
        <p:nvSpPr>
          <p:cNvPr id="32" name="矩形 31">
            <a:hlinkClick r:id="rId36" action="ppaction://hlinksldjump"/>
            <a:extLst>
              <a:ext uri="{FF2B5EF4-FFF2-40B4-BE49-F238E27FC236}">
                <a16:creationId xmlns:a16="http://schemas.microsoft.com/office/drawing/2014/main" id="{60684F24-E3E5-626D-5C0B-5FE93EE0BD77}"/>
              </a:ext>
            </a:extLst>
          </p:cNvPr>
          <p:cNvSpPr/>
          <p:nvPr>
            <p:custDataLst>
              <p:tags r:id="rId25"/>
            </p:custDataLst>
          </p:nvPr>
        </p:nvSpPr>
        <p:spPr>
          <a:xfrm>
            <a:off x="977959" y="1717675"/>
            <a:ext cx="26577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Feature Extraction</a:t>
            </a:r>
          </a:p>
        </p:txBody>
      </p:sp>
      <p:sp>
        <p:nvSpPr>
          <p:cNvPr id="31" name="矩形 30">
            <a:hlinkClick r:id="rId36" action="ppaction://hlinksldjump"/>
            <a:extLst>
              <a:ext uri="{FF2B5EF4-FFF2-40B4-BE49-F238E27FC236}">
                <a16:creationId xmlns:a16="http://schemas.microsoft.com/office/drawing/2014/main" id="{BB55325B-EFC9-D618-C45A-C04A2017F3CD}"/>
              </a:ext>
            </a:extLst>
          </p:cNvPr>
          <p:cNvSpPr/>
          <p:nvPr>
            <p:custDataLst>
              <p:tags r:id="rId26"/>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30" name="标题 29">
            <a:extLst>
              <a:ext uri="{FF2B5EF4-FFF2-40B4-BE49-F238E27FC236}">
                <a16:creationId xmlns:a16="http://schemas.microsoft.com/office/drawing/2014/main" id="{7D69C1A5-A1F4-044C-39F2-236C1EB796D9}"/>
              </a:ext>
            </a:extLst>
          </p:cNvPr>
          <p:cNvSpPr>
            <a:spLocks noGrp="1"/>
          </p:cNvSpPr>
          <p:nvPr>
            <p:ph type="title"/>
            <p:custDataLst>
              <p:tags r:id="rId27"/>
            </p:custDataLst>
          </p:nvPr>
        </p:nvSpPr>
        <p:spPr/>
        <p:txBody>
          <a:bodyPr/>
          <a:lstStyle/>
          <a:p>
            <a:r>
              <a:rPr lang="en-US"/>
              <a:t>Supervised Depth Estimation</a:t>
            </a:r>
          </a:p>
        </p:txBody>
      </p:sp>
    </p:spTree>
    <p:custDataLst>
      <p:tags r:id="rId1"/>
    </p:custDataLst>
    <p:extLst>
      <p:ext uri="{BB962C8B-B14F-4D97-AF65-F5344CB8AC3E}">
        <p14:creationId xmlns:p14="http://schemas.microsoft.com/office/powerpoint/2010/main" val="1434059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Depth Estimation—Online MVS</a:t>
            </a:r>
            <a:endParaRPr lang="en-US" dirty="0"/>
          </a:p>
        </p:txBody>
      </p:sp>
      <mc:AlternateContent xmlns:mc="http://schemas.openxmlformats.org/markup-compatibility/2006" xmlns:a14="http://schemas.microsoft.com/office/drawing/2010/main">
        <mc:Choice Requires="a14">
          <p:sp>
            <p:nvSpPr>
              <p:cNvPr id="3" name="ee4pContent1">
                <a:extLst>
                  <a:ext uri="{FF2B5EF4-FFF2-40B4-BE49-F238E27FC236}">
                    <a16:creationId xmlns:a16="http://schemas.microsoft.com/office/drawing/2014/main" id="{685AE42C-166A-428F-0C6C-294C443BB3D5}"/>
                  </a:ext>
                </a:extLst>
              </p:cNvPr>
              <p:cNvSpPr txBox="1">
                <a:spLocks/>
              </p:cNvSpPr>
              <p:nvPr>
                <p:custDataLst>
                  <p:tags r:id="rId2"/>
                </p:custDataLst>
              </p:nvPr>
            </p:nvSpPr>
            <p:spPr>
              <a:xfrm>
                <a:off x="838199" y="1690689"/>
                <a:ext cx="10515599" cy="3217742"/>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许多方法将编码器</a:t>
                </a:r>
                <a:r>
                  <a:rPr lang="en-US" altLang="zh-CN" dirty="0">
                    <a:latin typeface="+mn-lt"/>
                  </a:rPr>
                  <a:t>-</a:t>
                </a:r>
                <a:r>
                  <a:rPr lang="zh-CN" altLang="en-US" dirty="0">
                    <a:latin typeface="+mn-lt"/>
                  </a:rPr>
                  <a:t>解码器应用于代价体</a:t>
                </a:r>
                <a14:m>
                  <m:oMath xmlns:m="http://schemas.openxmlformats.org/officeDocument/2006/math">
                    <m:r>
                      <a:rPr lang="en-US" altLang="zh-CN" b="1" i="1">
                        <a:latin typeface="Cambria Math" panose="02040503050406030204" pitchFamily="18" charset="0"/>
                      </a:rPr>
                      <m:t>𝑪</m:t>
                    </m:r>
                  </m:oMath>
                </a14:m>
                <a:r>
                  <a:rPr lang="zh-CN" altLang="en-US" dirty="0"/>
                  <a:t>并将特征通道减少到</a:t>
                </a:r>
                <a14:m>
                  <m:oMath xmlns:m="http://schemas.openxmlformats.org/officeDocument/2006/math">
                    <m:r>
                      <a:rPr lang="en-US" altLang="zh-CN" i="1" dirty="0" smtClean="0">
                        <a:latin typeface="Cambria Math" panose="02040503050406030204" pitchFamily="18" charset="0"/>
                      </a:rPr>
                      <m:t>1</m:t>
                    </m:r>
                  </m:oMath>
                </a14:m>
                <a:r>
                  <a:rPr lang="zh-CN" altLang="en-US" dirty="0"/>
                  <a:t>，即，</a:t>
                </a:r>
                <a14:m>
                  <m:oMath xmlns:m="http://schemas.openxmlformats.org/officeDocument/2006/math">
                    <m:r>
                      <a:rPr lang="en-US" altLang="zh-CN" b="1" i="1" smtClean="0">
                        <a:latin typeface="Cambria Math" panose="02040503050406030204" pitchFamily="18" charset="0"/>
                      </a:rPr>
                      <m:t>𝑪</m:t>
                    </m:r>
                    <m:r>
                      <a:rPr lang="en-US" altLang="zh-CN" i="1" dirty="0"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ℝ</m:t>
                        </m:r>
                      </m:e>
                      <m:sup>
                        <m:r>
                          <a:rPr lang="en-US" altLang="zh-CN" b="0" i="1" smtClean="0">
                            <a:latin typeface="Cambria Math" panose="02040503050406030204" pitchFamily="18" charset="0"/>
                            <a:ea typeface="Cambria Math" panose="02040503050406030204" pitchFamily="18" charset="0"/>
                          </a:rPr>
                          <m:t>𝐻</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𝑊</m:t>
                        </m:r>
                        <m:r>
                          <a:rPr lang="en-US" altLang="zh-CN" b="0" i="1" smtClean="0">
                            <a:latin typeface="Cambria Math" panose="02040503050406030204" pitchFamily="18" charset="0"/>
                            <a:ea typeface="Cambria Math" panose="02040503050406030204" pitchFamily="18" charset="0"/>
                          </a:rPr>
                          <m:t>×1</m:t>
                        </m:r>
                      </m:sup>
                    </m:sSup>
                  </m:oMath>
                </a14:m>
                <a:r>
                  <a:rPr lang="zh-CN" altLang="en-US" dirty="0">
                    <a:latin typeface="+mn-lt"/>
                  </a:rPr>
                  <a:t>。然后应用 </a:t>
                </a:r>
                <a:r>
                  <a:rPr lang="en-US" altLang="zh-CN" dirty="0">
                    <a:latin typeface="+mn-lt"/>
                  </a:rPr>
                  <a:t>sigmoid </a:t>
                </a:r>
                <a:r>
                  <a:rPr lang="zh-CN" altLang="en-US" dirty="0">
                    <a:latin typeface="+mn-lt"/>
                  </a:rPr>
                  <a:t>激活函数</a:t>
                </a:r>
                <a14:m>
                  <m:oMath xmlns:m="http://schemas.openxmlformats.org/officeDocument/2006/math">
                    <m:r>
                      <a:rPr lang="zh-CN" altLang="en-US" i="1" smtClean="0">
                        <a:latin typeface="Cambria Math" panose="02040503050406030204" pitchFamily="18" charset="0"/>
                      </a:rPr>
                      <m:t>𝜎</m:t>
                    </m:r>
                  </m:oMath>
                </a14:m>
                <a:r>
                  <a:rPr lang="zh-CN" altLang="en-US" dirty="0">
                    <a:latin typeface="+mn-lt"/>
                  </a:rPr>
                  <a:t>进行归一化。连同预定义的深度范围</a:t>
                </a:r>
                <a14:m>
                  <m:oMath xmlns:m="http://schemas.openxmlformats.org/officeDocument/2006/math">
                    <m:r>
                      <a:rPr lang="en-US" altLang="zh-CN" i="1" dirty="0">
                        <a:latin typeface="Cambria Math" panose="02040503050406030204" pitchFamily="18" charset="0"/>
                      </a:rPr>
                      <m:t>[</m:t>
                    </m:r>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𝑑</m:t>
                        </m:r>
                      </m:e>
                      <m:sub>
                        <m:r>
                          <a:rPr lang="en-US" altLang="zh-CN" i="1" dirty="0">
                            <a:latin typeface="Cambria Math" panose="02040503050406030204" pitchFamily="18" charset="0"/>
                          </a:rPr>
                          <m:t>𝑚𝑖𝑛</m:t>
                        </m:r>
                      </m:sub>
                    </m:sSub>
                    <m:r>
                      <a:rPr lang="en-US" altLang="zh-CN" i="1" dirty="0" err="1">
                        <a:latin typeface="Cambria Math" panose="02040503050406030204" pitchFamily="18" charset="0"/>
                      </a:rPr>
                      <m:t>,</m:t>
                    </m:r>
                    <m:r>
                      <a:rPr lang="en-US" altLang="zh-CN" i="1" dirty="0">
                        <a:latin typeface="Cambria Math" panose="02040503050406030204" pitchFamily="18" charset="0"/>
                      </a:rPr>
                      <m:t>  </m:t>
                    </m:r>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𝑑</m:t>
                        </m:r>
                      </m:e>
                      <m:sub>
                        <m:r>
                          <a:rPr lang="en-US" altLang="zh-CN" i="1" dirty="0">
                            <a:latin typeface="Cambria Math" panose="02040503050406030204" pitchFamily="18" charset="0"/>
                          </a:rPr>
                          <m:t>𝑚𝑎𝑥</m:t>
                        </m:r>
                      </m:sub>
                    </m:sSub>
                    <m:r>
                      <a:rPr lang="en-US" altLang="zh-CN" i="1" dirty="0">
                        <a:latin typeface="Cambria Math" panose="02040503050406030204" pitchFamily="18" charset="0"/>
                      </a:rPr>
                      <m:t>]</m:t>
                    </m:r>
                  </m:oMath>
                </a14:m>
                <a:r>
                  <a:rPr lang="zh-CN" altLang="en-US" dirty="0">
                    <a:latin typeface="+mn-lt"/>
                  </a:rPr>
                  <a:t>（大多是手动设置），可以计算深度图。例如，</a:t>
                </a:r>
                <a:r>
                  <a:rPr lang="en-US" altLang="zh-CN" dirty="0" err="1">
                    <a:latin typeface="+mn-lt"/>
                  </a:rPr>
                  <a:t>DeepVideoMVS</a:t>
                </a:r>
                <a:r>
                  <a:rPr lang="en-US" altLang="zh-CN" dirty="0">
                    <a:latin typeface="+mn-lt"/>
                  </a:rPr>
                  <a:t> </a:t>
                </a:r>
                <a:r>
                  <a:rPr lang="zh-CN" altLang="en-US" dirty="0">
                    <a:latin typeface="+mn-lt"/>
                  </a:rPr>
                  <a:t>将深度估计为：</a:t>
                </a:r>
                <a:endParaRPr lang="en-US" altLang="zh-CN" dirty="0">
                  <a:latin typeface="+mn-lt"/>
                </a:endParaRPr>
              </a:p>
              <a:p>
                <a:pPr marL="0" lvl="1" indent="0">
                  <a:buNone/>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𝑑</m:t>
                          </m:r>
                        </m:e>
                      </m:acc>
                      <m:d>
                        <m:dPr>
                          <m:ctrlPr>
                            <a:rPr lang="en-US" b="1" i="1" smtClean="0">
                              <a:latin typeface="Cambria Math" panose="02040503050406030204" pitchFamily="18" charset="0"/>
                            </a:rPr>
                          </m:ctrlPr>
                        </m:dPr>
                        <m:e>
                          <m:r>
                            <a:rPr lang="en-US" altLang="zh-CN" b="1" i="1">
                              <a:latin typeface="Cambria Math" panose="02040503050406030204" pitchFamily="18" charset="0"/>
                            </a:rPr>
                            <m:t>𝒑</m:t>
                          </m:r>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ctrlPr>
                                <a:rPr lang="en-US" altLang="zh-CN" i="1">
                                  <a:latin typeface="Cambria Math" panose="02040503050406030204" pitchFamily="18" charset="0"/>
                                </a:rPr>
                              </m:ctrlPr>
                            </m:dPr>
                            <m:e>
                              <m:d>
                                <m:dPr>
                                  <m:ctrlPr>
                                    <a:rPr lang="en-US" altLang="zh-CN" i="1">
                                      <a:latin typeface="Cambria Math" panose="02040503050406030204" pitchFamily="18" charset="0"/>
                                    </a:rPr>
                                  </m:ctrlPr>
                                </m:dPr>
                                <m:e>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sSub>
                                        <m:sSubPr>
                                          <m:ctrlPr>
                                            <a:rPr lang="en-US" altLang="zh-CN" i="1">
                                              <a:latin typeface="Cambria Math" panose="02040503050406030204" pitchFamily="18" charset="0"/>
                                            </a:rPr>
                                          </m:ctrlPr>
                                        </m:sSubPr>
                                        <m:e>
                                          <m:r>
                                            <a:rPr lang="en-US" altLang="zh-CN" i="1">
                                              <a:latin typeface="Cambria Math" panose="02040503050406030204" pitchFamily="18" charset="0"/>
                                            </a:rPr>
                                            <m:t>𝑑</m:t>
                                          </m:r>
                                        </m:e>
                                        <m:sub>
                                          <m:r>
                                            <a:rPr lang="en-US" altLang="zh-CN" i="1">
                                              <a:latin typeface="Cambria Math" panose="02040503050406030204" pitchFamily="18" charset="0"/>
                                            </a:rPr>
                                            <m:t>𝑚𝑖𝑛</m:t>
                                          </m:r>
                                        </m:sub>
                                      </m:sSub>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sSub>
                                        <m:sSubPr>
                                          <m:ctrlPr>
                                            <a:rPr lang="en-US" altLang="zh-CN" i="1">
                                              <a:latin typeface="Cambria Math" panose="02040503050406030204" pitchFamily="18" charset="0"/>
                                            </a:rPr>
                                          </m:ctrlPr>
                                        </m:sSubPr>
                                        <m:e>
                                          <m:r>
                                            <a:rPr lang="en-US" altLang="zh-CN" i="1">
                                              <a:latin typeface="Cambria Math" panose="02040503050406030204" pitchFamily="18" charset="0"/>
                                            </a:rPr>
                                            <m:t>𝑑</m:t>
                                          </m:r>
                                        </m:e>
                                        <m:sub>
                                          <m:r>
                                            <a:rPr lang="en-US" altLang="zh-CN" i="1">
                                              <a:latin typeface="Cambria Math" panose="02040503050406030204" pitchFamily="18" charset="0"/>
                                            </a:rPr>
                                            <m:t>𝑚𝑎𝑥</m:t>
                                          </m:r>
                                        </m:sub>
                                      </m:sSub>
                                    </m:den>
                                  </m:f>
                                </m:e>
                              </m:d>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𝜎</m:t>
                              </m:r>
                              <m:d>
                                <m:dPr>
                                  <m:ctrlPr>
                                    <a:rPr lang="en-US" altLang="zh-CN" i="1">
                                      <a:latin typeface="Cambria Math" panose="02040503050406030204" pitchFamily="18" charset="0"/>
                                      <a:ea typeface="Cambria Math" panose="02040503050406030204" pitchFamily="18" charset="0"/>
                                    </a:rPr>
                                  </m:ctrlPr>
                                </m:dPr>
                                <m:e>
                                  <m:r>
                                    <a:rPr lang="en-US" altLang="zh-CN" b="1" i="1">
                                      <a:latin typeface="Cambria Math" panose="02040503050406030204" pitchFamily="18" charset="0"/>
                                    </a:rPr>
                                    <m:t>𝑪</m:t>
                                  </m:r>
                                  <m:r>
                                    <a:rPr lang="en-US" altLang="zh-CN" i="1" dirty="0">
                                      <a:latin typeface="Cambria Math" panose="02040503050406030204" pitchFamily="18" charset="0"/>
                                    </a:rPr>
                                    <m:t>′</m:t>
                                  </m:r>
                                  <m:d>
                                    <m:dPr>
                                      <m:ctrlPr>
                                        <a:rPr lang="en-US" altLang="zh-CN" b="1" i="1" dirty="0">
                                          <a:latin typeface="Cambria Math" panose="02040503050406030204" pitchFamily="18" charset="0"/>
                                        </a:rPr>
                                      </m:ctrlPr>
                                    </m:dPr>
                                    <m:e>
                                      <m:r>
                                        <a:rPr lang="en-US" altLang="zh-CN" b="1" i="1">
                                          <a:latin typeface="Cambria Math" panose="02040503050406030204" pitchFamily="18" charset="0"/>
                                        </a:rPr>
                                        <m:t>𝒑</m:t>
                                      </m:r>
                                    </m:e>
                                  </m:d>
                                </m:e>
                              </m:d>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sSub>
                                    <m:sSubPr>
                                      <m:ctrlPr>
                                        <a:rPr lang="en-US" altLang="zh-CN" i="1">
                                          <a:latin typeface="Cambria Math" panose="02040503050406030204" pitchFamily="18" charset="0"/>
                                        </a:rPr>
                                      </m:ctrlPr>
                                    </m:sSubPr>
                                    <m:e>
                                      <m:r>
                                        <a:rPr lang="en-US" altLang="zh-CN" i="1">
                                          <a:latin typeface="Cambria Math" panose="02040503050406030204" pitchFamily="18" charset="0"/>
                                        </a:rPr>
                                        <m:t>𝑑</m:t>
                                      </m:r>
                                    </m:e>
                                    <m:sub>
                                      <m:r>
                                        <a:rPr lang="en-US" altLang="zh-CN" i="1">
                                          <a:latin typeface="Cambria Math" panose="02040503050406030204" pitchFamily="18" charset="0"/>
                                        </a:rPr>
                                        <m:t>𝑚𝑎𝑥</m:t>
                                      </m:r>
                                    </m:sub>
                                  </m:sSub>
                                </m:den>
                              </m:f>
                            </m:e>
                          </m:d>
                        </m:e>
                        <m:sup>
                          <m:r>
                            <a:rPr lang="en-US" b="0" i="1" smtClean="0">
                              <a:latin typeface="Cambria Math" panose="02040503050406030204" pitchFamily="18" charset="0"/>
                            </a:rPr>
                            <m:t>−1</m:t>
                          </m:r>
                        </m:sup>
                      </m:sSup>
                    </m:oMath>
                  </m:oMathPara>
                </a14:m>
                <a:endParaRPr lang="en-US" dirty="0">
                  <a:latin typeface="+mn-lt"/>
                </a:endParaRPr>
              </a:p>
              <a:p>
                <a:pPr marL="0" lvl="1" indent="0">
                  <a:buNone/>
                </a:pPr>
                <a:r>
                  <a:rPr lang="zh-CN" altLang="en-US" dirty="0">
                    <a:latin typeface="+mn-lt"/>
                  </a:rPr>
                  <a:t>其中 </a:t>
                </a:r>
                <a14:m>
                  <m:oMath xmlns:m="http://schemas.openxmlformats.org/officeDocument/2006/math">
                    <m:r>
                      <a:rPr lang="zh-CN" altLang="en-US" b="1" i="1" dirty="0" smtClean="0">
                        <a:latin typeface="Cambria Math" panose="02040503050406030204" pitchFamily="18" charset="0"/>
                      </a:rPr>
                      <m:t>𝒑</m:t>
                    </m:r>
                  </m:oMath>
                </a14:m>
                <a:r>
                  <a:rPr lang="zh-CN" altLang="en-US" dirty="0">
                    <a:latin typeface="+mn-lt"/>
                  </a:rPr>
                  <a:t> 是像素坐标</a:t>
                </a:r>
                <a:endParaRPr lang="en-US" altLang="zh-CN" dirty="0">
                  <a:latin typeface="+mn-lt"/>
                </a:endParaRPr>
              </a:p>
              <a:p>
                <a:pPr lvl="1"/>
                <a:r>
                  <a:rPr lang="zh-CN" altLang="en-US" dirty="0">
                    <a:latin typeface="+mn-lt"/>
                  </a:rPr>
                  <a:t>对于其他方法，</a:t>
                </a:r>
                <a:r>
                  <a:rPr lang="en-US" dirty="0">
                    <a:latin typeface="+mn-lt"/>
                  </a:rPr>
                  <a:t>Neural-RGBD </a:t>
                </a:r>
                <a:r>
                  <a:rPr lang="zh-CN" altLang="en-US" dirty="0">
                    <a:latin typeface="+mn-lt"/>
                  </a:rPr>
                  <a:t>直接将代价体建模为概率体 </a:t>
                </a:r>
                <a14:m>
                  <m:oMath xmlns:m="http://schemas.openxmlformats.org/officeDocument/2006/math">
                    <m:r>
                      <a:rPr lang="zh-CN" altLang="en-US" b="1" i="1" dirty="0" smtClean="0">
                        <a:latin typeface="Cambria Math" panose="02040503050406030204" pitchFamily="18" charset="0"/>
                      </a:rPr>
                      <m:t>𝑷</m:t>
                    </m:r>
                  </m:oMath>
                </a14:m>
                <a:r>
                  <a:rPr lang="zh-CN" altLang="en-US" dirty="0">
                    <a:latin typeface="+mn-lt"/>
                  </a:rPr>
                  <a:t> 并采用 </a:t>
                </a:r>
                <a:r>
                  <a:rPr lang="en-US" dirty="0">
                    <a:latin typeface="+mn-lt"/>
                  </a:rPr>
                  <a:t>soft argmax </a:t>
                </a:r>
                <a:r>
                  <a:rPr lang="zh-CN" altLang="en-US" dirty="0">
                    <a:latin typeface="+mn-lt"/>
                  </a:rPr>
                  <a:t>来预测深度</a:t>
                </a:r>
                <a:endParaRPr lang="en-US" altLang="zh-CN" dirty="0">
                  <a:latin typeface="+mn-lt"/>
                </a:endParaRPr>
              </a:p>
              <a:p>
                <a:pPr marL="0" lvl="1" indent="0">
                  <a:buNone/>
                </a:pPr>
                <a14:m>
                  <m:oMathPara xmlns:m="http://schemas.openxmlformats.org/officeDocument/2006/math">
                    <m:oMathParaPr>
                      <m:jc m:val="centerGroup"/>
                    </m:oMathParaPr>
                    <m:oMath xmlns:m="http://schemas.openxmlformats.org/officeDocument/2006/math">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𝑑</m:t>
                          </m:r>
                        </m:e>
                      </m:acc>
                      <m:d>
                        <m:dPr>
                          <m:ctrlPr>
                            <a:rPr lang="en-US" altLang="zh-CN" b="1" i="1" smtClean="0">
                              <a:latin typeface="Cambria Math" panose="02040503050406030204" pitchFamily="18" charset="0"/>
                            </a:rPr>
                          </m:ctrlPr>
                        </m:dPr>
                        <m:e>
                          <m:r>
                            <a:rPr lang="en-US" altLang="zh-CN" b="1" i="1">
                              <a:latin typeface="Cambria Math" panose="02040503050406030204" pitchFamily="18" charset="0"/>
                            </a:rPr>
                            <m:t>𝒑</m:t>
                          </m:r>
                        </m:e>
                      </m:d>
                      <m:r>
                        <a:rPr lang="en-US" altLang="zh-CN" b="0" i="1" smtClean="0">
                          <a:latin typeface="Cambria Math" panose="02040503050406030204" pitchFamily="18" charset="0"/>
                        </a:rPr>
                        <m:t>=</m:t>
                      </m:r>
                      <m:nary>
                        <m:naryPr>
                          <m:chr m:val="∑"/>
                          <m:ctrlPr>
                            <a:rPr lang="en-US"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𝑖</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𝐷</m:t>
                          </m:r>
                        </m:sup>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𝑑</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m:t>
                          </m:r>
                        </m:e>
                      </m:nary>
                      <m:r>
                        <a:rPr lang="zh-CN" altLang="en-US" b="1" i="1" dirty="0">
                          <a:latin typeface="Cambria Math" panose="02040503050406030204" pitchFamily="18" charset="0"/>
                        </a:rPr>
                        <m:t>𝑷</m:t>
                      </m:r>
                      <m:d>
                        <m:dPr>
                          <m:ctrlPr>
                            <a:rPr lang="en-US" altLang="zh-CN" i="1" dirty="0" smtClean="0">
                              <a:latin typeface="Cambria Math" panose="02040503050406030204" pitchFamily="18" charset="0"/>
                            </a:rPr>
                          </m:ctrlPr>
                        </m:dPr>
                        <m:e>
                          <m:r>
                            <a:rPr lang="en-US" altLang="zh-CN" b="0" i="1" dirty="0" smtClean="0">
                              <a:latin typeface="Cambria Math" panose="02040503050406030204" pitchFamily="18" charset="0"/>
                            </a:rPr>
                            <m:t>𝑖</m:t>
                          </m:r>
                          <m:r>
                            <a:rPr lang="en-US" altLang="zh-CN" b="0" i="1" dirty="0" smtClean="0">
                              <a:latin typeface="Cambria Math" panose="02040503050406030204" pitchFamily="18" charset="0"/>
                            </a:rPr>
                            <m:t>,</m:t>
                          </m:r>
                          <m:r>
                            <a:rPr lang="zh-CN" altLang="en-US" b="1" i="1" dirty="0">
                              <a:latin typeface="Cambria Math" panose="02040503050406030204" pitchFamily="18" charset="0"/>
                            </a:rPr>
                            <m:t>𝒑</m:t>
                          </m:r>
                        </m:e>
                      </m:d>
                    </m:oMath>
                  </m:oMathPara>
                </a14:m>
                <a:endParaRPr lang="en-US" altLang="zh-CN" dirty="0">
                  <a:latin typeface="+mn-lt"/>
                </a:endParaRPr>
              </a:p>
              <a:p>
                <a:pPr lvl="1"/>
                <a:r>
                  <a:rPr lang="en-US" dirty="0" err="1">
                    <a:latin typeface="+mn-lt"/>
                  </a:rPr>
                  <a:t>MaGNet</a:t>
                </a:r>
                <a:r>
                  <a:rPr lang="en-US" dirty="0">
                    <a:latin typeface="+mn-lt"/>
                  </a:rPr>
                  <a:t> </a:t>
                </a:r>
                <a:r>
                  <a:rPr lang="zh-CN" altLang="en-US" dirty="0">
                    <a:latin typeface="+mn-lt"/>
                  </a:rPr>
                  <a:t>将最后一次迭代的高斯分布的均值作为深度</a:t>
                </a:r>
                <a:endParaRPr lang="en-US" dirty="0">
                  <a:latin typeface="+mn-lt"/>
                </a:endParaRPr>
              </a:p>
            </p:txBody>
          </p:sp>
        </mc:Choice>
        <mc:Fallback xmlns="">
          <p:sp>
            <p:nvSpPr>
              <p:cNvPr id="3" name="ee4pContent1">
                <a:extLst>
                  <a:ext uri="{FF2B5EF4-FFF2-40B4-BE49-F238E27FC236}">
                    <a16:creationId xmlns:a16="http://schemas.microsoft.com/office/drawing/2014/main" id="{685AE42C-166A-428F-0C6C-294C443BB3D5}"/>
                  </a:ext>
                </a:extLst>
              </p:cNvPr>
              <p:cNvSpPr txBox="1">
                <a:spLocks noRot="1" noChangeAspect="1" noMove="1" noResize="1" noEditPoints="1" noAdjustHandles="1" noChangeArrowheads="1" noChangeShapeType="1" noTextEdit="1"/>
              </p:cNvSpPr>
              <p:nvPr>
                <p:custDataLst>
                  <p:tags r:id="rId6"/>
                </p:custDataLst>
              </p:nvPr>
            </p:nvSpPr>
            <p:spPr>
              <a:xfrm>
                <a:off x="838199" y="1690689"/>
                <a:ext cx="10515599" cy="3217742"/>
              </a:xfrm>
              <a:prstGeom prst="rect">
                <a:avLst/>
              </a:prstGeom>
              <a:blipFill>
                <a:blip r:embed="rId7"/>
                <a:stretch>
                  <a:fillRect l="-232" b="-1321"/>
                </a:stretch>
              </a:blipFill>
              <a:ln w="9525" cmpd="sng">
                <a:solidFill>
                  <a:schemeClr val="accent1">
                    <a:lumMod val="100000"/>
                  </a:schemeClr>
                </a:solidFill>
                <a:prstDash val="solid"/>
              </a:ln>
            </p:spPr>
            <p:txBody>
              <a:bodyPr/>
              <a:lstStyle/>
              <a:p>
                <a:r>
                  <a:rPr lang="en-US">
                    <a:noFill/>
                  </a:rPr>
                  <a:t> </a:t>
                </a:r>
              </a:p>
            </p:txBody>
          </p:sp>
        </mc:Fallback>
      </mc:AlternateContent>
    </p:spTree>
    <p:extLst>
      <p:ext uri="{BB962C8B-B14F-4D97-AF65-F5344CB8AC3E}">
        <p14:creationId xmlns:p14="http://schemas.microsoft.com/office/powerpoint/2010/main" val="351349780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Depth Estimation—Offline MVS</a:t>
            </a:r>
            <a:endParaRPr lang="en-US" dirty="0"/>
          </a:p>
        </p:txBody>
      </p:sp>
      <mc:AlternateContent xmlns:mc="http://schemas.openxmlformats.org/markup-compatibility/2006" xmlns:a14="http://schemas.microsoft.com/office/drawing/2010/main">
        <mc:Choice Requires="a14">
          <p:sp>
            <p:nvSpPr>
              <p:cNvPr id="3" name="ee4pContent1">
                <a:extLst>
                  <a:ext uri="{FF2B5EF4-FFF2-40B4-BE49-F238E27FC236}">
                    <a16:creationId xmlns:a16="http://schemas.microsoft.com/office/drawing/2014/main" id="{5224E27E-8717-A073-DC44-F6597D408DCE}"/>
                  </a:ext>
                </a:extLst>
              </p:cNvPr>
              <p:cNvSpPr txBox="1">
                <a:spLocks/>
              </p:cNvSpPr>
              <p:nvPr>
                <p:custDataLst>
                  <p:tags r:id="rId2"/>
                </p:custDataLst>
              </p:nvPr>
            </p:nvSpPr>
            <p:spPr>
              <a:xfrm>
                <a:off x="838199" y="1690689"/>
                <a:ext cx="10515599" cy="4802186"/>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对于代价体</a:t>
                </a:r>
                <a14:m>
                  <m:oMath xmlns:m="http://schemas.openxmlformats.org/officeDocument/2006/math">
                    <m:r>
                      <a:rPr lang="en-US" altLang="zh-CN" b="1" i="1" smtClean="0">
                        <a:latin typeface="Cambria Math" panose="02040503050406030204" pitchFamily="18" charset="0"/>
                      </a:rPr>
                      <m:t>𝑪</m:t>
                    </m:r>
                    <m:r>
                      <a:rPr lang="en-US" altLang="zh-CN" b="0" i="1" smtClean="0">
                        <a:latin typeface="Cambria Math" panose="02040503050406030204" pitchFamily="18" charset="0"/>
                        <a:ea typeface="Cambria Math" panose="02040503050406030204" pitchFamily="18" charset="0"/>
                      </a:rPr>
                      <m:t>∈</m:t>
                    </m:r>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ℝ</m:t>
                        </m:r>
                      </m:e>
                      <m:sup>
                        <m:r>
                          <a:rPr lang="en-US" altLang="zh-CN" b="0" i="1" smtClean="0">
                            <a:latin typeface="Cambria Math" panose="02040503050406030204" pitchFamily="18" charset="0"/>
                            <a:ea typeface="Cambria Math" panose="02040503050406030204" pitchFamily="18" charset="0"/>
                          </a:rPr>
                          <m:t>𝐻</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𝑊</m:t>
                        </m:r>
                        <m:r>
                          <a:rPr lang="en-US" altLang="zh-CN" b="0"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𝐷</m:t>
                        </m:r>
                        <m:r>
                          <a:rPr lang="en-US" altLang="zh-CN" i="1">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𝐶</m:t>
                        </m:r>
                      </m:sup>
                    </m:sSup>
                  </m:oMath>
                </a14:m>
                <a:r>
                  <a:rPr lang="zh-CN" altLang="en-US" dirty="0">
                    <a:latin typeface="+mn-lt"/>
                  </a:rPr>
                  <a:t>，</a:t>
                </a:r>
                <a:r>
                  <a:rPr lang="zh-CN" altLang="en-US" dirty="0"/>
                  <a:t>通常在代价体正则化后生成概率体</a:t>
                </a:r>
                <a14:m>
                  <m:oMath xmlns:m="http://schemas.openxmlformats.org/officeDocument/2006/math">
                    <m:r>
                      <a:rPr lang="zh-CN" altLang="en-US" b="1" i="1" dirty="0">
                        <a:latin typeface="Cambria Math" panose="02040503050406030204" pitchFamily="18" charset="0"/>
                      </a:rPr>
                      <m:t>𝑷</m:t>
                    </m:r>
                    <m:r>
                      <a:rPr lang="en-US" altLang="zh-CN" i="1">
                        <a:latin typeface="Cambria Math" panose="02040503050406030204" pitchFamily="18" charset="0"/>
                        <a:ea typeface="Cambria Math" panose="02040503050406030204" pitchFamily="18" charset="0"/>
                      </a:rPr>
                      <m:t>∈</m:t>
                    </m:r>
                    <m:sSup>
                      <m:sSupPr>
                        <m:ctrlPr>
                          <a:rPr lang="en-US"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ℝ</m:t>
                        </m:r>
                      </m:e>
                      <m:sup>
                        <m:r>
                          <a:rPr lang="en-US" altLang="zh-CN" i="1">
                            <a:latin typeface="Cambria Math" panose="02040503050406030204" pitchFamily="18" charset="0"/>
                            <a:ea typeface="Cambria Math" panose="02040503050406030204" pitchFamily="18" charset="0"/>
                          </a:rPr>
                          <m:t>𝐻</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𝑊</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𝐷</m:t>
                        </m:r>
                      </m:sup>
                    </m:sSup>
                  </m:oMath>
                </a14:m>
                <a:r>
                  <a:rPr lang="zh-CN" altLang="en-US" dirty="0">
                    <a:latin typeface="+mn-lt"/>
                  </a:rPr>
                  <a:t>，然后将其用于深度估计</a:t>
                </a:r>
                <a:endParaRPr lang="en-US" altLang="zh-CN" dirty="0">
                  <a:latin typeface="+mn-lt"/>
                </a:endParaRPr>
              </a:p>
              <a:p>
                <a:pPr lvl="1"/>
                <a:r>
                  <a:rPr lang="zh-CN" altLang="en-US" dirty="0">
                    <a:latin typeface="+mn-lt"/>
                  </a:rPr>
                  <a:t>目前，几乎所有基于学习的 </a:t>
                </a:r>
                <a:r>
                  <a:rPr lang="en-US" altLang="zh-CN" dirty="0">
                    <a:latin typeface="+mn-lt"/>
                  </a:rPr>
                  <a:t>MVS </a:t>
                </a:r>
                <a:r>
                  <a:rPr lang="zh-CN" altLang="en-US" dirty="0">
                    <a:latin typeface="+mn-lt"/>
                  </a:rPr>
                  <a:t>方法都仅使用回归</a:t>
                </a:r>
                <a:r>
                  <a:rPr lang="en-US" altLang="zh-CN" dirty="0">
                    <a:latin typeface="+mn-lt"/>
                  </a:rPr>
                  <a:t>(soft argmax)</a:t>
                </a:r>
                <a:r>
                  <a:rPr lang="zh-CN" altLang="en-US" dirty="0">
                    <a:latin typeface="+mn-lt"/>
                  </a:rPr>
                  <a:t>或分类</a:t>
                </a:r>
                <a:r>
                  <a:rPr lang="en-US" altLang="zh-CN" dirty="0">
                    <a:latin typeface="+mn-lt"/>
                  </a:rPr>
                  <a:t>(argmax)</a:t>
                </a:r>
                <a:r>
                  <a:rPr lang="zh-CN" altLang="en-US" dirty="0">
                    <a:latin typeface="+mn-lt"/>
                  </a:rPr>
                  <a:t>来预测深度</a:t>
                </a:r>
                <a:endParaRPr lang="en-US" altLang="zh-CN" dirty="0">
                  <a:latin typeface="+mn-lt"/>
                </a:endParaRPr>
              </a:p>
              <a:p>
                <a:pPr lvl="1"/>
                <a:r>
                  <a:rPr lang="zh-CN" altLang="en-US" dirty="0">
                    <a:latin typeface="+mn-lt"/>
                  </a:rPr>
                  <a:t>遵循 </a:t>
                </a:r>
                <a:r>
                  <a:rPr lang="en-US" altLang="zh-CN" dirty="0" err="1">
                    <a:latin typeface="+mn-lt"/>
                  </a:rPr>
                  <a:t>GCNet</a:t>
                </a:r>
                <a:r>
                  <a:rPr lang="en-US" altLang="zh-CN" dirty="0">
                    <a:latin typeface="+mn-lt"/>
                  </a:rPr>
                  <a:t> </a:t>
                </a:r>
                <a:r>
                  <a:rPr lang="zh-CN" altLang="en-US" dirty="0">
                    <a:latin typeface="+mn-lt"/>
                  </a:rPr>
                  <a:t>，</a:t>
                </a:r>
                <a:r>
                  <a:rPr lang="en-US" altLang="zh-CN" dirty="0">
                    <a:latin typeface="+mn-lt"/>
                  </a:rPr>
                  <a:t>MVSNet </a:t>
                </a:r>
                <a:r>
                  <a:rPr lang="zh-CN" altLang="en-US" dirty="0">
                    <a:latin typeface="+mn-lt"/>
                  </a:rPr>
                  <a:t>使用 </a:t>
                </a:r>
                <a:r>
                  <a:rPr lang="en-US" altLang="zh-CN" dirty="0">
                    <a:latin typeface="+mn-lt"/>
                  </a:rPr>
                  <a:t>soft argmax </a:t>
                </a:r>
                <a:r>
                  <a:rPr lang="zh-CN" altLang="en-US" dirty="0">
                    <a:latin typeface="+mn-lt"/>
                  </a:rPr>
                  <a:t>以亚像素精度回归深度图</a:t>
                </a:r>
                <a:endParaRPr lang="en-US" altLang="zh-CN" dirty="0">
                  <a:latin typeface="+mn-lt"/>
                </a:endParaRPr>
              </a:p>
              <a:p>
                <a:pPr lvl="1"/>
                <a:r>
                  <a:rPr lang="zh-CN" altLang="en-US" dirty="0">
                    <a:latin typeface="+mn-lt"/>
                  </a:rPr>
                  <a:t>具体来说，概率体 </a:t>
                </a:r>
                <a14:m>
                  <m:oMath xmlns:m="http://schemas.openxmlformats.org/officeDocument/2006/math">
                    <m:r>
                      <a:rPr lang="zh-CN" altLang="en-US" b="1" i="1" dirty="0" smtClean="0">
                        <a:latin typeface="Cambria Math" panose="02040503050406030204" pitchFamily="18" charset="0"/>
                      </a:rPr>
                      <m:t>𝑷</m:t>
                    </m:r>
                  </m:oMath>
                </a14:m>
                <a:r>
                  <a:rPr lang="zh-CN" altLang="en-US" dirty="0">
                    <a:latin typeface="+mn-lt"/>
                  </a:rPr>
                  <a:t> 沿深度方向的期望值被计算为最终预测：</a:t>
                </a:r>
                <a:endParaRPr lang="en-US" altLang="zh-CN" dirty="0">
                  <a:latin typeface="+mn-lt"/>
                </a:endParaRPr>
              </a:p>
              <a:p>
                <a:pPr marL="0" lvl="1" indent="0">
                  <a:buNone/>
                </a:pPr>
                <a14:m>
                  <m:oMathPara xmlns:m="http://schemas.openxmlformats.org/officeDocument/2006/math">
                    <m:oMathParaPr>
                      <m:jc m:val="centerGroup"/>
                    </m:oMathParaPr>
                    <m:oMath xmlns:m="http://schemas.openxmlformats.org/officeDocument/2006/math">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𝑑</m:t>
                          </m:r>
                        </m:e>
                      </m:acc>
                      <m:d>
                        <m:dPr>
                          <m:ctrlPr>
                            <a:rPr lang="en-US" altLang="zh-CN" b="1" i="1">
                              <a:latin typeface="Cambria Math" panose="02040503050406030204" pitchFamily="18" charset="0"/>
                            </a:rPr>
                          </m:ctrlPr>
                        </m:dPr>
                        <m:e>
                          <m:r>
                            <a:rPr lang="en-US" altLang="zh-CN" b="1" i="1">
                              <a:latin typeface="Cambria Math" panose="02040503050406030204" pitchFamily="18" charset="0"/>
                            </a:rPr>
                            <m:t>𝒑</m:t>
                          </m:r>
                        </m:e>
                      </m:d>
                      <m:r>
                        <a:rPr lang="en-US" altLang="zh-CN" i="1">
                          <a:latin typeface="Cambria Math" panose="02040503050406030204" pitchFamily="18" charset="0"/>
                        </a:rPr>
                        <m:t>=</m:t>
                      </m:r>
                      <m:nary>
                        <m:naryPr>
                          <m:chr m:val="∑"/>
                          <m:ctrlPr>
                            <a:rPr lang="en-US" altLang="zh-CN" i="1">
                              <a:latin typeface="Cambria Math" panose="02040503050406030204" pitchFamily="18" charset="0"/>
                            </a:rPr>
                          </m:ctrlPr>
                        </m:naryPr>
                        <m:sub>
                          <m:r>
                            <m:rPr>
                              <m:brk m:alnAt="23"/>
                            </m:rPr>
                            <a:rPr lang="en-US" altLang="zh-CN" i="1">
                              <a:latin typeface="Cambria Math" panose="02040503050406030204" pitchFamily="18" charset="0"/>
                            </a:rPr>
                            <m:t>𝑖</m:t>
                          </m:r>
                          <m:r>
                            <a:rPr lang="en-US" altLang="zh-CN" i="1">
                              <a:latin typeface="Cambria Math" panose="02040503050406030204" pitchFamily="18" charset="0"/>
                            </a:rPr>
                            <m:t>=1</m:t>
                          </m:r>
                        </m:sub>
                        <m:sup>
                          <m:r>
                            <a:rPr lang="en-US" altLang="zh-CN" i="1">
                              <a:latin typeface="Cambria Math" panose="02040503050406030204" pitchFamily="18" charset="0"/>
                            </a:rPr>
                            <m:t>𝐷</m:t>
                          </m:r>
                        </m:sup>
                        <m:e>
                          <m:sSub>
                            <m:sSubPr>
                              <m:ctrlPr>
                                <a:rPr lang="en-US" altLang="zh-CN" i="1">
                                  <a:latin typeface="Cambria Math" panose="02040503050406030204" pitchFamily="18" charset="0"/>
                                </a:rPr>
                              </m:ctrlPr>
                            </m:sSubPr>
                            <m:e>
                              <m:r>
                                <a:rPr lang="en-US" altLang="zh-CN" i="1">
                                  <a:latin typeface="Cambria Math" panose="02040503050406030204" pitchFamily="18" charset="0"/>
                                </a:rPr>
                                <m:t>𝑑</m:t>
                              </m:r>
                            </m:e>
                            <m:sub>
                              <m:r>
                                <a:rPr lang="en-US" altLang="zh-CN" i="1">
                                  <a:latin typeface="Cambria Math" panose="02040503050406030204" pitchFamily="18" charset="0"/>
                                </a:rPr>
                                <m:t>𝑖</m:t>
                              </m:r>
                            </m:sub>
                          </m:sSub>
                          <m:r>
                            <a:rPr lang="en-US" altLang="zh-CN" i="1">
                              <a:latin typeface="Cambria Math" panose="02040503050406030204" pitchFamily="18" charset="0"/>
                              <a:ea typeface="Cambria Math" panose="02040503050406030204" pitchFamily="18" charset="0"/>
                            </a:rPr>
                            <m:t>∙</m:t>
                          </m:r>
                        </m:e>
                      </m:nary>
                      <m:r>
                        <a:rPr lang="zh-CN" altLang="en-US" b="1" i="1" dirty="0">
                          <a:latin typeface="Cambria Math" panose="02040503050406030204" pitchFamily="18" charset="0"/>
                        </a:rPr>
                        <m:t>𝑷</m:t>
                      </m:r>
                      <m:d>
                        <m:dPr>
                          <m:ctrlPr>
                            <a:rPr lang="en-US" altLang="zh-CN" i="1" dirty="0">
                              <a:latin typeface="Cambria Math" panose="02040503050406030204" pitchFamily="18" charset="0"/>
                            </a:rPr>
                          </m:ctrlPr>
                        </m:dPr>
                        <m:e>
                          <m:r>
                            <a:rPr lang="en-US" altLang="zh-CN" i="1" dirty="0">
                              <a:latin typeface="Cambria Math" panose="02040503050406030204" pitchFamily="18" charset="0"/>
                            </a:rPr>
                            <m:t>𝑖</m:t>
                          </m:r>
                          <m:r>
                            <a:rPr lang="en-US" altLang="zh-CN" i="1" dirty="0">
                              <a:latin typeface="Cambria Math" panose="02040503050406030204" pitchFamily="18" charset="0"/>
                            </a:rPr>
                            <m:t>,</m:t>
                          </m:r>
                          <m:r>
                            <a:rPr lang="zh-CN" altLang="en-US" b="1" i="1" dirty="0">
                              <a:latin typeface="Cambria Math" panose="02040503050406030204" pitchFamily="18" charset="0"/>
                            </a:rPr>
                            <m:t>𝒑</m:t>
                          </m:r>
                        </m:e>
                      </m:d>
                    </m:oMath>
                  </m:oMathPara>
                </a14:m>
                <a:endParaRPr lang="en-US" dirty="0">
                  <a:latin typeface="+mn-lt"/>
                </a:endParaRPr>
              </a:p>
              <a:p>
                <a:pPr marL="0" lvl="1" indent="0">
                  <a:buNone/>
                </a:pPr>
                <a:r>
                  <a:rPr lang="zh-CN" altLang="en-US" dirty="0">
                    <a:latin typeface="+mn-lt"/>
                  </a:rPr>
                  <a:t>其中 </a:t>
                </a:r>
                <a14:m>
                  <m:oMath xmlns:m="http://schemas.openxmlformats.org/officeDocument/2006/math">
                    <m:r>
                      <a:rPr lang="zh-CN" altLang="en-US" b="1" i="1" dirty="0" smtClean="0">
                        <a:latin typeface="Cambria Math" panose="02040503050406030204" pitchFamily="18" charset="0"/>
                      </a:rPr>
                      <m:t>𝒑</m:t>
                    </m:r>
                  </m:oMath>
                </a14:m>
                <a:r>
                  <a:rPr lang="zh-CN" altLang="en-US" dirty="0">
                    <a:latin typeface="+mn-lt"/>
                  </a:rPr>
                  <a:t> 是像素坐标，</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𝑑</m:t>
                        </m:r>
                      </m:e>
                      <m:sub>
                        <m:r>
                          <a:rPr lang="en-US" altLang="zh-CN" b="0" i="1" smtClean="0">
                            <a:latin typeface="Cambria Math" panose="02040503050406030204" pitchFamily="18" charset="0"/>
                          </a:rPr>
                          <m:t>𝑖</m:t>
                        </m:r>
                      </m:sub>
                    </m:sSub>
                  </m:oMath>
                </a14:m>
                <a:r>
                  <a:rPr lang="zh-CN" altLang="en-US" dirty="0">
                    <a:latin typeface="+mn-lt"/>
                  </a:rPr>
                  <a:t>是 </a:t>
                </a:r>
                <a14:m>
                  <m:oMath xmlns:m="http://schemas.openxmlformats.org/officeDocument/2006/math">
                    <m:r>
                      <a:rPr lang="en-US" b="0" i="1" dirty="0" smtClean="0">
                        <a:latin typeface="Cambria Math" panose="02040503050406030204" pitchFamily="18" charset="0"/>
                      </a:rPr>
                      <m:t>𝑖</m:t>
                    </m:r>
                  </m:oMath>
                </a14:m>
                <a:r>
                  <a:rPr lang="en-US" dirty="0">
                    <a:latin typeface="+mn-lt"/>
                  </a:rPr>
                  <a:t> </a:t>
                </a:r>
                <a:r>
                  <a:rPr lang="zh-CN" altLang="en-US" dirty="0">
                    <a:latin typeface="+mn-lt"/>
                  </a:rPr>
                  <a:t>个深度样本，而</a:t>
                </a:r>
                <a14:m>
                  <m:oMath xmlns:m="http://schemas.openxmlformats.org/officeDocument/2006/math">
                    <m:r>
                      <a:rPr lang="zh-CN" altLang="en-US" b="1" i="1" dirty="0">
                        <a:latin typeface="Cambria Math" panose="02040503050406030204" pitchFamily="18" charset="0"/>
                      </a:rPr>
                      <m:t>𝑷</m:t>
                    </m:r>
                    <m:d>
                      <m:dPr>
                        <m:ctrlPr>
                          <a:rPr lang="en-US" altLang="zh-CN" i="1" dirty="0">
                            <a:latin typeface="Cambria Math" panose="02040503050406030204" pitchFamily="18" charset="0"/>
                          </a:rPr>
                        </m:ctrlPr>
                      </m:dPr>
                      <m:e>
                        <m:r>
                          <a:rPr lang="en-US" altLang="zh-CN" i="1" dirty="0">
                            <a:latin typeface="Cambria Math" panose="02040503050406030204" pitchFamily="18" charset="0"/>
                          </a:rPr>
                          <m:t>𝑖</m:t>
                        </m:r>
                        <m:r>
                          <a:rPr lang="en-US" altLang="zh-CN" i="1" dirty="0">
                            <a:latin typeface="Cambria Math" panose="02040503050406030204" pitchFamily="18" charset="0"/>
                          </a:rPr>
                          <m:t>,</m:t>
                        </m:r>
                        <m:r>
                          <a:rPr lang="zh-CN" altLang="en-US" b="1" i="1" dirty="0">
                            <a:latin typeface="Cambria Math" panose="02040503050406030204" pitchFamily="18" charset="0"/>
                          </a:rPr>
                          <m:t>𝒑</m:t>
                        </m:r>
                      </m:e>
                    </m:d>
                  </m:oMath>
                </a14:m>
                <a:r>
                  <a:rPr lang="zh-CN" altLang="en-US" dirty="0">
                    <a:latin typeface="+mn-lt"/>
                  </a:rPr>
                  <a:t>是预测的深度概率</a:t>
                </a:r>
                <a:endParaRPr lang="en-US" altLang="zh-CN" dirty="0">
                  <a:latin typeface="+mn-lt"/>
                </a:endParaRPr>
              </a:p>
              <a:p>
                <a:pPr lvl="1"/>
                <a:r>
                  <a:rPr lang="zh-CN" altLang="en-US" dirty="0">
                    <a:latin typeface="+mn-lt"/>
                  </a:rPr>
                  <a:t>对于粗到细的方法，在每个阶段应用 </a:t>
                </a:r>
                <a:r>
                  <a:rPr lang="en-US" altLang="zh-CN" dirty="0">
                    <a:latin typeface="+mn-lt"/>
                  </a:rPr>
                  <a:t>soft argmax </a:t>
                </a:r>
                <a:r>
                  <a:rPr lang="zh-CN" altLang="en-US" dirty="0">
                    <a:latin typeface="+mn-lt"/>
                  </a:rPr>
                  <a:t>来回归深度图</a:t>
                </a:r>
                <a:endParaRPr lang="en-US" altLang="zh-CN" dirty="0">
                  <a:latin typeface="+mn-lt"/>
                </a:endParaRPr>
              </a:p>
              <a:p>
                <a:pPr lvl="1"/>
                <a:r>
                  <a:rPr lang="zh-CN" altLang="en-US" dirty="0">
                    <a:latin typeface="+mn-lt"/>
                  </a:rPr>
                  <a:t>另一方面，一些方法计算逆深度样本的期望值，因为这种采样更适用于复杂的大规模场景</a:t>
                </a:r>
              </a:p>
              <a:p>
                <a:pPr lvl="1"/>
                <a:r>
                  <a:rPr lang="zh-CN" altLang="en-US" dirty="0">
                    <a:latin typeface="+mn-lt"/>
                  </a:rPr>
                  <a:t>相反，使用循环神经网络 </a:t>
                </a:r>
                <a:r>
                  <a:rPr lang="en-US" altLang="zh-CN" dirty="0">
                    <a:latin typeface="+mn-lt"/>
                  </a:rPr>
                  <a:t>(RNN) </a:t>
                </a:r>
                <a:r>
                  <a:rPr lang="zh-CN" altLang="en-US" dirty="0">
                    <a:latin typeface="+mn-lt"/>
                  </a:rPr>
                  <a:t>进行代价体积正则化的方法主要采用 </a:t>
                </a:r>
                <a:r>
                  <a:rPr lang="en-US" altLang="zh-CN" dirty="0">
                    <a:latin typeface="+mn-lt"/>
                  </a:rPr>
                  <a:t>argmax </a:t>
                </a:r>
                <a:r>
                  <a:rPr lang="zh-CN" altLang="en-US" dirty="0">
                    <a:latin typeface="+mn-lt"/>
                  </a:rPr>
                  <a:t>操作</a:t>
                </a:r>
                <a:endParaRPr lang="en-US" altLang="zh-CN" dirty="0">
                  <a:latin typeface="+mn-lt"/>
                </a:endParaRPr>
              </a:p>
              <a:p>
                <a:pPr lvl="2"/>
                <a:r>
                  <a:rPr lang="zh-CN" altLang="en-US" dirty="0">
                    <a:latin typeface="+mn-lt"/>
                  </a:rPr>
                  <a:t>它们选择概率最高的深度样本作为最终预测结果，这类似于分类</a:t>
                </a:r>
                <a:endParaRPr lang="en-US" altLang="zh-CN" dirty="0">
                  <a:latin typeface="+mn-lt"/>
                </a:endParaRPr>
              </a:p>
              <a:p>
                <a:pPr lvl="2"/>
                <a:r>
                  <a:rPr lang="zh-CN" altLang="en-US" dirty="0">
                    <a:latin typeface="+mn-lt"/>
                  </a:rPr>
                  <a:t>由于赢者通吃法采用的 </a:t>
                </a:r>
                <a:r>
                  <a:rPr lang="en-US" altLang="zh-CN" dirty="0">
                    <a:latin typeface="+mn-lt"/>
                  </a:rPr>
                  <a:t>argmax </a:t>
                </a:r>
                <a:r>
                  <a:rPr lang="zh-CN" altLang="en-US" dirty="0">
                    <a:latin typeface="+mn-lt"/>
                  </a:rPr>
                  <a:t>操作无法产生具有亚像素精度的深度估计，因此深度图需要在后处理中进行细化</a:t>
                </a:r>
              </a:p>
              <a:p>
                <a:pPr lvl="1"/>
                <a:r>
                  <a:rPr lang="zh-CN" altLang="en-US" dirty="0">
                    <a:latin typeface="+mn-lt"/>
                  </a:rPr>
                  <a:t>最近，发现了一种混合策略，将回归和分类结合起来，比如，使用分类来获得最佳假设，然后对其进行距离回归</a:t>
                </a:r>
              </a:p>
              <a:p>
                <a:pPr lvl="1"/>
                <a:r>
                  <a:rPr lang="en-US" altLang="zh-CN" dirty="0" err="1">
                    <a:latin typeface="+mn-lt"/>
                  </a:rPr>
                  <a:t>DMVSNet</a:t>
                </a:r>
                <a:r>
                  <a:rPr lang="en-US" altLang="zh-CN" dirty="0">
                    <a:latin typeface="+mn-lt"/>
                  </a:rPr>
                  <a:t> </a:t>
                </a:r>
                <a:r>
                  <a:rPr lang="zh-CN" altLang="en-US" dirty="0">
                    <a:latin typeface="+mn-lt"/>
                  </a:rPr>
                  <a:t>在多阶段估计两个深度图，并通过在选择最大和最小预测深度值之间交替来合成最终深度图，这会生成一个振荡深度图以改进几何形状</a:t>
                </a:r>
                <a:endParaRPr lang="en-US" dirty="0">
                  <a:latin typeface="+mn-lt"/>
                </a:endParaRPr>
              </a:p>
            </p:txBody>
          </p:sp>
        </mc:Choice>
        <mc:Fallback xmlns="">
          <p:sp>
            <p:nvSpPr>
              <p:cNvPr id="3" name="ee4pContent1">
                <a:extLst>
                  <a:ext uri="{FF2B5EF4-FFF2-40B4-BE49-F238E27FC236}">
                    <a16:creationId xmlns:a16="http://schemas.microsoft.com/office/drawing/2014/main" id="{5224E27E-8717-A073-DC44-F6597D408DCE}"/>
                  </a:ext>
                </a:extLst>
              </p:cNvPr>
              <p:cNvSpPr txBox="1">
                <a:spLocks noRot="1" noChangeAspect="1" noMove="1" noResize="1" noEditPoints="1" noAdjustHandles="1" noChangeArrowheads="1" noChangeShapeType="1" noTextEdit="1"/>
              </p:cNvSpPr>
              <p:nvPr>
                <p:custDataLst>
                  <p:tags r:id="rId6"/>
                </p:custDataLst>
              </p:nvPr>
            </p:nvSpPr>
            <p:spPr>
              <a:xfrm>
                <a:off x="838199" y="1690689"/>
                <a:ext cx="10515599" cy="4802186"/>
              </a:xfrm>
              <a:prstGeom prst="rect">
                <a:avLst/>
              </a:prstGeom>
              <a:blipFill>
                <a:blip r:embed="rId7"/>
                <a:stretch>
                  <a:fillRect l="-232" b="-1519"/>
                </a:stretch>
              </a:blipFill>
              <a:ln w="9525" cmpd="sng">
                <a:solidFill>
                  <a:schemeClr val="accent1">
                    <a:lumMod val="100000"/>
                  </a:schemeClr>
                </a:solidFill>
                <a:prstDash val="solid"/>
              </a:ln>
            </p:spPr>
            <p:txBody>
              <a:bodyPr/>
              <a:lstStyle/>
              <a:p>
                <a:r>
                  <a:rPr lang="en-US">
                    <a:noFill/>
                  </a:rPr>
                  <a:t> </a:t>
                </a:r>
              </a:p>
            </p:txBody>
          </p:sp>
        </mc:Fallback>
      </mc:AlternateContent>
    </p:spTree>
    <p:extLst>
      <p:ext uri="{BB962C8B-B14F-4D97-AF65-F5344CB8AC3E}">
        <p14:creationId xmlns:p14="http://schemas.microsoft.com/office/powerpoint/2010/main" val="142889758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矩形 54">
            <a:hlinkClick r:id="rId29" action="ppaction://hlinksldjump"/>
            <a:extLst>
              <a:ext uri="{FF2B5EF4-FFF2-40B4-BE49-F238E27FC236}">
                <a16:creationId xmlns:a16="http://schemas.microsoft.com/office/drawing/2014/main" id="{7F197FCB-5AC6-6DE5-59FC-F7C1A9AC241B}"/>
              </a:ext>
            </a:extLst>
          </p:cNvPr>
          <p:cNvSpPr/>
          <p:nvPr>
            <p:custDataLst>
              <p:tags r:id="rId2"/>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92</a:t>
            </a:r>
          </a:p>
        </p:txBody>
      </p:sp>
      <p:sp>
        <p:nvSpPr>
          <p:cNvPr id="54" name="矩形 53">
            <a:hlinkClick r:id="rId29" action="ppaction://hlinksldjump"/>
            <a:extLst>
              <a:ext uri="{FF2B5EF4-FFF2-40B4-BE49-F238E27FC236}">
                <a16:creationId xmlns:a16="http://schemas.microsoft.com/office/drawing/2014/main" id="{24B73BD8-52F8-B2C9-EE89-FE17AB2FA618}"/>
              </a:ext>
            </a:extLst>
          </p:cNvPr>
          <p:cNvSpPr/>
          <p:nvPr>
            <p:custDataLst>
              <p:tags r:id="rId3"/>
            </p:custDataLst>
          </p:nvPr>
        </p:nvSpPr>
        <p:spPr>
          <a:xfrm>
            <a:off x="977959" y="4962946"/>
            <a:ext cx="26577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Loss Function</a:t>
            </a:r>
          </a:p>
        </p:txBody>
      </p:sp>
      <p:sp>
        <p:nvSpPr>
          <p:cNvPr id="53" name="矩形 52">
            <a:hlinkClick r:id="rId29" action="ppaction://hlinksldjump"/>
            <a:extLst>
              <a:ext uri="{FF2B5EF4-FFF2-40B4-BE49-F238E27FC236}">
                <a16:creationId xmlns:a16="http://schemas.microsoft.com/office/drawing/2014/main" id="{FA1397C0-3885-5A39-9B42-EFC405C6C0F7}"/>
              </a:ext>
            </a:extLst>
          </p:cNvPr>
          <p:cNvSpPr/>
          <p:nvPr>
            <p:custDataLst>
              <p:tags r:id="rId4"/>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8</a:t>
            </a:r>
          </a:p>
        </p:txBody>
      </p:sp>
      <p:sp>
        <p:nvSpPr>
          <p:cNvPr id="52" name="矩形 51">
            <a:hlinkClick r:id="rId30" action="ppaction://hlinksldjump"/>
            <a:extLst>
              <a:ext uri="{FF2B5EF4-FFF2-40B4-BE49-F238E27FC236}">
                <a16:creationId xmlns:a16="http://schemas.microsoft.com/office/drawing/2014/main" id="{B56640A4-B6C9-9EBD-5FE4-3C3A5E46FB91}"/>
              </a:ext>
            </a:extLst>
          </p:cNvPr>
          <p:cNvSpPr/>
          <p:nvPr>
            <p:custDataLst>
              <p:tags r:id="rId5"/>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90</a:t>
            </a:r>
          </a:p>
        </p:txBody>
      </p:sp>
      <p:sp>
        <p:nvSpPr>
          <p:cNvPr id="51" name="矩形 50">
            <a:hlinkClick r:id="rId30" action="ppaction://hlinksldjump"/>
            <a:extLst>
              <a:ext uri="{FF2B5EF4-FFF2-40B4-BE49-F238E27FC236}">
                <a16:creationId xmlns:a16="http://schemas.microsoft.com/office/drawing/2014/main" id="{1A22927D-EC85-3A58-8C5D-08C53F2ED094}"/>
              </a:ext>
            </a:extLst>
          </p:cNvPr>
          <p:cNvSpPr/>
          <p:nvPr>
            <p:custDataLst>
              <p:tags r:id="rId6"/>
            </p:custDataLst>
          </p:nvPr>
        </p:nvSpPr>
        <p:spPr>
          <a:xfrm>
            <a:off x="977959" y="4499335"/>
            <a:ext cx="2657779"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Confidence Estimation</a:t>
            </a:r>
          </a:p>
        </p:txBody>
      </p:sp>
      <p:sp>
        <p:nvSpPr>
          <p:cNvPr id="50" name="矩形 49">
            <a:hlinkClick r:id="rId30" action="ppaction://hlinksldjump"/>
            <a:extLst>
              <a:ext uri="{FF2B5EF4-FFF2-40B4-BE49-F238E27FC236}">
                <a16:creationId xmlns:a16="http://schemas.microsoft.com/office/drawing/2014/main" id="{C0134D01-BA49-9393-8D75-041B167A716D}"/>
              </a:ext>
            </a:extLst>
          </p:cNvPr>
          <p:cNvSpPr/>
          <p:nvPr>
            <p:custDataLst>
              <p:tags r:id="rId7"/>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7</a:t>
            </a:r>
          </a:p>
        </p:txBody>
      </p:sp>
      <p:sp>
        <p:nvSpPr>
          <p:cNvPr id="49" name="矩形 48">
            <a:extLst>
              <a:ext uri="{FF2B5EF4-FFF2-40B4-BE49-F238E27FC236}">
                <a16:creationId xmlns:a16="http://schemas.microsoft.com/office/drawing/2014/main" id="{26B96361-8783-C6B3-E966-37E13168FB1E}"/>
              </a:ext>
            </a:extLst>
          </p:cNvPr>
          <p:cNvSpPr/>
          <p:nvPr>
            <p:custDataLst>
              <p:tags r:id="rId8"/>
            </p:custDataLst>
          </p:nvPr>
        </p:nvSpPr>
        <p:spPr>
          <a:xfrm>
            <a:off x="977959" y="403572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48" name="矩形 47">
            <a:hlinkClick r:id="rId31" action="ppaction://hlinksldjump"/>
            <a:extLst>
              <a:ext uri="{FF2B5EF4-FFF2-40B4-BE49-F238E27FC236}">
                <a16:creationId xmlns:a16="http://schemas.microsoft.com/office/drawing/2014/main" id="{7FAC8EDF-D021-0D9F-8782-4C59C8E607C4}"/>
              </a:ext>
            </a:extLst>
          </p:cNvPr>
          <p:cNvSpPr/>
          <p:nvPr>
            <p:custDataLst>
              <p:tags r:id="rId9"/>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88</a:t>
            </a:r>
          </a:p>
        </p:txBody>
      </p:sp>
      <p:sp>
        <p:nvSpPr>
          <p:cNvPr id="47" name="矩形 46">
            <a:hlinkClick r:id="rId31" action="ppaction://hlinksldjump"/>
            <a:extLst>
              <a:ext uri="{FF2B5EF4-FFF2-40B4-BE49-F238E27FC236}">
                <a16:creationId xmlns:a16="http://schemas.microsoft.com/office/drawing/2014/main" id="{96C8C9BF-1D75-8ACA-A7A5-BD82CADED1D1}"/>
              </a:ext>
            </a:extLst>
          </p:cNvPr>
          <p:cNvSpPr/>
          <p:nvPr>
            <p:custDataLst>
              <p:tags r:id="rId10"/>
            </p:custDataLst>
          </p:nvPr>
        </p:nvSpPr>
        <p:spPr>
          <a:xfrm>
            <a:off x="977959" y="4035725"/>
            <a:ext cx="26577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Depth Refinement</a:t>
            </a:r>
          </a:p>
        </p:txBody>
      </p:sp>
      <p:sp>
        <p:nvSpPr>
          <p:cNvPr id="46" name="矩形 45">
            <a:hlinkClick r:id="rId31" action="ppaction://hlinksldjump"/>
            <a:extLst>
              <a:ext uri="{FF2B5EF4-FFF2-40B4-BE49-F238E27FC236}">
                <a16:creationId xmlns:a16="http://schemas.microsoft.com/office/drawing/2014/main" id="{A95682C2-997D-4A0F-C6EC-443E4182FF21}"/>
              </a:ext>
            </a:extLst>
          </p:cNvPr>
          <p:cNvSpPr/>
          <p:nvPr>
            <p:custDataLst>
              <p:tags r:id="rId11"/>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45" name="矩形 44">
            <a:hlinkClick r:id="rId32" action="ppaction://hlinksldjump"/>
            <a:extLst>
              <a:ext uri="{FF2B5EF4-FFF2-40B4-BE49-F238E27FC236}">
                <a16:creationId xmlns:a16="http://schemas.microsoft.com/office/drawing/2014/main" id="{968F9350-8BE3-70B3-779F-937BE769A37E}"/>
              </a:ext>
            </a:extLst>
          </p:cNvPr>
          <p:cNvSpPr/>
          <p:nvPr>
            <p:custDataLst>
              <p:tags r:id="rId12"/>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85</a:t>
            </a:r>
          </a:p>
        </p:txBody>
      </p:sp>
      <p:sp>
        <p:nvSpPr>
          <p:cNvPr id="44" name="矩形 43">
            <a:hlinkClick r:id="rId32" action="ppaction://hlinksldjump"/>
            <a:extLst>
              <a:ext uri="{FF2B5EF4-FFF2-40B4-BE49-F238E27FC236}">
                <a16:creationId xmlns:a16="http://schemas.microsoft.com/office/drawing/2014/main" id="{D4756B7B-15B0-72EA-B450-BDFB0C1AA109}"/>
              </a:ext>
            </a:extLst>
          </p:cNvPr>
          <p:cNvSpPr/>
          <p:nvPr>
            <p:custDataLst>
              <p:tags r:id="rId13"/>
            </p:custDataLst>
          </p:nvPr>
        </p:nvSpPr>
        <p:spPr>
          <a:xfrm>
            <a:off x="977959" y="3572115"/>
            <a:ext cx="26577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Depth Estimation</a:t>
            </a:r>
          </a:p>
        </p:txBody>
      </p:sp>
      <p:sp>
        <p:nvSpPr>
          <p:cNvPr id="43" name="矩形 42">
            <a:hlinkClick r:id="rId32" action="ppaction://hlinksldjump"/>
            <a:extLst>
              <a:ext uri="{FF2B5EF4-FFF2-40B4-BE49-F238E27FC236}">
                <a16:creationId xmlns:a16="http://schemas.microsoft.com/office/drawing/2014/main" id="{B9CC1907-1B8C-6317-1E11-24F698681D9A}"/>
              </a:ext>
            </a:extLst>
          </p:cNvPr>
          <p:cNvSpPr/>
          <p:nvPr>
            <p:custDataLst>
              <p:tags r:id="rId14"/>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42" name="矩形 41">
            <a:hlinkClick r:id="rId33" action="ppaction://hlinksldjump"/>
            <a:extLst>
              <a:ext uri="{FF2B5EF4-FFF2-40B4-BE49-F238E27FC236}">
                <a16:creationId xmlns:a16="http://schemas.microsoft.com/office/drawing/2014/main" id="{65B67BF1-D4B6-3D01-4B29-B8916F12CDE1}"/>
              </a:ext>
            </a:extLst>
          </p:cNvPr>
          <p:cNvSpPr/>
          <p:nvPr>
            <p:custDataLst>
              <p:tags r:id="rId15"/>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82</a:t>
            </a:r>
          </a:p>
        </p:txBody>
      </p:sp>
      <p:sp>
        <p:nvSpPr>
          <p:cNvPr id="41" name="矩形 40">
            <a:hlinkClick r:id="rId33" action="ppaction://hlinksldjump"/>
            <a:extLst>
              <a:ext uri="{FF2B5EF4-FFF2-40B4-BE49-F238E27FC236}">
                <a16:creationId xmlns:a16="http://schemas.microsoft.com/office/drawing/2014/main" id="{20520414-E1C1-435B-8B8B-431C4FAB1489}"/>
              </a:ext>
            </a:extLst>
          </p:cNvPr>
          <p:cNvSpPr/>
          <p:nvPr>
            <p:custDataLst>
              <p:tags r:id="rId16"/>
            </p:custDataLst>
          </p:nvPr>
        </p:nvSpPr>
        <p:spPr>
          <a:xfrm>
            <a:off x="977959" y="3108505"/>
            <a:ext cx="26577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Iterative Update</a:t>
            </a:r>
          </a:p>
        </p:txBody>
      </p:sp>
      <p:sp>
        <p:nvSpPr>
          <p:cNvPr id="40" name="矩形 39">
            <a:hlinkClick r:id="rId33" action="ppaction://hlinksldjump"/>
            <a:extLst>
              <a:ext uri="{FF2B5EF4-FFF2-40B4-BE49-F238E27FC236}">
                <a16:creationId xmlns:a16="http://schemas.microsoft.com/office/drawing/2014/main" id="{2B04FF13-4B79-EA90-2F0A-1ED2624A7B8C}"/>
              </a:ext>
            </a:extLst>
          </p:cNvPr>
          <p:cNvSpPr/>
          <p:nvPr>
            <p:custDataLst>
              <p:tags r:id="rId17"/>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39" name="矩形 38">
            <a:hlinkClick r:id="rId34" action="ppaction://hlinksldjump"/>
            <a:extLst>
              <a:ext uri="{FF2B5EF4-FFF2-40B4-BE49-F238E27FC236}">
                <a16:creationId xmlns:a16="http://schemas.microsoft.com/office/drawing/2014/main" id="{2723DD73-4BC6-489F-F586-D463F8707F27}"/>
              </a:ext>
            </a:extLst>
          </p:cNvPr>
          <p:cNvSpPr/>
          <p:nvPr>
            <p:custDataLst>
              <p:tags r:id="rId18"/>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69</a:t>
            </a:r>
          </a:p>
        </p:txBody>
      </p:sp>
      <p:sp>
        <p:nvSpPr>
          <p:cNvPr id="38" name="矩形 37">
            <a:hlinkClick r:id="rId34" action="ppaction://hlinksldjump"/>
            <a:extLst>
              <a:ext uri="{FF2B5EF4-FFF2-40B4-BE49-F238E27FC236}">
                <a16:creationId xmlns:a16="http://schemas.microsoft.com/office/drawing/2014/main" id="{C23BFC09-560E-A074-53AE-3FA2D6B59FD0}"/>
              </a:ext>
            </a:extLst>
          </p:cNvPr>
          <p:cNvSpPr/>
          <p:nvPr>
            <p:custDataLst>
              <p:tags r:id="rId19"/>
            </p:custDataLst>
          </p:nvPr>
        </p:nvSpPr>
        <p:spPr>
          <a:xfrm>
            <a:off x="977959" y="2644895"/>
            <a:ext cx="26577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Cost Volume Regularization</a:t>
            </a:r>
          </a:p>
        </p:txBody>
      </p:sp>
      <p:sp>
        <p:nvSpPr>
          <p:cNvPr id="37" name="矩形 36">
            <a:hlinkClick r:id="rId34" action="ppaction://hlinksldjump"/>
            <a:extLst>
              <a:ext uri="{FF2B5EF4-FFF2-40B4-BE49-F238E27FC236}">
                <a16:creationId xmlns:a16="http://schemas.microsoft.com/office/drawing/2014/main" id="{662891D8-46F0-15D9-E4F7-F55C8A2E7E92}"/>
              </a:ext>
            </a:extLst>
          </p:cNvPr>
          <p:cNvSpPr/>
          <p:nvPr>
            <p:custDataLst>
              <p:tags r:id="rId20"/>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36" name="矩形 35">
            <a:hlinkClick r:id="rId35" action="ppaction://hlinksldjump"/>
            <a:extLst>
              <a:ext uri="{FF2B5EF4-FFF2-40B4-BE49-F238E27FC236}">
                <a16:creationId xmlns:a16="http://schemas.microsoft.com/office/drawing/2014/main" id="{AA202687-9AFA-4CC6-7DA5-348964016FD6}"/>
              </a:ext>
            </a:extLst>
          </p:cNvPr>
          <p:cNvSpPr/>
          <p:nvPr>
            <p:custDataLst>
              <p:tags r:id="rId2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65</a:t>
            </a:r>
          </a:p>
        </p:txBody>
      </p:sp>
      <p:sp>
        <p:nvSpPr>
          <p:cNvPr id="35" name="矩形 34">
            <a:hlinkClick r:id="rId35" action="ppaction://hlinksldjump"/>
            <a:extLst>
              <a:ext uri="{FF2B5EF4-FFF2-40B4-BE49-F238E27FC236}">
                <a16:creationId xmlns:a16="http://schemas.microsoft.com/office/drawing/2014/main" id="{DAC5F2BC-7858-B01A-D985-1CEEE3C033C2}"/>
              </a:ext>
            </a:extLst>
          </p:cNvPr>
          <p:cNvSpPr/>
          <p:nvPr>
            <p:custDataLst>
              <p:tags r:id="rId22"/>
            </p:custDataLst>
          </p:nvPr>
        </p:nvSpPr>
        <p:spPr>
          <a:xfrm>
            <a:off x="977959" y="2181285"/>
            <a:ext cx="26577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Cost Volume Construction</a:t>
            </a:r>
          </a:p>
        </p:txBody>
      </p:sp>
      <p:sp>
        <p:nvSpPr>
          <p:cNvPr id="34" name="矩形 33">
            <a:hlinkClick r:id="rId35" action="ppaction://hlinksldjump"/>
            <a:extLst>
              <a:ext uri="{FF2B5EF4-FFF2-40B4-BE49-F238E27FC236}">
                <a16:creationId xmlns:a16="http://schemas.microsoft.com/office/drawing/2014/main" id="{94A3A3B6-2222-FFA2-8DD2-E0F57C779893}"/>
              </a:ext>
            </a:extLst>
          </p:cNvPr>
          <p:cNvSpPr/>
          <p:nvPr>
            <p:custDataLst>
              <p:tags r:id="rId2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33" name="矩形 32">
            <a:hlinkClick r:id="rId36" action="ppaction://hlinksldjump"/>
            <a:extLst>
              <a:ext uri="{FF2B5EF4-FFF2-40B4-BE49-F238E27FC236}">
                <a16:creationId xmlns:a16="http://schemas.microsoft.com/office/drawing/2014/main" id="{DFCF5306-4EC4-1C66-634E-3CCD972097F5}"/>
              </a:ext>
            </a:extLst>
          </p:cNvPr>
          <p:cNvSpPr/>
          <p:nvPr>
            <p:custDataLst>
              <p:tags r:id="rId24"/>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63</a:t>
            </a:r>
          </a:p>
        </p:txBody>
      </p:sp>
      <p:sp>
        <p:nvSpPr>
          <p:cNvPr id="32" name="矩形 31">
            <a:hlinkClick r:id="rId36" action="ppaction://hlinksldjump"/>
            <a:extLst>
              <a:ext uri="{FF2B5EF4-FFF2-40B4-BE49-F238E27FC236}">
                <a16:creationId xmlns:a16="http://schemas.microsoft.com/office/drawing/2014/main" id="{E01A7433-DA6D-2448-424A-29BEAEBE39E4}"/>
              </a:ext>
            </a:extLst>
          </p:cNvPr>
          <p:cNvSpPr/>
          <p:nvPr>
            <p:custDataLst>
              <p:tags r:id="rId25"/>
            </p:custDataLst>
          </p:nvPr>
        </p:nvSpPr>
        <p:spPr>
          <a:xfrm>
            <a:off x="977959" y="1717675"/>
            <a:ext cx="26577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Feature Extraction</a:t>
            </a:r>
          </a:p>
        </p:txBody>
      </p:sp>
      <p:sp>
        <p:nvSpPr>
          <p:cNvPr id="31" name="矩形 30">
            <a:hlinkClick r:id="rId36" action="ppaction://hlinksldjump"/>
            <a:extLst>
              <a:ext uri="{FF2B5EF4-FFF2-40B4-BE49-F238E27FC236}">
                <a16:creationId xmlns:a16="http://schemas.microsoft.com/office/drawing/2014/main" id="{FDBD4BF4-CADE-4851-DB75-FE570DF692BB}"/>
              </a:ext>
            </a:extLst>
          </p:cNvPr>
          <p:cNvSpPr/>
          <p:nvPr>
            <p:custDataLst>
              <p:tags r:id="rId26"/>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30" name="标题 29">
            <a:extLst>
              <a:ext uri="{FF2B5EF4-FFF2-40B4-BE49-F238E27FC236}">
                <a16:creationId xmlns:a16="http://schemas.microsoft.com/office/drawing/2014/main" id="{29CF3181-F6B1-D31E-FD02-0341C53A5DFE}"/>
              </a:ext>
            </a:extLst>
          </p:cNvPr>
          <p:cNvSpPr>
            <a:spLocks noGrp="1"/>
          </p:cNvSpPr>
          <p:nvPr>
            <p:ph type="title"/>
            <p:custDataLst>
              <p:tags r:id="rId27"/>
            </p:custDataLst>
          </p:nvPr>
        </p:nvSpPr>
        <p:spPr/>
        <p:txBody>
          <a:bodyPr/>
          <a:lstStyle/>
          <a:p>
            <a:r>
              <a:rPr lang="en-US"/>
              <a:t>Supervised Depth Estimation</a:t>
            </a:r>
          </a:p>
        </p:txBody>
      </p:sp>
    </p:spTree>
    <p:custDataLst>
      <p:tags r:id="rId1"/>
    </p:custDataLst>
    <p:extLst>
      <p:ext uri="{BB962C8B-B14F-4D97-AF65-F5344CB8AC3E}">
        <p14:creationId xmlns:p14="http://schemas.microsoft.com/office/powerpoint/2010/main" val="167044077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Depth Refinement</a:t>
            </a:r>
            <a:endParaRPr lang="en-US" dirty="0"/>
          </a:p>
        </p:txBody>
      </p:sp>
      <p:sp>
        <p:nvSpPr>
          <p:cNvPr id="3" name="ee4pContent1">
            <a:extLst>
              <a:ext uri="{FF2B5EF4-FFF2-40B4-BE49-F238E27FC236}">
                <a16:creationId xmlns:a16="http://schemas.microsoft.com/office/drawing/2014/main" id="{36A11F1A-48AE-6BD2-F7BA-DC37ED6FA283}"/>
              </a:ext>
            </a:extLst>
          </p:cNvPr>
          <p:cNvSpPr txBox="1">
            <a:spLocks/>
          </p:cNvSpPr>
          <p:nvPr>
            <p:custDataLst>
              <p:tags r:id="rId2"/>
            </p:custDataLst>
          </p:nvPr>
        </p:nvSpPr>
        <p:spPr>
          <a:xfrm>
            <a:off x="838199" y="1690689"/>
            <a:ext cx="10515599" cy="3243620"/>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鉴于来自多视角立体视觉 </a:t>
            </a:r>
            <a:r>
              <a:rPr lang="en-US" altLang="zh-CN" dirty="0">
                <a:latin typeface="+mn-lt"/>
              </a:rPr>
              <a:t>(MVS) </a:t>
            </a:r>
            <a:r>
              <a:rPr lang="zh-CN" altLang="en-US" dirty="0">
                <a:latin typeface="+mn-lt"/>
              </a:rPr>
              <a:t>的原始深度估计可能存在噪声，通常使用细化来提高精度</a:t>
            </a:r>
            <a:endParaRPr lang="en-US" altLang="zh-CN" dirty="0">
              <a:latin typeface="+mn-lt"/>
            </a:endParaRPr>
          </a:p>
          <a:p>
            <a:pPr lvl="1"/>
            <a:r>
              <a:rPr lang="en-US" altLang="zh-CN" dirty="0">
                <a:latin typeface="+mn-lt"/>
              </a:rPr>
              <a:t>R-</a:t>
            </a:r>
            <a:r>
              <a:rPr lang="en-US" altLang="zh-CN" dirty="0" err="1">
                <a:latin typeface="+mn-lt"/>
              </a:rPr>
              <a:t>MVSNet</a:t>
            </a:r>
            <a:r>
              <a:rPr lang="en-US" altLang="zh-CN" dirty="0">
                <a:latin typeface="+mn-lt"/>
              </a:rPr>
              <a:t> </a:t>
            </a:r>
            <a:r>
              <a:rPr lang="zh-CN" altLang="en-US" dirty="0">
                <a:latin typeface="+mn-lt"/>
              </a:rPr>
              <a:t>强制执行多视图照片一致性以减轻阶梯效应并实现亚像素精度</a:t>
            </a:r>
            <a:endParaRPr lang="en-US" altLang="zh-CN" dirty="0">
              <a:latin typeface="+mn-lt"/>
            </a:endParaRPr>
          </a:p>
          <a:p>
            <a:pPr lvl="1"/>
            <a:r>
              <a:rPr lang="en-US" altLang="zh-CN" dirty="0">
                <a:latin typeface="+mn-lt"/>
              </a:rPr>
              <a:t>Point-</a:t>
            </a:r>
            <a:r>
              <a:rPr lang="en-US" altLang="zh-CN" dirty="0" err="1">
                <a:latin typeface="+mn-lt"/>
              </a:rPr>
              <a:t>MVSNet</a:t>
            </a:r>
            <a:r>
              <a:rPr lang="en-US" altLang="zh-CN" dirty="0">
                <a:latin typeface="+mn-lt"/>
              </a:rPr>
              <a:t> </a:t>
            </a:r>
            <a:r>
              <a:rPr lang="zh-CN" altLang="en-US" dirty="0">
                <a:latin typeface="+mn-lt"/>
              </a:rPr>
              <a:t>使用 </a:t>
            </a:r>
            <a:r>
              <a:rPr lang="en-US" altLang="zh-CN" dirty="0" err="1">
                <a:latin typeface="+mn-lt"/>
              </a:rPr>
              <a:t>PointFlow</a:t>
            </a:r>
            <a:r>
              <a:rPr lang="en-US" altLang="zh-CN" dirty="0">
                <a:latin typeface="+mn-lt"/>
              </a:rPr>
              <a:t> </a:t>
            </a:r>
            <a:r>
              <a:rPr lang="zh-CN" altLang="en-US" dirty="0">
                <a:latin typeface="+mn-lt"/>
              </a:rPr>
              <a:t>通过估计当前迭代的深度与真实值的深度之间的残差来迭代地细化点云</a:t>
            </a:r>
            <a:endParaRPr lang="en-US" altLang="zh-CN" dirty="0">
              <a:latin typeface="+mn-lt"/>
            </a:endParaRPr>
          </a:p>
          <a:p>
            <a:pPr lvl="1"/>
            <a:r>
              <a:rPr lang="en-US" altLang="zh-CN" dirty="0">
                <a:latin typeface="+mn-lt"/>
              </a:rPr>
              <a:t>Fast-</a:t>
            </a:r>
            <a:r>
              <a:rPr lang="en-US" altLang="zh-CN" dirty="0" err="1">
                <a:latin typeface="+mn-lt"/>
              </a:rPr>
              <a:t>MVSNet</a:t>
            </a:r>
            <a:r>
              <a:rPr lang="en-US" altLang="zh-CN" dirty="0">
                <a:latin typeface="+mn-lt"/>
              </a:rPr>
              <a:t> </a:t>
            </a:r>
            <a:r>
              <a:rPr lang="zh-CN" altLang="en-US" dirty="0">
                <a:latin typeface="+mn-lt"/>
              </a:rPr>
              <a:t>采用高效的高斯</a:t>
            </a:r>
            <a:r>
              <a:rPr lang="en-US" altLang="zh-CN" dirty="0">
                <a:latin typeface="+mn-lt"/>
              </a:rPr>
              <a:t>-</a:t>
            </a:r>
            <a:r>
              <a:rPr lang="zh-CN" altLang="en-US" dirty="0">
                <a:latin typeface="+mn-lt"/>
              </a:rPr>
              <a:t>牛顿层通过最小化特征残差来优化深度图</a:t>
            </a:r>
            <a:endParaRPr lang="en-US" altLang="zh-CN" dirty="0">
              <a:latin typeface="+mn-lt"/>
            </a:endParaRPr>
          </a:p>
          <a:p>
            <a:pPr lvl="1"/>
            <a:r>
              <a:rPr lang="en-US" altLang="zh-CN" dirty="0" err="1">
                <a:latin typeface="+mn-lt"/>
              </a:rPr>
              <a:t>PatchmatchNet</a:t>
            </a:r>
            <a:r>
              <a:rPr lang="en-US" altLang="zh-CN" dirty="0">
                <a:latin typeface="+mn-lt"/>
              </a:rPr>
              <a:t> </a:t>
            </a:r>
            <a:r>
              <a:rPr lang="zh-CN" altLang="en-US" dirty="0">
                <a:latin typeface="+mn-lt"/>
              </a:rPr>
              <a:t>使用深度残差网络和参考图像特征来细化最终上采样的深度图</a:t>
            </a:r>
            <a:endParaRPr lang="en-US" altLang="zh-CN" dirty="0">
              <a:latin typeface="+mn-lt"/>
            </a:endParaRPr>
          </a:p>
          <a:p>
            <a:pPr lvl="1"/>
            <a:r>
              <a:rPr lang="zh-CN" altLang="en-US" dirty="0">
                <a:latin typeface="+mn-lt"/>
              </a:rPr>
              <a:t>有些工作使用 </a:t>
            </a:r>
            <a:r>
              <a:rPr lang="en-US" altLang="zh-CN" dirty="0">
                <a:latin typeface="+mn-lt"/>
              </a:rPr>
              <a:t>RAFT </a:t>
            </a:r>
            <a:r>
              <a:rPr lang="zh-CN" altLang="en-US" dirty="0">
                <a:latin typeface="+mn-lt"/>
              </a:rPr>
              <a:t>的掩码上采样模块通过基于掩码计算窗口中深度值的加权和来上采样和细化深度图到全分辨率</a:t>
            </a:r>
            <a:endParaRPr lang="en-US" altLang="zh-CN" dirty="0">
              <a:latin typeface="+mn-lt"/>
            </a:endParaRPr>
          </a:p>
          <a:p>
            <a:pPr lvl="1"/>
            <a:r>
              <a:rPr lang="zh-CN" altLang="en-US" dirty="0">
                <a:latin typeface="+mn-lt"/>
              </a:rPr>
              <a:t>基于粗略深度图，</a:t>
            </a:r>
            <a:r>
              <a:rPr lang="en-US" altLang="zh-CN" dirty="0" err="1">
                <a:latin typeface="+mn-lt"/>
              </a:rPr>
              <a:t>RayMVSNet</a:t>
            </a:r>
            <a:r>
              <a:rPr lang="en-US" altLang="zh-CN" dirty="0">
                <a:latin typeface="+mn-lt"/>
              </a:rPr>
              <a:t> </a:t>
            </a:r>
            <a:r>
              <a:rPr lang="zh-CN" altLang="en-US" dirty="0">
                <a:latin typeface="+mn-lt"/>
              </a:rPr>
              <a:t>使用视差变换器聚合多视图图像特征，并使用一维隐式场来估计采样点的 </a:t>
            </a:r>
            <a:r>
              <a:rPr lang="en-US" altLang="zh-CN" dirty="0">
                <a:latin typeface="+mn-lt"/>
              </a:rPr>
              <a:t>SDF </a:t>
            </a:r>
            <a:r>
              <a:rPr lang="zh-CN" altLang="en-US" dirty="0">
                <a:latin typeface="+mn-lt"/>
              </a:rPr>
              <a:t>和零交叉点的定位</a:t>
            </a:r>
            <a:endParaRPr lang="en-US" altLang="zh-CN" dirty="0">
              <a:latin typeface="+mn-lt"/>
            </a:endParaRPr>
          </a:p>
          <a:p>
            <a:pPr lvl="1"/>
            <a:r>
              <a:rPr lang="en-US" altLang="zh-CN" dirty="0" err="1">
                <a:latin typeface="+mn-lt"/>
              </a:rPr>
              <a:t>GeoMVSNet</a:t>
            </a:r>
            <a:r>
              <a:rPr lang="en-US" altLang="zh-CN" dirty="0">
                <a:latin typeface="+mn-lt"/>
              </a:rPr>
              <a:t> </a:t>
            </a:r>
            <a:r>
              <a:rPr lang="zh-CN" altLang="en-US" dirty="0">
                <a:latin typeface="+mn-lt"/>
              </a:rPr>
              <a:t>通过频域几何增强过滤深度图</a:t>
            </a:r>
            <a:endParaRPr lang="en-US" altLang="zh-CN" dirty="0">
              <a:latin typeface="+mn-lt"/>
            </a:endParaRPr>
          </a:p>
          <a:p>
            <a:pPr lvl="1"/>
            <a:r>
              <a:rPr lang="en-US" altLang="zh-CN" dirty="0" err="1">
                <a:latin typeface="+mn-lt"/>
              </a:rPr>
              <a:t>EPNet</a:t>
            </a:r>
            <a:r>
              <a:rPr lang="en-US" altLang="zh-CN" dirty="0">
                <a:latin typeface="+mn-lt"/>
              </a:rPr>
              <a:t> </a:t>
            </a:r>
            <a:r>
              <a:rPr lang="zh-CN" altLang="en-US" dirty="0">
                <a:latin typeface="+mn-lt"/>
              </a:rPr>
              <a:t>使用分层边缘保持残差学习模块来使用图像上下文特征细化多尺度深度估计</a:t>
            </a:r>
            <a:endParaRPr lang="en-US" dirty="0">
              <a:latin typeface="+mn-lt"/>
            </a:endParaRPr>
          </a:p>
        </p:txBody>
      </p:sp>
    </p:spTree>
    <p:extLst>
      <p:ext uri="{BB962C8B-B14F-4D97-AF65-F5344CB8AC3E}">
        <p14:creationId xmlns:p14="http://schemas.microsoft.com/office/powerpoint/2010/main" val="24582314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B1CB810C-01DB-C733-01BC-EEED5CBC333A}"/>
              </a:ext>
            </a:extLst>
          </p:cNvPr>
          <p:cNvGraphicFramePr>
            <a:graphicFrameLocks noChangeAspect="1"/>
          </p:cNvGraphicFramePr>
          <p:nvPr>
            <p:custDataLst>
              <p:tags r:id="rId1"/>
            </p:custDataLst>
            <p:extLst>
              <p:ext uri="{D42A27DB-BD31-4B8C-83A1-F6EECF244321}">
                <p14:modId xmlns:p14="http://schemas.microsoft.com/office/powerpoint/2010/main" val="241546705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10" imgW="473" imgH="476" progId="TCLayout.ActiveDocument.1">
                  <p:embed/>
                </p:oleObj>
              </mc:Choice>
              <mc:Fallback>
                <p:oleObj name="think-cell 幻灯片" r:id="rId10" imgW="473" imgH="476" progId="TCLayout.ActiveDocument.1">
                  <p:embed/>
                  <p:pic>
                    <p:nvPicPr>
                      <p:cNvPr id="4" name="think-cell data - do not delete" hidden="1">
                        <a:extLst>
                          <a:ext uri="{FF2B5EF4-FFF2-40B4-BE49-F238E27FC236}">
                            <a16:creationId xmlns:a16="http://schemas.microsoft.com/office/drawing/2014/main" id="{B1CB810C-01DB-C733-01BC-EEED5CBC333A}"/>
                          </a:ext>
                        </a:extLst>
                      </p:cNvPr>
                      <p:cNvPicPr/>
                      <p:nvPr/>
                    </p:nvPicPr>
                    <p:blipFill>
                      <a:blip r:embed="rId11"/>
                      <a:stretch>
                        <a:fillRect/>
                      </a:stretch>
                    </p:blipFill>
                    <p:spPr>
                      <a:xfrm>
                        <a:off x="1588" y="1588"/>
                        <a:ext cx="1588" cy="1588"/>
                      </a:xfrm>
                      <a:prstGeom prst="rect">
                        <a:avLst/>
                      </a:prstGeom>
                    </p:spPr>
                  </p:pic>
                </p:oleObj>
              </mc:Fallback>
            </mc:AlternateContent>
          </a:graphicData>
        </a:graphic>
      </p:graphicFrame>
      <p:sp>
        <p:nvSpPr>
          <p:cNvPr id="11" name="标题 1">
            <a:extLst>
              <a:ext uri="{FF2B5EF4-FFF2-40B4-BE49-F238E27FC236}">
                <a16:creationId xmlns:a16="http://schemas.microsoft.com/office/drawing/2014/main" id="{0F78657C-BD91-D663-7F96-427DA3F22DE1}"/>
              </a:ext>
            </a:extLst>
          </p:cNvPr>
          <p:cNvSpPr>
            <a:spLocks noGrp="1"/>
          </p:cNvSpPr>
          <p:nvPr>
            <p:ph type="title"/>
          </p:nvPr>
        </p:nvSpPr>
        <p:spPr>
          <a:xfrm>
            <a:off x="838200" y="171397"/>
            <a:ext cx="10515600" cy="1325563"/>
          </a:xfrm>
        </p:spPr>
        <p:txBody>
          <a:bodyPr vert="horz"/>
          <a:lstStyle/>
          <a:p>
            <a:r>
              <a:rPr lang="en-US" altLang="zh-CN" dirty="0"/>
              <a:t>Traditional MVS Problem</a:t>
            </a:r>
            <a:endParaRPr lang="en-US" dirty="0"/>
          </a:p>
        </p:txBody>
      </p:sp>
      <p:sp>
        <p:nvSpPr>
          <p:cNvPr id="13" name="ee4pContent1">
            <a:extLst>
              <a:ext uri="{FF2B5EF4-FFF2-40B4-BE49-F238E27FC236}">
                <a16:creationId xmlns:a16="http://schemas.microsoft.com/office/drawing/2014/main" id="{3B6203BD-23FB-8EBF-9208-09B1271C9D94}"/>
              </a:ext>
            </a:extLst>
          </p:cNvPr>
          <p:cNvSpPr txBox="1">
            <a:spLocks/>
          </p:cNvSpPr>
          <p:nvPr>
            <p:custDataLst>
              <p:tags r:id="rId2"/>
            </p:custDataLst>
          </p:nvPr>
        </p:nvSpPr>
        <p:spPr>
          <a:xfrm>
            <a:off x="838200" y="2793972"/>
            <a:ext cx="3346938" cy="351890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同一物体静止不动的情况时，在不同光照条件下，成像状态不同</a:t>
            </a:r>
            <a:endParaRPr lang="en-US" dirty="0">
              <a:latin typeface="+mn-lt"/>
            </a:endParaRPr>
          </a:p>
        </p:txBody>
      </p:sp>
      <p:sp>
        <p:nvSpPr>
          <p:cNvPr id="14" name="ee4pContent1">
            <a:extLst>
              <a:ext uri="{FF2B5EF4-FFF2-40B4-BE49-F238E27FC236}">
                <a16:creationId xmlns:a16="http://schemas.microsoft.com/office/drawing/2014/main" id="{30ABA391-0CB1-676D-EF11-1890F1A10E6E}"/>
              </a:ext>
            </a:extLst>
          </p:cNvPr>
          <p:cNvSpPr txBox="1">
            <a:spLocks/>
          </p:cNvSpPr>
          <p:nvPr>
            <p:custDataLst>
              <p:tags r:id="rId3"/>
            </p:custDataLst>
          </p:nvPr>
        </p:nvSpPr>
        <p:spPr>
          <a:xfrm>
            <a:off x="4422531" y="2793972"/>
            <a:ext cx="3346938" cy="351890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纹理信息不明显，频域信息稳定</a:t>
            </a:r>
            <a:endParaRPr lang="en-US" altLang="zh-CN" dirty="0">
              <a:latin typeface="+mn-lt"/>
            </a:endParaRPr>
          </a:p>
        </p:txBody>
      </p:sp>
      <p:sp>
        <p:nvSpPr>
          <p:cNvPr id="15" name="ee4pContent1">
            <a:extLst>
              <a:ext uri="{FF2B5EF4-FFF2-40B4-BE49-F238E27FC236}">
                <a16:creationId xmlns:a16="http://schemas.microsoft.com/office/drawing/2014/main" id="{1A5DEBBA-B5B7-DF16-D053-52D96987D9B1}"/>
              </a:ext>
            </a:extLst>
          </p:cNvPr>
          <p:cNvSpPr txBox="1">
            <a:spLocks/>
          </p:cNvSpPr>
          <p:nvPr>
            <p:custDataLst>
              <p:tags r:id="rId4"/>
            </p:custDataLst>
          </p:nvPr>
        </p:nvSpPr>
        <p:spPr>
          <a:xfrm>
            <a:off x="8006862" y="2793972"/>
            <a:ext cx="3346938" cy="351890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具有均匀反射特性、在任意发射（漫射、透射）方向上辐射亮度不变的一种介质反射表面</a:t>
            </a:r>
            <a:endParaRPr lang="en-US" dirty="0">
              <a:latin typeface="+mn-lt"/>
            </a:endParaRPr>
          </a:p>
        </p:txBody>
      </p:sp>
      <p:sp>
        <p:nvSpPr>
          <p:cNvPr id="16" name="ee4pHeader1">
            <a:extLst>
              <a:ext uri="{FF2B5EF4-FFF2-40B4-BE49-F238E27FC236}">
                <a16:creationId xmlns:a16="http://schemas.microsoft.com/office/drawing/2014/main" id="{280F01B9-A0D4-9D4F-6324-336785D83249}"/>
              </a:ext>
            </a:extLst>
          </p:cNvPr>
          <p:cNvSpPr/>
          <p:nvPr>
            <p:custDataLst>
              <p:tags r:id="rId5"/>
            </p:custDataLst>
          </p:nvPr>
        </p:nvSpPr>
        <p:spPr bwMode="auto">
          <a:xfrm>
            <a:off x="838200" y="2332234"/>
            <a:ext cx="3346938"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zh-CN" altLang="en-US" sz="1600" dirty="0">
                <a:solidFill>
                  <a:schemeClr val="bg1"/>
                </a:solidFill>
              </a:rPr>
              <a:t>光照变化</a:t>
            </a:r>
            <a:endParaRPr lang="en-US" sz="1600" dirty="0">
              <a:solidFill>
                <a:schemeClr val="bg1"/>
              </a:solidFill>
            </a:endParaRPr>
          </a:p>
        </p:txBody>
      </p:sp>
      <p:sp>
        <p:nvSpPr>
          <p:cNvPr id="17" name="ee4pHeader1">
            <a:extLst>
              <a:ext uri="{FF2B5EF4-FFF2-40B4-BE49-F238E27FC236}">
                <a16:creationId xmlns:a16="http://schemas.microsoft.com/office/drawing/2014/main" id="{84FC510E-7371-9B5F-CF61-62403918A158}"/>
              </a:ext>
            </a:extLst>
          </p:cNvPr>
          <p:cNvSpPr/>
          <p:nvPr>
            <p:custDataLst>
              <p:tags r:id="rId6"/>
            </p:custDataLst>
          </p:nvPr>
        </p:nvSpPr>
        <p:spPr bwMode="auto">
          <a:xfrm>
            <a:off x="4422531" y="2332234"/>
            <a:ext cx="3346938"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zh-CN" altLang="en-US" sz="1600" dirty="0">
                <a:solidFill>
                  <a:schemeClr val="bg1"/>
                </a:solidFill>
              </a:rPr>
              <a:t>低纹理区域</a:t>
            </a:r>
            <a:endParaRPr lang="en-US" sz="1600" dirty="0">
              <a:solidFill>
                <a:schemeClr val="bg1"/>
              </a:solidFill>
            </a:endParaRPr>
          </a:p>
        </p:txBody>
      </p:sp>
      <p:sp>
        <p:nvSpPr>
          <p:cNvPr id="18" name="ee4pHeader1">
            <a:extLst>
              <a:ext uri="{FF2B5EF4-FFF2-40B4-BE49-F238E27FC236}">
                <a16:creationId xmlns:a16="http://schemas.microsoft.com/office/drawing/2014/main" id="{80D1E6DA-24AD-3D1A-0D90-851FDAE7D13A}"/>
              </a:ext>
            </a:extLst>
          </p:cNvPr>
          <p:cNvSpPr/>
          <p:nvPr>
            <p:custDataLst>
              <p:tags r:id="rId7"/>
            </p:custDataLst>
          </p:nvPr>
        </p:nvSpPr>
        <p:spPr bwMode="auto">
          <a:xfrm>
            <a:off x="8006862" y="2332234"/>
            <a:ext cx="3346938"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zh-CN" altLang="en-US" sz="1600" dirty="0">
                <a:solidFill>
                  <a:schemeClr val="bg1"/>
                </a:solidFill>
              </a:rPr>
              <a:t>朗伯表面</a:t>
            </a:r>
            <a:endParaRPr lang="en-US" sz="1600" dirty="0">
              <a:solidFill>
                <a:schemeClr val="bg1"/>
              </a:solidFill>
            </a:endParaRPr>
          </a:p>
        </p:txBody>
      </p:sp>
      <p:sp>
        <p:nvSpPr>
          <p:cNvPr id="19" name="ee4pContent1">
            <a:extLst>
              <a:ext uri="{FF2B5EF4-FFF2-40B4-BE49-F238E27FC236}">
                <a16:creationId xmlns:a16="http://schemas.microsoft.com/office/drawing/2014/main" id="{5892609E-BB1F-71FE-B224-D8A2D5D19ECF}"/>
              </a:ext>
            </a:extLst>
          </p:cNvPr>
          <p:cNvSpPr txBox="1">
            <a:spLocks/>
          </p:cNvSpPr>
          <p:nvPr>
            <p:custDataLst>
              <p:tags r:id="rId8"/>
            </p:custDataLst>
          </p:nvPr>
        </p:nvSpPr>
        <p:spPr>
          <a:xfrm>
            <a:off x="838199" y="1496960"/>
            <a:ext cx="10515600" cy="752961"/>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尽管多视角立体视觉 </a:t>
            </a:r>
            <a:r>
              <a:rPr lang="en-US" altLang="zh-CN" dirty="0">
                <a:latin typeface="+mn-lt"/>
              </a:rPr>
              <a:t>(MVS) </a:t>
            </a:r>
            <a:r>
              <a:rPr lang="zh-CN" altLang="en-US" dirty="0">
                <a:latin typeface="+mn-lt"/>
              </a:rPr>
              <a:t>已经被广泛研究了几十年，但传统的 </a:t>
            </a:r>
            <a:r>
              <a:rPr lang="en-US" altLang="zh-CN" dirty="0">
                <a:latin typeface="+mn-lt"/>
              </a:rPr>
              <a:t>MVS </a:t>
            </a:r>
            <a:r>
              <a:rPr lang="zh-CN" altLang="en-US" dirty="0">
                <a:latin typeface="+mn-lt"/>
              </a:rPr>
              <a:t>方法依赖于手工设计的匹配度量</a:t>
            </a:r>
            <a:endParaRPr lang="en-US" altLang="zh-CN" dirty="0">
              <a:latin typeface="+mn-lt"/>
            </a:endParaRPr>
          </a:p>
          <a:p>
            <a:pPr lvl="1"/>
            <a:r>
              <a:rPr lang="zh-CN" altLang="en-US" dirty="0">
                <a:latin typeface="+mn-lt"/>
              </a:rPr>
              <a:t>因此在处理各种条件时面临挑战，例如，</a:t>
            </a:r>
            <a:r>
              <a:rPr lang="zh-CN" altLang="en-US" dirty="0">
                <a:solidFill>
                  <a:srgbClr val="FF0000"/>
                </a:solidFill>
                <a:latin typeface="+mn-lt"/>
              </a:rPr>
              <a:t>光照变化</a:t>
            </a:r>
            <a:r>
              <a:rPr lang="zh-CN" altLang="en-US" dirty="0">
                <a:latin typeface="+mn-lt"/>
              </a:rPr>
              <a:t>、</a:t>
            </a:r>
            <a:r>
              <a:rPr lang="zh-CN" altLang="en-US" dirty="0">
                <a:solidFill>
                  <a:srgbClr val="FF0000"/>
                </a:solidFill>
                <a:latin typeface="+mn-lt"/>
              </a:rPr>
              <a:t>低纹理区域</a:t>
            </a:r>
            <a:r>
              <a:rPr lang="zh-CN" altLang="en-US" dirty="0">
                <a:latin typeface="+mn-lt"/>
              </a:rPr>
              <a:t>和</a:t>
            </a:r>
            <a:r>
              <a:rPr lang="zh-CN" altLang="en-US" dirty="0">
                <a:solidFill>
                  <a:srgbClr val="FF0000"/>
                </a:solidFill>
                <a:latin typeface="+mn-lt"/>
              </a:rPr>
              <a:t>非朗伯表面</a:t>
            </a:r>
            <a:endParaRPr lang="en-US" dirty="0">
              <a:solidFill>
                <a:srgbClr val="FF0000"/>
              </a:solidFill>
              <a:latin typeface="+mn-lt"/>
            </a:endParaRPr>
          </a:p>
        </p:txBody>
      </p:sp>
      <p:pic>
        <p:nvPicPr>
          <p:cNvPr id="6146" name="Picture 2">
            <a:extLst>
              <a:ext uri="{FF2B5EF4-FFF2-40B4-BE49-F238E27FC236}">
                <a16:creationId xmlns:a16="http://schemas.microsoft.com/office/drawing/2014/main" id="{B62F5A36-41A1-C20A-4047-C15EDBA60E68}"/>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61073" y="4064029"/>
            <a:ext cx="3307213" cy="1860306"/>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CVPR 2021 | 稀疏纹理也能匹配？速览基于Transformers的图像特征匹配器LoFTR-CSDN博客">
            <a:extLst>
              <a:ext uri="{FF2B5EF4-FFF2-40B4-BE49-F238E27FC236}">
                <a16:creationId xmlns:a16="http://schemas.microsoft.com/office/drawing/2014/main" id="{2B3F3F86-36ED-8704-B432-A5724ED838BF}"/>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456233" y="3752154"/>
            <a:ext cx="3279532" cy="2484055"/>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光的传播规律：散射、反射、投射、衍射-上海嘉励自动化科技有限公司">
            <a:extLst>
              <a:ext uri="{FF2B5EF4-FFF2-40B4-BE49-F238E27FC236}">
                <a16:creationId xmlns:a16="http://schemas.microsoft.com/office/drawing/2014/main" id="{5D28A08F-21C9-3885-115C-5CEDCA1F149B}"/>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051195" y="3908090"/>
            <a:ext cx="3258272" cy="21721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342891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矩形 54">
            <a:hlinkClick r:id="rId29" action="ppaction://hlinksldjump"/>
            <a:extLst>
              <a:ext uri="{FF2B5EF4-FFF2-40B4-BE49-F238E27FC236}">
                <a16:creationId xmlns:a16="http://schemas.microsoft.com/office/drawing/2014/main" id="{C651757A-F42A-912B-6596-B2A298950014}"/>
              </a:ext>
            </a:extLst>
          </p:cNvPr>
          <p:cNvSpPr/>
          <p:nvPr>
            <p:custDataLst>
              <p:tags r:id="rId2"/>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92</a:t>
            </a:r>
          </a:p>
        </p:txBody>
      </p:sp>
      <p:sp>
        <p:nvSpPr>
          <p:cNvPr id="54" name="矩形 53">
            <a:hlinkClick r:id="rId29" action="ppaction://hlinksldjump"/>
            <a:extLst>
              <a:ext uri="{FF2B5EF4-FFF2-40B4-BE49-F238E27FC236}">
                <a16:creationId xmlns:a16="http://schemas.microsoft.com/office/drawing/2014/main" id="{8C21F5C2-4FCD-2BB5-5AA4-7962E889CB62}"/>
              </a:ext>
            </a:extLst>
          </p:cNvPr>
          <p:cNvSpPr/>
          <p:nvPr>
            <p:custDataLst>
              <p:tags r:id="rId3"/>
            </p:custDataLst>
          </p:nvPr>
        </p:nvSpPr>
        <p:spPr>
          <a:xfrm>
            <a:off x="977959" y="4962946"/>
            <a:ext cx="26577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Loss Function</a:t>
            </a:r>
          </a:p>
        </p:txBody>
      </p:sp>
      <p:sp>
        <p:nvSpPr>
          <p:cNvPr id="53" name="矩形 52">
            <a:hlinkClick r:id="rId29" action="ppaction://hlinksldjump"/>
            <a:extLst>
              <a:ext uri="{FF2B5EF4-FFF2-40B4-BE49-F238E27FC236}">
                <a16:creationId xmlns:a16="http://schemas.microsoft.com/office/drawing/2014/main" id="{ED63E0BA-7FFE-FA0D-C7A0-F382CADAED0C}"/>
              </a:ext>
            </a:extLst>
          </p:cNvPr>
          <p:cNvSpPr/>
          <p:nvPr>
            <p:custDataLst>
              <p:tags r:id="rId4"/>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8</a:t>
            </a:r>
          </a:p>
        </p:txBody>
      </p:sp>
      <p:sp>
        <p:nvSpPr>
          <p:cNvPr id="52" name="矩形 51">
            <a:extLst>
              <a:ext uri="{FF2B5EF4-FFF2-40B4-BE49-F238E27FC236}">
                <a16:creationId xmlns:a16="http://schemas.microsoft.com/office/drawing/2014/main" id="{C9990A93-9F8E-74E9-D2A5-3C0995CC9AAA}"/>
              </a:ext>
            </a:extLst>
          </p:cNvPr>
          <p:cNvSpPr/>
          <p:nvPr>
            <p:custDataLst>
              <p:tags r:id="rId5"/>
            </p:custDataLst>
          </p:nvPr>
        </p:nvSpPr>
        <p:spPr>
          <a:xfrm>
            <a:off x="977959" y="4499335"/>
            <a:ext cx="10697307" cy="400111"/>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51" name="矩形 50">
            <a:hlinkClick r:id="rId30" action="ppaction://hlinksldjump"/>
            <a:extLst>
              <a:ext uri="{FF2B5EF4-FFF2-40B4-BE49-F238E27FC236}">
                <a16:creationId xmlns:a16="http://schemas.microsoft.com/office/drawing/2014/main" id="{C586566C-490C-36AC-4D83-3D854059AC21}"/>
              </a:ext>
            </a:extLst>
          </p:cNvPr>
          <p:cNvSpPr/>
          <p:nvPr>
            <p:custDataLst>
              <p:tags r:id="rId6"/>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90</a:t>
            </a:r>
          </a:p>
        </p:txBody>
      </p:sp>
      <p:sp>
        <p:nvSpPr>
          <p:cNvPr id="50" name="矩形 49">
            <a:hlinkClick r:id="rId30" action="ppaction://hlinksldjump"/>
            <a:extLst>
              <a:ext uri="{FF2B5EF4-FFF2-40B4-BE49-F238E27FC236}">
                <a16:creationId xmlns:a16="http://schemas.microsoft.com/office/drawing/2014/main" id="{9FCE6F73-D51D-3F39-A9B8-4139E67FA7CD}"/>
              </a:ext>
            </a:extLst>
          </p:cNvPr>
          <p:cNvSpPr/>
          <p:nvPr>
            <p:custDataLst>
              <p:tags r:id="rId7"/>
            </p:custDataLst>
          </p:nvPr>
        </p:nvSpPr>
        <p:spPr>
          <a:xfrm>
            <a:off x="977959" y="4499335"/>
            <a:ext cx="2657779"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Confidence Estimation</a:t>
            </a:r>
          </a:p>
        </p:txBody>
      </p:sp>
      <p:sp>
        <p:nvSpPr>
          <p:cNvPr id="49" name="矩形 48">
            <a:hlinkClick r:id="rId30" action="ppaction://hlinksldjump"/>
            <a:extLst>
              <a:ext uri="{FF2B5EF4-FFF2-40B4-BE49-F238E27FC236}">
                <a16:creationId xmlns:a16="http://schemas.microsoft.com/office/drawing/2014/main" id="{4D966AB9-37D8-1534-932D-8419D41E79F6}"/>
              </a:ext>
            </a:extLst>
          </p:cNvPr>
          <p:cNvSpPr/>
          <p:nvPr>
            <p:custDataLst>
              <p:tags r:id="rId8"/>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7</a:t>
            </a:r>
          </a:p>
        </p:txBody>
      </p:sp>
      <p:sp>
        <p:nvSpPr>
          <p:cNvPr id="48" name="矩形 47">
            <a:hlinkClick r:id="rId31" action="ppaction://hlinksldjump"/>
            <a:extLst>
              <a:ext uri="{FF2B5EF4-FFF2-40B4-BE49-F238E27FC236}">
                <a16:creationId xmlns:a16="http://schemas.microsoft.com/office/drawing/2014/main" id="{3804606E-5F86-2024-798C-13525F71AEBF}"/>
              </a:ext>
            </a:extLst>
          </p:cNvPr>
          <p:cNvSpPr/>
          <p:nvPr>
            <p:custDataLst>
              <p:tags r:id="rId9"/>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88</a:t>
            </a:r>
          </a:p>
        </p:txBody>
      </p:sp>
      <p:sp>
        <p:nvSpPr>
          <p:cNvPr id="47" name="矩形 46">
            <a:hlinkClick r:id="rId31" action="ppaction://hlinksldjump"/>
            <a:extLst>
              <a:ext uri="{FF2B5EF4-FFF2-40B4-BE49-F238E27FC236}">
                <a16:creationId xmlns:a16="http://schemas.microsoft.com/office/drawing/2014/main" id="{D9D817FD-86DF-5A9A-613A-854C44968DAE}"/>
              </a:ext>
            </a:extLst>
          </p:cNvPr>
          <p:cNvSpPr/>
          <p:nvPr>
            <p:custDataLst>
              <p:tags r:id="rId10"/>
            </p:custDataLst>
          </p:nvPr>
        </p:nvSpPr>
        <p:spPr>
          <a:xfrm>
            <a:off x="977959" y="4035725"/>
            <a:ext cx="26577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Depth Refinement</a:t>
            </a:r>
          </a:p>
        </p:txBody>
      </p:sp>
      <p:sp>
        <p:nvSpPr>
          <p:cNvPr id="46" name="矩形 45">
            <a:hlinkClick r:id="rId31" action="ppaction://hlinksldjump"/>
            <a:extLst>
              <a:ext uri="{FF2B5EF4-FFF2-40B4-BE49-F238E27FC236}">
                <a16:creationId xmlns:a16="http://schemas.microsoft.com/office/drawing/2014/main" id="{839521E5-5024-3340-17D9-B4C9B21F214A}"/>
              </a:ext>
            </a:extLst>
          </p:cNvPr>
          <p:cNvSpPr/>
          <p:nvPr>
            <p:custDataLst>
              <p:tags r:id="rId11"/>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45" name="矩形 44">
            <a:hlinkClick r:id="rId32" action="ppaction://hlinksldjump"/>
            <a:extLst>
              <a:ext uri="{FF2B5EF4-FFF2-40B4-BE49-F238E27FC236}">
                <a16:creationId xmlns:a16="http://schemas.microsoft.com/office/drawing/2014/main" id="{31E1BB35-0DB8-D0E7-DC0F-509FCD6FB698}"/>
              </a:ext>
            </a:extLst>
          </p:cNvPr>
          <p:cNvSpPr/>
          <p:nvPr>
            <p:custDataLst>
              <p:tags r:id="rId12"/>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85</a:t>
            </a:r>
          </a:p>
        </p:txBody>
      </p:sp>
      <p:sp>
        <p:nvSpPr>
          <p:cNvPr id="44" name="矩形 43">
            <a:hlinkClick r:id="rId32" action="ppaction://hlinksldjump"/>
            <a:extLst>
              <a:ext uri="{FF2B5EF4-FFF2-40B4-BE49-F238E27FC236}">
                <a16:creationId xmlns:a16="http://schemas.microsoft.com/office/drawing/2014/main" id="{74A6EC4A-2995-1798-5EB5-D7158E9CF5DA}"/>
              </a:ext>
            </a:extLst>
          </p:cNvPr>
          <p:cNvSpPr/>
          <p:nvPr>
            <p:custDataLst>
              <p:tags r:id="rId13"/>
            </p:custDataLst>
          </p:nvPr>
        </p:nvSpPr>
        <p:spPr>
          <a:xfrm>
            <a:off x="977959" y="3572115"/>
            <a:ext cx="26577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Depth Estimation</a:t>
            </a:r>
          </a:p>
        </p:txBody>
      </p:sp>
      <p:sp>
        <p:nvSpPr>
          <p:cNvPr id="43" name="矩形 42">
            <a:hlinkClick r:id="rId32" action="ppaction://hlinksldjump"/>
            <a:extLst>
              <a:ext uri="{FF2B5EF4-FFF2-40B4-BE49-F238E27FC236}">
                <a16:creationId xmlns:a16="http://schemas.microsoft.com/office/drawing/2014/main" id="{018E7F76-B82C-E251-0401-6E31A40060D8}"/>
              </a:ext>
            </a:extLst>
          </p:cNvPr>
          <p:cNvSpPr/>
          <p:nvPr>
            <p:custDataLst>
              <p:tags r:id="rId14"/>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42" name="矩形 41">
            <a:hlinkClick r:id="rId33" action="ppaction://hlinksldjump"/>
            <a:extLst>
              <a:ext uri="{FF2B5EF4-FFF2-40B4-BE49-F238E27FC236}">
                <a16:creationId xmlns:a16="http://schemas.microsoft.com/office/drawing/2014/main" id="{57D81B92-F401-BECE-129F-36312AF1CD53}"/>
              </a:ext>
            </a:extLst>
          </p:cNvPr>
          <p:cNvSpPr/>
          <p:nvPr>
            <p:custDataLst>
              <p:tags r:id="rId15"/>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82</a:t>
            </a:r>
          </a:p>
        </p:txBody>
      </p:sp>
      <p:sp>
        <p:nvSpPr>
          <p:cNvPr id="41" name="矩形 40">
            <a:hlinkClick r:id="rId33" action="ppaction://hlinksldjump"/>
            <a:extLst>
              <a:ext uri="{FF2B5EF4-FFF2-40B4-BE49-F238E27FC236}">
                <a16:creationId xmlns:a16="http://schemas.microsoft.com/office/drawing/2014/main" id="{DB6DA421-AECB-F09C-75B0-A8576EB706DA}"/>
              </a:ext>
            </a:extLst>
          </p:cNvPr>
          <p:cNvSpPr/>
          <p:nvPr>
            <p:custDataLst>
              <p:tags r:id="rId16"/>
            </p:custDataLst>
          </p:nvPr>
        </p:nvSpPr>
        <p:spPr>
          <a:xfrm>
            <a:off x="977959" y="3108505"/>
            <a:ext cx="26577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Iterative Update</a:t>
            </a:r>
          </a:p>
        </p:txBody>
      </p:sp>
      <p:sp>
        <p:nvSpPr>
          <p:cNvPr id="40" name="矩形 39">
            <a:hlinkClick r:id="rId33" action="ppaction://hlinksldjump"/>
            <a:extLst>
              <a:ext uri="{FF2B5EF4-FFF2-40B4-BE49-F238E27FC236}">
                <a16:creationId xmlns:a16="http://schemas.microsoft.com/office/drawing/2014/main" id="{58BA8CB8-472D-2E18-91F3-D27CF2AD5308}"/>
              </a:ext>
            </a:extLst>
          </p:cNvPr>
          <p:cNvSpPr/>
          <p:nvPr>
            <p:custDataLst>
              <p:tags r:id="rId17"/>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39" name="矩形 38">
            <a:hlinkClick r:id="rId34" action="ppaction://hlinksldjump"/>
            <a:extLst>
              <a:ext uri="{FF2B5EF4-FFF2-40B4-BE49-F238E27FC236}">
                <a16:creationId xmlns:a16="http://schemas.microsoft.com/office/drawing/2014/main" id="{2AE5E033-AF0E-1B7A-5435-601277935DD5}"/>
              </a:ext>
            </a:extLst>
          </p:cNvPr>
          <p:cNvSpPr/>
          <p:nvPr>
            <p:custDataLst>
              <p:tags r:id="rId18"/>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69</a:t>
            </a:r>
          </a:p>
        </p:txBody>
      </p:sp>
      <p:sp>
        <p:nvSpPr>
          <p:cNvPr id="38" name="矩形 37">
            <a:hlinkClick r:id="rId34" action="ppaction://hlinksldjump"/>
            <a:extLst>
              <a:ext uri="{FF2B5EF4-FFF2-40B4-BE49-F238E27FC236}">
                <a16:creationId xmlns:a16="http://schemas.microsoft.com/office/drawing/2014/main" id="{9205367D-DA4F-9000-6F11-C8A5E8E5F4FC}"/>
              </a:ext>
            </a:extLst>
          </p:cNvPr>
          <p:cNvSpPr/>
          <p:nvPr>
            <p:custDataLst>
              <p:tags r:id="rId19"/>
            </p:custDataLst>
          </p:nvPr>
        </p:nvSpPr>
        <p:spPr>
          <a:xfrm>
            <a:off x="977959" y="2644895"/>
            <a:ext cx="26577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Cost Volume Regularization</a:t>
            </a:r>
          </a:p>
        </p:txBody>
      </p:sp>
      <p:sp>
        <p:nvSpPr>
          <p:cNvPr id="37" name="矩形 36">
            <a:hlinkClick r:id="rId34" action="ppaction://hlinksldjump"/>
            <a:extLst>
              <a:ext uri="{FF2B5EF4-FFF2-40B4-BE49-F238E27FC236}">
                <a16:creationId xmlns:a16="http://schemas.microsoft.com/office/drawing/2014/main" id="{000B8510-CC8A-B6A4-DE1A-47B9D61782F6}"/>
              </a:ext>
            </a:extLst>
          </p:cNvPr>
          <p:cNvSpPr/>
          <p:nvPr>
            <p:custDataLst>
              <p:tags r:id="rId20"/>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36" name="矩形 35">
            <a:hlinkClick r:id="rId35" action="ppaction://hlinksldjump"/>
            <a:extLst>
              <a:ext uri="{FF2B5EF4-FFF2-40B4-BE49-F238E27FC236}">
                <a16:creationId xmlns:a16="http://schemas.microsoft.com/office/drawing/2014/main" id="{F520DB5D-DD30-E813-62C8-1A3980985005}"/>
              </a:ext>
            </a:extLst>
          </p:cNvPr>
          <p:cNvSpPr/>
          <p:nvPr>
            <p:custDataLst>
              <p:tags r:id="rId2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65</a:t>
            </a:r>
          </a:p>
        </p:txBody>
      </p:sp>
      <p:sp>
        <p:nvSpPr>
          <p:cNvPr id="35" name="矩形 34">
            <a:hlinkClick r:id="rId35" action="ppaction://hlinksldjump"/>
            <a:extLst>
              <a:ext uri="{FF2B5EF4-FFF2-40B4-BE49-F238E27FC236}">
                <a16:creationId xmlns:a16="http://schemas.microsoft.com/office/drawing/2014/main" id="{13DF89C3-0A9F-7164-BF14-7EBBA11C12E2}"/>
              </a:ext>
            </a:extLst>
          </p:cNvPr>
          <p:cNvSpPr/>
          <p:nvPr>
            <p:custDataLst>
              <p:tags r:id="rId22"/>
            </p:custDataLst>
          </p:nvPr>
        </p:nvSpPr>
        <p:spPr>
          <a:xfrm>
            <a:off x="977959" y="2181285"/>
            <a:ext cx="26577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Cost Volume Construction</a:t>
            </a:r>
          </a:p>
        </p:txBody>
      </p:sp>
      <p:sp>
        <p:nvSpPr>
          <p:cNvPr id="34" name="矩形 33">
            <a:hlinkClick r:id="rId35" action="ppaction://hlinksldjump"/>
            <a:extLst>
              <a:ext uri="{FF2B5EF4-FFF2-40B4-BE49-F238E27FC236}">
                <a16:creationId xmlns:a16="http://schemas.microsoft.com/office/drawing/2014/main" id="{DC20532D-429C-1653-8B96-179A5F5FDE43}"/>
              </a:ext>
            </a:extLst>
          </p:cNvPr>
          <p:cNvSpPr/>
          <p:nvPr>
            <p:custDataLst>
              <p:tags r:id="rId2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33" name="矩形 32">
            <a:hlinkClick r:id="rId36" action="ppaction://hlinksldjump"/>
            <a:extLst>
              <a:ext uri="{FF2B5EF4-FFF2-40B4-BE49-F238E27FC236}">
                <a16:creationId xmlns:a16="http://schemas.microsoft.com/office/drawing/2014/main" id="{A539E27D-63E4-A7EE-04E2-56389C2B7894}"/>
              </a:ext>
            </a:extLst>
          </p:cNvPr>
          <p:cNvSpPr/>
          <p:nvPr>
            <p:custDataLst>
              <p:tags r:id="rId24"/>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63</a:t>
            </a:r>
          </a:p>
        </p:txBody>
      </p:sp>
      <p:sp>
        <p:nvSpPr>
          <p:cNvPr id="32" name="矩形 31">
            <a:hlinkClick r:id="rId36" action="ppaction://hlinksldjump"/>
            <a:extLst>
              <a:ext uri="{FF2B5EF4-FFF2-40B4-BE49-F238E27FC236}">
                <a16:creationId xmlns:a16="http://schemas.microsoft.com/office/drawing/2014/main" id="{56C53877-FDCD-2FAA-8AB9-DC523F75B46D}"/>
              </a:ext>
            </a:extLst>
          </p:cNvPr>
          <p:cNvSpPr/>
          <p:nvPr>
            <p:custDataLst>
              <p:tags r:id="rId25"/>
            </p:custDataLst>
          </p:nvPr>
        </p:nvSpPr>
        <p:spPr>
          <a:xfrm>
            <a:off x="977959" y="1717675"/>
            <a:ext cx="26577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Feature Extraction</a:t>
            </a:r>
          </a:p>
        </p:txBody>
      </p:sp>
      <p:sp>
        <p:nvSpPr>
          <p:cNvPr id="31" name="矩形 30">
            <a:hlinkClick r:id="rId36" action="ppaction://hlinksldjump"/>
            <a:extLst>
              <a:ext uri="{FF2B5EF4-FFF2-40B4-BE49-F238E27FC236}">
                <a16:creationId xmlns:a16="http://schemas.microsoft.com/office/drawing/2014/main" id="{5D683E3A-6835-B455-25B9-3DAB3AD89C52}"/>
              </a:ext>
            </a:extLst>
          </p:cNvPr>
          <p:cNvSpPr/>
          <p:nvPr>
            <p:custDataLst>
              <p:tags r:id="rId26"/>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30" name="标题 29">
            <a:extLst>
              <a:ext uri="{FF2B5EF4-FFF2-40B4-BE49-F238E27FC236}">
                <a16:creationId xmlns:a16="http://schemas.microsoft.com/office/drawing/2014/main" id="{C46E3965-6270-9A9B-BEEC-D532FE9DCC80}"/>
              </a:ext>
            </a:extLst>
          </p:cNvPr>
          <p:cNvSpPr>
            <a:spLocks noGrp="1"/>
          </p:cNvSpPr>
          <p:nvPr>
            <p:ph type="title"/>
            <p:custDataLst>
              <p:tags r:id="rId27"/>
            </p:custDataLst>
          </p:nvPr>
        </p:nvSpPr>
        <p:spPr/>
        <p:txBody>
          <a:bodyPr/>
          <a:lstStyle/>
          <a:p>
            <a:r>
              <a:rPr lang="en-US"/>
              <a:t>Supervised Depth Estimation</a:t>
            </a:r>
          </a:p>
        </p:txBody>
      </p:sp>
    </p:spTree>
    <p:custDataLst>
      <p:tags r:id="rId1"/>
    </p:custDataLst>
    <p:extLst>
      <p:ext uri="{BB962C8B-B14F-4D97-AF65-F5344CB8AC3E}">
        <p14:creationId xmlns:p14="http://schemas.microsoft.com/office/powerpoint/2010/main" val="119879089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Confidence Estimation</a:t>
            </a:r>
            <a:endParaRPr lang="en-US" dirty="0"/>
          </a:p>
        </p:txBody>
      </p:sp>
      <mc:AlternateContent xmlns:mc="http://schemas.openxmlformats.org/markup-compatibility/2006" xmlns:a14="http://schemas.microsoft.com/office/drawing/2010/main">
        <mc:Choice Requires="a14">
          <p:sp>
            <p:nvSpPr>
              <p:cNvPr id="3" name="ee4pContent1">
                <a:extLst>
                  <a:ext uri="{FF2B5EF4-FFF2-40B4-BE49-F238E27FC236}">
                    <a16:creationId xmlns:a16="http://schemas.microsoft.com/office/drawing/2014/main" id="{BF8C0139-760D-EA3B-7ED1-8E03230CBF79}"/>
                  </a:ext>
                </a:extLst>
              </p:cNvPr>
              <p:cNvSpPr txBox="1">
                <a:spLocks/>
              </p:cNvSpPr>
              <p:nvPr>
                <p:custDataLst>
                  <p:tags r:id="rId2"/>
                </p:custDataLst>
              </p:nvPr>
            </p:nvSpPr>
            <p:spPr>
              <a:xfrm>
                <a:off x="838199" y="1690689"/>
                <a:ext cx="10515599" cy="286405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光度置信度对于在深度融合过程中过滤不可靠的估计值非常重要</a:t>
                </a:r>
                <a:endParaRPr lang="en-US" altLang="zh-CN" dirty="0">
                  <a:latin typeface="+mn-lt"/>
                </a:endParaRPr>
              </a:p>
              <a:p>
                <a:pPr lvl="1"/>
                <a:r>
                  <a:rPr lang="zh-CN" altLang="en-US" dirty="0">
                    <a:latin typeface="+mn-lt"/>
                  </a:rPr>
                  <a:t>遵循 </a:t>
                </a:r>
                <a:r>
                  <a:rPr lang="en-US" altLang="zh-CN" dirty="0">
                    <a:latin typeface="+mn-lt"/>
                  </a:rPr>
                  <a:t>MVSNet </a:t>
                </a:r>
                <a:r>
                  <a:rPr lang="zh-CN" altLang="en-US" dirty="0">
                    <a:latin typeface="+mn-lt"/>
                  </a:rPr>
                  <a:t>，大多数离线 </a:t>
                </a:r>
                <a:r>
                  <a:rPr lang="en-US" altLang="zh-CN" dirty="0">
                    <a:latin typeface="+mn-lt"/>
                  </a:rPr>
                  <a:t>MVS </a:t>
                </a:r>
                <a:r>
                  <a:rPr lang="zh-CN" altLang="en-US" dirty="0">
                    <a:latin typeface="+mn-lt"/>
                  </a:rPr>
                  <a:t>方法将估计的概率或估计值附近几个样本的概率和（来自概率体积）作为置信度</a:t>
                </a:r>
                <a:endParaRPr lang="en-US" altLang="zh-CN" dirty="0">
                  <a:latin typeface="+mn-lt"/>
                </a:endParaRPr>
              </a:p>
              <a:p>
                <a:pPr lvl="1"/>
                <a:r>
                  <a:rPr lang="zh-CN" altLang="en-US" dirty="0">
                    <a:latin typeface="+mn-lt"/>
                  </a:rPr>
                  <a:t>在立体匹配中，一些方法从视差、</a:t>
                </a:r>
                <a:r>
                  <a:rPr lang="en-US" altLang="zh-CN" dirty="0">
                    <a:latin typeface="+mn-lt"/>
                  </a:rPr>
                  <a:t>RGB </a:t>
                </a:r>
                <a:r>
                  <a:rPr lang="zh-CN" altLang="en-US" dirty="0">
                    <a:latin typeface="+mn-lt"/>
                  </a:rPr>
                  <a:t>图像或匹配代价中学习置信度，并在</a:t>
                </a:r>
                <a14:m>
                  <m:oMath xmlns:m="http://schemas.openxmlformats.org/officeDocument/2006/math">
                    <m:r>
                      <a:rPr lang="en-US" altLang="zh-CN" i="1" dirty="0" smtClean="0">
                        <a:latin typeface="Cambria Math" panose="02040503050406030204" pitchFamily="18" charset="0"/>
                      </a:rPr>
                      <m:t>[0,</m:t>
                    </m:r>
                    <m:r>
                      <a:rPr lang="en-US" altLang="zh-CN" i="1" dirty="0">
                        <a:latin typeface="Cambria Math" panose="02040503050406030204" pitchFamily="18" charset="0"/>
                      </a:rPr>
                      <m:t> </m:t>
                    </m:r>
                    <m:r>
                      <a:rPr lang="en-US" altLang="zh-CN" i="1" dirty="0" smtClean="0">
                        <a:latin typeface="Cambria Math" panose="02040503050406030204" pitchFamily="18" charset="0"/>
                      </a:rPr>
                      <m:t>1]</m:t>
                    </m:r>
                  </m:oMath>
                </a14:m>
                <a:r>
                  <a:rPr lang="zh-CN" altLang="en-US" dirty="0">
                    <a:latin typeface="+mn-lt"/>
                  </a:rPr>
                  <a:t>区间内获得置信度分数</a:t>
                </a:r>
                <a:endParaRPr lang="en-US" altLang="zh-CN" dirty="0">
                  <a:latin typeface="+mn-lt"/>
                </a:endParaRPr>
              </a:p>
              <a:p>
                <a:pPr lvl="1"/>
                <a:r>
                  <a:rPr lang="zh-CN" altLang="en-US" dirty="0">
                    <a:latin typeface="+mn-lt"/>
                  </a:rPr>
                  <a:t>受此启发，一些基于经典 </a:t>
                </a:r>
                <a:r>
                  <a:rPr lang="en-US" altLang="zh-CN" dirty="0" err="1">
                    <a:latin typeface="+mn-lt"/>
                  </a:rPr>
                  <a:t>PatchMatch</a:t>
                </a:r>
                <a:r>
                  <a:rPr lang="en-US" altLang="zh-CN" dirty="0">
                    <a:latin typeface="+mn-lt"/>
                  </a:rPr>
                  <a:t> </a:t>
                </a:r>
                <a:r>
                  <a:rPr lang="zh-CN" altLang="en-US" dirty="0">
                    <a:latin typeface="+mn-lt"/>
                  </a:rPr>
                  <a:t>的传统 </a:t>
                </a:r>
                <a:r>
                  <a:rPr lang="en-US" altLang="zh-CN" dirty="0">
                    <a:latin typeface="+mn-lt"/>
                  </a:rPr>
                  <a:t>MVS </a:t>
                </a:r>
                <a:r>
                  <a:rPr lang="zh-CN" altLang="en-US" dirty="0">
                    <a:latin typeface="+mn-lt"/>
                  </a:rPr>
                  <a:t>方法提出使用深度学习来估计置信度，并利用它来细化 </a:t>
                </a:r>
                <a:r>
                  <a:rPr lang="en-US" altLang="zh-CN" dirty="0" err="1">
                    <a:latin typeface="+mn-lt"/>
                  </a:rPr>
                  <a:t>PatchMatch</a:t>
                </a:r>
                <a:r>
                  <a:rPr lang="en-US" altLang="zh-CN" dirty="0">
                    <a:latin typeface="+mn-lt"/>
                  </a:rPr>
                  <a:t> </a:t>
                </a:r>
                <a:r>
                  <a:rPr lang="zh-CN" altLang="en-US" dirty="0">
                    <a:latin typeface="+mn-lt"/>
                  </a:rPr>
                  <a:t>的结果</a:t>
                </a:r>
                <a:endParaRPr lang="en-US" altLang="zh-CN" dirty="0">
                  <a:latin typeface="+mn-lt"/>
                </a:endParaRPr>
              </a:p>
              <a:p>
                <a:pPr lvl="1"/>
                <a:r>
                  <a:rPr lang="zh-CN" altLang="en-US" dirty="0">
                    <a:latin typeface="+mn-lt"/>
                  </a:rPr>
                  <a:t>最近，</a:t>
                </a:r>
                <a:r>
                  <a:rPr lang="en-US" altLang="zh-CN" dirty="0" err="1">
                    <a:latin typeface="+mn-lt"/>
                  </a:rPr>
                  <a:t>IterMVS</a:t>
                </a:r>
                <a:r>
                  <a:rPr lang="en-US" altLang="zh-CN" dirty="0">
                    <a:latin typeface="+mn-lt"/>
                  </a:rPr>
                  <a:t> </a:t>
                </a:r>
                <a:r>
                  <a:rPr lang="zh-CN" altLang="en-US" dirty="0">
                    <a:latin typeface="+mn-lt"/>
                  </a:rPr>
                  <a:t>从卷积 </a:t>
                </a:r>
                <a:r>
                  <a:rPr lang="en-US" altLang="zh-CN" dirty="0">
                    <a:latin typeface="+mn-lt"/>
                  </a:rPr>
                  <a:t>GRU </a:t>
                </a:r>
                <a:r>
                  <a:rPr lang="zh-CN" altLang="en-US" dirty="0">
                    <a:latin typeface="+mn-lt"/>
                  </a:rPr>
                  <a:t>的隐藏状态估计置信度</a:t>
                </a:r>
                <a:endParaRPr lang="en-US" altLang="zh-CN" dirty="0">
                  <a:latin typeface="+mn-lt"/>
                </a:endParaRPr>
              </a:p>
              <a:p>
                <a:pPr lvl="1"/>
                <a:r>
                  <a:rPr lang="zh-CN" altLang="en-US" dirty="0">
                    <a:latin typeface="+mn-lt"/>
                  </a:rPr>
                  <a:t>将一个 </a:t>
                </a:r>
                <a:r>
                  <a:rPr lang="en-US" altLang="zh-CN" dirty="0">
                    <a:latin typeface="+mn-lt"/>
                  </a:rPr>
                  <a:t>2D CNN </a:t>
                </a:r>
                <a:r>
                  <a:rPr lang="zh-CN" altLang="en-US" dirty="0">
                    <a:latin typeface="+mn-lt"/>
                  </a:rPr>
                  <a:t>后跟一个 </a:t>
                </a:r>
                <a:r>
                  <a:rPr lang="en-US" altLang="zh-CN" dirty="0">
                    <a:latin typeface="+mn-lt"/>
                  </a:rPr>
                  <a:t>sigmoid </a:t>
                </a:r>
                <a:r>
                  <a:rPr lang="zh-CN" altLang="en-US" dirty="0">
                    <a:latin typeface="+mn-lt"/>
                  </a:rPr>
                  <a:t>函数应用于隐藏状态以预测置信度</a:t>
                </a:r>
                <a:endParaRPr lang="en-US" altLang="zh-CN" dirty="0">
                  <a:latin typeface="+mn-lt"/>
                </a:endParaRPr>
              </a:p>
              <a:p>
                <a:pPr lvl="1"/>
                <a:r>
                  <a:rPr lang="en-US" altLang="zh-CN" dirty="0">
                    <a:latin typeface="+mn-lt"/>
                  </a:rPr>
                  <a:t>DELS-MVS </a:t>
                </a:r>
                <a:r>
                  <a:rPr lang="zh-CN" altLang="en-US" dirty="0">
                    <a:latin typeface="+mn-lt"/>
                  </a:rPr>
                  <a:t>将为每个源图像计算的分区概率的像素级熵馈送到置信度网络中以学习置信度</a:t>
                </a:r>
                <a:endParaRPr lang="en-US" altLang="zh-CN" dirty="0">
                  <a:latin typeface="+mn-lt"/>
                </a:endParaRPr>
              </a:p>
              <a:p>
                <a:pPr lvl="1"/>
                <a:r>
                  <a:rPr lang="zh-CN" altLang="en-US" dirty="0">
                    <a:solidFill>
                      <a:srgbClr val="FF0000"/>
                    </a:solidFill>
                    <a:latin typeface="+mn-lt"/>
                  </a:rPr>
                  <a:t>置信度用于引导多个深度图的融合</a:t>
                </a:r>
                <a:endParaRPr lang="en-US" dirty="0">
                  <a:solidFill>
                    <a:srgbClr val="FF0000"/>
                  </a:solidFill>
                  <a:latin typeface="+mn-lt"/>
                </a:endParaRPr>
              </a:p>
            </p:txBody>
          </p:sp>
        </mc:Choice>
        <mc:Fallback xmlns="">
          <p:sp>
            <p:nvSpPr>
              <p:cNvPr id="3" name="ee4pContent1">
                <a:extLst>
                  <a:ext uri="{FF2B5EF4-FFF2-40B4-BE49-F238E27FC236}">
                    <a16:creationId xmlns:a16="http://schemas.microsoft.com/office/drawing/2014/main" id="{BF8C0139-760D-EA3B-7ED1-8E03230CBF79}"/>
                  </a:ext>
                </a:extLst>
              </p:cNvPr>
              <p:cNvSpPr txBox="1">
                <a:spLocks noRot="1" noChangeAspect="1" noMove="1" noResize="1" noEditPoints="1" noAdjustHandles="1" noChangeArrowheads="1" noChangeShapeType="1" noTextEdit="1"/>
              </p:cNvSpPr>
              <p:nvPr>
                <p:custDataLst>
                  <p:tags r:id="rId6"/>
                </p:custDataLst>
              </p:nvPr>
            </p:nvSpPr>
            <p:spPr>
              <a:xfrm>
                <a:off x="838199" y="1690689"/>
                <a:ext cx="10515599" cy="2864058"/>
              </a:xfrm>
              <a:prstGeom prst="rect">
                <a:avLst/>
              </a:prstGeom>
              <a:blipFill>
                <a:blip r:embed="rId7"/>
                <a:stretch>
                  <a:fillRect l="-174" b="-1907"/>
                </a:stretch>
              </a:blipFill>
              <a:ln w="9525" cmpd="sng">
                <a:solidFill>
                  <a:schemeClr val="accent1">
                    <a:lumMod val="100000"/>
                  </a:schemeClr>
                </a:solidFill>
                <a:prstDash val="solid"/>
              </a:ln>
            </p:spPr>
            <p:txBody>
              <a:bodyPr/>
              <a:lstStyle/>
              <a:p>
                <a:r>
                  <a:rPr lang="en-US">
                    <a:noFill/>
                  </a:rPr>
                  <a:t> </a:t>
                </a:r>
              </a:p>
            </p:txBody>
          </p:sp>
        </mc:Fallback>
      </mc:AlternateContent>
    </p:spTree>
    <p:extLst>
      <p:ext uri="{BB962C8B-B14F-4D97-AF65-F5344CB8AC3E}">
        <p14:creationId xmlns:p14="http://schemas.microsoft.com/office/powerpoint/2010/main" val="74927162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矩形 54">
            <a:extLst>
              <a:ext uri="{FF2B5EF4-FFF2-40B4-BE49-F238E27FC236}">
                <a16:creationId xmlns:a16="http://schemas.microsoft.com/office/drawing/2014/main" id="{3F24FA74-C958-AA33-F327-D6B722EC84F1}"/>
              </a:ext>
            </a:extLst>
          </p:cNvPr>
          <p:cNvSpPr/>
          <p:nvPr>
            <p:custDataLst>
              <p:tags r:id="rId2"/>
            </p:custDataLst>
          </p:nvPr>
        </p:nvSpPr>
        <p:spPr>
          <a:xfrm>
            <a:off x="977959" y="4962946"/>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54" name="矩形 53">
            <a:hlinkClick r:id="rId29" action="ppaction://hlinksldjump"/>
            <a:extLst>
              <a:ext uri="{FF2B5EF4-FFF2-40B4-BE49-F238E27FC236}">
                <a16:creationId xmlns:a16="http://schemas.microsoft.com/office/drawing/2014/main" id="{952E20D9-DA23-E707-4171-9B5912C9BEB5}"/>
              </a:ext>
            </a:extLst>
          </p:cNvPr>
          <p:cNvSpPr/>
          <p:nvPr>
            <p:custDataLst>
              <p:tags r:id="rId3"/>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92</a:t>
            </a:r>
          </a:p>
        </p:txBody>
      </p:sp>
      <p:sp>
        <p:nvSpPr>
          <p:cNvPr id="53" name="矩形 52">
            <a:hlinkClick r:id="rId29" action="ppaction://hlinksldjump"/>
            <a:extLst>
              <a:ext uri="{FF2B5EF4-FFF2-40B4-BE49-F238E27FC236}">
                <a16:creationId xmlns:a16="http://schemas.microsoft.com/office/drawing/2014/main" id="{DDDD5B6F-C5B6-28CB-FA1F-3F32165F6943}"/>
              </a:ext>
            </a:extLst>
          </p:cNvPr>
          <p:cNvSpPr/>
          <p:nvPr>
            <p:custDataLst>
              <p:tags r:id="rId4"/>
            </p:custDataLst>
          </p:nvPr>
        </p:nvSpPr>
        <p:spPr>
          <a:xfrm>
            <a:off x="977959" y="4962946"/>
            <a:ext cx="26577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Loss Function</a:t>
            </a:r>
          </a:p>
        </p:txBody>
      </p:sp>
      <p:sp>
        <p:nvSpPr>
          <p:cNvPr id="52" name="矩形 51">
            <a:hlinkClick r:id="rId29" action="ppaction://hlinksldjump"/>
            <a:extLst>
              <a:ext uri="{FF2B5EF4-FFF2-40B4-BE49-F238E27FC236}">
                <a16:creationId xmlns:a16="http://schemas.microsoft.com/office/drawing/2014/main" id="{84CF6600-E9AA-6A4A-08AE-2F9004EDC757}"/>
              </a:ext>
            </a:extLst>
          </p:cNvPr>
          <p:cNvSpPr/>
          <p:nvPr>
            <p:custDataLst>
              <p:tags r:id="rId5"/>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8</a:t>
            </a:r>
          </a:p>
        </p:txBody>
      </p:sp>
      <p:sp>
        <p:nvSpPr>
          <p:cNvPr id="51" name="矩形 50">
            <a:hlinkClick r:id="rId30" action="ppaction://hlinksldjump"/>
            <a:extLst>
              <a:ext uri="{FF2B5EF4-FFF2-40B4-BE49-F238E27FC236}">
                <a16:creationId xmlns:a16="http://schemas.microsoft.com/office/drawing/2014/main" id="{83A47341-8089-023B-A968-471B126ED369}"/>
              </a:ext>
            </a:extLst>
          </p:cNvPr>
          <p:cNvSpPr/>
          <p:nvPr>
            <p:custDataLst>
              <p:tags r:id="rId6"/>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90</a:t>
            </a:r>
          </a:p>
        </p:txBody>
      </p:sp>
      <p:sp>
        <p:nvSpPr>
          <p:cNvPr id="50" name="矩形 49">
            <a:hlinkClick r:id="rId30" action="ppaction://hlinksldjump"/>
            <a:extLst>
              <a:ext uri="{FF2B5EF4-FFF2-40B4-BE49-F238E27FC236}">
                <a16:creationId xmlns:a16="http://schemas.microsoft.com/office/drawing/2014/main" id="{36CD1603-8E6C-FA8F-9BC1-7894B341C23B}"/>
              </a:ext>
            </a:extLst>
          </p:cNvPr>
          <p:cNvSpPr/>
          <p:nvPr>
            <p:custDataLst>
              <p:tags r:id="rId7"/>
            </p:custDataLst>
          </p:nvPr>
        </p:nvSpPr>
        <p:spPr>
          <a:xfrm>
            <a:off x="977959" y="4499335"/>
            <a:ext cx="2657779"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Confidence Estimation</a:t>
            </a:r>
          </a:p>
        </p:txBody>
      </p:sp>
      <p:sp>
        <p:nvSpPr>
          <p:cNvPr id="49" name="矩形 48">
            <a:hlinkClick r:id="rId30" action="ppaction://hlinksldjump"/>
            <a:extLst>
              <a:ext uri="{FF2B5EF4-FFF2-40B4-BE49-F238E27FC236}">
                <a16:creationId xmlns:a16="http://schemas.microsoft.com/office/drawing/2014/main" id="{0BB6B175-8DA7-4D32-881C-14040C5C9616}"/>
              </a:ext>
            </a:extLst>
          </p:cNvPr>
          <p:cNvSpPr/>
          <p:nvPr>
            <p:custDataLst>
              <p:tags r:id="rId8"/>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7</a:t>
            </a:r>
          </a:p>
        </p:txBody>
      </p:sp>
      <p:sp>
        <p:nvSpPr>
          <p:cNvPr id="48" name="矩形 47">
            <a:hlinkClick r:id="rId31" action="ppaction://hlinksldjump"/>
            <a:extLst>
              <a:ext uri="{FF2B5EF4-FFF2-40B4-BE49-F238E27FC236}">
                <a16:creationId xmlns:a16="http://schemas.microsoft.com/office/drawing/2014/main" id="{AB8B23A4-7978-7473-E224-94549E9027F3}"/>
              </a:ext>
            </a:extLst>
          </p:cNvPr>
          <p:cNvSpPr/>
          <p:nvPr>
            <p:custDataLst>
              <p:tags r:id="rId9"/>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88</a:t>
            </a:r>
          </a:p>
        </p:txBody>
      </p:sp>
      <p:sp>
        <p:nvSpPr>
          <p:cNvPr id="47" name="矩形 46">
            <a:hlinkClick r:id="rId31" action="ppaction://hlinksldjump"/>
            <a:extLst>
              <a:ext uri="{FF2B5EF4-FFF2-40B4-BE49-F238E27FC236}">
                <a16:creationId xmlns:a16="http://schemas.microsoft.com/office/drawing/2014/main" id="{8D641B7A-605B-FF24-1F4A-68CB5B314F7A}"/>
              </a:ext>
            </a:extLst>
          </p:cNvPr>
          <p:cNvSpPr/>
          <p:nvPr>
            <p:custDataLst>
              <p:tags r:id="rId10"/>
            </p:custDataLst>
          </p:nvPr>
        </p:nvSpPr>
        <p:spPr>
          <a:xfrm>
            <a:off x="977959" y="4035725"/>
            <a:ext cx="26577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Depth Refinement</a:t>
            </a:r>
          </a:p>
        </p:txBody>
      </p:sp>
      <p:sp>
        <p:nvSpPr>
          <p:cNvPr id="46" name="矩形 45">
            <a:hlinkClick r:id="rId31" action="ppaction://hlinksldjump"/>
            <a:extLst>
              <a:ext uri="{FF2B5EF4-FFF2-40B4-BE49-F238E27FC236}">
                <a16:creationId xmlns:a16="http://schemas.microsoft.com/office/drawing/2014/main" id="{F06CA52F-AC64-C84E-A1A7-A5D114EA9C35}"/>
              </a:ext>
            </a:extLst>
          </p:cNvPr>
          <p:cNvSpPr/>
          <p:nvPr>
            <p:custDataLst>
              <p:tags r:id="rId11"/>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45" name="矩形 44">
            <a:hlinkClick r:id="rId32" action="ppaction://hlinksldjump"/>
            <a:extLst>
              <a:ext uri="{FF2B5EF4-FFF2-40B4-BE49-F238E27FC236}">
                <a16:creationId xmlns:a16="http://schemas.microsoft.com/office/drawing/2014/main" id="{6617396A-B8AA-5059-2BDC-9B5734775029}"/>
              </a:ext>
            </a:extLst>
          </p:cNvPr>
          <p:cNvSpPr/>
          <p:nvPr>
            <p:custDataLst>
              <p:tags r:id="rId12"/>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85</a:t>
            </a:r>
          </a:p>
        </p:txBody>
      </p:sp>
      <p:sp>
        <p:nvSpPr>
          <p:cNvPr id="44" name="矩形 43">
            <a:hlinkClick r:id="rId32" action="ppaction://hlinksldjump"/>
            <a:extLst>
              <a:ext uri="{FF2B5EF4-FFF2-40B4-BE49-F238E27FC236}">
                <a16:creationId xmlns:a16="http://schemas.microsoft.com/office/drawing/2014/main" id="{DDBE9BAD-C413-D92C-50C7-5CE7CBDFA3A6}"/>
              </a:ext>
            </a:extLst>
          </p:cNvPr>
          <p:cNvSpPr/>
          <p:nvPr>
            <p:custDataLst>
              <p:tags r:id="rId13"/>
            </p:custDataLst>
          </p:nvPr>
        </p:nvSpPr>
        <p:spPr>
          <a:xfrm>
            <a:off x="977959" y="3572115"/>
            <a:ext cx="26577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Depth Estimation</a:t>
            </a:r>
          </a:p>
        </p:txBody>
      </p:sp>
      <p:sp>
        <p:nvSpPr>
          <p:cNvPr id="43" name="矩形 42">
            <a:hlinkClick r:id="rId32" action="ppaction://hlinksldjump"/>
            <a:extLst>
              <a:ext uri="{FF2B5EF4-FFF2-40B4-BE49-F238E27FC236}">
                <a16:creationId xmlns:a16="http://schemas.microsoft.com/office/drawing/2014/main" id="{D7DEBE23-4632-58C6-4095-19BDCA6C5613}"/>
              </a:ext>
            </a:extLst>
          </p:cNvPr>
          <p:cNvSpPr/>
          <p:nvPr>
            <p:custDataLst>
              <p:tags r:id="rId14"/>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42" name="矩形 41">
            <a:hlinkClick r:id="rId33" action="ppaction://hlinksldjump"/>
            <a:extLst>
              <a:ext uri="{FF2B5EF4-FFF2-40B4-BE49-F238E27FC236}">
                <a16:creationId xmlns:a16="http://schemas.microsoft.com/office/drawing/2014/main" id="{7B1FCD64-2797-F58B-35EB-2F13797A1D19}"/>
              </a:ext>
            </a:extLst>
          </p:cNvPr>
          <p:cNvSpPr/>
          <p:nvPr>
            <p:custDataLst>
              <p:tags r:id="rId15"/>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82</a:t>
            </a:r>
          </a:p>
        </p:txBody>
      </p:sp>
      <p:sp>
        <p:nvSpPr>
          <p:cNvPr id="41" name="矩形 40">
            <a:hlinkClick r:id="rId33" action="ppaction://hlinksldjump"/>
            <a:extLst>
              <a:ext uri="{FF2B5EF4-FFF2-40B4-BE49-F238E27FC236}">
                <a16:creationId xmlns:a16="http://schemas.microsoft.com/office/drawing/2014/main" id="{A858B2E6-041B-20E5-326B-657E381C618D}"/>
              </a:ext>
            </a:extLst>
          </p:cNvPr>
          <p:cNvSpPr/>
          <p:nvPr>
            <p:custDataLst>
              <p:tags r:id="rId16"/>
            </p:custDataLst>
          </p:nvPr>
        </p:nvSpPr>
        <p:spPr>
          <a:xfrm>
            <a:off x="977959" y="3108505"/>
            <a:ext cx="26577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Iterative Update</a:t>
            </a:r>
          </a:p>
        </p:txBody>
      </p:sp>
      <p:sp>
        <p:nvSpPr>
          <p:cNvPr id="40" name="矩形 39">
            <a:hlinkClick r:id="rId33" action="ppaction://hlinksldjump"/>
            <a:extLst>
              <a:ext uri="{FF2B5EF4-FFF2-40B4-BE49-F238E27FC236}">
                <a16:creationId xmlns:a16="http://schemas.microsoft.com/office/drawing/2014/main" id="{33831058-5BEA-2958-A4C0-11D6285CEBC1}"/>
              </a:ext>
            </a:extLst>
          </p:cNvPr>
          <p:cNvSpPr/>
          <p:nvPr>
            <p:custDataLst>
              <p:tags r:id="rId17"/>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39" name="矩形 38">
            <a:hlinkClick r:id="rId34" action="ppaction://hlinksldjump"/>
            <a:extLst>
              <a:ext uri="{FF2B5EF4-FFF2-40B4-BE49-F238E27FC236}">
                <a16:creationId xmlns:a16="http://schemas.microsoft.com/office/drawing/2014/main" id="{01598ED0-1BAA-3C58-39B9-C3DB3AD25228}"/>
              </a:ext>
            </a:extLst>
          </p:cNvPr>
          <p:cNvSpPr/>
          <p:nvPr>
            <p:custDataLst>
              <p:tags r:id="rId18"/>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69</a:t>
            </a:r>
          </a:p>
        </p:txBody>
      </p:sp>
      <p:sp>
        <p:nvSpPr>
          <p:cNvPr id="38" name="矩形 37">
            <a:hlinkClick r:id="rId34" action="ppaction://hlinksldjump"/>
            <a:extLst>
              <a:ext uri="{FF2B5EF4-FFF2-40B4-BE49-F238E27FC236}">
                <a16:creationId xmlns:a16="http://schemas.microsoft.com/office/drawing/2014/main" id="{202D5D48-2F20-828D-C2A4-13A909D919AB}"/>
              </a:ext>
            </a:extLst>
          </p:cNvPr>
          <p:cNvSpPr/>
          <p:nvPr>
            <p:custDataLst>
              <p:tags r:id="rId19"/>
            </p:custDataLst>
          </p:nvPr>
        </p:nvSpPr>
        <p:spPr>
          <a:xfrm>
            <a:off x="977959" y="2644895"/>
            <a:ext cx="26577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Cost Volume Regularization</a:t>
            </a:r>
          </a:p>
        </p:txBody>
      </p:sp>
      <p:sp>
        <p:nvSpPr>
          <p:cNvPr id="37" name="矩形 36">
            <a:hlinkClick r:id="rId34" action="ppaction://hlinksldjump"/>
            <a:extLst>
              <a:ext uri="{FF2B5EF4-FFF2-40B4-BE49-F238E27FC236}">
                <a16:creationId xmlns:a16="http://schemas.microsoft.com/office/drawing/2014/main" id="{EDE957BC-1837-0E5A-B259-2C0E8664F124}"/>
              </a:ext>
            </a:extLst>
          </p:cNvPr>
          <p:cNvSpPr/>
          <p:nvPr>
            <p:custDataLst>
              <p:tags r:id="rId20"/>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36" name="矩形 35">
            <a:hlinkClick r:id="rId35" action="ppaction://hlinksldjump"/>
            <a:extLst>
              <a:ext uri="{FF2B5EF4-FFF2-40B4-BE49-F238E27FC236}">
                <a16:creationId xmlns:a16="http://schemas.microsoft.com/office/drawing/2014/main" id="{0EBA6648-B6FF-0170-D88A-4BB125C83591}"/>
              </a:ext>
            </a:extLst>
          </p:cNvPr>
          <p:cNvSpPr/>
          <p:nvPr>
            <p:custDataLst>
              <p:tags r:id="rId2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65</a:t>
            </a:r>
          </a:p>
        </p:txBody>
      </p:sp>
      <p:sp>
        <p:nvSpPr>
          <p:cNvPr id="35" name="矩形 34">
            <a:hlinkClick r:id="rId35" action="ppaction://hlinksldjump"/>
            <a:extLst>
              <a:ext uri="{FF2B5EF4-FFF2-40B4-BE49-F238E27FC236}">
                <a16:creationId xmlns:a16="http://schemas.microsoft.com/office/drawing/2014/main" id="{391C0D17-6F14-8004-BAAA-0FAD99D69105}"/>
              </a:ext>
            </a:extLst>
          </p:cNvPr>
          <p:cNvSpPr/>
          <p:nvPr>
            <p:custDataLst>
              <p:tags r:id="rId22"/>
            </p:custDataLst>
          </p:nvPr>
        </p:nvSpPr>
        <p:spPr>
          <a:xfrm>
            <a:off x="977959" y="2181285"/>
            <a:ext cx="26577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Cost Volume Construction</a:t>
            </a:r>
          </a:p>
        </p:txBody>
      </p:sp>
      <p:sp>
        <p:nvSpPr>
          <p:cNvPr id="34" name="矩形 33">
            <a:hlinkClick r:id="rId35" action="ppaction://hlinksldjump"/>
            <a:extLst>
              <a:ext uri="{FF2B5EF4-FFF2-40B4-BE49-F238E27FC236}">
                <a16:creationId xmlns:a16="http://schemas.microsoft.com/office/drawing/2014/main" id="{8093ECC9-C736-6F7F-42B9-E1880FAC3C23}"/>
              </a:ext>
            </a:extLst>
          </p:cNvPr>
          <p:cNvSpPr/>
          <p:nvPr>
            <p:custDataLst>
              <p:tags r:id="rId2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33" name="矩形 32">
            <a:hlinkClick r:id="rId36" action="ppaction://hlinksldjump"/>
            <a:extLst>
              <a:ext uri="{FF2B5EF4-FFF2-40B4-BE49-F238E27FC236}">
                <a16:creationId xmlns:a16="http://schemas.microsoft.com/office/drawing/2014/main" id="{B54F51C9-1BAD-705D-99A9-13F9940F2B85}"/>
              </a:ext>
            </a:extLst>
          </p:cNvPr>
          <p:cNvSpPr/>
          <p:nvPr>
            <p:custDataLst>
              <p:tags r:id="rId24"/>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63</a:t>
            </a:r>
          </a:p>
        </p:txBody>
      </p:sp>
      <p:sp>
        <p:nvSpPr>
          <p:cNvPr id="32" name="矩形 31">
            <a:hlinkClick r:id="rId36" action="ppaction://hlinksldjump"/>
            <a:extLst>
              <a:ext uri="{FF2B5EF4-FFF2-40B4-BE49-F238E27FC236}">
                <a16:creationId xmlns:a16="http://schemas.microsoft.com/office/drawing/2014/main" id="{0B65F5A3-4143-D6A2-AACC-0793ED7CDA49}"/>
              </a:ext>
            </a:extLst>
          </p:cNvPr>
          <p:cNvSpPr/>
          <p:nvPr>
            <p:custDataLst>
              <p:tags r:id="rId25"/>
            </p:custDataLst>
          </p:nvPr>
        </p:nvSpPr>
        <p:spPr>
          <a:xfrm>
            <a:off x="977959" y="1717675"/>
            <a:ext cx="26577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Feature Extraction</a:t>
            </a:r>
          </a:p>
        </p:txBody>
      </p:sp>
      <p:sp>
        <p:nvSpPr>
          <p:cNvPr id="31" name="矩形 30">
            <a:hlinkClick r:id="rId36" action="ppaction://hlinksldjump"/>
            <a:extLst>
              <a:ext uri="{FF2B5EF4-FFF2-40B4-BE49-F238E27FC236}">
                <a16:creationId xmlns:a16="http://schemas.microsoft.com/office/drawing/2014/main" id="{2A4F131C-BEC4-FB91-0901-A19EC9CAE1B0}"/>
              </a:ext>
            </a:extLst>
          </p:cNvPr>
          <p:cNvSpPr/>
          <p:nvPr>
            <p:custDataLst>
              <p:tags r:id="rId26"/>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30" name="标题 29">
            <a:extLst>
              <a:ext uri="{FF2B5EF4-FFF2-40B4-BE49-F238E27FC236}">
                <a16:creationId xmlns:a16="http://schemas.microsoft.com/office/drawing/2014/main" id="{AF68ACE8-B841-A784-5ACC-1CD6D06367D9}"/>
              </a:ext>
            </a:extLst>
          </p:cNvPr>
          <p:cNvSpPr>
            <a:spLocks noGrp="1"/>
          </p:cNvSpPr>
          <p:nvPr>
            <p:ph type="title"/>
            <p:custDataLst>
              <p:tags r:id="rId27"/>
            </p:custDataLst>
          </p:nvPr>
        </p:nvSpPr>
        <p:spPr/>
        <p:txBody>
          <a:bodyPr/>
          <a:lstStyle/>
          <a:p>
            <a:r>
              <a:rPr lang="en-US"/>
              <a:t>Supervised Depth Estimation</a:t>
            </a:r>
          </a:p>
        </p:txBody>
      </p:sp>
    </p:spTree>
    <p:custDataLst>
      <p:tags r:id="rId1"/>
    </p:custDataLst>
    <p:extLst>
      <p:ext uri="{BB962C8B-B14F-4D97-AF65-F5344CB8AC3E}">
        <p14:creationId xmlns:p14="http://schemas.microsoft.com/office/powerpoint/2010/main" val="59286426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Loss Function—Online MVS</a:t>
            </a:r>
            <a:endParaRPr lang="en-US" dirty="0"/>
          </a:p>
        </p:txBody>
      </p:sp>
      <mc:AlternateContent xmlns:mc="http://schemas.openxmlformats.org/markup-compatibility/2006" xmlns:a14="http://schemas.microsoft.com/office/drawing/2010/main">
        <mc:Choice Requires="a14">
          <p:sp>
            <p:nvSpPr>
              <p:cNvPr id="3" name="ee4pContent1">
                <a:extLst>
                  <a:ext uri="{FF2B5EF4-FFF2-40B4-BE49-F238E27FC236}">
                    <a16:creationId xmlns:a16="http://schemas.microsoft.com/office/drawing/2014/main" id="{39647295-CA1A-1BA0-DC33-68D8AA5EC574}"/>
                  </a:ext>
                </a:extLst>
              </p:cNvPr>
              <p:cNvSpPr txBox="1">
                <a:spLocks/>
              </p:cNvSpPr>
              <p:nvPr>
                <p:custDataLst>
                  <p:tags r:id="rId2"/>
                </p:custDataLst>
              </p:nvPr>
            </p:nvSpPr>
            <p:spPr>
              <a:xfrm>
                <a:off x="838199" y="1690689"/>
                <a:ext cx="10515599" cy="286405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许多方法计算估计的逆深度图的回归损失用于训练：</a:t>
                </a:r>
                <a:endParaRPr lang="en-US" altLang="zh-CN" dirty="0">
                  <a:latin typeface="+mn-lt"/>
                </a:endParaRPr>
              </a:p>
              <a:p>
                <a:pPr marL="0" lvl="1"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𝐿</m:t>
                      </m:r>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r>
                            <a:rPr lang="zh-CN" altLang="en-US" b="1" i="1" dirty="0">
                              <a:latin typeface="Cambria Math" panose="02040503050406030204" pitchFamily="18" charset="0"/>
                            </a:rPr>
                            <m:t>𝒑</m:t>
                          </m:r>
                        </m:sub>
                        <m:sup/>
                        <m:e>
                          <m:sSub>
                            <m:sSubPr>
                              <m:ctrlPr>
                                <a:rPr lang="en-US" b="0" i="1" smtClean="0">
                                  <a:latin typeface="Cambria Math" panose="02040503050406030204" pitchFamily="18" charset="0"/>
                                </a:rPr>
                              </m:ctrlPr>
                            </m:sSubPr>
                            <m:e>
                              <m:d>
                                <m:dPr>
                                  <m:begChr m:val="‖"/>
                                  <m:endChr m:val="‖"/>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altLang="zh-CN" i="1">
                                          <a:latin typeface="Cambria Math" panose="02040503050406030204" pitchFamily="18" charset="0"/>
                                        </a:rPr>
                                        <m:t>𝑑</m:t>
                                      </m:r>
                                      <m:d>
                                        <m:dPr>
                                          <m:ctrlPr>
                                            <a:rPr lang="en-US" altLang="zh-CN" b="1" i="1">
                                              <a:latin typeface="Cambria Math" panose="02040503050406030204" pitchFamily="18" charset="0"/>
                                            </a:rPr>
                                          </m:ctrlPr>
                                        </m:dPr>
                                        <m:e>
                                          <m:r>
                                            <a:rPr lang="en-US" altLang="zh-CN" b="1" i="1">
                                              <a:latin typeface="Cambria Math" panose="02040503050406030204" pitchFamily="18" charset="0"/>
                                            </a:rPr>
                                            <m:t>𝒑</m:t>
                                          </m:r>
                                        </m:e>
                                      </m:d>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𝑑</m:t>
                                          </m:r>
                                        </m:e>
                                      </m:acc>
                                      <m:d>
                                        <m:dPr>
                                          <m:ctrlPr>
                                            <a:rPr lang="en-US" altLang="zh-CN" b="1" i="1">
                                              <a:latin typeface="Cambria Math" panose="02040503050406030204" pitchFamily="18" charset="0"/>
                                            </a:rPr>
                                          </m:ctrlPr>
                                        </m:dPr>
                                        <m:e>
                                          <m:r>
                                            <a:rPr lang="en-US" altLang="zh-CN" b="1" i="1">
                                              <a:latin typeface="Cambria Math" panose="02040503050406030204" pitchFamily="18" charset="0"/>
                                            </a:rPr>
                                            <m:t>𝒑</m:t>
                                          </m:r>
                                        </m:e>
                                      </m:d>
                                    </m:den>
                                  </m:f>
                                </m:e>
                              </m:d>
                            </m:e>
                            <m:sub>
                              <m:r>
                                <a:rPr lang="en-US" b="0" i="1" smtClean="0">
                                  <a:latin typeface="Cambria Math" panose="02040503050406030204" pitchFamily="18" charset="0"/>
                                </a:rPr>
                                <m:t>1</m:t>
                              </m:r>
                            </m:sub>
                          </m:sSub>
                        </m:e>
                      </m:nary>
                    </m:oMath>
                  </m:oMathPara>
                </a14:m>
                <a:endParaRPr lang="en-US" dirty="0">
                  <a:latin typeface="+mn-lt"/>
                </a:endParaRPr>
              </a:p>
              <a:p>
                <a:pPr marL="0" lvl="1" indent="0">
                  <a:buNone/>
                </a:pPr>
                <a:r>
                  <a:rPr lang="zh-CN" altLang="en-US" dirty="0">
                    <a:latin typeface="+mn-lt"/>
                  </a:rPr>
                  <a:t>其中</a:t>
                </a:r>
                <a14:m>
                  <m:oMath xmlns:m="http://schemas.openxmlformats.org/officeDocument/2006/math">
                    <m:r>
                      <a:rPr lang="zh-CN" altLang="en-US" b="1" i="1" dirty="0" smtClean="0">
                        <a:latin typeface="Cambria Math" panose="02040503050406030204" pitchFamily="18" charset="0"/>
                      </a:rPr>
                      <m:t>𝒑</m:t>
                    </m:r>
                  </m:oMath>
                </a14:m>
                <a:r>
                  <a:rPr lang="zh-CN" altLang="en-US" dirty="0">
                    <a:latin typeface="+mn-lt"/>
                  </a:rPr>
                  <a:t>表示像素坐标，</a:t>
                </a:r>
                <a14:m>
                  <m:oMath xmlns:m="http://schemas.openxmlformats.org/officeDocument/2006/math">
                    <m:r>
                      <a:rPr lang="en-US" altLang="zh-CN" i="1">
                        <a:latin typeface="Cambria Math" panose="02040503050406030204" pitchFamily="18" charset="0"/>
                      </a:rPr>
                      <m:t>𝑑</m:t>
                    </m:r>
                    <m:d>
                      <m:dPr>
                        <m:ctrlPr>
                          <a:rPr lang="en-US" altLang="zh-CN" b="1" i="1">
                            <a:latin typeface="Cambria Math" panose="02040503050406030204" pitchFamily="18" charset="0"/>
                          </a:rPr>
                        </m:ctrlPr>
                      </m:dPr>
                      <m:e>
                        <m:r>
                          <a:rPr lang="en-US" altLang="zh-CN" b="1" i="1">
                            <a:latin typeface="Cambria Math" panose="02040503050406030204" pitchFamily="18" charset="0"/>
                          </a:rPr>
                          <m:t>𝒑</m:t>
                        </m:r>
                      </m:e>
                    </m:d>
                  </m:oMath>
                </a14:m>
                <a:r>
                  <a:rPr lang="zh-CN" altLang="en-US" dirty="0">
                    <a:latin typeface="+mn-lt"/>
                  </a:rPr>
                  <a:t>表示真值深度，</a:t>
                </a:r>
                <a14:m>
                  <m:oMath xmlns:m="http://schemas.openxmlformats.org/officeDocument/2006/math">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𝑑</m:t>
                        </m:r>
                      </m:e>
                    </m:acc>
                    <m:d>
                      <m:dPr>
                        <m:ctrlPr>
                          <a:rPr lang="en-US" altLang="zh-CN" b="1" i="1">
                            <a:latin typeface="Cambria Math" panose="02040503050406030204" pitchFamily="18" charset="0"/>
                          </a:rPr>
                        </m:ctrlPr>
                      </m:dPr>
                      <m:e>
                        <m:r>
                          <a:rPr lang="en-US" altLang="zh-CN" b="1" i="1">
                            <a:latin typeface="Cambria Math" panose="02040503050406030204" pitchFamily="18" charset="0"/>
                          </a:rPr>
                          <m:t>𝒑</m:t>
                        </m:r>
                      </m:e>
                    </m:d>
                  </m:oMath>
                </a14:m>
                <a:r>
                  <a:rPr lang="zh-CN" altLang="en-US" dirty="0">
                    <a:latin typeface="+mn-lt"/>
                  </a:rPr>
                  <a:t>表示估计值，</a:t>
                </a:r>
                <a14:m>
                  <m:oMath xmlns:m="http://schemas.openxmlformats.org/officeDocument/2006/math">
                    <m:sSub>
                      <m:sSubPr>
                        <m:ctrlPr>
                          <a:rPr lang="en-US" altLang="zh-CN" i="1" smtClean="0">
                            <a:latin typeface="Cambria Math" panose="02040503050406030204" pitchFamily="18" charset="0"/>
                          </a:rPr>
                        </m:ctrlPr>
                      </m:sSubPr>
                      <m:e>
                        <m:d>
                          <m:dPr>
                            <m:begChr m:val="‖"/>
                            <m:endChr m:val="‖"/>
                            <m:ctrlPr>
                              <a:rPr lang="en-US" altLang="zh-CN" i="1" smtClean="0">
                                <a:latin typeface="Cambria Math" panose="02040503050406030204" pitchFamily="18" charset="0"/>
                              </a:rPr>
                            </m:ctrlPr>
                          </m:dPr>
                          <m:e>
                            <m:r>
                              <a:rPr lang="en-US" altLang="zh-CN" i="1" smtClean="0">
                                <a:latin typeface="Cambria Math" panose="02040503050406030204" pitchFamily="18" charset="0"/>
                                <a:ea typeface="Cambria Math" panose="02040503050406030204" pitchFamily="18" charset="0"/>
                              </a:rPr>
                              <m:t>∙</m:t>
                            </m:r>
                          </m:e>
                        </m:d>
                      </m:e>
                      <m:sub>
                        <m:r>
                          <a:rPr lang="en-US" altLang="zh-CN" b="0" i="1" smtClean="0">
                            <a:latin typeface="Cambria Math" panose="02040503050406030204" pitchFamily="18" charset="0"/>
                          </a:rPr>
                          <m:t>1</m:t>
                        </m:r>
                      </m:sub>
                    </m:sSub>
                  </m:oMath>
                </a14:m>
                <a:r>
                  <a:rPr lang="zh-CN" altLang="en-US" dirty="0">
                    <a:latin typeface="+mn-lt"/>
                  </a:rPr>
                  <a:t>表示</a:t>
                </a:r>
                <a14:m>
                  <m:oMath xmlns:m="http://schemas.openxmlformats.org/officeDocument/2006/math">
                    <m:sSub>
                      <m:sSubPr>
                        <m:ctrlPr>
                          <a:rPr lang="en-US" altLang="zh-CN" i="1" dirty="0" smtClean="0">
                            <a:latin typeface="Cambria Math" panose="02040503050406030204" pitchFamily="18" charset="0"/>
                          </a:rPr>
                        </m:ctrlPr>
                      </m:sSubPr>
                      <m:e>
                        <m:r>
                          <a:rPr lang="en-US" altLang="zh-CN" b="0" i="1" dirty="0" smtClean="0">
                            <a:latin typeface="Cambria Math" panose="02040503050406030204" pitchFamily="18" charset="0"/>
                          </a:rPr>
                          <m:t>𝐿</m:t>
                        </m:r>
                      </m:e>
                      <m:sub>
                        <m:r>
                          <a:rPr lang="en-US" altLang="zh-CN" b="0" i="1" dirty="0" smtClean="0">
                            <a:latin typeface="Cambria Math" panose="02040503050406030204" pitchFamily="18" charset="0"/>
                          </a:rPr>
                          <m:t>1</m:t>
                        </m:r>
                      </m:sub>
                    </m:sSub>
                  </m:oMath>
                </a14:m>
                <a:r>
                  <a:rPr lang="zh-CN" altLang="en-US" dirty="0">
                    <a:latin typeface="+mn-lt"/>
                  </a:rPr>
                  <a:t>损失</a:t>
                </a:r>
                <a:endParaRPr lang="en-US" altLang="zh-CN" dirty="0">
                  <a:latin typeface="+mn-lt"/>
                </a:endParaRPr>
              </a:p>
              <a:p>
                <a:pPr lvl="1"/>
                <a:r>
                  <a:rPr lang="zh-CN" altLang="en-US" dirty="0">
                    <a:latin typeface="+mn-lt"/>
                  </a:rPr>
                  <a:t>对于其他方法，</a:t>
                </a:r>
                <a:r>
                  <a:rPr lang="en-US" altLang="zh-CN" dirty="0">
                    <a:latin typeface="+mn-lt"/>
                  </a:rPr>
                  <a:t>Neural-RGBD </a:t>
                </a:r>
                <a:r>
                  <a:rPr lang="zh-CN" altLang="en-US" dirty="0">
                    <a:latin typeface="+mn-lt"/>
                  </a:rPr>
                  <a:t>使用其深度概率体积上的负对数似然（</a:t>
                </a:r>
                <a:r>
                  <a:rPr lang="en-US" altLang="zh-CN" dirty="0">
                    <a:latin typeface="+mn-lt"/>
                  </a:rPr>
                  <a:t>NLL</a:t>
                </a:r>
                <a:r>
                  <a:rPr lang="zh-CN" altLang="en-US" dirty="0">
                    <a:latin typeface="+mn-lt"/>
                  </a:rPr>
                  <a:t>）进行深度计算</a:t>
                </a:r>
                <a:endParaRPr lang="en-US" altLang="zh-CN" dirty="0">
                  <a:latin typeface="+mn-lt"/>
                </a:endParaRPr>
              </a:p>
              <a:p>
                <a:pPr lvl="1"/>
                <a:r>
                  <a:rPr lang="zh-CN" altLang="en-US" dirty="0">
                    <a:latin typeface="+mn-lt"/>
                  </a:rPr>
                  <a:t>同样，</a:t>
                </a:r>
                <a:r>
                  <a:rPr lang="en-US" altLang="zh-CN" dirty="0" err="1">
                    <a:latin typeface="+mn-lt"/>
                  </a:rPr>
                  <a:t>MaGNet</a:t>
                </a:r>
                <a:r>
                  <a:rPr lang="en-US" altLang="zh-CN" dirty="0">
                    <a:latin typeface="+mn-lt"/>
                  </a:rPr>
                  <a:t> </a:t>
                </a:r>
                <a:r>
                  <a:rPr lang="zh-CN" altLang="en-US" dirty="0">
                    <a:latin typeface="+mn-lt"/>
                  </a:rPr>
                  <a:t>使用</a:t>
                </a:r>
                <a:r>
                  <a:rPr lang="en-US" altLang="zh-CN" dirty="0">
                    <a:latin typeface="+mn-lt"/>
                  </a:rPr>
                  <a:t>NLL</a:t>
                </a:r>
                <a:r>
                  <a:rPr lang="zh-CN" altLang="en-US" dirty="0">
                    <a:latin typeface="+mn-lt"/>
                  </a:rPr>
                  <a:t>损失，因为每个像素的深度建模为高斯分布</a:t>
                </a:r>
                <a:endParaRPr lang="en-US" altLang="zh-CN" dirty="0">
                  <a:latin typeface="+mn-lt"/>
                </a:endParaRPr>
              </a:p>
              <a:p>
                <a:pPr lvl="1"/>
                <a:r>
                  <a:rPr lang="en-US" altLang="zh-CN" dirty="0" err="1">
                    <a:latin typeface="+mn-lt"/>
                  </a:rPr>
                  <a:t>SimpleRecon</a:t>
                </a:r>
                <a:r>
                  <a:rPr lang="en-US" altLang="zh-CN" dirty="0">
                    <a:latin typeface="+mn-lt"/>
                  </a:rPr>
                  <a:t> </a:t>
                </a:r>
                <a:r>
                  <a:rPr lang="zh-CN" altLang="en-US" dirty="0">
                    <a:latin typeface="+mn-lt"/>
                  </a:rPr>
                  <a:t>使用对数深度计算回归损失</a:t>
                </a:r>
                <a:endParaRPr lang="en-US" altLang="zh-CN" dirty="0">
                  <a:latin typeface="+mn-lt"/>
                </a:endParaRPr>
              </a:p>
              <a:p>
                <a:pPr lvl="1"/>
                <a:r>
                  <a:rPr lang="zh-CN" altLang="en-US" dirty="0">
                    <a:latin typeface="+mn-lt"/>
                  </a:rPr>
                  <a:t>为提高性能，</a:t>
                </a:r>
                <a:r>
                  <a:rPr lang="en-US" altLang="zh-CN" dirty="0" err="1">
                    <a:latin typeface="+mn-lt"/>
                  </a:rPr>
                  <a:t>SimpleRecon</a:t>
                </a:r>
                <a:r>
                  <a:rPr lang="en-US" altLang="zh-CN" dirty="0">
                    <a:latin typeface="+mn-lt"/>
                  </a:rPr>
                  <a:t> </a:t>
                </a:r>
                <a:r>
                  <a:rPr lang="zh-CN" altLang="en-US" dirty="0">
                    <a:latin typeface="+mn-lt"/>
                  </a:rPr>
                  <a:t>进一步使用了深度上的梯度损失、法线损失（其中法线是根据深度和内参计算的）以及多视角回归损失</a:t>
                </a:r>
                <a:endParaRPr lang="en-US" dirty="0">
                  <a:latin typeface="+mn-lt"/>
                </a:endParaRPr>
              </a:p>
            </p:txBody>
          </p:sp>
        </mc:Choice>
        <mc:Fallback xmlns="">
          <p:sp>
            <p:nvSpPr>
              <p:cNvPr id="3" name="ee4pContent1">
                <a:extLst>
                  <a:ext uri="{FF2B5EF4-FFF2-40B4-BE49-F238E27FC236}">
                    <a16:creationId xmlns:a16="http://schemas.microsoft.com/office/drawing/2014/main" id="{39647295-CA1A-1BA0-DC33-68D8AA5EC574}"/>
                  </a:ext>
                </a:extLst>
              </p:cNvPr>
              <p:cNvSpPr txBox="1">
                <a:spLocks noRot="1" noChangeAspect="1" noMove="1" noResize="1" noEditPoints="1" noAdjustHandles="1" noChangeArrowheads="1" noChangeShapeType="1" noTextEdit="1"/>
              </p:cNvSpPr>
              <p:nvPr>
                <p:custDataLst>
                  <p:tags r:id="rId6"/>
                </p:custDataLst>
              </p:nvPr>
            </p:nvSpPr>
            <p:spPr>
              <a:xfrm>
                <a:off x="838199" y="1690689"/>
                <a:ext cx="10515599" cy="2864058"/>
              </a:xfrm>
              <a:prstGeom prst="rect">
                <a:avLst/>
              </a:prstGeom>
              <a:blipFill>
                <a:blip r:embed="rId7"/>
                <a:stretch>
                  <a:fillRect l="-232" b="-2542"/>
                </a:stretch>
              </a:blipFill>
              <a:ln w="9525" cmpd="sng">
                <a:solidFill>
                  <a:schemeClr val="accent1">
                    <a:lumMod val="100000"/>
                  </a:schemeClr>
                </a:solidFill>
                <a:prstDash val="solid"/>
              </a:ln>
            </p:spPr>
            <p:txBody>
              <a:bodyPr/>
              <a:lstStyle/>
              <a:p>
                <a:r>
                  <a:rPr lang="en-US">
                    <a:noFill/>
                  </a:rPr>
                  <a:t> </a:t>
                </a:r>
              </a:p>
            </p:txBody>
          </p:sp>
        </mc:Fallback>
      </mc:AlternateContent>
    </p:spTree>
    <p:extLst>
      <p:ext uri="{BB962C8B-B14F-4D97-AF65-F5344CB8AC3E}">
        <p14:creationId xmlns:p14="http://schemas.microsoft.com/office/powerpoint/2010/main" val="201823592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Loss Function—Offline MVS</a:t>
            </a:r>
            <a:endParaRPr lang="en-US" dirty="0"/>
          </a:p>
        </p:txBody>
      </p:sp>
      <mc:AlternateContent xmlns:mc="http://schemas.openxmlformats.org/markup-compatibility/2006" xmlns:a14="http://schemas.microsoft.com/office/drawing/2010/main">
        <mc:Choice Requires="a14">
          <p:sp>
            <p:nvSpPr>
              <p:cNvPr id="3" name="ee4pContent1">
                <a:extLst>
                  <a:ext uri="{FF2B5EF4-FFF2-40B4-BE49-F238E27FC236}">
                    <a16:creationId xmlns:a16="http://schemas.microsoft.com/office/drawing/2014/main" id="{6EFA2E83-33FE-56D8-E992-600A99271D48}"/>
                  </a:ext>
                </a:extLst>
              </p:cNvPr>
              <p:cNvSpPr txBox="1">
                <a:spLocks/>
              </p:cNvSpPr>
              <p:nvPr>
                <p:custDataLst>
                  <p:tags r:id="rId2"/>
                </p:custDataLst>
              </p:nvPr>
            </p:nvSpPr>
            <p:spPr>
              <a:xfrm>
                <a:off x="838199" y="1690688"/>
                <a:ext cx="10515599" cy="3968239"/>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深度估计策略中损失函数主要可以分为回归和分类两类。</a:t>
                </a:r>
                <a:endParaRPr lang="en-US" altLang="zh-CN" dirty="0">
                  <a:latin typeface="+mn-lt"/>
                </a:endParaRPr>
              </a:p>
              <a:p>
                <a:pPr lvl="1"/>
                <a:r>
                  <a:rPr lang="zh-CN" altLang="en-US" dirty="0">
                    <a:latin typeface="+mn-lt"/>
                  </a:rPr>
                  <a:t>对于使用 </a:t>
                </a:r>
                <a:r>
                  <a:rPr lang="en-US" altLang="zh-CN" dirty="0">
                    <a:solidFill>
                      <a:srgbClr val="FF0000"/>
                    </a:solidFill>
                    <a:latin typeface="+mn-lt"/>
                  </a:rPr>
                  <a:t>soft</a:t>
                </a:r>
                <a:r>
                  <a:rPr lang="zh-CN" altLang="en-US" dirty="0">
                    <a:solidFill>
                      <a:srgbClr val="FF0000"/>
                    </a:solidFill>
                    <a:latin typeface="+mn-lt"/>
                  </a:rPr>
                  <a:t> </a:t>
                </a:r>
                <a:r>
                  <a:rPr lang="en-US" altLang="zh-CN" dirty="0">
                    <a:solidFill>
                      <a:srgbClr val="FF0000"/>
                    </a:solidFill>
                    <a:latin typeface="+mn-lt"/>
                  </a:rPr>
                  <a:t>argmax </a:t>
                </a:r>
                <a:r>
                  <a:rPr lang="zh-CN" altLang="en-US" dirty="0">
                    <a:solidFill>
                      <a:srgbClr val="FF0000"/>
                    </a:solidFill>
                    <a:latin typeface="+mn-lt"/>
                  </a:rPr>
                  <a:t>预测深度的方法</a:t>
                </a:r>
                <a:r>
                  <a:rPr lang="zh-CN" altLang="en-US" dirty="0">
                    <a:latin typeface="+mn-lt"/>
                  </a:rPr>
                  <a:t>，通常采用（平滑）</a:t>
                </a:r>
                <a14:m>
                  <m:oMath xmlns:m="http://schemas.openxmlformats.org/officeDocument/2006/math">
                    <m:sSub>
                      <m:sSubPr>
                        <m:ctrlPr>
                          <a:rPr lang="en-US" altLang="zh-CN" i="1" dirty="0" smtClean="0">
                            <a:latin typeface="Cambria Math" panose="02040503050406030204" pitchFamily="18" charset="0"/>
                          </a:rPr>
                        </m:ctrlPr>
                      </m:sSubPr>
                      <m:e>
                        <m:r>
                          <a:rPr lang="en-US" altLang="zh-CN" b="0" i="1" dirty="0" smtClean="0">
                            <a:latin typeface="Cambria Math" panose="02040503050406030204" pitchFamily="18" charset="0"/>
                          </a:rPr>
                          <m:t>𝐿</m:t>
                        </m:r>
                      </m:e>
                      <m:sub>
                        <m:r>
                          <a:rPr lang="en-US" altLang="zh-CN" b="0" i="1" dirty="0" smtClean="0">
                            <a:latin typeface="Cambria Math" panose="02040503050406030204" pitchFamily="18" charset="0"/>
                          </a:rPr>
                          <m:t>1</m:t>
                        </m:r>
                      </m:sub>
                    </m:sSub>
                  </m:oMath>
                </a14:m>
                <a:r>
                  <a:rPr lang="zh-CN" altLang="en-US" dirty="0">
                    <a:latin typeface="+mn-lt"/>
                  </a:rPr>
                  <a:t>损失作为损失函数，其定义如下：</a:t>
                </a:r>
                <a:endParaRPr lang="en-US" altLang="zh-CN" dirty="0">
                  <a:latin typeface="+mn-lt"/>
                </a:endParaRPr>
              </a:p>
              <a:p>
                <a:pPr marL="0" lvl="1" indent="0">
                  <a:buNone/>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𝐿</m:t>
                      </m:r>
                      <m:r>
                        <a:rPr lang="en-US" altLang="zh-CN" b="0" i="1" smtClean="0">
                          <a:latin typeface="Cambria Math" panose="02040503050406030204" pitchFamily="18" charset="0"/>
                        </a:rPr>
                        <m:t>=</m:t>
                      </m:r>
                      <m:nary>
                        <m:naryPr>
                          <m:chr m:val="∑"/>
                          <m:supHide m:val="on"/>
                          <m:ctrlPr>
                            <a:rPr lang="en-US" altLang="zh-CN" b="0" i="1" smtClean="0">
                              <a:latin typeface="Cambria Math" panose="02040503050406030204" pitchFamily="18" charset="0"/>
                            </a:rPr>
                          </m:ctrlPr>
                        </m:naryPr>
                        <m:sub>
                          <m:r>
                            <a:rPr lang="zh-CN" altLang="en-US" b="1" i="1" dirty="0">
                              <a:latin typeface="Cambria Math" panose="02040503050406030204" pitchFamily="18" charset="0"/>
                            </a:rPr>
                            <m:t>𝒑</m:t>
                          </m:r>
                        </m:sub>
                        <m:sup/>
                        <m:e>
                          <m:sSub>
                            <m:sSubPr>
                              <m:ctrlPr>
                                <a:rPr lang="en-US" altLang="zh-CN" b="0" i="1" smtClean="0">
                                  <a:latin typeface="Cambria Math" panose="02040503050406030204" pitchFamily="18" charset="0"/>
                                </a:rPr>
                              </m:ctrlPr>
                            </m:sSubPr>
                            <m:e>
                              <m:d>
                                <m:dPr>
                                  <m:begChr m:val="‖"/>
                                  <m:endChr m:val="‖"/>
                                  <m:ctrlPr>
                                    <a:rPr lang="en-US" altLang="zh-CN" b="0" i="1" smtClean="0">
                                      <a:latin typeface="Cambria Math" panose="02040503050406030204" pitchFamily="18" charset="0"/>
                                    </a:rPr>
                                  </m:ctrlPr>
                                </m:dPr>
                                <m:e>
                                  <m:r>
                                    <a:rPr lang="en-US" altLang="zh-CN" i="1">
                                      <a:latin typeface="Cambria Math" panose="02040503050406030204" pitchFamily="18" charset="0"/>
                                    </a:rPr>
                                    <m:t>𝑑</m:t>
                                  </m:r>
                                  <m:d>
                                    <m:dPr>
                                      <m:ctrlPr>
                                        <a:rPr lang="en-US" altLang="zh-CN" b="1" i="1">
                                          <a:latin typeface="Cambria Math" panose="02040503050406030204" pitchFamily="18" charset="0"/>
                                        </a:rPr>
                                      </m:ctrlPr>
                                    </m:dPr>
                                    <m:e>
                                      <m:r>
                                        <a:rPr lang="en-US" altLang="zh-CN" b="1" i="1">
                                          <a:latin typeface="Cambria Math" panose="02040503050406030204" pitchFamily="18" charset="0"/>
                                        </a:rPr>
                                        <m:t>𝒑</m:t>
                                      </m:r>
                                    </m:e>
                                  </m:d>
                                  <m:r>
                                    <a:rPr lang="en-US" altLang="zh-CN" b="0" i="1" smtClean="0">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𝑑</m:t>
                                      </m:r>
                                    </m:e>
                                  </m:acc>
                                  <m:d>
                                    <m:dPr>
                                      <m:ctrlPr>
                                        <a:rPr lang="en-US" altLang="zh-CN" i="1">
                                          <a:latin typeface="Cambria Math" panose="02040503050406030204" pitchFamily="18" charset="0"/>
                                        </a:rPr>
                                      </m:ctrlPr>
                                    </m:dPr>
                                    <m:e>
                                      <m:r>
                                        <a:rPr lang="en-US" altLang="zh-CN" b="1" i="1">
                                          <a:latin typeface="Cambria Math" panose="02040503050406030204" pitchFamily="18" charset="0"/>
                                        </a:rPr>
                                        <m:t>𝒑</m:t>
                                      </m:r>
                                    </m:e>
                                  </m:d>
                                </m:e>
                              </m:d>
                            </m:e>
                            <m:sub>
                              <m:r>
                                <a:rPr lang="en-US" altLang="zh-CN" b="0" i="1" smtClean="0">
                                  <a:latin typeface="Cambria Math" panose="02040503050406030204" pitchFamily="18" charset="0"/>
                                </a:rPr>
                                <m:t>1</m:t>
                              </m:r>
                            </m:sub>
                          </m:sSub>
                        </m:e>
                      </m:nary>
                    </m:oMath>
                  </m:oMathPara>
                </a14:m>
                <a:endParaRPr lang="en-US" dirty="0">
                  <a:latin typeface="+mn-lt"/>
                </a:endParaRPr>
              </a:p>
              <a:p>
                <a:pPr lvl="1"/>
                <a:r>
                  <a:rPr lang="zh-CN" altLang="en-US" dirty="0">
                    <a:latin typeface="+mn-lt"/>
                  </a:rPr>
                  <a:t>对于</a:t>
                </a:r>
                <a:r>
                  <a:rPr lang="zh-CN" altLang="en-US" dirty="0">
                    <a:solidFill>
                      <a:srgbClr val="FF0000"/>
                    </a:solidFill>
                    <a:latin typeface="+mn-lt"/>
                  </a:rPr>
                  <a:t>粗到细的方法</a:t>
                </a:r>
                <a:r>
                  <a:rPr lang="zh-CN" altLang="en-US" dirty="0">
                    <a:latin typeface="+mn-lt"/>
                  </a:rPr>
                  <a:t>，</a:t>
                </a:r>
                <a14:m>
                  <m:oMath xmlns:m="http://schemas.openxmlformats.org/officeDocument/2006/math">
                    <m:sSub>
                      <m:sSubPr>
                        <m:ctrlPr>
                          <a:rPr lang="en-US" altLang="zh-CN" i="1" dirty="0" smtClean="0">
                            <a:latin typeface="Cambria Math" panose="02040503050406030204" pitchFamily="18" charset="0"/>
                          </a:rPr>
                        </m:ctrlPr>
                      </m:sSubPr>
                      <m:e>
                        <m:r>
                          <a:rPr lang="en-US" altLang="zh-CN" b="0" i="1" dirty="0" smtClean="0">
                            <a:latin typeface="Cambria Math" panose="02040503050406030204" pitchFamily="18" charset="0"/>
                          </a:rPr>
                          <m:t>𝐿</m:t>
                        </m:r>
                      </m:e>
                      <m:sub>
                        <m:r>
                          <a:rPr lang="en-US" altLang="zh-CN" b="0" i="1" dirty="0" smtClean="0">
                            <a:latin typeface="Cambria Math" panose="02040503050406030204" pitchFamily="18" charset="0"/>
                          </a:rPr>
                          <m:t>1</m:t>
                        </m:r>
                      </m:sub>
                    </m:sSub>
                  </m:oMath>
                </a14:m>
                <a:r>
                  <a:rPr lang="zh-CN" altLang="en-US" dirty="0">
                    <a:latin typeface="+mn-lt"/>
                  </a:rPr>
                  <a:t>损失在每个阶段进行计算，以实现多阶段监督</a:t>
                </a:r>
              </a:p>
              <a:p>
                <a:pPr lvl="1"/>
                <a:r>
                  <a:rPr lang="zh-CN" altLang="en-US" dirty="0">
                    <a:latin typeface="+mn-lt"/>
                  </a:rPr>
                  <a:t>对于使用 </a:t>
                </a:r>
                <a:r>
                  <a:rPr lang="en-US" altLang="zh-CN" dirty="0">
                    <a:solidFill>
                      <a:srgbClr val="FF0000"/>
                    </a:solidFill>
                    <a:latin typeface="+mn-lt"/>
                  </a:rPr>
                  <a:t>argmax </a:t>
                </a:r>
                <a:r>
                  <a:rPr lang="zh-CN" altLang="en-US" dirty="0">
                    <a:solidFill>
                      <a:srgbClr val="FF0000"/>
                    </a:solidFill>
                    <a:latin typeface="+mn-lt"/>
                  </a:rPr>
                  <a:t>操作预测深度的方法</a:t>
                </a:r>
                <a:r>
                  <a:rPr lang="zh-CN" altLang="en-US" dirty="0">
                    <a:latin typeface="+mn-lt"/>
                  </a:rPr>
                  <a:t>，由于问题属于多类别分类，因此通常使用交叉熵损失作为损失函数</a:t>
                </a:r>
                <a:endParaRPr lang="en-US" altLang="zh-CN" dirty="0">
                  <a:latin typeface="+mn-lt"/>
                </a:endParaRPr>
              </a:p>
              <a:p>
                <a:pPr lvl="2"/>
                <a:r>
                  <a:rPr lang="zh-CN" altLang="en-US" dirty="0">
                    <a:latin typeface="+mn-lt"/>
                  </a:rPr>
                  <a:t>交叉熵损失函数定义如下：</a:t>
                </a:r>
                <a:endParaRPr lang="en-US" altLang="zh-CN" dirty="0">
                  <a:latin typeface="+mn-lt"/>
                </a:endParaRPr>
              </a:p>
              <a:p>
                <a:pPr marL="0" lvl="1" indent="0">
                  <a:buNone/>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𝐿</m:t>
                      </m:r>
                      <m:r>
                        <a:rPr lang="en-US" altLang="zh-CN" b="0" i="1" smtClean="0">
                          <a:latin typeface="Cambria Math" panose="02040503050406030204" pitchFamily="18" charset="0"/>
                        </a:rPr>
                        <m:t>=</m:t>
                      </m:r>
                      <m:nary>
                        <m:naryPr>
                          <m:chr m:val="∑"/>
                          <m:supHide m:val="on"/>
                          <m:ctrlPr>
                            <a:rPr lang="en-US" altLang="zh-CN" b="0" i="1" smtClean="0">
                              <a:latin typeface="Cambria Math" panose="02040503050406030204" pitchFamily="18" charset="0"/>
                            </a:rPr>
                          </m:ctrlPr>
                        </m:naryPr>
                        <m:sub>
                          <m:r>
                            <a:rPr lang="zh-CN" altLang="en-US" b="1" i="1" dirty="0">
                              <a:latin typeface="Cambria Math" panose="02040503050406030204" pitchFamily="18" charset="0"/>
                            </a:rPr>
                            <m:t>𝒑</m:t>
                          </m:r>
                        </m:sub>
                        <m:sup/>
                        <m:e>
                          <m:d>
                            <m:dPr>
                              <m:ctrlPr>
                                <a:rPr lang="en-US" altLang="zh-CN" i="1" dirty="0" smtClean="0">
                                  <a:latin typeface="Cambria Math" panose="02040503050406030204" pitchFamily="18" charset="0"/>
                                </a:rPr>
                              </m:ctrlPr>
                            </m:dPr>
                            <m:e>
                              <m:nary>
                                <m:naryPr>
                                  <m:chr m:val="∑"/>
                                  <m:ctrlPr>
                                    <a:rPr lang="en-US" altLang="zh-CN" i="1" dirty="0" smtClean="0">
                                      <a:latin typeface="Cambria Math" panose="02040503050406030204" pitchFamily="18" charset="0"/>
                                    </a:rPr>
                                  </m:ctrlPr>
                                </m:naryPr>
                                <m:sub>
                                  <m:r>
                                    <m:rPr>
                                      <m:brk m:alnAt="23"/>
                                    </m:rPr>
                                    <a:rPr lang="en-US" altLang="zh-CN" b="0" i="1" dirty="0" smtClean="0">
                                      <a:latin typeface="Cambria Math" panose="02040503050406030204" pitchFamily="18" charset="0"/>
                                    </a:rPr>
                                    <m:t>𝑖</m:t>
                                  </m:r>
                                  <m:r>
                                    <a:rPr lang="en-US" altLang="zh-CN" b="0" i="1" dirty="0" smtClean="0">
                                      <a:latin typeface="Cambria Math" panose="02040503050406030204" pitchFamily="18" charset="0"/>
                                    </a:rPr>
                                    <m:t>=1</m:t>
                                  </m:r>
                                </m:sub>
                                <m:sup>
                                  <m:r>
                                    <a:rPr lang="en-US" altLang="zh-CN" b="0" i="1" dirty="0" smtClean="0">
                                      <a:latin typeface="Cambria Math" panose="02040503050406030204" pitchFamily="18" charset="0"/>
                                    </a:rPr>
                                    <m:t>𝐷</m:t>
                                  </m:r>
                                </m:sup>
                                <m:e>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𝐺</m:t>
                                  </m:r>
                                  <m:d>
                                    <m:dPr>
                                      <m:ctrlPr>
                                        <a:rPr lang="en-US" altLang="zh-CN" b="0" i="1" dirty="0" smtClean="0">
                                          <a:latin typeface="Cambria Math" panose="02040503050406030204" pitchFamily="18" charset="0"/>
                                        </a:rPr>
                                      </m:ctrlPr>
                                    </m:dPr>
                                    <m:e>
                                      <m:r>
                                        <a:rPr lang="en-US" altLang="zh-CN" b="0" i="1" dirty="0" smtClean="0">
                                          <a:latin typeface="Cambria Math" panose="02040503050406030204" pitchFamily="18" charset="0"/>
                                        </a:rPr>
                                        <m:t>𝑖</m:t>
                                      </m:r>
                                      <m:r>
                                        <a:rPr lang="en-US" altLang="zh-CN" b="0" i="1" dirty="0" smtClean="0">
                                          <a:latin typeface="Cambria Math" panose="02040503050406030204" pitchFamily="18" charset="0"/>
                                        </a:rPr>
                                        <m:t>,</m:t>
                                      </m:r>
                                      <m:r>
                                        <a:rPr lang="zh-CN" altLang="en-US" b="1" i="1" dirty="0">
                                          <a:latin typeface="Cambria Math" panose="02040503050406030204" pitchFamily="18" charset="0"/>
                                        </a:rPr>
                                        <m:t>𝒑</m:t>
                                      </m:r>
                                    </m:e>
                                  </m:d>
                                  <m:r>
                                    <a:rPr lang="en-US" altLang="zh-CN" b="0" i="1" dirty="0" smtClean="0">
                                      <a:latin typeface="Cambria Math" panose="02040503050406030204" pitchFamily="18" charset="0"/>
                                      <a:ea typeface="Cambria Math" panose="02040503050406030204" pitchFamily="18" charset="0"/>
                                    </a:rPr>
                                    <m:t>∙</m:t>
                                  </m:r>
                                  <m:func>
                                    <m:funcPr>
                                      <m:ctrlPr>
                                        <a:rPr lang="en-US" altLang="zh-CN" b="0" i="1" dirty="0" smtClean="0">
                                          <a:latin typeface="Cambria Math" panose="02040503050406030204" pitchFamily="18" charset="0"/>
                                          <a:ea typeface="Cambria Math" panose="02040503050406030204" pitchFamily="18" charset="0"/>
                                        </a:rPr>
                                      </m:ctrlPr>
                                    </m:funcPr>
                                    <m:fName>
                                      <m:r>
                                        <m:rPr>
                                          <m:sty m:val="p"/>
                                        </m:rPr>
                                        <a:rPr lang="en-US" altLang="zh-CN" b="0" i="0" dirty="0" smtClean="0">
                                          <a:latin typeface="Cambria Math" panose="02040503050406030204" pitchFamily="18" charset="0"/>
                                          <a:ea typeface="Cambria Math" panose="02040503050406030204" pitchFamily="18" charset="0"/>
                                        </a:rPr>
                                        <m:t>log</m:t>
                                      </m:r>
                                    </m:fName>
                                    <m:e>
                                      <m:d>
                                        <m:dPr>
                                          <m:begChr m:val="["/>
                                          <m:endChr m:val="]"/>
                                          <m:ctrlPr>
                                            <a:rPr lang="en-US" altLang="zh-CN" b="0" i="1" dirty="0" smtClean="0">
                                              <a:latin typeface="Cambria Math" panose="02040503050406030204" pitchFamily="18" charset="0"/>
                                              <a:ea typeface="Cambria Math" panose="02040503050406030204" pitchFamily="18" charset="0"/>
                                            </a:rPr>
                                          </m:ctrlPr>
                                        </m:dPr>
                                        <m:e>
                                          <m:r>
                                            <a:rPr lang="en-US" altLang="zh-CN" b="0" i="1" dirty="0" smtClean="0">
                                              <a:latin typeface="Cambria Math" panose="02040503050406030204" pitchFamily="18" charset="0"/>
                                              <a:ea typeface="Cambria Math" panose="02040503050406030204" pitchFamily="18" charset="0"/>
                                            </a:rPr>
                                            <m:t>𝑃</m:t>
                                          </m:r>
                                          <m:d>
                                            <m:dPr>
                                              <m:ctrlPr>
                                                <a:rPr lang="en-US" altLang="zh-CN" b="0" i="1" dirty="0" smtClean="0">
                                                  <a:latin typeface="Cambria Math" panose="02040503050406030204" pitchFamily="18" charset="0"/>
                                                  <a:ea typeface="Cambria Math" panose="02040503050406030204" pitchFamily="18" charset="0"/>
                                                </a:rPr>
                                              </m:ctrlPr>
                                            </m:dPr>
                                            <m:e>
                                              <m:r>
                                                <a:rPr lang="en-US" altLang="zh-CN" b="0" i="1" dirty="0" smtClean="0">
                                                  <a:latin typeface="Cambria Math" panose="02040503050406030204" pitchFamily="18" charset="0"/>
                                                  <a:ea typeface="Cambria Math" panose="02040503050406030204" pitchFamily="18" charset="0"/>
                                                </a:rPr>
                                                <m:t>𝑖</m:t>
                                              </m:r>
                                              <m:r>
                                                <a:rPr lang="en-US" altLang="zh-CN" b="0" i="1" dirty="0" smtClean="0">
                                                  <a:latin typeface="Cambria Math" panose="02040503050406030204" pitchFamily="18" charset="0"/>
                                                  <a:ea typeface="Cambria Math" panose="02040503050406030204" pitchFamily="18" charset="0"/>
                                                </a:rPr>
                                                <m:t>,</m:t>
                                              </m:r>
                                              <m:r>
                                                <a:rPr lang="zh-CN" altLang="en-US" b="1" i="1" dirty="0">
                                                  <a:latin typeface="Cambria Math" panose="02040503050406030204" pitchFamily="18" charset="0"/>
                                                </a:rPr>
                                                <m:t>𝒑</m:t>
                                              </m:r>
                                            </m:e>
                                          </m:d>
                                        </m:e>
                                      </m:d>
                                    </m:e>
                                  </m:func>
                                </m:e>
                              </m:nary>
                            </m:e>
                          </m:d>
                        </m:e>
                      </m:nary>
                    </m:oMath>
                  </m:oMathPara>
                </a14:m>
                <a:endParaRPr lang="en-US" dirty="0">
                  <a:latin typeface="+mn-lt"/>
                </a:endParaRPr>
              </a:p>
              <a:p>
                <a:pPr marL="203200" lvl="2" indent="0">
                  <a:buNone/>
                </a:pPr>
                <a:r>
                  <a:rPr lang="zh-CN" altLang="en-US" dirty="0">
                    <a:latin typeface="+mn-lt"/>
                  </a:rPr>
                  <a:t>其中</a:t>
                </a:r>
                <a14:m>
                  <m:oMath xmlns:m="http://schemas.openxmlformats.org/officeDocument/2006/math">
                    <m:r>
                      <a:rPr lang="en-US" altLang="zh-CN" b="0" i="1" dirty="0" smtClean="0">
                        <a:latin typeface="Cambria Math" panose="02040503050406030204" pitchFamily="18" charset="0"/>
                      </a:rPr>
                      <m:t>𝐺</m:t>
                    </m:r>
                    <m:d>
                      <m:dPr>
                        <m:ctrlPr>
                          <a:rPr lang="en-US" altLang="zh-CN" b="0" i="1" dirty="0" smtClean="0">
                            <a:latin typeface="Cambria Math" panose="02040503050406030204" pitchFamily="18" charset="0"/>
                          </a:rPr>
                        </m:ctrlPr>
                      </m:dPr>
                      <m:e>
                        <m:r>
                          <a:rPr lang="en-US" altLang="zh-CN" b="0" i="1" dirty="0" smtClean="0">
                            <a:latin typeface="Cambria Math" panose="02040503050406030204" pitchFamily="18" charset="0"/>
                          </a:rPr>
                          <m:t>𝑖</m:t>
                        </m:r>
                        <m:r>
                          <a:rPr lang="en-US" altLang="zh-CN" b="0" i="1" dirty="0" smtClean="0">
                            <a:latin typeface="Cambria Math" panose="02040503050406030204" pitchFamily="18" charset="0"/>
                          </a:rPr>
                          <m:t>,</m:t>
                        </m:r>
                        <m:r>
                          <a:rPr lang="zh-CN" altLang="en-US" b="1" i="1" dirty="0">
                            <a:latin typeface="Cambria Math" panose="02040503050406030204" pitchFamily="18" charset="0"/>
                          </a:rPr>
                          <m:t>𝒑</m:t>
                        </m:r>
                      </m:e>
                    </m:d>
                  </m:oMath>
                </a14:m>
                <a:r>
                  <a:rPr lang="zh-CN" altLang="en-US" dirty="0">
                    <a:latin typeface="+mn-lt"/>
                  </a:rPr>
                  <a:t>是像素</a:t>
                </a:r>
                <a14:m>
                  <m:oMath xmlns:m="http://schemas.openxmlformats.org/officeDocument/2006/math">
                    <m:r>
                      <a:rPr lang="zh-CN" altLang="en-US" b="1" i="1" dirty="0">
                        <a:latin typeface="Cambria Math" panose="02040503050406030204" pitchFamily="18" charset="0"/>
                      </a:rPr>
                      <m:t>𝒑</m:t>
                    </m:r>
                  </m:oMath>
                </a14:m>
                <a:r>
                  <a:rPr lang="zh-CN" altLang="en-US" dirty="0">
                    <a:latin typeface="+mn-lt"/>
                  </a:rPr>
                  <a:t>处深度的真实单热向量，</a:t>
                </a:r>
                <a14:m>
                  <m:oMath xmlns:m="http://schemas.openxmlformats.org/officeDocument/2006/math">
                    <m:r>
                      <a:rPr lang="en-US" altLang="zh-CN" i="1" dirty="0">
                        <a:latin typeface="Cambria Math" panose="02040503050406030204" pitchFamily="18" charset="0"/>
                        <a:ea typeface="Cambria Math" panose="02040503050406030204" pitchFamily="18" charset="0"/>
                      </a:rPr>
                      <m:t>𝑃</m:t>
                    </m:r>
                    <m:d>
                      <m:dPr>
                        <m:ctrlPr>
                          <a:rPr lang="en-US" altLang="zh-CN" i="1" dirty="0">
                            <a:latin typeface="Cambria Math" panose="02040503050406030204" pitchFamily="18" charset="0"/>
                            <a:ea typeface="Cambria Math" panose="02040503050406030204" pitchFamily="18" charset="0"/>
                          </a:rPr>
                        </m:ctrlPr>
                      </m:dPr>
                      <m:e>
                        <m:r>
                          <a:rPr lang="en-US" altLang="zh-CN" i="1" dirty="0">
                            <a:latin typeface="Cambria Math" panose="02040503050406030204" pitchFamily="18" charset="0"/>
                            <a:ea typeface="Cambria Math" panose="02040503050406030204" pitchFamily="18" charset="0"/>
                          </a:rPr>
                          <m:t>𝑖</m:t>
                        </m:r>
                        <m:r>
                          <a:rPr lang="en-US" altLang="zh-CN" i="1" dirty="0">
                            <a:latin typeface="Cambria Math" panose="02040503050406030204" pitchFamily="18" charset="0"/>
                            <a:ea typeface="Cambria Math" panose="02040503050406030204" pitchFamily="18" charset="0"/>
                          </a:rPr>
                          <m:t>,</m:t>
                        </m:r>
                        <m:r>
                          <a:rPr lang="zh-CN" altLang="en-US" b="1" i="1" dirty="0">
                            <a:latin typeface="Cambria Math" panose="02040503050406030204" pitchFamily="18" charset="0"/>
                          </a:rPr>
                          <m:t>𝒑</m:t>
                        </m:r>
                      </m:e>
                    </m:d>
                  </m:oMath>
                </a14:m>
                <a:r>
                  <a:rPr lang="zh-CN" altLang="en-US" dirty="0">
                    <a:latin typeface="+mn-lt"/>
                  </a:rPr>
                  <a:t>是预测的深度概率</a:t>
                </a:r>
                <a:endParaRPr lang="en-US" altLang="zh-CN" dirty="0">
                  <a:latin typeface="+mn-lt"/>
                </a:endParaRPr>
              </a:p>
              <a:p>
                <a:pPr lvl="1"/>
                <a:r>
                  <a:rPr lang="zh-CN" altLang="en-US" dirty="0">
                    <a:latin typeface="+mn-lt"/>
                  </a:rPr>
                  <a:t>对于使用</a:t>
                </a:r>
                <a:r>
                  <a:rPr lang="zh-CN" altLang="en-US" dirty="0">
                    <a:solidFill>
                      <a:srgbClr val="FF0000"/>
                    </a:solidFill>
                    <a:latin typeface="+mn-lt"/>
                  </a:rPr>
                  <a:t>分类和回归混合策略预测深度的方法</a:t>
                </a:r>
                <a:r>
                  <a:rPr lang="zh-CN" altLang="en-US" dirty="0">
                    <a:latin typeface="+mn-lt"/>
                  </a:rPr>
                  <a:t>，可以采用</a:t>
                </a:r>
                <a14:m>
                  <m:oMath xmlns:m="http://schemas.openxmlformats.org/officeDocument/2006/math">
                    <m:sSub>
                      <m:sSubPr>
                        <m:ctrlPr>
                          <a:rPr lang="en-US" altLang="zh-CN" i="1" dirty="0" smtClean="0">
                            <a:latin typeface="Cambria Math" panose="02040503050406030204" pitchFamily="18" charset="0"/>
                          </a:rPr>
                        </m:ctrlPr>
                      </m:sSubPr>
                      <m:e>
                        <m:r>
                          <a:rPr lang="en-US" altLang="zh-CN" b="0" i="1" dirty="0" smtClean="0">
                            <a:latin typeface="Cambria Math" panose="02040503050406030204" pitchFamily="18" charset="0"/>
                          </a:rPr>
                          <m:t>𝐿</m:t>
                        </m:r>
                      </m:e>
                      <m:sub>
                        <m:r>
                          <a:rPr lang="en-US" altLang="zh-CN" b="0" i="1" dirty="0" smtClean="0">
                            <a:latin typeface="Cambria Math" panose="02040503050406030204" pitchFamily="18" charset="0"/>
                          </a:rPr>
                          <m:t>1</m:t>
                        </m:r>
                      </m:sub>
                    </m:sSub>
                  </m:oMath>
                </a14:m>
                <a:r>
                  <a:rPr lang="zh-CN" altLang="en-US" dirty="0">
                    <a:latin typeface="+mn-lt"/>
                  </a:rPr>
                  <a:t>损失和交叉熵损失分别监督回归和分类，也可以使用焦点损失</a:t>
                </a:r>
                <a:endParaRPr lang="en-US" altLang="zh-CN" dirty="0">
                  <a:latin typeface="+mn-lt"/>
                </a:endParaRPr>
              </a:p>
            </p:txBody>
          </p:sp>
        </mc:Choice>
        <mc:Fallback xmlns="">
          <p:sp>
            <p:nvSpPr>
              <p:cNvPr id="3" name="ee4pContent1">
                <a:extLst>
                  <a:ext uri="{FF2B5EF4-FFF2-40B4-BE49-F238E27FC236}">
                    <a16:creationId xmlns:a16="http://schemas.microsoft.com/office/drawing/2014/main" id="{6EFA2E83-33FE-56D8-E992-600A99271D48}"/>
                  </a:ext>
                </a:extLst>
              </p:cNvPr>
              <p:cNvSpPr txBox="1">
                <a:spLocks noRot="1" noChangeAspect="1" noMove="1" noResize="1" noEditPoints="1" noAdjustHandles="1" noChangeArrowheads="1" noChangeShapeType="1" noTextEdit="1"/>
              </p:cNvSpPr>
              <p:nvPr>
                <p:custDataLst>
                  <p:tags r:id="rId6"/>
                </p:custDataLst>
              </p:nvPr>
            </p:nvSpPr>
            <p:spPr>
              <a:xfrm>
                <a:off x="838199" y="1690688"/>
                <a:ext cx="10515599" cy="3968239"/>
              </a:xfrm>
              <a:prstGeom prst="rect">
                <a:avLst/>
              </a:prstGeom>
              <a:blipFill>
                <a:blip r:embed="rId7"/>
                <a:stretch>
                  <a:fillRect l="-174" b="-1072"/>
                </a:stretch>
              </a:blipFill>
              <a:ln w="9525" cmpd="sng">
                <a:solidFill>
                  <a:schemeClr val="accent1">
                    <a:lumMod val="100000"/>
                  </a:schemeClr>
                </a:solidFill>
                <a:prstDash val="solid"/>
              </a:ln>
            </p:spPr>
            <p:txBody>
              <a:bodyPr/>
              <a:lstStyle/>
              <a:p>
                <a:r>
                  <a:rPr lang="en-US">
                    <a:noFill/>
                  </a:rPr>
                  <a:t> </a:t>
                </a:r>
              </a:p>
            </p:txBody>
          </p:sp>
        </mc:Fallback>
      </mc:AlternateContent>
    </p:spTree>
    <p:extLst>
      <p:ext uri="{BB962C8B-B14F-4D97-AF65-F5344CB8AC3E}">
        <p14:creationId xmlns:p14="http://schemas.microsoft.com/office/powerpoint/2010/main" val="345726718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矩形 54">
            <a:hlinkClick r:id="rId29" action="ppaction://hlinksldjump"/>
            <a:extLst>
              <a:ext uri="{FF2B5EF4-FFF2-40B4-BE49-F238E27FC236}">
                <a16:creationId xmlns:a16="http://schemas.microsoft.com/office/drawing/2014/main" id="{160CDEBD-AF43-7D3F-D3F5-B2A0E5081581}"/>
              </a:ext>
            </a:extLst>
          </p:cNvPr>
          <p:cNvSpPr/>
          <p:nvPr>
            <p:custDataLst>
              <p:tags r:id="rId2"/>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143</a:t>
            </a:r>
          </a:p>
        </p:txBody>
      </p:sp>
      <p:sp>
        <p:nvSpPr>
          <p:cNvPr id="54" name="矩形 53">
            <a:hlinkClick r:id="rId29" action="ppaction://hlinksldjump"/>
            <a:extLst>
              <a:ext uri="{FF2B5EF4-FFF2-40B4-BE49-F238E27FC236}">
                <a16:creationId xmlns:a16="http://schemas.microsoft.com/office/drawing/2014/main" id="{C8573A95-1B23-8378-7A00-78CF88DDB833}"/>
              </a:ext>
            </a:extLst>
          </p:cNvPr>
          <p:cNvSpPr/>
          <p:nvPr>
            <p:custDataLst>
              <p:tags r:id="rId3"/>
            </p:custDataLst>
          </p:nvPr>
        </p:nvSpPr>
        <p:spPr>
          <a:xfrm>
            <a:off x="977959" y="4962946"/>
            <a:ext cx="363114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Conclusion</a:t>
            </a:r>
          </a:p>
        </p:txBody>
      </p:sp>
      <p:sp>
        <p:nvSpPr>
          <p:cNvPr id="53" name="矩形 52">
            <a:hlinkClick r:id="rId29" action="ppaction://hlinksldjump"/>
            <a:extLst>
              <a:ext uri="{FF2B5EF4-FFF2-40B4-BE49-F238E27FC236}">
                <a16:creationId xmlns:a16="http://schemas.microsoft.com/office/drawing/2014/main" id="{F33D4FA4-17CA-1596-3E9C-440D6577482F}"/>
              </a:ext>
            </a:extLst>
          </p:cNvPr>
          <p:cNvSpPr/>
          <p:nvPr>
            <p:custDataLst>
              <p:tags r:id="rId4"/>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52" name="矩形 51">
            <a:hlinkClick r:id="rId30" action="ppaction://hlinksldjump"/>
            <a:extLst>
              <a:ext uri="{FF2B5EF4-FFF2-40B4-BE49-F238E27FC236}">
                <a16:creationId xmlns:a16="http://schemas.microsoft.com/office/drawing/2014/main" id="{4D55ECD2-596A-DAF2-237C-207162EDA335}"/>
              </a:ext>
            </a:extLst>
          </p:cNvPr>
          <p:cNvSpPr/>
          <p:nvPr>
            <p:custDataLst>
              <p:tags r:id="rId5"/>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118</a:t>
            </a:r>
          </a:p>
        </p:txBody>
      </p:sp>
      <p:sp>
        <p:nvSpPr>
          <p:cNvPr id="51" name="矩形 50">
            <a:hlinkClick r:id="rId30" action="ppaction://hlinksldjump"/>
            <a:extLst>
              <a:ext uri="{FF2B5EF4-FFF2-40B4-BE49-F238E27FC236}">
                <a16:creationId xmlns:a16="http://schemas.microsoft.com/office/drawing/2014/main" id="{1C34BBF7-DB63-A2C1-EB96-C03297B00688}"/>
              </a:ext>
            </a:extLst>
          </p:cNvPr>
          <p:cNvSpPr/>
          <p:nvPr>
            <p:custDataLst>
              <p:tags r:id="rId6"/>
            </p:custDataLst>
          </p:nvPr>
        </p:nvSpPr>
        <p:spPr>
          <a:xfrm>
            <a:off x="977959" y="4499335"/>
            <a:ext cx="3631144"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Discussions</a:t>
            </a:r>
          </a:p>
        </p:txBody>
      </p:sp>
      <p:sp>
        <p:nvSpPr>
          <p:cNvPr id="50" name="矩形 49">
            <a:hlinkClick r:id="rId30" action="ppaction://hlinksldjump"/>
            <a:extLst>
              <a:ext uri="{FF2B5EF4-FFF2-40B4-BE49-F238E27FC236}">
                <a16:creationId xmlns:a16="http://schemas.microsoft.com/office/drawing/2014/main" id="{30E410CF-E46D-7E4C-8396-CBA6AC7B2C2F}"/>
              </a:ext>
            </a:extLst>
          </p:cNvPr>
          <p:cNvSpPr/>
          <p:nvPr>
            <p:custDataLst>
              <p:tags r:id="rId7"/>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49" name="矩形 48">
            <a:hlinkClick r:id="rId31" action="ppaction://hlinksldjump"/>
            <a:extLst>
              <a:ext uri="{FF2B5EF4-FFF2-40B4-BE49-F238E27FC236}">
                <a16:creationId xmlns:a16="http://schemas.microsoft.com/office/drawing/2014/main" id="{9224DD8C-4E8C-6EC9-4C69-D012F9835518}"/>
              </a:ext>
            </a:extLst>
          </p:cNvPr>
          <p:cNvSpPr/>
          <p:nvPr>
            <p:custDataLst>
              <p:tags r:id="rId8"/>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106</a:t>
            </a:r>
          </a:p>
        </p:txBody>
      </p:sp>
      <p:sp>
        <p:nvSpPr>
          <p:cNvPr id="48" name="矩形 47">
            <a:hlinkClick r:id="rId31" action="ppaction://hlinksldjump"/>
            <a:extLst>
              <a:ext uri="{FF2B5EF4-FFF2-40B4-BE49-F238E27FC236}">
                <a16:creationId xmlns:a16="http://schemas.microsoft.com/office/drawing/2014/main" id="{51585009-E048-192A-3C2C-33FB00D96B16}"/>
              </a:ext>
            </a:extLst>
          </p:cNvPr>
          <p:cNvSpPr/>
          <p:nvPr>
            <p:custDataLst>
              <p:tags r:id="rId9"/>
            </p:custDataLst>
          </p:nvPr>
        </p:nvSpPr>
        <p:spPr>
          <a:xfrm>
            <a:off x="977959" y="4035725"/>
            <a:ext cx="363114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None Depth Estimation</a:t>
            </a:r>
          </a:p>
        </p:txBody>
      </p:sp>
      <p:sp>
        <p:nvSpPr>
          <p:cNvPr id="47" name="矩形 46">
            <a:hlinkClick r:id="rId31" action="ppaction://hlinksldjump"/>
            <a:extLst>
              <a:ext uri="{FF2B5EF4-FFF2-40B4-BE49-F238E27FC236}">
                <a16:creationId xmlns:a16="http://schemas.microsoft.com/office/drawing/2014/main" id="{784A9688-F8F8-4641-3C55-267903659C22}"/>
              </a:ext>
            </a:extLst>
          </p:cNvPr>
          <p:cNvSpPr/>
          <p:nvPr>
            <p:custDataLst>
              <p:tags r:id="rId10"/>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46" name="矩形 45">
            <a:extLst>
              <a:ext uri="{FF2B5EF4-FFF2-40B4-BE49-F238E27FC236}">
                <a16:creationId xmlns:a16="http://schemas.microsoft.com/office/drawing/2014/main" id="{52015EB5-C918-DD82-88CF-D030012418F0}"/>
              </a:ext>
            </a:extLst>
          </p:cNvPr>
          <p:cNvSpPr/>
          <p:nvPr>
            <p:custDataLst>
              <p:tags r:id="rId11"/>
            </p:custDataLst>
          </p:nvPr>
        </p:nvSpPr>
        <p:spPr>
          <a:xfrm>
            <a:off x="1441569" y="3572115"/>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45" name="矩形 44">
            <a:hlinkClick r:id="rId32" action="ppaction://hlinksldjump"/>
            <a:extLst>
              <a:ext uri="{FF2B5EF4-FFF2-40B4-BE49-F238E27FC236}">
                <a16:creationId xmlns:a16="http://schemas.microsoft.com/office/drawing/2014/main" id="{F0B669B7-41BC-B81B-345D-0F8629549283}"/>
              </a:ext>
            </a:extLst>
          </p:cNvPr>
          <p:cNvSpPr/>
          <p:nvPr>
            <p:custDataLst>
              <p:tags r:id="rId12"/>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95</a:t>
            </a:r>
          </a:p>
        </p:txBody>
      </p:sp>
      <p:sp>
        <p:nvSpPr>
          <p:cNvPr id="44" name="矩形 43">
            <a:hlinkClick r:id="rId32" action="ppaction://hlinksldjump"/>
            <a:extLst>
              <a:ext uri="{FF2B5EF4-FFF2-40B4-BE49-F238E27FC236}">
                <a16:creationId xmlns:a16="http://schemas.microsoft.com/office/drawing/2014/main" id="{A7605F31-4E02-85B9-4E3D-25C530DB10EE}"/>
              </a:ext>
            </a:extLst>
          </p:cNvPr>
          <p:cNvSpPr/>
          <p:nvPr>
            <p:custDataLst>
              <p:tags r:id="rId13"/>
            </p:custDataLst>
          </p:nvPr>
        </p:nvSpPr>
        <p:spPr>
          <a:xfrm>
            <a:off x="1441569" y="3572115"/>
            <a:ext cx="316753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Unsupervised &amp; Semi-supervised</a:t>
            </a:r>
          </a:p>
        </p:txBody>
      </p:sp>
      <p:sp>
        <p:nvSpPr>
          <p:cNvPr id="43" name="矩形 42">
            <a:hlinkClick r:id="rId32" action="ppaction://hlinksldjump"/>
            <a:extLst>
              <a:ext uri="{FF2B5EF4-FFF2-40B4-BE49-F238E27FC236}">
                <a16:creationId xmlns:a16="http://schemas.microsoft.com/office/drawing/2014/main" id="{A053D654-37CD-8246-B28E-2A9C7E345DDB}"/>
              </a:ext>
            </a:extLst>
          </p:cNvPr>
          <p:cNvSpPr/>
          <p:nvPr>
            <p:custDataLst>
              <p:tags r:id="rId14"/>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3.2</a:t>
            </a:r>
          </a:p>
        </p:txBody>
      </p:sp>
      <p:sp>
        <p:nvSpPr>
          <p:cNvPr id="42" name="矩形 41">
            <a:hlinkClick r:id="rId33" action="ppaction://hlinksldjump"/>
            <a:extLst>
              <a:ext uri="{FF2B5EF4-FFF2-40B4-BE49-F238E27FC236}">
                <a16:creationId xmlns:a16="http://schemas.microsoft.com/office/drawing/2014/main" id="{45E89FF0-FD86-EAA3-2974-F95BFD813A7D}"/>
              </a:ext>
            </a:extLst>
          </p:cNvPr>
          <p:cNvSpPr/>
          <p:nvPr>
            <p:custDataLst>
              <p:tags r:id="rId15"/>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61</a:t>
            </a:r>
          </a:p>
        </p:txBody>
      </p:sp>
      <p:sp>
        <p:nvSpPr>
          <p:cNvPr id="41" name="矩形 40">
            <a:hlinkClick r:id="rId33" action="ppaction://hlinksldjump"/>
            <a:extLst>
              <a:ext uri="{FF2B5EF4-FFF2-40B4-BE49-F238E27FC236}">
                <a16:creationId xmlns:a16="http://schemas.microsoft.com/office/drawing/2014/main" id="{136B0F1C-98DB-DCAD-79F3-9AB091EC5866}"/>
              </a:ext>
            </a:extLst>
          </p:cNvPr>
          <p:cNvSpPr/>
          <p:nvPr>
            <p:custDataLst>
              <p:tags r:id="rId16"/>
            </p:custDataLst>
          </p:nvPr>
        </p:nvSpPr>
        <p:spPr>
          <a:xfrm>
            <a:off x="1441569" y="3108505"/>
            <a:ext cx="316753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Supervised</a:t>
            </a:r>
          </a:p>
        </p:txBody>
      </p:sp>
      <p:sp>
        <p:nvSpPr>
          <p:cNvPr id="40" name="矩形 39">
            <a:hlinkClick r:id="rId33" action="ppaction://hlinksldjump"/>
            <a:extLst>
              <a:ext uri="{FF2B5EF4-FFF2-40B4-BE49-F238E27FC236}">
                <a16:creationId xmlns:a16="http://schemas.microsoft.com/office/drawing/2014/main" id="{36624014-B99B-2C7F-F5C6-12DA3C176F4F}"/>
              </a:ext>
            </a:extLst>
          </p:cNvPr>
          <p:cNvSpPr/>
          <p:nvPr>
            <p:custDataLst>
              <p:tags r:id="rId17"/>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3.1</a:t>
            </a:r>
          </a:p>
        </p:txBody>
      </p:sp>
      <p:sp>
        <p:nvSpPr>
          <p:cNvPr id="39" name="矩形 38">
            <a:hlinkClick r:id="rId34" action="ppaction://hlinksldjump"/>
            <a:extLst>
              <a:ext uri="{FF2B5EF4-FFF2-40B4-BE49-F238E27FC236}">
                <a16:creationId xmlns:a16="http://schemas.microsoft.com/office/drawing/2014/main" id="{BCEACD4A-7F7C-4FBA-48BF-A4CDC69306CE}"/>
              </a:ext>
            </a:extLst>
          </p:cNvPr>
          <p:cNvSpPr/>
          <p:nvPr>
            <p:custDataLst>
              <p:tags r:id="rId18"/>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59</a:t>
            </a:r>
          </a:p>
        </p:txBody>
      </p:sp>
      <p:sp>
        <p:nvSpPr>
          <p:cNvPr id="38" name="矩形 37">
            <a:hlinkClick r:id="rId34" action="ppaction://hlinksldjump"/>
            <a:extLst>
              <a:ext uri="{FF2B5EF4-FFF2-40B4-BE49-F238E27FC236}">
                <a16:creationId xmlns:a16="http://schemas.microsoft.com/office/drawing/2014/main" id="{46B3E166-4B5C-0DC0-7BEC-EC6BB2428CC1}"/>
              </a:ext>
            </a:extLst>
          </p:cNvPr>
          <p:cNvSpPr/>
          <p:nvPr>
            <p:custDataLst>
              <p:tags r:id="rId19"/>
            </p:custDataLst>
          </p:nvPr>
        </p:nvSpPr>
        <p:spPr>
          <a:xfrm>
            <a:off x="977959" y="2644895"/>
            <a:ext cx="363114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Depth Estimation</a:t>
            </a:r>
          </a:p>
        </p:txBody>
      </p:sp>
      <p:sp>
        <p:nvSpPr>
          <p:cNvPr id="37" name="矩形 36">
            <a:hlinkClick r:id="rId34" action="ppaction://hlinksldjump"/>
            <a:extLst>
              <a:ext uri="{FF2B5EF4-FFF2-40B4-BE49-F238E27FC236}">
                <a16:creationId xmlns:a16="http://schemas.microsoft.com/office/drawing/2014/main" id="{5A24286D-C141-99F9-E85D-762ABB544012}"/>
              </a:ext>
            </a:extLst>
          </p:cNvPr>
          <p:cNvSpPr/>
          <p:nvPr>
            <p:custDataLst>
              <p:tags r:id="rId20"/>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36" name="矩形 35">
            <a:hlinkClick r:id="rId35" action="ppaction://hlinksldjump"/>
            <a:extLst>
              <a:ext uri="{FF2B5EF4-FFF2-40B4-BE49-F238E27FC236}">
                <a16:creationId xmlns:a16="http://schemas.microsoft.com/office/drawing/2014/main" id="{E2ACEDEB-12BB-D08A-E6B5-BC00C5CA4B2D}"/>
              </a:ext>
            </a:extLst>
          </p:cNvPr>
          <p:cNvSpPr/>
          <p:nvPr>
            <p:custDataLst>
              <p:tags r:id="rId2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13</a:t>
            </a:r>
          </a:p>
        </p:txBody>
      </p:sp>
      <p:sp>
        <p:nvSpPr>
          <p:cNvPr id="35" name="矩形 34">
            <a:hlinkClick r:id="rId35" action="ppaction://hlinksldjump"/>
            <a:extLst>
              <a:ext uri="{FF2B5EF4-FFF2-40B4-BE49-F238E27FC236}">
                <a16:creationId xmlns:a16="http://schemas.microsoft.com/office/drawing/2014/main" id="{15F9AF8E-B2AE-6C6E-F480-0BECC59B541A}"/>
              </a:ext>
            </a:extLst>
          </p:cNvPr>
          <p:cNvSpPr/>
          <p:nvPr>
            <p:custDataLst>
              <p:tags r:id="rId22"/>
            </p:custDataLst>
          </p:nvPr>
        </p:nvSpPr>
        <p:spPr>
          <a:xfrm>
            <a:off x="977959" y="2181285"/>
            <a:ext cx="363114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Preliminaries</a:t>
            </a:r>
          </a:p>
        </p:txBody>
      </p:sp>
      <p:sp>
        <p:nvSpPr>
          <p:cNvPr id="34" name="矩形 33">
            <a:hlinkClick r:id="rId35" action="ppaction://hlinksldjump"/>
            <a:extLst>
              <a:ext uri="{FF2B5EF4-FFF2-40B4-BE49-F238E27FC236}">
                <a16:creationId xmlns:a16="http://schemas.microsoft.com/office/drawing/2014/main" id="{D8A798A9-320B-DA15-6D1F-594B2153C9BE}"/>
              </a:ext>
            </a:extLst>
          </p:cNvPr>
          <p:cNvSpPr/>
          <p:nvPr>
            <p:custDataLst>
              <p:tags r:id="rId2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33" name="矩形 32">
            <a:hlinkClick r:id="rId36" action="ppaction://hlinksldjump"/>
            <a:extLst>
              <a:ext uri="{FF2B5EF4-FFF2-40B4-BE49-F238E27FC236}">
                <a16:creationId xmlns:a16="http://schemas.microsoft.com/office/drawing/2014/main" id="{1BD7C29E-5680-11BD-842C-7E5ABA035559}"/>
              </a:ext>
            </a:extLst>
          </p:cNvPr>
          <p:cNvSpPr/>
          <p:nvPr>
            <p:custDataLst>
              <p:tags r:id="rId24"/>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a:t>
            </a:r>
          </a:p>
        </p:txBody>
      </p:sp>
      <p:sp>
        <p:nvSpPr>
          <p:cNvPr id="32" name="矩形 31">
            <a:hlinkClick r:id="rId36" action="ppaction://hlinksldjump"/>
            <a:extLst>
              <a:ext uri="{FF2B5EF4-FFF2-40B4-BE49-F238E27FC236}">
                <a16:creationId xmlns:a16="http://schemas.microsoft.com/office/drawing/2014/main" id="{4813ADB5-36F8-367C-8686-34685BA2AE1D}"/>
              </a:ext>
            </a:extLst>
          </p:cNvPr>
          <p:cNvSpPr/>
          <p:nvPr>
            <p:custDataLst>
              <p:tags r:id="rId25"/>
            </p:custDataLst>
          </p:nvPr>
        </p:nvSpPr>
        <p:spPr>
          <a:xfrm>
            <a:off x="977959" y="1717675"/>
            <a:ext cx="363114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31" name="矩形 30">
            <a:hlinkClick r:id="rId36" action="ppaction://hlinksldjump"/>
            <a:extLst>
              <a:ext uri="{FF2B5EF4-FFF2-40B4-BE49-F238E27FC236}">
                <a16:creationId xmlns:a16="http://schemas.microsoft.com/office/drawing/2014/main" id="{8687C292-17BC-173A-57CA-3CD3115296CD}"/>
              </a:ext>
            </a:extLst>
          </p:cNvPr>
          <p:cNvSpPr/>
          <p:nvPr>
            <p:custDataLst>
              <p:tags r:id="rId26"/>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30" name="标题 29">
            <a:extLst>
              <a:ext uri="{FF2B5EF4-FFF2-40B4-BE49-F238E27FC236}">
                <a16:creationId xmlns:a16="http://schemas.microsoft.com/office/drawing/2014/main" id="{AFB84B16-C837-B139-F5D8-DD03B519DE55}"/>
              </a:ext>
            </a:extLst>
          </p:cNvPr>
          <p:cNvSpPr>
            <a:spLocks noGrp="1"/>
          </p:cNvSpPr>
          <p:nvPr>
            <p:ph type="title"/>
            <p:custDataLst>
              <p:tags r:id="rId27"/>
            </p:custDataLst>
          </p:nvPr>
        </p:nvSpPr>
        <p:spPr/>
        <p:txBody>
          <a:bodyPr/>
          <a:lstStyle/>
          <a:p>
            <a:r>
              <a:rPr lang="en-US"/>
              <a:t>MVS</a:t>
            </a:r>
          </a:p>
        </p:txBody>
      </p:sp>
    </p:spTree>
    <p:custDataLst>
      <p:tags r:id="rId1"/>
    </p:custDataLst>
    <p:extLst>
      <p:ext uri="{BB962C8B-B14F-4D97-AF65-F5344CB8AC3E}">
        <p14:creationId xmlns:p14="http://schemas.microsoft.com/office/powerpoint/2010/main" val="132945468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extLst>
              <p:ext uri="{D42A27DB-BD31-4B8C-83A1-F6EECF244321}">
                <p14:modId xmlns:p14="http://schemas.microsoft.com/office/powerpoint/2010/main" val="233334445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a:bodyPr>
          <a:lstStyle/>
          <a:p>
            <a:r>
              <a:rPr lang="en-US" altLang="zh-CN" dirty="0"/>
              <a:t>Unsupervised &amp; Semi-supervised Methods with Depth Estimation</a:t>
            </a:r>
            <a:endParaRPr lang="en-US" dirty="0"/>
          </a:p>
        </p:txBody>
      </p:sp>
      <p:sp>
        <p:nvSpPr>
          <p:cNvPr id="3" name="ee4pContent1">
            <a:extLst>
              <a:ext uri="{FF2B5EF4-FFF2-40B4-BE49-F238E27FC236}">
                <a16:creationId xmlns:a16="http://schemas.microsoft.com/office/drawing/2014/main" id="{3D2F2FF8-7255-F4A9-A552-632087DB1612}"/>
              </a:ext>
            </a:extLst>
          </p:cNvPr>
          <p:cNvSpPr txBox="1">
            <a:spLocks/>
          </p:cNvSpPr>
          <p:nvPr>
            <p:custDataLst>
              <p:tags r:id="rId2"/>
            </p:custDataLst>
          </p:nvPr>
        </p:nvSpPr>
        <p:spPr>
          <a:xfrm>
            <a:off x="838199" y="1690689"/>
            <a:ext cx="10515599" cy="1941032"/>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上述提到的监督式 </a:t>
            </a:r>
            <a:r>
              <a:rPr lang="en-US" altLang="zh-CN" dirty="0">
                <a:latin typeface="+mn-lt"/>
              </a:rPr>
              <a:t>MVS </a:t>
            </a:r>
            <a:r>
              <a:rPr lang="zh-CN" altLang="en-US" dirty="0">
                <a:latin typeface="+mn-lt"/>
              </a:rPr>
              <a:t>方法在很大程度上依赖于通过深度感知设备获得的准确地面真实深度图的可用性</a:t>
            </a:r>
            <a:endParaRPr lang="en-US" altLang="zh-CN" dirty="0">
              <a:latin typeface="+mn-lt"/>
            </a:endParaRPr>
          </a:p>
          <a:p>
            <a:pPr lvl="1"/>
            <a:r>
              <a:rPr lang="zh-CN" altLang="en-US" dirty="0">
                <a:latin typeface="+mn-lt"/>
              </a:rPr>
              <a:t>为了使 </a:t>
            </a:r>
            <a:r>
              <a:rPr lang="en-US" altLang="zh-CN" dirty="0">
                <a:latin typeface="+mn-lt"/>
              </a:rPr>
              <a:t>MVS </a:t>
            </a:r>
            <a:r>
              <a:rPr lang="zh-CN" altLang="en-US" dirty="0">
                <a:latin typeface="+mn-lt"/>
              </a:rPr>
              <a:t>在更一般的现实世界场景中更实用，考虑替代的基于无监督学习的方法至关重要，这些方法无需任何真实深度即可提供与监督方法相比具有竞争力的精度</a:t>
            </a:r>
            <a:endParaRPr lang="en-US" altLang="zh-CN" dirty="0">
              <a:latin typeface="+mn-lt"/>
            </a:endParaRPr>
          </a:p>
          <a:p>
            <a:pPr lvl="1"/>
            <a:r>
              <a:rPr lang="zh-CN" altLang="en-US" dirty="0">
                <a:latin typeface="+mn-lt"/>
              </a:rPr>
              <a:t>现有的无监督方法建立在：</a:t>
            </a:r>
            <a:r>
              <a:rPr lang="zh-CN" altLang="en-US" dirty="0">
                <a:solidFill>
                  <a:srgbClr val="FF0000"/>
                </a:solidFill>
                <a:latin typeface="+mn-lt"/>
              </a:rPr>
              <a:t>光度一致性假设</a:t>
            </a:r>
            <a:r>
              <a:rPr lang="zh-CN" altLang="en-US" dirty="0">
                <a:latin typeface="+mn-lt"/>
              </a:rPr>
              <a:t>的基础上</a:t>
            </a:r>
            <a:endParaRPr lang="en-US" altLang="zh-CN" dirty="0">
              <a:latin typeface="+mn-lt"/>
            </a:endParaRPr>
          </a:p>
          <a:p>
            <a:pPr lvl="1"/>
            <a:r>
              <a:rPr lang="zh-CN" altLang="en-US" dirty="0">
                <a:latin typeface="+mn-lt"/>
              </a:rPr>
              <a:t>分为 </a:t>
            </a:r>
            <a:r>
              <a:rPr lang="zh-CN" altLang="en-US" dirty="0">
                <a:solidFill>
                  <a:srgbClr val="FF0000"/>
                </a:solidFill>
                <a:latin typeface="+mn-lt"/>
              </a:rPr>
              <a:t>端到端</a:t>
            </a:r>
            <a:r>
              <a:rPr lang="zh-CN" altLang="en-US" dirty="0">
                <a:latin typeface="+mn-lt"/>
              </a:rPr>
              <a:t> 和 </a:t>
            </a:r>
            <a:r>
              <a:rPr lang="zh-CN" altLang="en-US" dirty="0">
                <a:solidFill>
                  <a:srgbClr val="FF0000"/>
                </a:solidFill>
                <a:latin typeface="+mn-lt"/>
              </a:rPr>
              <a:t>多阶段 </a:t>
            </a:r>
            <a:r>
              <a:rPr lang="zh-CN" altLang="en-US" dirty="0">
                <a:latin typeface="+mn-lt"/>
              </a:rPr>
              <a:t>方法</a:t>
            </a:r>
            <a:endParaRPr lang="en-US" altLang="zh-CN" dirty="0">
              <a:latin typeface="+mn-lt"/>
            </a:endParaRPr>
          </a:p>
          <a:p>
            <a:pPr lvl="1"/>
            <a:r>
              <a:rPr lang="en-US" altLang="zh-CN" dirty="0">
                <a:latin typeface="+mn-lt"/>
              </a:rPr>
              <a:t>SGT-</a:t>
            </a:r>
            <a:r>
              <a:rPr lang="en-US" altLang="zh-CN" dirty="0" err="1">
                <a:latin typeface="+mn-lt"/>
              </a:rPr>
              <a:t>MVSNet</a:t>
            </a:r>
            <a:r>
              <a:rPr lang="en-US" altLang="zh-CN" dirty="0">
                <a:latin typeface="+mn-lt"/>
              </a:rPr>
              <a:t> </a:t>
            </a:r>
            <a:r>
              <a:rPr lang="zh-CN" altLang="en-US" dirty="0">
                <a:latin typeface="+mn-lt"/>
              </a:rPr>
              <a:t>是迄今为止唯一一种半监督方法</a:t>
            </a:r>
            <a:endParaRPr lang="en-US" dirty="0">
              <a:latin typeface="+mn-lt"/>
            </a:endParaRPr>
          </a:p>
        </p:txBody>
      </p:sp>
    </p:spTree>
    <p:extLst>
      <p:ext uri="{BB962C8B-B14F-4D97-AF65-F5344CB8AC3E}">
        <p14:creationId xmlns:p14="http://schemas.microsoft.com/office/powerpoint/2010/main" val="199578156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矩形 34">
            <a:hlinkClick r:id="rId17" action="ppaction://hlinksldjump"/>
            <a:extLst>
              <a:ext uri="{FF2B5EF4-FFF2-40B4-BE49-F238E27FC236}">
                <a16:creationId xmlns:a16="http://schemas.microsoft.com/office/drawing/2014/main" id="{FB609CB6-9B1B-9899-A468-0206C610A026}"/>
              </a:ext>
            </a:extLst>
          </p:cNvPr>
          <p:cNvSpPr/>
          <p:nvPr>
            <p:custDataLst>
              <p:tags r:id="rId2"/>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104</a:t>
            </a:r>
          </a:p>
        </p:txBody>
      </p:sp>
      <p:sp>
        <p:nvSpPr>
          <p:cNvPr id="34" name="矩形 33">
            <a:hlinkClick r:id="rId17" action="ppaction://hlinksldjump"/>
            <a:extLst>
              <a:ext uri="{FF2B5EF4-FFF2-40B4-BE49-F238E27FC236}">
                <a16:creationId xmlns:a16="http://schemas.microsoft.com/office/drawing/2014/main" id="{71868F1A-BB84-C3A6-FC16-12E5843724DF}"/>
              </a:ext>
            </a:extLst>
          </p:cNvPr>
          <p:cNvSpPr/>
          <p:nvPr>
            <p:custDataLst>
              <p:tags r:id="rId3"/>
            </p:custDataLst>
          </p:nvPr>
        </p:nvSpPr>
        <p:spPr>
          <a:xfrm>
            <a:off x="977959" y="3108505"/>
            <a:ext cx="354584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Semi-supervised Methods</a:t>
            </a:r>
          </a:p>
        </p:txBody>
      </p:sp>
      <p:sp>
        <p:nvSpPr>
          <p:cNvPr id="33" name="矩形 32">
            <a:hlinkClick r:id="rId17" action="ppaction://hlinksldjump"/>
            <a:extLst>
              <a:ext uri="{FF2B5EF4-FFF2-40B4-BE49-F238E27FC236}">
                <a16:creationId xmlns:a16="http://schemas.microsoft.com/office/drawing/2014/main" id="{4F2668AD-82A8-B708-AB36-73250AC59A83}"/>
              </a:ext>
            </a:extLst>
          </p:cNvPr>
          <p:cNvSpPr/>
          <p:nvPr>
            <p:custDataLst>
              <p:tags r:id="rId4"/>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32" name="矩形 31">
            <a:hlinkClick r:id="rId18" action="ppaction://hlinksldjump"/>
            <a:extLst>
              <a:ext uri="{FF2B5EF4-FFF2-40B4-BE49-F238E27FC236}">
                <a16:creationId xmlns:a16="http://schemas.microsoft.com/office/drawing/2014/main" id="{B61590C3-72C0-460C-4FA8-442C9561409B}"/>
              </a:ext>
            </a:extLst>
          </p:cNvPr>
          <p:cNvSpPr/>
          <p:nvPr>
            <p:custDataLst>
              <p:tags r:id="rId5"/>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102</a:t>
            </a:r>
          </a:p>
        </p:txBody>
      </p:sp>
      <p:sp>
        <p:nvSpPr>
          <p:cNvPr id="31" name="矩形 30">
            <a:hlinkClick r:id="rId18" action="ppaction://hlinksldjump"/>
            <a:extLst>
              <a:ext uri="{FF2B5EF4-FFF2-40B4-BE49-F238E27FC236}">
                <a16:creationId xmlns:a16="http://schemas.microsoft.com/office/drawing/2014/main" id="{3E58DBF1-12F8-127E-82A9-2A89F6841607}"/>
              </a:ext>
            </a:extLst>
          </p:cNvPr>
          <p:cNvSpPr/>
          <p:nvPr>
            <p:custDataLst>
              <p:tags r:id="rId6"/>
            </p:custDataLst>
          </p:nvPr>
        </p:nvSpPr>
        <p:spPr>
          <a:xfrm>
            <a:off x="977959" y="2644895"/>
            <a:ext cx="354584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Multi-stage Unsupervised Methods</a:t>
            </a:r>
          </a:p>
        </p:txBody>
      </p:sp>
      <p:sp>
        <p:nvSpPr>
          <p:cNvPr id="30" name="矩形 29">
            <a:hlinkClick r:id="rId18" action="ppaction://hlinksldjump"/>
            <a:extLst>
              <a:ext uri="{FF2B5EF4-FFF2-40B4-BE49-F238E27FC236}">
                <a16:creationId xmlns:a16="http://schemas.microsoft.com/office/drawing/2014/main" id="{E32D4E37-C026-9179-68E9-57F09CB5F82D}"/>
              </a:ext>
            </a:extLst>
          </p:cNvPr>
          <p:cNvSpPr/>
          <p:nvPr>
            <p:custDataLst>
              <p:tags r:id="rId7"/>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29" name="矩形 28">
            <a:hlinkClick r:id="rId19" action="ppaction://hlinksldjump"/>
            <a:extLst>
              <a:ext uri="{FF2B5EF4-FFF2-40B4-BE49-F238E27FC236}">
                <a16:creationId xmlns:a16="http://schemas.microsoft.com/office/drawing/2014/main" id="{6F7406EF-76A0-1CFF-4D51-E0E4A00D65A4}"/>
              </a:ext>
            </a:extLst>
          </p:cNvPr>
          <p:cNvSpPr/>
          <p:nvPr>
            <p:custDataLst>
              <p:tags r:id="rId8"/>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100</a:t>
            </a:r>
          </a:p>
        </p:txBody>
      </p:sp>
      <p:sp>
        <p:nvSpPr>
          <p:cNvPr id="28" name="矩形 27">
            <a:hlinkClick r:id="rId19" action="ppaction://hlinksldjump"/>
            <a:extLst>
              <a:ext uri="{FF2B5EF4-FFF2-40B4-BE49-F238E27FC236}">
                <a16:creationId xmlns:a16="http://schemas.microsoft.com/office/drawing/2014/main" id="{E34D8607-5BF5-3D0E-908D-7593DDA80367}"/>
              </a:ext>
            </a:extLst>
          </p:cNvPr>
          <p:cNvSpPr/>
          <p:nvPr>
            <p:custDataLst>
              <p:tags r:id="rId9"/>
            </p:custDataLst>
          </p:nvPr>
        </p:nvSpPr>
        <p:spPr>
          <a:xfrm>
            <a:off x="977959" y="2181285"/>
            <a:ext cx="354584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End-to-end Unsupervised Methods</a:t>
            </a:r>
          </a:p>
        </p:txBody>
      </p:sp>
      <p:sp>
        <p:nvSpPr>
          <p:cNvPr id="27" name="矩形 26">
            <a:hlinkClick r:id="rId19" action="ppaction://hlinksldjump"/>
            <a:extLst>
              <a:ext uri="{FF2B5EF4-FFF2-40B4-BE49-F238E27FC236}">
                <a16:creationId xmlns:a16="http://schemas.microsoft.com/office/drawing/2014/main" id="{7BAFF7D9-9C58-6DED-DE37-45A99826E83A}"/>
              </a:ext>
            </a:extLst>
          </p:cNvPr>
          <p:cNvSpPr/>
          <p:nvPr>
            <p:custDataLst>
              <p:tags r:id="rId10"/>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26" name="矩形 25">
            <a:extLst>
              <a:ext uri="{FF2B5EF4-FFF2-40B4-BE49-F238E27FC236}">
                <a16:creationId xmlns:a16="http://schemas.microsoft.com/office/drawing/2014/main" id="{B668FD5D-F1BC-C3B3-C413-DC855F6233AD}"/>
              </a:ext>
            </a:extLst>
          </p:cNvPr>
          <p:cNvSpPr/>
          <p:nvPr>
            <p:custDataLst>
              <p:tags r:id="rId11"/>
            </p:custDataLst>
          </p:nvPr>
        </p:nvSpPr>
        <p:spPr>
          <a:xfrm>
            <a:off x="977959" y="171767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25" name="矩形 24">
            <a:hlinkClick r:id="rId20" action="ppaction://hlinksldjump"/>
            <a:extLst>
              <a:ext uri="{FF2B5EF4-FFF2-40B4-BE49-F238E27FC236}">
                <a16:creationId xmlns:a16="http://schemas.microsoft.com/office/drawing/2014/main" id="{C12119E2-1014-E720-09BF-F395748639C9}"/>
              </a:ext>
            </a:extLst>
          </p:cNvPr>
          <p:cNvSpPr/>
          <p:nvPr>
            <p:custDataLst>
              <p:tags r:id="rId12"/>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97</a:t>
            </a:r>
          </a:p>
        </p:txBody>
      </p:sp>
      <p:sp>
        <p:nvSpPr>
          <p:cNvPr id="24" name="矩形 23">
            <a:hlinkClick r:id="rId20" action="ppaction://hlinksldjump"/>
            <a:extLst>
              <a:ext uri="{FF2B5EF4-FFF2-40B4-BE49-F238E27FC236}">
                <a16:creationId xmlns:a16="http://schemas.microsoft.com/office/drawing/2014/main" id="{4676148A-1639-358A-957E-E93E8F63E33F}"/>
              </a:ext>
            </a:extLst>
          </p:cNvPr>
          <p:cNvSpPr/>
          <p:nvPr>
            <p:custDataLst>
              <p:tags r:id="rId13"/>
            </p:custDataLst>
          </p:nvPr>
        </p:nvSpPr>
        <p:spPr>
          <a:xfrm>
            <a:off x="977959" y="1717675"/>
            <a:ext cx="354584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Photometric Consistency Assumption</a:t>
            </a:r>
          </a:p>
        </p:txBody>
      </p:sp>
      <p:sp>
        <p:nvSpPr>
          <p:cNvPr id="23" name="矩形 22">
            <a:hlinkClick r:id="rId20" action="ppaction://hlinksldjump"/>
            <a:extLst>
              <a:ext uri="{FF2B5EF4-FFF2-40B4-BE49-F238E27FC236}">
                <a16:creationId xmlns:a16="http://schemas.microsoft.com/office/drawing/2014/main" id="{20E86381-2D1A-4649-4123-10FDBD57985F}"/>
              </a:ext>
            </a:extLst>
          </p:cNvPr>
          <p:cNvSpPr/>
          <p:nvPr>
            <p:custDataLst>
              <p:tags r:id="rId14"/>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22" name="标题 21">
            <a:extLst>
              <a:ext uri="{FF2B5EF4-FFF2-40B4-BE49-F238E27FC236}">
                <a16:creationId xmlns:a16="http://schemas.microsoft.com/office/drawing/2014/main" id="{472BD68F-4425-0D16-876B-D6BB3CB96293}"/>
              </a:ext>
            </a:extLst>
          </p:cNvPr>
          <p:cNvSpPr>
            <a:spLocks noGrp="1"/>
          </p:cNvSpPr>
          <p:nvPr>
            <p:ph type="title"/>
            <p:custDataLst>
              <p:tags r:id="rId15"/>
            </p:custDataLst>
          </p:nvPr>
        </p:nvSpPr>
        <p:spPr/>
        <p:txBody>
          <a:bodyPr/>
          <a:lstStyle/>
          <a:p>
            <a:r>
              <a:rPr lang="en-US"/>
              <a:t>Unsupervised &amp; Semi-supervised Depth Estimation</a:t>
            </a:r>
          </a:p>
        </p:txBody>
      </p:sp>
    </p:spTree>
    <p:custDataLst>
      <p:tags r:id="rId1"/>
    </p:custDataLst>
    <p:extLst>
      <p:ext uri="{BB962C8B-B14F-4D97-AF65-F5344CB8AC3E}">
        <p14:creationId xmlns:p14="http://schemas.microsoft.com/office/powerpoint/2010/main" val="159986553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Photometric Consistency Assumption</a:t>
            </a:r>
            <a:endParaRPr lang="en-US" dirty="0"/>
          </a:p>
        </p:txBody>
      </p:sp>
      <mc:AlternateContent xmlns:mc="http://schemas.openxmlformats.org/markup-compatibility/2006" xmlns:a14="http://schemas.microsoft.com/office/drawing/2010/main">
        <mc:Choice Requires="a14">
          <p:sp>
            <p:nvSpPr>
              <p:cNvPr id="3" name="ee4pContent1">
                <a:extLst>
                  <a:ext uri="{FF2B5EF4-FFF2-40B4-BE49-F238E27FC236}">
                    <a16:creationId xmlns:a16="http://schemas.microsoft.com/office/drawing/2014/main" id="{04F53F21-5403-9583-31EA-A2480B971456}"/>
                  </a:ext>
                </a:extLst>
              </p:cNvPr>
              <p:cNvSpPr txBox="1">
                <a:spLocks/>
              </p:cNvSpPr>
              <p:nvPr>
                <p:custDataLst>
                  <p:tags r:id="rId2"/>
                </p:custDataLst>
              </p:nvPr>
            </p:nvSpPr>
            <p:spPr>
              <a:xfrm>
                <a:off x="838199" y="1690689"/>
                <a:ext cx="10515599" cy="3390269"/>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在无监督深度图预测领域，现有方法</a:t>
                </a:r>
                <a:r>
                  <a:rPr lang="en-US" altLang="zh-CN" dirty="0">
                    <a:latin typeface="+mn-lt"/>
                  </a:rPr>
                  <a:t>[127, 43, 128, 129]</a:t>
                </a:r>
                <a:r>
                  <a:rPr lang="zh-CN" altLang="en-US" dirty="0">
                    <a:latin typeface="+mn-lt"/>
                  </a:rPr>
                  <a:t>致力于建立参考视角和源视角之间的光度一致性。 这一关键概念围绕着增强参考图像</a:t>
                </a:r>
                <a14:m>
                  <m:oMath xmlns:m="http://schemas.openxmlformats.org/officeDocument/2006/math">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𝑰</m:t>
                        </m:r>
                      </m:e>
                      <m:sub>
                        <m:r>
                          <a:rPr lang="en-US" altLang="zh-CN" b="0" i="1" smtClean="0">
                            <a:latin typeface="Cambria Math" panose="02040503050406030204" pitchFamily="18" charset="0"/>
                          </a:rPr>
                          <m:t>0</m:t>
                        </m:r>
                      </m:sub>
                    </m:sSub>
                  </m:oMath>
                </a14:m>
                <a:r>
                  <a:rPr lang="zh-CN" altLang="en-US" dirty="0">
                    <a:latin typeface="+mn-lt"/>
                  </a:rPr>
                  <a:t>和各个源图像</a:t>
                </a:r>
                <a14:m>
                  <m:oMath xmlns:m="http://schemas.openxmlformats.org/officeDocument/2006/math">
                    <m:sSub>
                      <m:sSubPr>
                        <m:ctrlPr>
                          <a:rPr lang="en-US" altLang="zh-CN" i="1">
                            <a:latin typeface="Cambria Math" panose="02040503050406030204" pitchFamily="18" charset="0"/>
                          </a:rPr>
                        </m:ctrlPr>
                      </m:sSubPr>
                      <m:e>
                        <m:r>
                          <a:rPr lang="en-US" altLang="zh-CN" b="1" i="1">
                            <a:latin typeface="Cambria Math" panose="02040503050406030204" pitchFamily="18" charset="0"/>
                          </a:rPr>
                          <m:t>𝑰</m:t>
                        </m:r>
                      </m:e>
                      <m:sub>
                        <m:r>
                          <a:rPr lang="en-US" altLang="zh-CN" b="0" i="1" smtClean="0">
                            <a:latin typeface="Cambria Math" panose="02040503050406030204" pitchFamily="18" charset="0"/>
                          </a:rPr>
                          <m:t>𝑖</m:t>
                        </m:r>
                      </m:sub>
                    </m:sSub>
                  </m:oMath>
                </a14:m>
                <a:r>
                  <a:rPr lang="zh-CN" altLang="en-US" dirty="0">
                    <a:latin typeface="+mn-lt"/>
                  </a:rPr>
                  <a:t>之间在扭曲后与参考视图对齐后的相似性。</a:t>
                </a:r>
                <a:endParaRPr lang="en-US" altLang="zh-CN" dirty="0">
                  <a:latin typeface="+mn-lt"/>
                </a:endParaRPr>
              </a:p>
              <a:p>
                <a:pPr lvl="1"/>
                <a:r>
                  <a:rPr lang="zh-CN" altLang="en-US" dirty="0">
                    <a:latin typeface="+mn-lt"/>
                  </a:rPr>
                  <a:t>关于初始图像</a:t>
                </a:r>
                <a14:m>
                  <m:oMath xmlns:m="http://schemas.openxmlformats.org/officeDocument/2006/math">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𝑰</m:t>
                        </m:r>
                      </m:e>
                      <m:sub>
                        <m:r>
                          <a:rPr lang="en-US" altLang="zh-CN" b="0" i="1" smtClean="0">
                            <a:latin typeface="Cambria Math" panose="02040503050406030204" pitchFamily="18" charset="0"/>
                          </a:rPr>
                          <m:t>0</m:t>
                        </m:r>
                      </m:sub>
                    </m:sSub>
                  </m:oMath>
                </a14:m>
                <a:r>
                  <a:rPr lang="zh-CN" altLang="en-US" dirty="0">
                    <a:latin typeface="+mn-lt"/>
                  </a:rPr>
                  <a:t>表示的深度估计</a:t>
                </a:r>
                <a14:m>
                  <m:oMath xmlns:m="http://schemas.openxmlformats.org/officeDocument/2006/math">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𝑑</m:t>
                        </m:r>
                      </m:e>
                    </m:acc>
                    <m:r>
                      <a:rPr lang="en-US" altLang="zh-CN" i="1">
                        <a:latin typeface="Cambria Math" panose="02040503050406030204" pitchFamily="18" charset="0"/>
                      </a:rPr>
                      <m:t> </m:t>
                    </m:r>
                  </m:oMath>
                </a14:m>
                <a:r>
                  <a:rPr lang="zh-CN" altLang="en-US" dirty="0">
                    <a:latin typeface="+mn-lt"/>
                  </a:rPr>
                  <a:t>，该过程涉及使用</a:t>
                </a:r>
                <a14:m>
                  <m:oMath xmlns:m="http://schemas.openxmlformats.org/officeDocument/2006/math">
                    <m:sSub>
                      <m:sSubPr>
                        <m:ctrlPr>
                          <a:rPr lang="en-US" altLang="zh-CN" i="1">
                            <a:latin typeface="Cambria Math" panose="02040503050406030204" pitchFamily="18" charset="0"/>
                          </a:rPr>
                        </m:ctrlPr>
                      </m:sSubPr>
                      <m:e>
                        <m:r>
                          <a:rPr lang="en-US" altLang="zh-CN" b="1" i="1">
                            <a:latin typeface="Cambria Math" panose="02040503050406030204" pitchFamily="18" charset="0"/>
                          </a:rPr>
                          <m:t>𝒑</m:t>
                        </m:r>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𝑑</m:t>
                        </m:r>
                      </m:e>
                    </m:d>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b="1" i="1">
                            <a:latin typeface="Cambria Math" panose="02040503050406030204" pitchFamily="18" charset="0"/>
                          </a:rPr>
                          <m:t>𝑲</m:t>
                        </m:r>
                      </m:e>
                      <m:sub>
                        <m:r>
                          <a:rPr lang="en-US" altLang="zh-CN" i="1">
                            <a:latin typeface="Cambria Math" panose="02040503050406030204" pitchFamily="18" charset="0"/>
                          </a:rPr>
                          <m:t>𝑖</m:t>
                        </m:r>
                      </m:sub>
                    </m:sSub>
                    <m:r>
                      <a:rPr lang="en-US" altLang="zh-CN" i="1">
                        <a:latin typeface="Cambria Math" panose="02040503050406030204" pitchFamily="18" charset="0"/>
                        <a:ea typeface="Cambria Math" panose="02040503050406030204" pitchFamily="18" charset="0"/>
                      </a:rPr>
                      <m:t>∙</m:t>
                    </m:r>
                    <m:d>
                      <m:dPr>
                        <m:ctrlPr>
                          <a:rPr lang="en-US" altLang="zh-CN" i="1">
                            <a:latin typeface="Cambria Math" panose="02040503050406030204" pitchFamily="18" charset="0"/>
                            <a:ea typeface="Cambria Math" panose="02040503050406030204" pitchFamily="18" charset="0"/>
                          </a:rPr>
                        </m:ctrlPr>
                      </m:dPr>
                      <m:e>
                        <m:sSub>
                          <m:sSubPr>
                            <m:ctrlPr>
                              <a:rPr lang="en-US" altLang="zh-CN" i="1">
                                <a:latin typeface="Cambria Math" panose="02040503050406030204" pitchFamily="18" charset="0"/>
                                <a:ea typeface="Cambria Math" panose="02040503050406030204" pitchFamily="18" charset="0"/>
                              </a:rPr>
                            </m:ctrlPr>
                          </m:sSubPr>
                          <m:e>
                            <m:r>
                              <a:rPr lang="en-US" altLang="zh-CN" b="1" i="1">
                                <a:latin typeface="Cambria Math" panose="02040503050406030204" pitchFamily="18" charset="0"/>
                                <a:ea typeface="Cambria Math" panose="02040503050406030204" pitchFamily="18" charset="0"/>
                              </a:rPr>
                              <m:t>𝑹</m:t>
                            </m:r>
                          </m:e>
                          <m:sub>
                            <m:r>
                              <a:rPr lang="en-US" altLang="zh-CN" i="1">
                                <a:latin typeface="Cambria Math" panose="02040503050406030204" pitchFamily="18" charset="0"/>
                                <a:ea typeface="Cambria Math" panose="02040503050406030204" pitchFamily="18" charset="0"/>
                              </a:rPr>
                              <m:t>𝑖</m:t>
                            </m:r>
                          </m:sub>
                        </m:sSub>
                        <m:sSubSup>
                          <m:sSubSupPr>
                            <m:ctrlPr>
                              <a:rPr lang="en-US" altLang="zh-CN" i="1">
                                <a:latin typeface="Cambria Math" panose="02040503050406030204" pitchFamily="18" charset="0"/>
                                <a:ea typeface="Cambria Math" panose="02040503050406030204" pitchFamily="18" charset="0"/>
                              </a:rPr>
                            </m:ctrlPr>
                          </m:sSubSupPr>
                          <m:e>
                            <m:r>
                              <a:rPr lang="en-US" altLang="zh-CN" b="1" i="1">
                                <a:latin typeface="Cambria Math" panose="02040503050406030204" pitchFamily="18" charset="0"/>
                                <a:ea typeface="Cambria Math" panose="02040503050406030204" pitchFamily="18" charset="0"/>
                              </a:rPr>
                              <m:t>𝑹</m:t>
                            </m:r>
                          </m:e>
                          <m:sub>
                            <m:r>
                              <a:rPr lang="en-US" altLang="zh-CN" i="1">
                                <a:latin typeface="Cambria Math" panose="02040503050406030204" pitchFamily="18" charset="0"/>
                                <a:ea typeface="Cambria Math" panose="02040503050406030204" pitchFamily="18" charset="0"/>
                              </a:rPr>
                              <m:t>0</m:t>
                            </m:r>
                          </m:sub>
                          <m:sup>
                            <m:r>
                              <a:rPr lang="en-US" altLang="zh-CN" b="0" i="1" smtClean="0">
                                <a:latin typeface="Cambria Math" panose="02040503050406030204" pitchFamily="18" charset="0"/>
                                <a:ea typeface="Cambria Math" panose="02040503050406030204" pitchFamily="18" charset="0"/>
                              </a:rPr>
                              <m:t>𝑇</m:t>
                            </m:r>
                          </m:sup>
                        </m:sSubSup>
                        <m:r>
                          <a:rPr lang="en-US" altLang="zh-CN" i="1">
                            <a:latin typeface="Cambria Math" panose="02040503050406030204" pitchFamily="18" charset="0"/>
                            <a:ea typeface="Cambria Math" panose="02040503050406030204" pitchFamily="18" charset="0"/>
                          </a:rPr>
                          <m:t>∙</m:t>
                        </m:r>
                        <m:d>
                          <m:dPr>
                            <m:ctrlPr>
                              <a:rPr lang="en-US" altLang="zh-CN" i="1">
                                <a:latin typeface="Cambria Math" panose="02040503050406030204" pitchFamily="18" charset="0"/>
                                <a:ea typeface="Cambria Math" panose="02040503050406030204" pitchFamily="18" charset="0"/>
                              </a:rPr>
                            </m:ctrlPr>
                          </m:dPr>
                          <m:e>
                            <m:sSubSup>
                              <m:sSubSupPr>
                                <m:ctrlPr>
                                  <a:rPr lang="en-US" altLang="zh-CN" i="1">
                                    <a:latin typeface="Cambria Math" panose="02040503050406030204" pitchFamily="18" charset="0"/>
                                    <a:ea typeface="Cambria Math" panose="02040503050406030204" pitchFamily="18" charset="0"/>
                                  </a:rPr>
                                </m:ctrlPr>
                              </m:sSubSupPr>
                              <m:e>
                                <m:r>
                                  <a:rPr lang="en-US" altLang="zh-CN" b="1" i="1">
                                    <a:latin typeface="Cambria Math" panose="02040503050406030204" pitchFamily="18" charset="0"/>
                                    <a:ea typeface="Cambria Math" panose="02040503050406030204" pitchFamily="18" charset="0"/>
                                  </a:rPr>
                                  <m:t>𝑲</m:t>
                                </m:r>
                              </m:e>
                              <m:sub>
                                <m:r>
                                  <a:rPr lang="en-US" altLang="zh-CN" i="1">
                                    <a:latin typeface="Cambria Math" panose="02040503050406030204" pitchFamily="18" charset="0"/>
                                    <a:ea typeface="Cambria Math" panose="02040503050406030204" pitchFamily="18" charset="0"/>
                                  </a:rPr>
                                  <m:t>0</m:t>
                                </m:r>
                              </m:sub>
                              <m:sup>
                                <m:r>
                                  <a:rPr lang="en-US" altLang="zh-CN" i="1">
                                    <a:latin typeface="Cambria Math" panose="02040503050406030204" pitchFamily="18" charset="0"/>
                                    <a:ea typeface="Cambria Math" panose="02040503050406030204" pitchFamily="18" charset="0"/>
                                  </a:rPr>
                                  <m:t>−1</m:t>
                                </m:r>
                              </m:sup>
                            </m:sSubSup>
                            <m:r>
                              <a:rPr lang="en-US" altLang="zh-CN" i="1">
                                <a:latin typeface="Cambria Math" panose="02040503050406030204" pitchFamily="18" charset="0"/>
                                <a:ea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𝒑</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𝑑</m:t>
                            </m:r>
                          </m:e>
                        </m:d>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r>
                              <a:rPr lang="en-US" altLang="zh-CN" b="1" i="1">
                                <a:latin typeface="Cambria Math" panose="02040503050406030204" pitchFamily="18" charset="0"/>
                                <a:ea typeface="Cambria Math" panose="02040503050406030204" pitchFamily="18" charset="0"/>
                              </a:rPr>
                              <m:t>𝑹</m:t>
                            </m:r>
                          </m:e>
                          <m:sub>
                            <m:r>
                              <a:rPr lang="en-US" altLang="zh-CN" i="1">
                                <a:latin typeface="Cambria Math" panose="02040503050406030204" pitchFamily="18" charset="0"/>
                                <a:ea typeface="Cambria Math" panose="02040503050406030204" pitchFamily="18" charset="0"/>
                              </a:rPr>
                              <m:t>𝑖</m:t>
                            </m:r>
                          </m:sub>
                        </m:sSub>
                        <m:sSubSup>
                          <m:sSubSupPr>
                            <m:ctrlPr>
                              <a:rPr lang="en-US" altLang="zh-CN" i="1">
                                <a:latin typeface="Cambria Math" panose="02040503050406030204" pitchFamily="18" charset="0"/>
                                <a:ea typeface="Cambria Math" panose="02040503050406030204" pitchFamily="18" charset="0"/>
                              </a:rPr>
                            </m:ctrlPr>
                          </m:sSubSupPr>
                          <m:e>
                            <m:r>
                              <a:rPr lang="en-US" altLang="zh-CN" b="1" i="1">
                                <a:latin typeface="Cambria Math" panose="02040503050406030204" pitchFamily="18" charset="0"/>
                                <a:ea typeface="Cambria Math" panose="02040503050406030204" pitchFamily="18" charset="0"/>
                              </a:rPr>
                              <m:t>𝑹</m:t>
                            </m:r>
                          </m:e>
                          <m:sub>
                            <m:r>
                              <a:rPr lang="en-US" altLang="zh-CN" i="1">
                                <a:latin typeface="Cambria Math" panose="02040503050406030204" pitchFamily="18" charset="0"/>
                                <a:ea typeface="Cambria Math" panose="02040503050406030204" pitchFamily="18" charset="0"/>
                              </a:rPr>
                              <m:t>0</m:t>
                            </m:r>
                          </m:sub>
                          <m:sup>
                            <m:r>
                              <a:rPr lang="en-US" altLang="zh-CN" b="0" i="1" smtClean="0">
                                <a:latin typeface="Cambria Math" panose="02040503050406030204" pitchFamily="18" charset="0"/>
                                <a:ea typeface="Cambria Math" panose="02040503050406030204" pitchFamily="18" charset="0"/>
                              </a:rPr>
                              <m:t>𝑇</m:t>
                            </m:r>
                          </m:sup>
                        </m:sSubSup>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r>
                              <a:rPr lang="en-US" altLang="zh-CN" b="1" i="1">
                                <a:latin typeface="Cambria Math" panose="02040503050406030204" pitchFamily="18" charset="0"/>
                                <a:ea typeface="Cambria Math" panose="02040503050406030204" pitchFamily="18" charset="0"/>
                              </a:rPr>
                              <m:t>𝒕</m:t>
                            </m:r>
                          </m:e>
                          <m:sub>
                            <m:r>
                              <a:rPr lang="en-US" altLang="zh-CN" i="1">
                                <a:latin typeface="Cambria Math" panose="02040503050406030204" pitchFamily="18" charset="0"/>
                                <a:ea typeface="Cambria Math" panose="02040503050406030204" pitchFamily="18" charset="0"/>
                              </a:rPr>
                              <m:t>0</m:t>
                            </m:r>
                          </m:sub>
                        </m:sSub>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r>
                              <a:rPr lang="en-US" altLang="zh-CN" b="1" i="1">
                                <a:latin typeface="Cambria Math" panose="02040503050406030204" pitchFamily="18" charset="0"/>
                                <a:ea typeface="Cambria Math" panose="02040503050406030204" pitchFamily="18" charset="0"/>
                              </a:rPr>
                              <m:t>𝒕</m:t>
                            </m:r>
                          </m:e>
                          <m:sub>
                            <m:r>
                              <a:rPr lang="en-US" altLang="zh-CN" i="1">
                                <a:latin typeface="Cambria Math" panose="02040503050406030204" pitchFamily="18" charset="0"/>
                                <a:ea typeface="Cambria Math" panose="02040503050406030204" pitchFamily="18" charset="0"/>
                              </a:rPr>
                              <m:t>𝑖</m:t>
                            </m:r>
                          </m:sub>
                        </m:sSub>
                      </m:e>
                    </m:d>
                  </m:oMath>
                </a14:m>
                <a:r>
                  <a:rPr lang="zh-CN" altLang="en-US" dirty="0">
                    <a:latin typeface="+mn-lt"/>
                  </a:rPr>
                  <a:t>公式将参考像素投影到后续图像</a:t>
                </a:r>
                <a14:m>
                  <m:oMath xmlns:m="http://schemas.openxmlformats.org/officeDocument/2006/math">
                    <m:sSub>
                      <m:sSubPr>
                        <m:ctrlPr>
                          <a:rPr lang="en-US" altLang="zh-CN" i="1">
                            <a:latin typeface="Cambria Math" panose="02040503050406030204" pitchFamily="18" charset="0"/>
                          </a:rPr>
                        </m:ctrlPr>
                      </m:sSubPr>
                      <m:e>
                        <m:r>
                          <a:rPr lang="en-US" altLang="zh-CN" b="1" i="1">
                            <a:latin typeface="Cambria Math" panose="02040503050406030204" pitchFamily="18" charset="0"/>
                          </a:rPr>
                          <m:t>𝑰</m:t>
                        </m:r>
                      </m:e>
                      <m:sub>
                        <m:r>
                          <a:rPr lang="en-US" altLang="zh-CN" i="1">
                            <a:latin typeface="Cambria Math" panose="02040503050406030204" pitchFamily="18" charset="0"/>
                          </a:rPr>
                          <m:t>𝑖</m:t>
                        </m:r>
                      </m:sub>
                    </m:sSub>
                  </m:oMath>
                </a14:m>
                <a:endParaRPr lang="zh-CN" altLang="en-US" dirty="0">
                  <a:latin typeface="+mn-lt"/>
                </a:endParaRPr>
              </a:p>
              <a:p>
                <a:pPr lvl="1"/>
                <a:r>
                  <a:rPr lang="zh-CN" altLang="en-US" dirty="0">
                    <a:latin typeface="+mn-lt"/>
                  </a:rPr>
                  <a:t>随后，通过双线性采样对源图像在位移像素位置的</a:t>
                </a:r>
                <a:r>
                  <a:rPr lang="en-US" altLang="zh-CN" dirty="0">
                    <a:latin typeface="+mn-lt"/>
                  </a:rPr>
                  <a:t>RGB</a:t>
                </a:r>
                <a:r>
                  <a:rPr lang="zh-CN" altLang="en-US" dirty="0">
                    <a:latin typeface="+mn-lt"/>
                  </a:rPr>
                  <a:t>值进行插值，创建表示为</a:t>
                </a:r>
                <a14:m>
                  <m:oMath xmlns:m="http://schemas.openxmlformats.org/officeDocument/2006/math">
                    <m:sSubSup>
                      <m:sSubSupPr>
                        <m:ctrlPr>
                          <a:rPr lang="en-US" altLang="zh-CN" i="1" smtClean="0">
                            <a:latin typeface="Cambria Math" panose="02040503050406030204" pitchFamily="18" charset="0"/>
                          </a:rPr>
                        </m:ctrlPr>
                      </m:sSubSupPr>
                      <m:e>
                        <m:acc>
                          <m:accPr>
                            <m:chr m:val="̂"/>
                            <m:ctrlPr>
                              <a:rPr lang="en-US" altLang="zh-CN" b="1" i="1" smtClean="0">
                                <a:latin typeface="Cambria Math" panose="02040503050406030204" pitchFamily="18" charset="0"/>
                              </a:rPr>
                            </m:ctrlPr>
                          </m:accPr>
                          <m:e>
                            <m:r>
                              <a:rPr lang="en-US" altLang="zh-CN" b="1" i="1" smtClean="0">
                                <a:latin typeface="Cambria Math" panose="02040503050406030204" pitchFamily="18" charset="0"/>
                              </a:rPr>
                              <m:t>𝑰</m:t>
                            </m:r>
                          </m:e>
                        </m:acc>
                      </m:e>
                      <m:sub>
                        <m:r>
                          <a:rPr lang="en-US" altLang="zh-CN" b="0" i="1" smtClean="0">
                            <a:latin typeface="Cambria Math" panose="02040503050406030204" pitchFamily="18" charset="0"/>
                          </a:rPr>
                          <m:t>0</m:t>
                        </m:r>
                      </m:sub>
                      <m:sup>
                        <m:r>
                          <a:rPr lang="en-US" altLang="zh-CN" b="0" i="1" smtClean="0">
                            <a:latin typeface="Cambria Math" panose="02040503050406030204" pitchFamily="18" charset="0"/>
                          </a:rPr>
                          <m:t>𝑖</m:t>
                        </m:r>
                      </m:sup>
                    </m:sSubSup>
                  </m:oMath>
                </a14:m>
                <a:r>
                  <a:rPr lang="zh-CN" altLang="en-US" dirty="0">
                    <a:latin typeface="+mn-lt"/>
                  </a:rPr>
                  <a:t>的源图像的失真版本。这种插值是在像素由于扭曲过程而发生变换的位置进行的。此外，除了扭曲图像</a:t>
                </a:r>
                <a14:m>
                  <m:oMath xmlns:m="http://schemas.openxmlformats.org/officeDocument/2006/math">
                    <m:sSubSup>
                      <m:sSubSupPr>
                        <m:ctrlPr>
                          <a:rPr lang="en-US" altLang="zh-CN" i="1">
                            <a:latin typeface="Cambria Math" panose="02040503050406030204" pitchFamily="18" charset="0"/>
                          </a:rPr>
                        </m:ctrlPr>
                      </m:sSubSupPr>
                      <m:e>
                        <m:acc>
                          <m:accPr>
                            <m:chr m:val="̂"/>
                            <m:ctrlPr>
                              <a:rPr lang="en-US" altLang="zh-CN" b="1" i="1">
                                <a:latin typeface="Cambria Math" panose="02040503050406030204" pitchFamily="18" charset="0"/>
                              </a:rPr>
                            </m:ctrlPr>
                          </m:accPr>
                          <m:e>
                            <m:r>
                              <a:rPr lang="en-US" altLang="zh-CN" b="1" i="1">
                                <a:latin typeface="Cambria Math" panose="02040503050406030204" pitchFamily="18" charset="0"/>
                              </a:rPr>
                              <m:t>𝑰</m:t>
                            </m:r>
                          </m:e>
                        </m:acc>
                      </m:e>
                      <m:sub>
                        <m:r>
                          <a:rPr lang="en-US" altLang="zh-CN" i="1">
                            <a:latin typeface="Cambria Math" panose="02040503050406030204" pitchFamily="18" charset="0"/>
                          </a:rPr>
                          <m:t>0</m:t>
                        </m:r>
                      </m:sub>
                      <m:sup>
                        <m:r>
                          <a:rPr lang="en-US" altLang="zh-CN" i="1">
                            <a:latin typeface="Cambria Math" panose="02040503050406030204" pitchFamily="18" charset="0"/>
                          </a:rPr>
                          <m:t>𝑖</m:t>
                        </m:r>
                      </m:sup>
                    </m:sSubSup>
                  </m:oMath>
                </a14:m>
                <a:r>
                  <a:rPr lang="zh-CN" altLang="en-US" dirty="0">
                    <a:latin typeface="+mn-lt"/>
                  </a:rPr>
                  <a:t>之外，通常还会生成一个二值掩码</a:t>
                </a:r>
                <a14:m>
                  <m:oMath xmlns:m="http://schemas.openxmlformats.org/officeDocument/2006/math">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𝑴</m:t>
                        </m:r>
                      </m:e>
                      <m:sub>
                        <m:r>
                          <a:rPr lang="en-US" altLang="zh-CN" b="0" i="1" smtClean="0">
                            <a:latin typeface="Cambria Math" panose="02040503050406030204" pitchFamily="18" charset="0"/>
                          </a:rPr>
                          <m:t>𝑖</m:t>
                        </m:r>
                      </m:sub>
                    </m:sSub>
                    <m:r>
                      <a:rPr lang="zh-CN" altLang="en-US" i="1">
                        <a:latin typeface="Cambria Math" panose="02040503050406030204" pitchFamily="18" charset="0"/>
                      </a:rPr>
                      <m:t>。</m:t>
                    </m:r>
                  </m:oMath>
                </a14:m>
                <a:r>
                  <a:rPr lang="zh-CN" altLang="en-US" dirty="0">
                    <a:latin typeface="+mn-lt"/>
                  </a:rPr>
                  <a:t>此掩码用于排除已投影到图像边界之外的像素，因此这些像素被认为是无效的</a:t>
                </a:r>
                <a:endParaRPr lang="en-US" altLang="zh-CN" dirty="0">
                  <a:latin typeface="+mn-lt"/>
                </a:endParaRPr>
              </a:p>
              <a:p>
                <a:pPr lvl="1"/>
                <a:r>
                  <a:rPr lang="zh-CN" altLang="en-US" dirty="0">
                    <a:latin typeface="+mn-lt"/>
                  </a:rPr>
                  <a:t>光度一致性损失</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𝐿</m:t>
                        </m:r>
                      </m:e>
                      <m:sub>
                        <m:r>
                          <m:rPr>
                            <m:sty m:val="p"/>
                          </m:rPr>
                          <a:rPr lang="en-US" altLang="zh-CN" b="0" i="0" smtClean="0">
                            <a:latin typeface="Cambria Math" panose="02040503050406030204" pitchFamily="18" charset="0"/>
                          </a:rPr>
                          <m:t>PC</m:t>
                        </m:r>
                      </m:sub>
                    </m:sSub>
                  </m:oMath>
                </a14:m>
                <a:r>
                  <a:rPr lang="zh-CN" altLang="en-US" dirty="0">
                    <a:latin typeface="+mn-lt"/>
                  </a:rPr>
                  <a:t>可以写成：</a:t>
                </a:r>
                <a:endParaRPr lang="en-US" altLang="zh-CN" dirty="0">
                  <a:latin typeface="+mn-lt"/>
                </a:endParaRPr>
              </a:p>
              <a:p>
                <a:pPr marL="0" lvl="1" indent="0">
                  <a:buNone/>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𝐿</m:t>
                          </m:r>
                        </m:e>
                        <m:sub>
                          <m:r>
                            <m:rPr>
                              <m:sty m:val="p"/>
                            </m:rPr>
                            <a:rPr lang="en-US" altLang="zh-CN">
                              <a:latin typeface="Cambria Math" panose="02040503050406030204" pitchFamily="18" charset="0"/>
                            </a:rPr>
                            <m:t>PC</m:t>
                          </m:r>
                        </m:sub>
                      </m:sSub>
                      <m:r>
                        <a:rPr lang="en-US" altLang="zh-CN" b="0" i="1" smtClean="0">
                          <a:latin typeface="Cambria Math" panose="02040503050406030204" pitchFamily="18" charset="0"/>
                        </a:rPr>
                        <m:t>=</m:t>
                      </m:r>
                      <m:nary>
                        <m:naryPr>
                          <m:chr m:val="∑"/>
                          <m:ctrlPr>
                            <a:rPr lang="en-US"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𝑖</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𝑁</m:t>
                          </m:r>
                          <m:r>
                            <a:rPr lang="en-US" altLang="zh-CN" b="0" i="1" smtClean="0">
                              <a:latin typeface="Cambria Math" panose="02040503050406030204" pitchFamily="18" charset="0"/>
                            </a:rPr>
                            <m:t>−1</m:t>
                          </m:r>
                        </m:sup>
                        <m:e>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sSub>
                                <m:sSubPr>
                                  <m:ctrlPr>
                                    <a:rPr lang="en-US" altLang="zh-CN" b="0" i="1" smtClean="0">
                                      <a:latin typeface="Cambria Math" panose="02040503050406030204" pitchFamily="18" charset="0"/>
                                    </a:rPr>
                                  </m:ctrlPr>
                                </m:sSubPr>
                                <m:e>
                                  <m:d>
                                    <m:dPr>
                                      <m:begChr m:val="‖"/>
                                      <m:endChr m:val="‖"/>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𝑀</m:t>
                                          </m:r>
                                        </m:e>
                                        <m:sub>
                                          <m:r>
                                            <a:rPr lang="en-US" altLang="zh-CN" b="0" i="1" smtClean="0">
                                              <a:latin typeface="Cambria Math" panose="02040503050406030204" pitchFamily="18" charset="0"/>
                                            </a:rPr>
                                            <m:t>𝑖</m:t>
                                          </m:r>
                                        </m:sub>
                                      </m:sSub>
                                    </m:e>
                                  </m:d>
                                </m:e>
                                <m:sub>
                                  <m:r>
                                    <a:rPr lang="en-US" altLang="zh-CN" b="0" i="1" smtClean="0">
                                      <a:latin typeface="Cambria Math" panose="02040503050406030204" pitchFamily="18" charset="0"/>
                                    </a:rPr>
                                    <m:t>1</m:t>
                                  </m:r>
                                </m:sub>
                              </m:sSub>
                            </m:den>
                          </m:f>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d>
                                    <m:dPr>
                                      <m:begChr m:val="‖"/>
                                      <m:endChr m:val="‖"/>
                                      <m:ctrlPr>
                                        <a:rPr lang="en-US" altLang="zh-CN" b="0" i="1" smtClean="0">
                                          <a:latin typeface="Cambria Math" panose="02040503050406030204" pitchFamily="18" charset="0"/>
                                        </a:rPr>
                                      </m:ctrlPr>
                                    </m:dPr>
                                    <m:e>
                                      <m:d>
                                        <m:dPr>
                                          <m:ctrlPr>
                                            <a:rPr lang="en-US" altLang="zh-CN" b="0" i="1" smtClean="0">
                                              <a:latin typeface="Cambria Math" panose="02040503050406030204" pitchFamily="18" charset="0"/>
                                            </a:rPr>
                                          </m:ctrlPr>
                                        </m:dPr>
                                        <m:e>
                                          <m:sSubSup>
                                            <m:sSubSupPr>
                                              <m:ctrlPr>
                                                <a:rPr lang="en-US" altLang="zh-CN" i="1">
                                                  <a:latin typeface="Cambria Math" panose="02040503050406030204" pitchFamily="18" charset="0"/>
                                                </a:rPr>
                                              </m:ctrlPr>
                                            </m:sSubSupPr>
                                            <m:e>
                                              <m:acc>
                                                <m:accPr>
                                                  <m:chr m:val="̂"/>
                                                  <m:ctrlPr>
                                                    <a:rPr lang="en-US" altLang="zh-CN" b="1" i="1">
                                                      <a:latin typeface="Cambria Math" panose="02040503050406030204" pitchFamily="18" charset="0"/>
                                                    </a:rPr>
                                                  </m:ctrlPr>
                                                </m:accPr>
                                                <m:e>
                                                  <m:r>
                                                    <a:rPr lang="en-US" altLang="zh-CN" b="1" i="1">
                                                      <a:latin typeface="Cambria Math" panose="02040503050406030204" pitchFamily="18" charset="0"/>
                                                    </a:rPr>
                                                    <m:t>𝑰</m:t>
                                                  </m:r>
                                                </m:e>
                                              </m:acc>
                                            </m:e>
                                            <m:sub>
                                              <m:r>
                                                <a:rPr lang="en-US" altLang="zh-CN" i="1">
                                                  <a:latin typeface="Cambria Math" panose="02040503050406030204" pitchFamily="18" charset="0"/>
                                                </a:rPr>
                                                <m:t>0</m:t>
                                              </m:r>
                                            </m:sub>
                                            <m:sup>
                                              <m:r>
                                                <a:rPr lang="en-US" altLang="zh-CN" i="1">
                                                  <a:latin typeface="Cambria Math" panose="02040503050406030204" pitchFamily="18" charset="0"/>
                                                </a:rPr>
                                                <m:t>𝑖</m:t>
                                              </m:r>
                                            </m:sup>
                                          </m:sSubSup>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b="1" i="1">
                                                  <a:latin typeface="Cambria Math" panose="02040503050406030204" pitchFamily="18" charset="0"/>
                                                </a:rPr>
                                                <m:t>𝑰</m:t>
                                              </m:r>
                                            </m:e>
                                            <m:sub>
                                              <m:r>
                                                <a:rPr lang="en-US" altLang="zh-CN" i="1">
                                                  <a:latin typeface="Cambria Math" panose="02040503050406030204" pitchFamily="18" charset="0"/>
                                                </a:rPr>
                                                <m:t>0</m:t>
                                              </m:r>
                                            </m:sub>
                                          </m:sSub>
                                        </m:e>
                                      </m:d>
                                      <m:r>
                                        <a:rPr lang="en-US" altLang="zh-CN" b="0"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b="1" i="1">
                                              <a:latin typeface="Cambria Math" panose="02040503050406030204" pitchFamily="18" charset="0"/>
                                            </a:rPr>
                                            <m:t>𝑴</m:t>
                                          </m:r>
                                        </m:e>
                                        <m:sub>
                                          <m:r>
                                            <a:rPr lang="en-US" altLang="zh-CN" i="1">
                                              <a:latin typeface="Cambria Math" panose="02040503050406030204" pitchFamily="18" charset="0"/>
                                            </a:rPr>
                                            <m:t>𝑖</m:t>
                                          </m:r>
                                        </m:sub>
                                      </m:sSub>
                                    </m:e>
                                  </m:d>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d>
                                    <m:dPr>
                                      <m:begChr m:val="‖"/>
                                      <m:endChr m:val="‖"/>
                                      <m:ctrlPr>
                                        <a:rPr lang="en-US" altLang="zh-CN" i="1">
                                          <a:latin typeface="Cambria Math" panose="02040503050406030204" pitchFamily="18" charset="0"/>
                                        </a:rPr>
                                      </m:ctrlPr>
                                    </m:dPr>
                                    <m:e>
                                      <m:d>
                                        <m:dPr>
                                          <m:ctrlPr>
                                            <a:rPr lang="en-US" altLang="zh-CN" i="1">
                                              <a:latin typeface="Cambria Math" panose="02040503050406030204" pitchFamily="18" charset="0"/>
                                            </a:rPr>
                                          </m:ctrlPr>
                                        </m:dPr>
                                        <m:e>
                                          <m:r>
                                            <m:rPr>
                                              <m:sty m:val="p"/>
                                            </m:rPr>
                                            <a:rPr lang="en-US" altLang="zh-CN" i="1" smtClean="0">
                                              <a:latin typeface="Cambria Math" panose="02040503050406030204" pitchFamily="18" charset="0"/>
                                              <a:ea typeface="Cambria Math" panose="02040503050406030204" pitchFamily="18" charset="0"/>
                                            </a:rPr>
                                            <m:t>∇</m:t>
                                          </m:r>
                                          <m:sSubSup>
                                            <m:sSubSupPr>
                                              <m:ctrlPr>
                                                <a:rPr lang="en-US" altLang="zh-CN" i="1">
                                                  <a:latin typeface="Cambria Math" panose="02040503050406030204" pitchFamily="18" charset="0"/>
                                                </a:rPr>
                                              </m:ctrlPr>
                                            </m:sSubSupPr>
                                            <m:e>
                                              <m:acc>
                                                <m:accPr>
                                                  <m:chr m:val="̂"/>
                                                  <m:ctrlPr>
                                                    <a:rPr lang="en-US" altLang="zh-CN" b="1" i="1">
                                                      <a:latin typeface="Cambria Math" panose="02040503050406030204" pitchFamily="18" charset="0"/>
                                                    </a:rPr>
                                                  </m:ctrlPr>
                                                </m:accPr>
                                                <m:e>
                                                  <m:r>
                                                    <a:rPr lang="en-US" altLang="zh-CN" b="1" i="1">
                                                      <a:latin typeface="Cambria Math" panose="02040503050406030204" pitchFamily="18" charset="0"/>
                                                    </a:rPr>
                                                    <m:t>𝑰</m:t>
                                                  </m:r>
                                                </m:e>
                                              </m:acc>
                                            </m:e>
                                            <m:sub>
                                              <m:r>
                                                <a:rPr lang="en-US" altLang="zh-CN" i="1">
                                                  <a:latin typeface="Cambria Math" panose="02040503050406030204" pitchFamily="18" charset="0"/>
                                                </a:rPr>
                                                <m:t>0</m:t>
                                              </m:r>
                                            </m:sub>
                                            <m:sup>
                                              <m:r>
                                                <a:rPr lang="en-US" altLang="zh-CN" i="1">
                                                  <a:latin typeface="Cambria Math" panose="02040503050406030204" pitchFamily="18" charset="0"/>
                                                </a:rPr>
                                                <m:t>𝑖</m:t>
                                              </m:r>
                                            </m:sup>
                                          </m:sSubSup>
                                          <m:r>
                                            <a:rPr lang="en-US" altLang="zh-CN" i="1">
                                              <a:latin typeface="Cambria Math" panose="02040503050406030204" pitchFamily="18" charset="0"/>
                                            </a:rPr>
                                            <m:t>−</m:t>
                                          </m:r>
                                          <m:r>
                                            <m:rPr>
                                              <m:sty m:val="p"/>
                                            </m:rP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b="1" i="1">
                                                  <a:latin typeface="Cambria Math" panose="02040503050406030204" pitchFamily="18" charset="0"/>
                                                </a:rPr>
                                                <m:t>𝑰</m:t>
                                              </m:r>
                                            </m:e>
                                            <m:sub>
                                              <m:r>
                                                <a:rPr lang="en-US" altLang="zh-CN" i="1">
                                                  <a:latin typeface="Cambria Math" panose="02040503050406030204" pitchFamily="18" charset="0"/>
                                                </a:rPr>
                                                <m:t>0</m:t>
                                              </m:r>
                                            </m:sub>
                                          </m:sSub>
                                        </m:e>
                                      </m:d>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b="1" i="1">
                                              <a:latin typeface="Cambria Math" panose="02040503050406030204" pitchFamily="18" charset="0"/>
                                            </a:rPr>
                                            <m:t>𝑴</m:t>
                                          </m:r>
                                        </m:e>
                                        <m:sub>
                                          <m:r>
                                            <a:rPr lang="en-US" altLang="zh-CN" i="1">
                                              <a:latin typeface="Cambria Math" panose="02040503050406030204" pitchFamily="18" charset="0"/>
                                            </a:rPr>
                                            <m:t>𝑖</m:t>
                                          </m:r>
                                        </m:sub>
                                      </m:sSub>
                                    </m:e>
                                  </m:d>
                                </m:e>
                                <m:sub>
                                  <m:r>
                                    <a:rPr lang="en-US" altLang="zh-CN" i="1">
                                      <a:latin typeface="Cambria Math" panose="02040503050406030204" pitchFamily="18" charset="0"/>
                                    </a:rPr>
                                    <m:t>2</m:t>
                                  </m:r>
                                </m:sub>
                              </m:sSub>
                            </m:e>
                          </m:d>
                        </m:e>
                      </m:nary>
                    </m:oMath>
                  </m:oMathPara>
                </a14:m>
                <a:endParaRPr lang="en-US" dirty="0">
                  <a:latin typeface="+mn-lt"/>
                </a:endParaRPr>
              </a:p>
              <a:p>
                <a:pPr marL="0" lvl="1" indent="0">
                  <a:buNone/>
                </a:pPr>
                <a:r>
                  <a:rPr lang="zh-CN" altLang="en-US" dirty="0">
                    <a:latin typeface="+mn-lt"/>
                  </a:rPr>
                  <a:t>其中</a:t>
                </a:r>
                <a14:m>
                  <m:oMath xmlns:m="http://schemas.openxmlformats.org/officeDocument/2006/math">
                    <m:r>
                      <m:rPr>
                        <m:sty m:val="p"/>
                      </m:rPr>
                      <a:rPr lang="zh-CN" altLang="en-US" i="0" dirty="0" smtClean="0">
                        <a:latin typeface="Cambria Math" panose="02040503050406030204" pitchFamily="18" charset="0"/>
                      </a:rPr>
                      <m:t>∇</m:t>
                    </m:r>
                  </m:oMath>
                </a14:m>
                <a:r>
                  <a:rPr lang="zh-CN" altLang="en-US" dirty="0">
                    <a:latin typeface="+mn-lt"/>
                  </a:rPr>
                  <a:t>表示像素级的梯度，而</a:t>
                </a:r>
                <a14:m>
                  <m:oMath xmlns:m="http://schemas.openxmlformats.org/officeDocument/2006/math">
                    <m:r>
                      <a:rPr lang="zh-CN" altLang="en-US" i="1" dirty="0" smtClean="0">
                        <a:latin typeface="Cambria Math" panose="02040503050406030204" pitchFamily="18" charset="0"/>
                      </a:rPr>
                      <m:t>⊙</m:t>
                    </m:r>
                  </m:oMath>
                </a14:m>
                <a:r>
                  <a:rPr lang="zh-CN" altLang="en-US" dirty="0">
                    <a:latin typeface="+mn-lt"/>
                  </a:rPr>
                  <a:t>表示逐元素的</a:t>
                </a:r>
                <a:r>
                  <a:rPr lang="en-US" altLang="zh-CN" dirty="0">
                    <a:latin typeface="+mn-lt"/>
                  </a:rPr>
                  <a:t>Hadamard</a:t>
                </a:r>
                <a:r>
                  <a:rPr lang="zh-CN" altLang="en-US" dirty="0">
                    <a:latin typeface="+mn-lt"/>
                  </a:rPr>
                  <a:t>乘法</a:t>
                </a:r>
                <a:endParaRPr lang="en-US" altLang="zh-CN" dirty="0">
                  <a:latin typeface="+mn-lt"/>
                </a:endParaRPr>
              </a:p>
            </p:txBody>
          </p:sp>
        </mc:Choice>
        <mc:Fallback xmlns="">
          <p:sp>
            <p:nvSpPr>
              <p:cNvPr id="3" name="ee4pContent1">
                <a:extLst>
                  <a:ext uri="{FF2B5EF4-FFF2-40B4-BE49-F238E27FC236}">
                    <a16:creationId xmlns:a16="http://schemas.microsoft.com/office/drawing/2014/main" id="{04F53F21-5403-9583-31EA-A2480B971456}"/>
                  </a:ext>
                </a:extLst>
              </p:cNvPr>
              <p:cNvSpPr txBox="1">
                <a:spLocks noRot="1" noChangeAspect="1" noMove="1" noResize="1" noEditPoints="1" noAdjustHandles="1" noChangeArrowheads="1" noChangeShapeType="1" noTextEdit="1"/>
              </p:cNvSpPr>
              <p:nvPr>
                <p:custDataLst>
                  <p:tags r:id="rId6"/>
                </p:custDataLst>
              </p:nvPr>
            </p:nvSpPr>
            <p:spPr>
              <a:xfrm>
                <a:off x="838199" y="1690689"/>
                <a:ext cx="10515599" cy="3390269"/>
              </a:xfrm>
              <a:prstGeom prst="rect">
                <a:avLst/>
              </a:prstGeom>
              <a:blipFill>
                <a:blip r:embed="rId7"/>
                <a:stretch>
                  <a:fillRect l="-232" b="-1434"/>
                </a:stretch>
              </a:blipFill>
              <a:ln w="9525" cmpd="sng">
                <a:solidFill>
                  <a:schemeClr val="accent1">
                    <a:lumMod val="100000"/>
                  </a:schemeClr>
                </a:solidFill>
                <a:prstDash val="solid"/>
              </a:ln>
            </p:spPr>
            <p:txBody>
              <a:bodyPr/>
              <a:lstStyle/>
              <a:p>
                <a:r>
                  <a:rPr lang="en-US">
                    <a:noFill/>
                  </a:rPr>
                  <a:t> </a:t>
                </a:r>
              </a:p>
            </p:txBody>
          </p:sp>
        </mc:Fallback>
      </mc:AlternateContent>
    </p:spTree>
    <p:extLst>
      <p:ext uri="{BB962C8B-B14F-4D97-AF65-F5344CB8AC3E}">
        <p14:creationId xmlns:p14="http://schemas.microsoft.com/office/powerpoint/2010/main" val="259949811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Photometric Consistency Assumption</a:t>
            </a:r>
            <a:endParaRPr lang="en-US" dirty="0"/>
          </a:p>
        </p:txBody>
      </p:sp>
      <mc:AlternateContent xmlns:mc="http://schemas.openxmlformats.org/markup-compatibility/2006" xmlns:a14="http://schemas.microsoft.com/office/drawing/2010/main">
        <mc:Choice Requires="a14">
          <p:sp>
            <p:nvSpPr>
              <p:cNvPr id="3" name="ee4pContent1">
                <a:extLst>
                  <a:ext uri="{FF2B5EF4-FFF2-40B4-BE49-F238E27FC236}">
                    <a16:creationId xmlns:a16="http://schemas.microsoft.com/office/drawing/2014/main" id="{04F53F21-5403-9583-31EA-A2480B971456}"/>
                  </a:ext>
                </a:extLst>
              </p:cNvPr>
              <p:cNvSpPr txBox="1">
                <a:spLocks/>
              </p:cNvSpPr>
              <p:nvPr>
                <p:custDataLst>
                  <p:tags r:id="rId2"/>
                </p:custDataLst>
              </p:nvPr>
            </p:nvSpPr>
            <p:spPr>
              <a:xfrm>
                <a:off x="838199" y="1690689"/>
                <a:ext cx="10515599" cy="433917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在大多数情况下，将结构相似性损失和深度平滑损失纳入计算是很常见的。此做法旨在提高训练过程的稳定性并加快收敛速度</a:t>
                </a:r>
                <a:endParaRPr lang="en-US" altLang="zh-CN" dirty="0">
                  <a:latin typeface="+mn-lt"/>
                </a:endParaRPr>
              </a:p>
              <a:p>
                <a:pPr lvl="1"/>
                <a:r>
                  <a:rPr lang="zh-CN" altLang="en-US" dirty="0">
                    <a:latin typeface="+mn-lt"/>
                  </a:rPr>
                  <a:t>结构相似性损失的计算发生在合成图像和初始参考图像之间，旨在保持上下文一致性。更准确地说，上下文相似性的评估通常涉及提出的结构相似性指数（</a:t>
                </a:r>
                <a:r>
                  <a:rPr lang="en-US" altLang="zh-CN" dirty="0">
                    <a:latin typeface="+mn-lt"/>
                  </a:rPr>
                  <a:t>SSIM</a:t>
                </a:r>
                <a:r>
                  <a:rPr lang="zh-CN" altLang="en-US" dirty="0">
                    <a:latin typeface="+mn-lt"/>
                  </a:rPr>
                  <a:t>），定义为：</a:t>
                </a:r>
                <a:endParaRPr lang="en-US" altLang="zh-CN" dirty="0">
                  <a:latin typeface="+mn-lt"/>
                </a:endParaRPr>
              </a:p>
              <a:p>
                <a:pPr marL="0" lvl="1" indent="0">
                  <a:buNone/>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𝐿</m:t>
                          </m:r>
                        </m:e>
                        <m:sub>
                          <m:r>
                            <m:rPr>
                              <m:sty m:val="p"/>
                            </m:rPr>
                            <a:rPr lang="en-US" altLang="zh-CN" b="0" i="0" smtClean="0">
                              <a:latin typeface="Cambria Math" panose="02040503050406030204" pitchFamily="18" charset="0"/>
                            </a:rPr>
                            <m:t>SSIM</m:t>
                          </m:r>
                        </m:sub>
                      </m:sSub>
                      <m:r>
                        <a:rPr lang="en-US" altLang="zh-CN" b="0" i="1" smtClean="0">
                          <a:latin typeface="Cambria Math" panose="02040503050406030204" pitchFamily="18" charset="0"/>
                        </a:rPr>
                        <m:t>=</m:t>
                      </m:r>
                      <m:nary>
                        <m:naryPr>
                          <m:chr m:val="∑"/>
                          <m:ctrlPr>
                            <a:rPr lang="en-US"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𝑖</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𝑁</m:t>
                          </m:r>
                          <m:r>
                            <a:rPr lang="en-US" altLang="zh-CN" b="0" i="1" smtClean="0">
                              <a:latin typeface="Cambria Math" panose="02040503050406030204" pitchFamily="18" charset="0"/>
                            </a:rPr>
                            <m:t>−1</m:t>
                          </m:r>
                        </m:sup>
                        <m:e>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1−</m:t>
                              </m:r>
                              <m:r>
                                <m:rPr>
                                  <m:sty m:val="p"/>
                                </m:rPr>
                                <a:rPr lang="en-US" altLang="zh-CN" b="0" i="0" smtClean="0">
                                  <a:latin typeface="Cambria Math" panose="02040503050406030204" pitchFamily="18" charset="0"/>
                                </a:rPr>
                                <m:t>SSIM</m:t>
                              </m:r>
                              <m:d>
                                <m:dPr>
                                  <m:ctrlPr>
                                    <a:rPr lang="en-US" altLang="zh-CN" b="0" i="1" smtClean="0">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b="1" i="1">
                                          <a:latin typeface="Cambria Math" panose="02040503050406030204" pitchFamily="18" charset="0"/>
                                        </a:rPr>
                                        <m:t>𝑰</m:t>
                                      </m:r>
                                    </m:e>
                                    <m:sub>
                                      <m:r>
                                        <a:rPr lang="en-US" altLang="zh-CN" i="1">
                                          <a:latin typeface="Cambria Math" panose="02040503050406030204" pitchFamily="18" charset="0"/>
                                        </a:rPr>
                                        <m:t>0</m:t>
                                      </m:r>
                                    </m:sub>
                                  </m:sSub>
                                  <m:r>
                                    <a:rPr lang="en-US" altLang="zh-CN" b="0" i="1" smtClean="0">
                                      <a:latin typeface="Cambria Math" panose="02040503050406030204" pitchFamily="18" charset="0"/>
                                    </a:rPr>
                                    <m:t>,</m:t>
                                  </m:r>
                                  <m:sSubSup>
                                    <m:sSubSupPr>
                                      <m:ctrlPr>
                                        <a:rPr lang="en-US" altLang="zh-CN" i="1">
                                          <a:latin typeface="Cambria Math" panose="02040503050406030204" pitchFamily="18" charset="0"/>
                                        </a:rPr>
                                      </m:ctrlPr>
                                    </m:sSubSupPr>
                                    <m:e>
                                      <m:acc>
                                        <m:accPr>
                                          <m:chr m:val="̂"/>
                                          <m:ctrlPr>
                                            <a:rPr lang="en-US" altLang="zh-CN" b="1" i="1">
                                              <a:latin typeface="Cambria Math" panose="02040503050406030204" pitchFamily="18" charset="0"/>
                                            </a:rPr>
                                          </m:ctrlPr>
                                        </m:accPr>
                                        <m:e>
                                          <m:r>
                                            <a:rPr lang="en-US" altLang="zh-CN" b="1" i="1">
                                              <a:latin typeface="Cambria Math" panose="02040503050406030204" pitchFamily="18" charset="0"/>
                                            </a:rPr>
                                            <m:t>𝑰</m:t>
                                          </m:r>
                                        </m:e>
                                      </m:acc>
                                    </m:e>
                                    <m:sub>
                                      <m:r>
                                        <a:rPr lang="en-US" altLang="zh-CN" i="1">
                                          <a:latin typeface="Cambria Math" panose="02040503050406030204" pitchFamily="18" charset="0"/>
                                        </a:rPr>
                                        <m:t>0</m:t>
                                      </m:r>
                                    </m:sub>
                                    <m:sup>
                                      <m:r>
                                        <a:rPr lang="en-US" altLang="zh-CN" i="1">
                                          <a:latin typeface="Cambria Math" panose="02040503050406030204" pitchFamily="18" charset="0"/>
                                        </a:rPr>
                                        <m:t>𝑖</m:t>
                                      </m:r>
                                    </m:sup>
                                  </m:sSubSup>
                                </m:e>
                              </m:d>
                            </m:e>
                          </m:d>
                          <m:r>
                            <a:rPr lang="en-US" altLang="zh-CN" b="0"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b="1" i="1">
                                  <a:latin typeface="Cambria Math" panose="02040503050406030204" pitchFamily="18" charset="0"/>
                                </a:rPr>
                                <m:t>𝑴</m:t>
                              </m:r>
                            </m:e>
                            <m:sub>
                              <m:r>
                                <a:rPr lang="en-US" altLang="zh-CN" i="1">
                                  <a:latin typeface="Cambria Math" panose="02040503050406030204" pitchFamily="18" charset="0"/>
                                </a:rPr>
                                <m:t>𝑖</m:t>
                              </m:r>
                            </m:sub>
                          </m:sSub>
                        </m:e>
                      </m:nary>
                    </m:oMath>
                  </m:oMathPara>
                </a14:m>
                <a:endParaRPr lang="en-US" altLang="zh-CN" dirty="0">
                  <a:latin typeface="+mn-lt"/>
                </a:endParaRPr>
              </a:p>
              <a:p>
                <a:pPr marL="0" lvl="1" indent="0">
                  <a:buNone/>
                </a:pPr>
                <a14:m>
                  <m:oMathPara xmlns:m="http://schemas.openxmlformats.org/officeDocument/2006/math">
                    <m:oMathParaPr>
                      <m:jc m:val="centerGroup"/>
                    </m:oMathParaPr>
                    <m:oMath xmlns:m="http://schemas.openxmlformats.org/officeDocument/2006/math">
                      <m:r>
                        <m:rPr>
                          <m:sty m:val="p"/>
                        </m:rPr>
                        <a:rPr lang="en-US" altLang="zh-CN">
                          <a:latin typeface="Cambria Math" panose="02040503050406030204" pitchFamily="18" charset="0"/>
                        </a:rPr>
                        <m:t>SSIM</m:t>
                      </m:r>
                      <m:d>
                        <m:dPr>
                          <m:ctrlPr>
                            <a:rPr lang="en-US" altLang="zh-CN"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e>
                      </m:d>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2</m:t>
                              </m:r>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𝜇</m:t>
                                  </m:r>
                                </m:e>
                                <m:sub>
                                  <m:r>
                                    <a:rPr lang="en-US" altLang="zh-CN" b="0" i="1" smtClean="0">
                                      <a:latin typeface="Cambria Math" panose="02040503050406030204" pitchFamily="18" charset="0"/>
                                    </a:rPr>
                                    <m:t>𝑥</m:t>
                                  </m:r>
                                </m:sub>
                              </m:sSub>
                              <m:sSub>
                                <m:sSubPr>
                                  <m:ctrlPr>
                                    <a:rPr lang="en-US" altLang="zh-CN" i="1">
                                      <a:latin typeface="Cambria Math" panose="02040503050406030204" pitchFamily="18" charset="0"/>
                                    </a:rPr>
                                  </m:ctrlPr>
                                </m:sSubPr>
                                <m:e>
                                  <m:r>
                                    <a:rPr lang="zh-CN" altLang="en-US" i="1">
                                      <a:latin typeface="Cambria Math" panose="02040503050406030204" pitchFamily="18" charset="0"/>
                                    </a:rPr>
                                    <m:t>𝜇</m:t>
                                  </m:r>
                                </m:e>
                                <m:sub>
                                  <m:r>
                                    <a:rPr lang="en-US" altLang="zh-CN" b="0" i="1" smtClean="0">
                                      <a:latin typeface="Cambria Math" panose="02040503050406030204" pitchFamily="18" charset="0"/>
                                    </a:rPr>
                                    <m:t>𝑦</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𝑐</m:t>
                                  </m:r>
                                </m:e>
                                <m:sub>
                                  <m:r>
                                    <a:rPr lang="en-US" altLang="zh-CN" b="0" i="1" smtClean="0">
                                      <a:latin typeface="Cambria Math" panose="02040503050406030204" pitchFamily="18" charset="0"/>
                                    </a:rPr>
                                    <m:t>1</m:t>
                                  </m:r>
                                </m:sub>
                              </m:sSub>
                            </m:e>
                          </m:d>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2</m:t>
                              </m:r>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𝜎</m:t>
                                  </m:r>
                                </m:e>
                                <m:sub>
                                  <m:r>
                                    <a:rPr lang="en-US" altLang="zh-CN" b="0" i="1" smtClean="0">
                                      <a:latin typeface="Cambria Math" panose="02040503050406030204" pitchFamily="18" charset="0"/>
                                    </a:rPr>
                                    <m:t>𝑥𝑦</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𝑐</m:t>
                                  </m:r>
                                </m:e>
                                <m:sub>
                                  <m:r>
                                    <a:rPr lang="en-US" altLang="zh-CN" b="0" i="1" smtClean="0">
                                      <a:latin typeface="Cambria Math" panose="02040503050406030204" pitchFamily="18" charset="0"/>
                                    </a:rPr>
                                    <m:t>2</m:t>
                                  </m:r>
                                </m:sub>
                              </m:sSub>
                            </m:e>
                          </m:d>
                        </m:num>
                        <m:den>
                          <m:d>
                            <m:dPr>
                              <m:ctrlPr>
                                <a:rPr lang="en-US" altLang="zh-CN" b="0" i="1" smtClean="0">
                                  <a:latin typeface="Cambria Math" panose="02040503050406030204" pitchFamily="18" charset="0"/>
                                </a:rPr>
                              </m:ctrlPr>
                            </m:dPr>
                            <m:e>
                              <m:sSubSup>
                                <m:sSubSupPr>
                                  <m:ctrlPr>
                                    <a:rPr lang="en-US" altLang="zh-CN" b="0" i="1" smtClean="0">
                                      <a:latin typeface="Cambria Math" panose="02040503050406030204" pitchFamily="18" charset="0"/>
                                    </a:rPr>
                                  </m:ctrlPr>
                                </m:sSubSupPr>
                                <m:e>
                                  <m:r>
                                    <a:rPr lang="zh-CN" altLang="en-US" b="0" i="1" smtClean="0">
                                      <a:latin typeface="Cambria Math" panose="02040503050406030204" pitchFamily="18" charset="0"/>
                                    </a:rPr>
                                    <m:t>𝜇</m:t>
                                  </m:r>
                                </m:e>
                                <m:sub>
                                  <m:r>
                                    <a:rPr lang="en-US" altLang="zh-CN" b="0" i="1" smtClean="0">
                                      <a:latin typeface="Cambria Math" panose="02040503050406030204" pitchFamily="18" charset="0"/>
                                    </a:rPr>
                                    <m:t>𝑥</m:t>
                                  </m:r>
                                </m:sub>
                                <m:sup>
                                  <m:r>
                                    <a:rPr lang="en-US" altLang="zh-CN" b="0" i="1" smtClean="0">
                                      <a:latin typeface="Cambria Math" panose="02040503050406030204" pitchFamily="18" charset="0"/>
                                    </a:rPr>
                                    <m:t>2</m:t>
                                  </m:r>
                                </m:sup>
                              </m:sSubSup>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a:rPr lang="zh-CN" altLang="en-US" b="0" i="1" smtClean="0">
                                      <a:latin typeface="Cambria Math" panose="02040503050406030204" pitchFamily="18" charset="0"/>
                                    </a:rPr>
                                    <m:t>𝜇</m:t>
                                  </m:r>
                                </m:e>
                                <m:sub>
                                  <m:r>
                                    <a:rPr lang="en-US" altLang="zh-CN" b="0" i="1" smtClean="0">
                                      <a:latin typeface="Cambria Math" panose="02040503050406030204" pitchFamily="18" charset="0"/>
                                    </a:rPr>
                                    <m:t>𝑦</m:t>
                                  </m:r>
                                </m:sub>
                                <m:sup>
                                  <m:r>
                                    <a:rPr lang="en-US" altLang="zh-CN" b="0" i="1" smtClean="0">
                                      <a:latin typeface="Cambria Math" panose="02040503050406030204" pitchFamily="18" charset="0"/>
                                    </a:rPr>
                                    <m:t>2</m:t>
                                  </m:r>
                                </m:sup>
                              </m:sSubSup>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𝑐</m:t>
                                  </m:r>
                                </m:e>
                                <m:sub>
                                  <m:r>
                                    <a:rPr lang="en-US" altLang="zh-CN" i="1">
                                      <a:latin typeface="Cambria Math" panose="02040503050406030204" pitchFamily="18" charset="0"/>
                                    </a:rPr>
                                    <m:t>1</m:t>
                                  </m:r>
                                </m:sub>
                              </m:sSub>
                            </m:e>
                          </m:d>
                          <m:d>
                            <m:dPr>
                              <m:ctrlPr>
                                <a:rPr lang="en-US" altLang="zh-CN" i="1">
                                  <a:latin typeface="Cambria Math" panose="02040503050406030204" pitchFamily="18" charset="0"/>
                                </a:rPr>
                              </m:ctrlPr>
                            </m:dPr>
                            <m:e>
                              <m:sSubSup>
                                <m:sSubSupPr>
                                  <m:ctrlPr>
                                    <a:rPr lang="en-US" altLang="zh-CN" i="1">
                                      <a:latin typeface="Cambria Math" panose="02040503050406030204" pitchFamily="18" charset="0"/>
                                    </a:rPr>
                                  </m:ctrlPr>
                                </m:sSubSupPr>
                                <m:e>
                                  <m:r>
                                    <a:rPr lang="zh-CN" altLang="en-US" i="1">
                                      <a:latin typeface="Cambria Math" panose="02040503050406030204" pitchFamily="18" charset="0"/>
                                    </a:rPr>
                                    <m:t>𝜎</m:t>
                                  </m:r>
                                </m:e>
                                <m:sub>
                                  <m:r>
                                    <a:rPr lang="en-US" altLang="zh-CN" i="1">
                                      <a:latin typeface="Cambria Math" panose="02040503050406030204" pitchFamily="18" charset="0"/>
                                    </a:rPr>
                                    <m:t>𝑥</m:t>
                                  </m:r>
                                </m:sub>
                                <m:sup>
                                  <m:r>
                                    <a:rPr lang="en-US" altLang="zh-CN" i="1">
                                      <a:latin typeface="Cambria Math" panose="02040503050406030204" pitchFamily="18" charset="0"/>
                                    </a:rPr>
                                    <m:t>2</m:t>
                                  </m:r>
                                </m:sup>
                              </m:sSubSup>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r>
                                    <a:rPr lang="zh-CN" altLang="en-US" i="1">
                                      <a:latin typeface="Cambria Math" panose="02040503050406030204" pitchFamily="18" charset="0"/>
                                    </a:rPr>
                                    <m:t>𝜎</m:t>
                                  </m:r>
                                </m:e>
                                <m:sub>
                                  <m:r>
                                    <a:rPr lang="en-US" altLang="zh-CN" i="1">
                                      <a:latin typeface="Cambria Math" panose="02040503050406030204" pitchFamily="18" charset="0"/>
                                    </a:rPr>
                                    <m:t>𝑦</m:t>
                                  </m:r>
                                </m:sub>
                                <m:sup>
                                  <m:r>
                                    <a:rPr lang="en-US" altLang="zh-CN" i="1">
                                      <a:latin typeface="Cambria Math" panose="02040503050406030204" pitchFamily="18" charset="0"/>
                                    </a:rPr>
                                    <m:t>2</m:t>
                                  </m:r>
                                </m:sup>
                              </m:sSubSup>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𝑐</m:t>
                                  </m:r>
                                </m:e>
                                <m:sub>
                                  <m:r>
                                    <a:rPr lang="en-US" altLang="zh-CN" b="0" i="1" smtClean="0">
                                      <a:latin typeface="Cambria Math" panose="02040503050406030204" pitchFamily="18" charset="0"/>
                                    </a:rPr>
                                    <m:t>2</m:t>
                                  </m:r>
                                </m:sub>
                              </m:sSub>
                            </m:e>
                          </m:d>
                        </m:den>
                      </m:f>
                    </m:oMath>
                  </m:oMathPara>
                </a14:m>
                <a:endParaRPr lang="en-US" altLang="zh-CN" dirty="0">
                  <a:latin typeface="+mn-lt"/>
                </a:endParaRPr>
              </a:p>
              <a:p>
                <a:pPr marL="0" lvl="1" indent="0">
                  <a:buNone/>
                </a:pPr>
                <a:r>
                  <a:rPr lang="zh-CN" altLang="en-US" dirty="0">
                    <a:latin typeface="+mn-lt"/>
                  </a:rPr>
                  <a:t>其中</a:t>
                </a:r>
                <a14:m>
                  <m:oMath xmlns:m="http://schemas.openxmlformats.org/officeDocument/2006/math">
                    <m:r>
                      <a:rPr lang="zh-CN" altLang="en-US" b="0" i="1" smtClean="0">
                        <a:latin typeface="Cambria Math" panose="02040503050406030204" pitchFamily="18" charset="0"/>
                      </a:rPr>
                      <m:t>𝜇</m:t>
                    </m:r>
                  </m:oMath>
                </a14:m>
                <a:r>
                  <a:rPr lang="zh-CN" altLang="en-US" dirty="0">
                    <a:latin typeface="+mn-lt"/>
                  </a:rPr>
                  <a:t>，</a:t>
                </a:r>
                <a14:m>
                  <m:oMath xmlns:m="http://schemas.openxmlformats.org/officeDocument/2006/math">
                    <m:sSup>
                      <m:sSupPr>
                        <m:ctrlPr>
                          <a:rPr lang="en-US" altLang="zh-CN" i="1" dirty="0" smtClean="0">
                            <a:latin typeface="Cambria Math" panose="02040503050406030204" pitchFamily="18" charset="0"/>
                          </a:rPr>
                        </m:ctrlPr>
                      </m:sSupPr>
                      <m:e>
                        <m:r>
                          <a:rPr lang="zh-CN" altLang="en-US" i="1" dirty="0" smtClean="0">
                            <a:latin typeface="Cambria Math" panose="02040503050406030204" pitchFamily="18" charset="0"/>
                          </a:rPr>
                          <m:t>𝜎</m:t>
                        </m:r>
                      </m:e>
                      <m:sup>
                        <m:r>
                          <a:rPr lang="en-US" altLang="zh-CN" b="0" i="1" dirty="0" smtClean="0">
                            <a:latin typeface="Cambria Math" panose="02040503050406030204" pitchFamily="18" charset="0"/>
                          </a:rPr>
                          <m:t>2</m:t>
                        </m:r>
                      </m:sup>
                    </m:sSup>
                  </m:oMath>
                </a14:m>
                <a:r>
                  <a:rPr lang="zh-CN" altLang="en-US" dirty="0">
                    <a:latin typeface="+mn-lt"/>
                  </a:rPr>
                  <a:t>表示图像的均值和方差，</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𝑐</m:t>
                        </m:r>
                      </m:e>
                      <m:sub>
                        <m:r>
                          <a:rPr lang="en-US" altLang="zh-CN" i="1">
                            <a:latin typeface="Cambria Math" panose="02040503050406030204" pitchFamily="18" charset="0"/>
                          </a:rPr>
                          <m:t>1</m:t>
                        </m:r>
                      </m:sub>
                    </m:sSub>
                  </m:oMath>
                </a14:m>
                <a:r>
                  <a:rPr lang="zh-CN" altLang="en-US" dirty="0">
                    <a:latin typeface="+mn-lt"/>
                  </a:rPr>
                  <a:t>，</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𝑐</m:t>
                        </m:r>
                      </m:e>
                      <m:sub>
                        <m:r>
                          <a:rPr lang="en-US" altLang="zh-CN" i="1">
                            <a:latin typeface="Cambria Math" panose="02040503050406030204" pitchFamily="18" charset="0"/>
                          </a:rPr>
                          <m:t>2</m:t>
                        </m:r>
                      </m:sub>
                    </m:sSub>
                  </m:oMath>
                </a14:m>
                <a:r>
                  <a:rPr lang="zh-CN" altLang="en-US" dirty="0">
                    <a:latin typeface="+mn-lt"/>
                  </a:rPr>
                  <a:t>是避免数值问题的常数</a:t>
                </a:r>
                <a:endParaRPr lang="en-US" altLang="zh-CN" dirty="0">
                  <a:latin typeface="+mn-lt"/>
                </a:endParaRPr>
              </a:p>
              <a:p>
                <a:pPr lvl="1"/>
                <a:r>
                  <a:rPr lang="zh-CN" altLang="en-US" dirty="0">
                    <a:latin typeface="+mn-lt"/>
                  </a:rPr>
                  <a:t>加入平滑损失项是为了促进图像和深度差异对齐背景下深度信息的连续性。此连续性基于输入参考图像中存在的颜色强度梯度进行评估。平滑度损失</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𝐿</m:t>
                        </m:r>
                      </m:e>
                      <m:sub>
                        <m:r>
                          <m:rPr>
                            <m:sty m:val="p"/>
                          </m:rPr>
                          <a:rPr lang="en-US" altLang="zh-CN" b="0" i="0" smtClean="0">
                            <a:latin typeface="Cambria Math" panose="02040503050406030204" pitchFamily="18" charset="0"/>
                          </a:rPr>
                          <m:t>SM</m:t>
                        </m:r>
                      </m:sub>
                    </m:sSub>
                  </m:oMath>
                </a14:m>
                <a:r>
                  <a:rPr lang="zh-CN" altLang="en-US" dirty="0">
                    <a:latin typeface="+mn-lt"/>
                  </a:rPr>
                  <a:t>的计算定义如下：</a:t>
                </a:r>
                <a:endParaRPr lang="en-US" altLang="zh-CN" dirty="0">
                  <a:latin typeface="+mn-lt"/>
                </a:endParaRPr>
              </a:p>
              <a:p>
                <a:pPr marL="0" lvl="1" indent="0">
                  <a:buNone/>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𝐿</m:t>
                          </m:r>
                        </m:e>
                        <m:sub>
                          <m:r>
                            <m:rPr>
                              <m:sty m:val="p"/>
                            </m:rPr>
                            <a:rPr lang="en-US" altLang="zh-CN" b="0" i="0" smtClean="0">
                              <a:latin typeface="Cambria Math" panose="02040503050406030204" pitchFamily="18" charset="0"/>
                            </a:rPr>
                            <m:t>SM</m:t>
                          </m:r>
                        </m:sub>
                      </m:sSub>
                      <m:r>
                        <a:rPr lang="en-US" altLang="zh-CN" b="0" i="1" smtClean="0">
                          <a:latin typeface="Cambria Math" panose="02040503050406030204" pitchFamily="18" charset="0"/>
                        </a:rPr>
                        <m:t>=</m:t>
                      </m:r>
                      <m:nary>
                        <m:naryPr>
                          <m:chr m:val="∑"/>
                          <m:supHide m:val="on"/>
                          <m:ctrlPr>
                            <a:rPr lang="en-US" altLang="zh-CN" b="0" i="1" smtClean="0">
                              <a:latin typeface="Cambria Math" panose="02040503050406030204" pitchFamily="18" charset="0"/>
                            </a:rPr>
                          </m:ctrlPr>
                        </m:naryPr>
                        <m:sub>
                          <m:r>
                            <m:rPr>
                              <m:sty m:val="p"/>
                              <m:brk m:alnAt="7"/>
                            </m:rPr>
                            <a:rPr lang="en-US" altLang="zh-CN" b="0" i="0" smtClean="0">
                              <a:latin typeface="Cambria Math" panose="02040503050406030204" pitchFamily="18" charset="0"/>
                            </a:rPr>
                            <m:t>x</m:t>
                          </m:r>
                        </m:sub>
                        <m:sup/>
                        <m:e>
                          <m:d>
                            <m:dPr>
                              <m:begChr m:val="|"/>
                              <m:endChr m:val="|"/>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r>
                                    <a:rPr lang="en-US" altLang="zh-CN" b="0" i="1" smtClean="0">
                                      <a:latin typeface="Cambria Math" panose="02040503050406030204" pitchFamily="18" charset="0"/>
                                    </a:rPr>
                                    <m:t>𝑢</m:t>
                                  </m:r>
                                </m:sub>
                              </m:sSub>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𝑑</m:t>
                                  </m:r>
                                </m:e>
                              </m:acc>
                              <m:d>
                                <m:dPr>
                                  <m:ctrlPr>
                                    <a:rPr lang="en-US" altLang="zh-CN" i="1" smtClean="0">
                                      <a:latin typeface="Cambria Math" panose="02040503050406030204" pitchFamily="18" charset="0"/>
                                    </a:rPr>
                                  </m:ctrlPr>
                                </m:dPr>
                                <m:e>
                                  <m:r>
                                    <m:rPr>
                                      <m:sty m:val="p"/>
                                    </m:rPr>
                                    <a:rPr lang="en-US" altLang="zh-CN" b="0" i="0" smtClean="0">
                                      <a:latin typeface="Cambria Math" panose="02040503050406030204" pitchFamily="18" charset="0"/>
                                    </a:rPr>
                                    <m:t>x</m:t>
                                  </m:r>
                                </m:e>
                              </m:d>
                            </m:e>
                          </m:d>
                        </m:e>
                      </m:nary>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𝑒</m:t>
                          </m:r>
                        </m:e>
                        <m:sup>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m:rPr>
                                      <m:sty m:val="p"/>
                                    </m:rPr>
                                    <a:rPr lang="en-US" altLang="zh-CN" b="0" i="1" smtClean="0">
                                      <a:latin typeface="Cambria Math" panose="02040503050406030204" pitchFamily="18" charset="0"/>
                                      <a:ea typeface="Cambria Math" panose="02040503050406030204" pitchFamily="18" charset="0"/>
                                    </a:rPr>
                                    <m:t>∇</m:t>
                                  </m:r>
                                </m:e>
                                <m:sub>
                                  <m:r>
                                    <a:rPr lang="en-US" altLang="zh-CN" b="0" i="1" smtClean="0">
                                      <a:latin typeface="Cambria Math" panose="02040503050406030204" pitchFamily="18" charset="0"/>
                                    </a:rPr>
                                    <m:t>𝑢</m:t>
                                  </m:r>
                                </m:sub>
                              </m:sSub>
                              <m:sSub>
                                <m:sSubPr>
                                  <m:ctrlPr>
                                    <a:rPr lang="en-US" altLang="zh-CN" i="1">
                                      <a:latin typeface="Cambria Math" panose="02040503050406030204" pitchFamily="18" charset="0"/>
                                    </a:rPr>
                                  </m:ctrlPr>
                                </m:sSubPr>
                                <m:e>
                                  <m:r>
                                    <a:rPr lang="en-US" altLang="zh-CN" b="1" i="1">
                                      <a:latin typeface="Cambria Math" panose="02040503050406030204" pitchFamily="18" charset="0"/>
                                    </a:rPr>
                                    <m:t>𝑰</m:t>
                                  </m:r>
                                </m:e>
                                <m:sub>
                                  <m:r>
                                    <a:rPr lang="en-US" altLang="zh-CN" i="1">
                                      <a:latin typeface="Cambria Math" panose="02040503050406030204" pitchFamily="18" charset="0"/>
                                    </a:rPr>
                                    <m:t>0</m:t>
                                  </m:r>
                                </m:sub>
                              </m:sSub>
                              <m:d>
                                <m:dPr>
                                  <m:ctrlPr>
                                    <a:rPr lang="en-US" altLang="zh-CN" i="1" smtClean="0">
                                      <a:latin typeface="Cambria Math" panose="02040503050406030204" pitchFamily="18" charset="0"/>
                                    </a:rPr>
                                  </m:ctrlPr>
                                </m:dPr>
                                <m:e>
                                  <m:r>
                                    <m:rPr>
                                      <m:sty m:val="p"/>
                                      <m:brk m:alnAt="7"/>
                                    </m:rPr>
                                    <a:rPr lang="en-US" altLang="zh-CN">
                                      <a:latin typeface="Cambria Math" panose="02040503050406030204" pitchFamily="18" charset="0"/>
                                    </a:rPr>
                                    <m:t>x</m:t>
                                  </m:r>
                                </m:e>
                              </m:d>
                            </m:e>
                          </m:d>
                        </m:sup>
                      </m:sSup>
                      <m:r>
                        <a:rPr lang="en-US" altLang="zh-CN" b="0" i="1" smtClean="0">
                          <a:latin typeface="Cambria Math" panose="02040503050406030204" pitchFamily="18" charset="0"/>
                        </a:rPr>
                        <m:t>+</m:t>
                      </m:r>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r>
                                <a:rPr lang="en-US" altLang="zh-CN" b="0" i="1" smtClean="0">
                                  <a:latin typeface="Cambria Math" panose="02040503050406030204" pitchFamily="18" charset="0"/>
                                  <a:ea typeface="Cambria Math" panose="02040503050406030204" pitchFamily="18" charset="0"/>
                                </a:rPr>
                                <m:t>𝑣</m:t>
                              </m:r>
                            </m:sub>
                          </m:sSub>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𝑑</m:t>
                              </m:r>
                            </m:e>
                          </m:acc>
                          <m:d>
                            <m:dPr>
                              <m:ctrlPr>
                                <a:rPr lang="en-US" altLang="zh-CN" i="1">
                                  <a:latin typeface="Cambria Math" panose="02040503050406030204" pitchFamily="18" charset="0"/>
                                </a:rPr>
                              </m:ctrlPr>
                            </m:dPr>
                            <m:e>
                              <m:r>
                                <m:rPr>
                                  <m:sty m:val="p"/>
                                </m:rPr>
                                <a:rPr lang="en-US" altLang="zh-CN">
                                  <a:latin typeface="Cambria Math" panose="02040503050406030204" pitchFamily="18" charset="0"/>
                                </a:rPr>
                                <m:t>x</m:t>
                              </m:r>
                            </m:e>
                          </m:d>
                        </m:e>
                      </m:d>
                      <m:sSup>
                        <m:sSupPr>
                          <m:ctrlPr>
                            <a:rPr lang="en-US" altLang="zh-CN" i="1">
                              <a:latin typeface="Cambria Math" panose="02040503050406030204" pitchFamily="18" charset="0"/>
                            </a:rPr>
                          </m:ctrlPr>
                        </m:sSupPr>
                        <m:e>
                          <m:r>
                            <a:rPr lang="en-US" altLang="zh-CN" i="1">
                              <a:latin typeface="Cambria Math" panose="02040503050406030204" pitchFamily="18" charset="0"/>
                            </a:rPr>
                            <m:t>𝑒</m:t>
                          </m:r>
                        </m:e>
                        <m:sup>
                          <m:r>
                            <a:rPr lang="en-US" altLang="zh-CN" i="1">
                              <a:latin typeface="Cambria Math" panose="02040503050406030204" pitchFamily="18" charset="0"/>
                            </a:rPr>
                            <m:t>−</m:t>
                          </m:r>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r>
                                    <a:rPr lang="en-US" altLang="zh-CN" b="0" i="1" smtClean="0">
                                      <a:latin typeface="Cambria Math" panose="02040503050406030204" pitchFamily="18" charset="0"/>
                                      <a:ea typeface="Cambria Math" panose="02040503050406030204" pitchFamily="18" charset="0"/>
                                    </a:rPr>
                                    <m:t>𝑣</m:t>
                                  </m:r>
                                </m:sub>
                              </m:sSub>
                              <m:sSub>
                                <m:sSubPr>
                                  <m:ctrlPr>
                                    <a:rPr lang="en-US" altLang="zh-CN" i="1">
                                      <a:latin typeface="Cambria Math" panose="02040503050406030204" pitchFamily="18" charset="0"/>
                                    </a:rPr>
                                  </m:ctrlPr>
                                </m:sSubPr>
                                <m:e>
                                  <m:r>
                                    <a:rPr lang="en-US" altLang="zh-CN" b="1" i="1">
                                      <a:latin typeface="Cambria Math" panose="02040503050406030204" pitchFamily="18" charset="0"/>
                                    </a:rPr>
                                    <m:t>𝑰</m:t>
                                  </m:r>
                                </m:e>
                                <m:sub>
                                  <m:r>
                                    <a:rPr lang="en-US" altLang="zh-CN" i="1">
                                      <a:latin typeface="Cambria Math" panose="02040503050406030204" pitchFamily="18" charset="0"/>
                                    </a:rPr>
                                    <m:t>0</m:t>
                                  </m:r>
                                </m:sub>
                              </m:sSub>
                              <m:d>
                                <m:dPr>
                                  <m:ctrlPr>
                                    <a:rPr lang="en-US" altLang="zh-CN" i="1">
                                      <a:latin typeface="Cambria Math" panose="02040503050406030204" pitchFamily="18" charset="0"/>
                                    </a:rPr>
                                  </m:ctrlPr>
                                </m:dPr>
                                <m:e>
                                  <m:r>
                                    <m:rPr>
                                      <m:sty m:val="p"/>
                                      <m:brk m:alnAt="7"/>
                                    </m:rPr>
                                    <a:rPr lang="en-US" altLang="zh-CN">
                                      <a:latin typeface="Cambria Math" panose="02040503050406030204" pitchFamily="18" charset="0"/>
                                    </a:rPr>
                                    <m:t>x</m:t>
                                  </m:r>
                                </m:e>
                              </m:d>
                            </m:e>
                          </m:d>
                        </m:sup>
                      </m:sSup>
                    </m:oMath>
                  </m:oMathPara>
                </a14:m>
                <a:endParaRPr lang="en-US" altLang="zh-CN" dirty="0">
                  <a:latin typeface="+mn-lt"/>
                </a:endParaRPr>
              </a:p>
              <a:p>
                <a:pPr marL="0" lvl="1" indent="0">
                  <a:buNone/>
                </a:pPr>
                <a:r>
                  <a:rPr lang="zh-CN" altLang="en-US" dirty="0">
                    <a:latin typeface="+mn-lt"/>
                  </a:rPr>
                  <a:t>其中</a:t>
                </a:r>
                <a14:m>
                  <m:oMath xmlns:m="http://schemas.openxmlformats.org/officeDocument/2006/math">
                    <m:sSub>
                      <m:sSubPr>
                        <m:ctrlPr>
                          <a:rPr lang="en-US" altLang="zh-CN" b="0" i="1" smtClean="0">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r>
                          <a:rPr lang="en-US" altLang="zh-CN" b="0" i="1" smtClean="0">
                            <a:latin typeface="Cambria Math" panose="02040503050406030204" pitchFamily="18" charset="0"/>
                          </a:rPr>
                          <m:t>𝑢</m:t>
                        </m:r>
                      </m:sub>
                    </m:sSub>
                  </m:oMath>
                </a14:m>
                <a:r>
                  <a:rPr lang="zh-CN" altLang="en-US" dirty="0">
                    <a:latin typeface="+mn-lt"/>
                  </a:rPr>
                  <a:t>和</a:t>
                </a:r>
                <a14:m>
                  <m:oMath xmlns:m="http://schemas.openxmlformats.org/officeDocument/2006/math">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r>
                          <a:rPr lang="en-US" altLang="zh-CN" i="1">
                            <a:latin typeface="Cambria Math" panose="02040503050406030204" pitchFamily="18" charset="0"/>
                            <a:ea typeface="Cambria Math" panose="02040503050406030204" pitchFamily="18" charset="0"/>
                          </a:rPr>
                          <m:t>𝑣</m:t>
                        </m:r>
                      </m:sub>
                    </m:sSub>
                  </m:oMath>
                </a14:m>
                <a:r>
                  <a:rPr lang="zh-CN" altLang="en-US" dirty="0">
                    <a:latin typeface="+mn-lt"/>
                  </a:rPr>
                  <a:t>分别指沿</a:t>
                </a:r>
                <a14:m>
                  <m:oMath xmlns:m="http://schemas.openxmlformats.org/officeDocument/2006/math">
                    <m:r>
                      <m:rPr>
                        <m:sty m:val="p"/>
                        <m:brk m:alnAt="7"/>
                      </m:rPr>
                      <a:rPr lang="en-US" altLang="zh-CN">
                        <a:latin typeface="Cambria Math" panose="02040503050406030204" pitchFamily="18" charset="0"/>
                      </a:rPr>
                      <m:t>x</m:t>
                    </m:r>
                  </m:oMath>
                </a14:m>
                <a:r>
                  <a:rPr lang="zh-CN" altLang="en-US" dirty="0">
                    <a:latin typeface="+mn-lt"/>
                  </a:rPr>
                  <a:t>轴和</a:t>
                </a:r>
                <a14:m>
                  <m:oMath xmlns:m="http://schemas.openxmlformats.org/officeDocument/2006/math">
                    <m:r>
                      <m:rPr>
                        <m:sty m:val="p"/>
                      </m:rPr>
                      <a:rPr lang="en-US" altLang="zh-CN" b="0" i="0" smtClean="0">
                        <a:latin typeface="Cambria Math" panose="02040503050406030204" pitchFamily="18" charset="0"/>
                      </a:rPr>
                      <m:t>y</m:t>
                    </m:r>
                  </m:oMath>
                </a14:m>
                <a:r>
                  <a:rPr lang="zh-CN" altLang="en-US" dirty="0">
                    <a:latin typeface="+mn-lt"/>
                  </a:rPr>
                  <a:t>轴的梯度，</a:t>
                </a:r>
                <a14:m>
                  <m:oMath xmlns:m="http://schemas.openxmlformats.org/officeDocument/2006/math">
                    <m:acc>
                      <m:accPr>
                        <m:chr m:val="̃"/>
                        <m:ctrlPr>
                          <a:rPr lang="zh-CN" altLang="en-US" i="1" smtClean="0">
                            <a:latin typeface="Cambria Math" panose="02040503050406030204" pitchFamily="18" charset="0"/>
                          </a:rPr>
                        </m:ctrlPr>
                      </m:accPr>
                      <m:e>
                        <m:r>
                          <a:rPr lang="en-US" altLang="zh-CN" b="0" i="1" smtClean="0">
                            <a:latin typeface="Cambria Math" panose="02040503050406030204" pitchFamily="18" charset="0"/>
                          </a:rPr>
                          <m:t>𝑑</m:t>
                        </m:r>
                      </m:e>
                    </m:acc>
                    <m:r>
                      <a:rPr lang="en-US" altLang="zh-CN" b="0" i="1" smtClean="0">
                        <a:latin typeface="Cambria Math" panose="02040503050406030204" pitchFamily="18" charset="0"/>
                      </a:rPr>
                      <m:t>=</m:t>
                    </m:r>
                    <m:r>
                      <a:rPr lang="en-US" altLang="zh-CN" b="0" i="1" smtClean="0">
                        <a:latin typeface="Cambria Math" panose="02040503050406030204" pitchFamily="18" charset="0"/>
                      </a:rPr>
                      <m:t>𝑑</m:t>
                    </m:r>
                    <m:r>
                      <a:rPr lang="en-US" altLang="zh-CN" b="0" i="1" smtClean="0">
                        <a:latin typeface="Cambria Math" panose="02040503050406030204" pitchFamily="18" charset="0"/>
                      </a:rPr>
                      <m:t>/</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𝑑</m:t>
                        </m:r>
                      </m:e>
                    </m:acc>
                  </m:oMath>
                </a14:m>
                <a:r>
                  <a:rPr lang="zh-CN" altLang="en-US" dirty="0">
                    <a:latin typeface="+mn-lt"/>
                  </a:rPr>
                  <a:t>是均值归一化的逆深度，</a:t>
                </a:r>
                <a14:m>
                  <m:oMath xmlns:m="http://schemas.openxmlformats.org/officeDocument/2006/math">
                    <m:r>
                      <a:rPr lang="en-US" altLang="zh-CN" i="1" dirty="0" smtClean="0">
                        <a:latin typeface="Cambria Math" panose="02040503050406030204" pitchFamily="18" charset="0"/>
                      </a:rPr>
                      <m:t>𝑀</m:t>
                    </m:r>
                  </m:oMath>
                </a14:m>
                <a:r>
                  <a:rPr lang="zh-CN" altLang="en-US" dirty="0">
                    <a:latin typeface="+mn-lt"/>
                  </a:rPr>
                  <a:t>表示参考图像中有效像素的集合</a:t>
                </a:r>
                <a:endParaRPr lang="en-US" altLang="zh-CN" dirty="0">
                  <a:latin typeface="+mn-lt"/>
                </a:endParaRPr>
              </a:p>
            </p:txBody>
          </p:sp>
        </mc:Choice>
        <mc:Fallback xmlns="">
          <p:sp>
            <p:nvSpPr>
              <p:cNvPr id="3" name="ee4pContent1">
                <a:extLst>
                  <a:ext uri="{FF2B5EF4-FFF2-40B4-BE49-F238E27FC236}">
                    <a16:creationId xmlns:a16="http://schemas.microsoft.com/office/drawing/2014/main" id="{04F53F21-5403-9583-31EA-A2480B971456}"/>
                  </a:ext>
                </a:extLst>
              </p:cNvPr>
              <p:cNvSpPr txBox="1">
                <a:spLocks noRot="1" noChangeAspect="1" noMove="1" noResize="1" noEditPoints="1" noAdjustHandles="1" noChangeArrowheads="1" noChangeShapeType="1" noTextEdit="1"/>
              </p:cNvSpPr>
              <p:nvPr>
                <p:custDataLst>
                  <p:tags r:id="rId6"/>
                </p:custDataLst>
              </p:nvPr>
            </p:nvSpPr>
            <p:spPr>
              <a:xfrm>
                <a:off x="838199" y="1690689"/>
                <a:ext cx="10515599" cy="4339175"/>
              </a:xfrm>
              <a:prstGeom prst="rect">
                <a:avLst/>
              </a:prstGeom>
              <a:blipFill>
                <a:blip r:embed="rId7"/>
                <a:stretch>
                  <a:fillRect l="-232" b="-140"/>
                </a:stretch>
              </a:blipFill>
              <a:ln w="9525" cmpd="sng">
                <a:solidFill>
                  <a:schemeClr val="accent1">
                    <a:lumMod val="100000"/>
                  </a:schemeClr>
                </a:solidFill>
                <a:prstDash val="solid"/>
              </a:ln>
            </p:spPr>
            <p:txBody>
              <a:bodyPr/>
              <a:lstStyle/>
              <a:p>
                <a:r>
                  <a:rPr lang="en-US">
                    <a:noFill/>
                  </a:rPr>
                  <a:t> </a:t>
                </a:r>
              </a:p>
            </p:txBody>
          </p:sp>
        </mc:Fallback>
      </mc:AlternateContent>
    </p:spTree>
    <p:extLst>
      <p:ext uri="{BB962C8B-B14F-4D97-AF65-F5344CB8AC3E}">
        <p14:creationId xmlns:p14="http://schemas.microsoft.com/office/powerpoint/2010/main" val="139205700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EE4P_STYLE_ID" val="6cd991bf-f022-4378-96e7-2c338aeb3f5a"/>
  <p:tag name="EE4P_AGENDAWIZARD_UPDATEPAGENUMBERS" val="1"/>
  <p:tag name="THINKCELLUNDODONOTDELETE" val="0"/>
  <p:tag name="EE4P_AGENDAWIZARD" val="&lt;ee4p&gt;&lt;layouts&gt;&lt;layout name=&quot;Box 1&quot; id=&quot;1_1&quot;&gt;&lt;standard&gt;&lt;textframe horizontalAnchor=&quot;1&quot; marginBottom=&quot;6&quot; marginLeft=&quot;0&quot; marginRight=&quot;0&quot; marginTop=&quot;6&quot; orientation=&quot;1&quot; verticalAnchor=&quot;1&quot; /&gt;&lt;font name=&quot;+mn-lt&quot; bold=&quot;0&quot; italic=&quot;0&quot; color=&quot;13&quot; /&gt;&lt;paragraphformat firstLineIndent=&quot;0&quot; leftIndent=&quot;0&quot; rightIndent=&quot;0&quot; lineRuleBefore=&quot;&quot; lineRuleWithin=&quot;&quot; lineRuleAfter=&quot;&quot; spaceBefore=&quot;&quot; spaceWithin=&quot;&quot; spaceAfter=&quot;&quot; /&gt;&lt;fill visible=&quot;0&quot; /&gt;&lt;line visible=&quot;0&quot; /&gt;&lt;shadow visible=&quot;0&quot; /&gt;&lt;bulletformat visible=&quot;0&quot; /&gt;&lt;/standard&gt;&lt;agenda name=&quot;New Agenda&quot; title=&quot;Agenda&quot; subtitle=&quot;&quot; sizingModeId=&quot;2&quot; fontSize=&quot;16&quot; fontSizeAuto=&quot;1&quot; startTime=&quot;540&quot; timeFormatId=&quot;1&quot; startItemNo=&quot;1&quot; createSingleAgendaSlide=&quot;1&quot; createSeparatingSlides=&quot;1&quot; createBackupSlide=&quot;1&quot; /&gt;&lt;columns&gt;&lt;column field=&quot;itemno&quot; label=&quot;No.&quot; checked=&quot;1&quot; leftSpacing=&quot;0&quot; rightSpacing=&quot;0&quot; dock=&quot;1&quot; fixedWidth=&quot;31.50472&quot; /&gt;&lt;column field=&quot;topic&quot; label=&quot;Topic&quot; leftSpacing=&quot;5&quot; rightDistribute=&quot;1&quot; dock=&quot;1&quot; /&gt;&lt;column field=&quot;responsible&quot; label=&quot;Responsible&quot; visible=&quot;1&quot; checked=&quot;1&quot; leftSpacing=&quot;10&quot; rightDistribute=&quot;1&quot; dock=&quot;1&quot; /&gt;&lt;column field=&quot;freecolumn&quot; label=&quot;&quot; visible=&quot;1&quot; checked=&quot;0&quot; leftSpacing=&quot;10&quot; rightDistribute=&quot;1&quot; dock=&quot;1&quot; /&gt;&lt;column field=&quot;timeslot&quot; label=&quot;Time Slot&quot; visible=&quot;1&quot; checked=&quot;1&quot; leftSpacing=&quot;10&quot; rightSpacing=&quot;6&quot; dock=&quot;2&quot; /&gt;&lt;column field=&quot;pageno&quot; label=&quot;Page No.&quot; visible=&quot;1&quot; checked=&quot;0&quot; leftSpacing=&quot;10&quot; rightSpacing=&quot;6&quot; dock=&quot;2&quot; /&gt;&lt;/columns&gt;&lt;position left=&quot;40.49992&quot; top=&quot;135.25&quot; width=&quot;878.8124&quot; height=&quot;350.25&quot; /&gt;&lt;!--&#10;      &lt;subtitle&gt;&#10;        &lt;position left=&quot;31.25&quot; top=&quot;92.00031&quot; width=&quot;657.75&quot; height=&quot;19.25&quot;/&gt;&#10;        &lt;font size=&quot;16&quot;/&gt;&#10;        &lt;textframe marginBottom=&quot;0&quot; marginTop=&quot;0&quot;/&gt;&#10;        &lt;paragraphformat alignment=&quot;1&quot;/&gt;&#10;      &lt;/subtitle&gt;&#10;      --&gt;&lt;settings allowedSizingModeIds=&quot;1|2&quot; allowedFontSizes=&quot;8|9|10|10.5|11|12|14|16|18&quot; allowedTimeFormatIds=&quot;1|2|3&quot; slideLayout=&quot;11&quot; customLayoutName=&quot;Nur Titel|Title Only&quot; customLayoutIndex=&quot;&quot; showBreak=&quot;1&quot; singleAgendaSlideSelected=&quot;0&quot; backupSlideTitle=&quot;Backup: %agendaName%&quot; topMargin=&quot;0&quot; leftMargin=&quot;0&quot; allowedLevels=&quot;4&quot; itemNoFormats=&quot;{1}¦{1}.{2}¦{3:alphaLC}¦{3:alphaLC}.{4:alphaLC}&quot; /&gt;&lt;!-- Agenda item formats --&gt;&lt;cases&gt;&lt;case level=&quot;1&quot; selected=&quot;0&quot; break=&quot;0&quot; topMinSpacing=&quot;5&quot; topMaxSpacing=&quot;5&quot; bottomMinSpacing=&quot;0&quot; bottomMaxSpacing=&quot;0&quot;&gt;&lt;element field=&quot;itemno&quot; type=&quot;autoshape&quot; autoShapeType=&quot;1&quot; indent=&quot;(level-1)*(itemSingleHeight+topicLeftSpacing)&quot; indentType=&quot;1&quot;&gt;&lt;textframe marginLeft=&quot;6&quot; marginRight=&quot;6&quot; verticalAnchor=&quot;3&quot; /&gt;&lt;paragraphformat alignment=&quot;2&quot; /&gt;&lt;fill foreColor=&quot;5&quot; visible=&quot;1&quot; /&gt;&lt;font bold=&quot;1&quot; color=&quot;14&quot; /&gt;&lt;/element&gt;&lt;element field=&quot;topic&quot; type=&quot;autoshape&quot; autoShapeType=&quot;1&quot; indent=&quot;(level-1)*(itemSingleHeight+topicLeftSpacing)&quot; indentType=&quot;2&quot;&gt;&lt;paragraphformat alignment=&quot;1&quot; /&gt;&lt;textframe marginLeft=&quot;6&quot; /&gt;&lt;font bold=&quot;1&quot; /&gt;&lt;/element&gt;&lt;element field=&quot;responsible&quot; type=&quot;autoshape&quot; autoShapeType=&quot;1&quot; indent=&quot;(level-1)*(itemSingleHeight+topicLeftSpacing)&quot; indentType=&quot;1&quot;&gt;&lt;paragraphformat alignment=&quot;1&quot; /&gt;&lt;/element&gt;&lt;element field=&quot;freecolumn&quot; type=&quot;autoshape&quot; autoShapeType=&quot;1&quot; indent=&quot;(level-1)*(itemSingleHeight+topicLeftSpacing)&quot; indentType=&quot;1&quot;&gt;&lt;paragraphformat alignment=&quot;1&quot; /&gt;&lt;/element&gt;&lt;element field=&quot;timeslot&quot; type=&quot;autoshape&quot; autoShapeType=&quot;1&quot;&gt;&lt;paragraphformat alignment=&quot;1&quot; /&gt;&lt;/element&gt;&lt;element field=&quot;pageno&quot; type=&quot;autoshape&quot; autoShapeType=&quot;1&quot;&gt;&lt;paragraphformat alignment=&quot;3&quot; /&gt;&lt;/element&gt;&lt;/case&gt;&lt;case level=&quot;1&quot; selected=&quot;1&quot; break=&quot;0&quot; topMinSpacing=&quot;5&quot; topMaxSpacing=&quot;5&quot; bottomMinSpacing=&quot;0&quot; bottomMaxSpacing=&quot;0&quot;&gt;&lt;element type=&quot;autoshape&quot; autoShapeType=&quot;1&quot; value=&quot;&quot;&gt;&lt;position left=&quot;level*(itemSingleHeight+topicLeftSpacing)&quot; top=&quot;0&quot; width=&quot;agendaWidth-topicLeftSpacing-itemNoWidth-(level-1)*(itemSingleHeight+topicLeftSpacing)&quot; height=&quot;itemHeight&quot; /&gt;&lt;fill foreColor=&quot;#D9D9D9&quot; visible=&quot;1&quot; /&gt;&lt;/element&gt;&lt;element field=&quot;itemno&quot; type=&quot;autoshape&quot; autoShapeType=&quot;1&quot; indent=&quot;(level-1)*(itemSingleHeight+topicLeftSpacing)&quot; indentType=&quot;1&quot;&gt;&lt;textframe marginLeft=&quot;6&quot; marginRight=&quot;6&quot; verticalAnchor=&quot;3&quot; /&gt;&lt;paragraphformat alignment=&quot;2&quot; /&gt;&lt;fill foreColor=&quot;5&quot; visible=&quot;1&quot; /&gt;&lt;font bold=&quot;1&quot; color=&quot;14&quot; /&gt;&lt;/element&gt;&lt;element field=&quot;topic&quot; type=&quot;autoshape&quot; autoShapeType=&quot;1&quot; indent=&quot;(level-1)*(itemSingleHeight+topicLeftSpacing)&quot; indentType=&quot;2&quot;&gt;&lt;paragraphformat alignment=&quot;1&quot; /&gt;&lt;font bold=&quot;1&quot; /&gt;&lt;textframe marginLeft=&quot;6&quot; /&gt;&lt;/element&gt;&lt;element field=&quot;responsible&quot; type=&quot;autoshape&quot; autoShapeType=&quot;1&quot; indent=&quot;(level-1)*(itemSingleHeight+topicLeftSpacing)&quot; indentType=&quot;1&quot;&gt;&lt;paragraphformat alignment=&quot;1&quot; /&gt;&lt;/element&gt;&lt;element field=&quot;freecolumn&quot; type=&quot;autoshape&quot; autoShapeType=&quot;1&quot; indent=&quot;(level-1)*(itemSingleHeight+topicLeftSpacing)&quot; indentType=&quot;1&quot;&gt;&lt;paragraphformat alignment=&quot;1&quot; /&gt;&lt;/element&gt;&lt;element field=&quot;timeslot&quot; type=&quot;autoshape&quot; autoShapeType=&quot;1&quot;&gt;&lt;paragraphformat alignment=&quot;1&quot; /&gt;&lt;/element&gt;&lt;element field=&quot;pageno&quot; type=&quot;autoshape&quot; autoShapeType=&quot;1&quot;&gt;&lt;paragraphformat alignment=&quot;3&quot; /&gt;&lt;/element&gt;&lt;/case&gt;&lt;case level=&quot;1&quot; selected=&quot;0&quot; break=&quot;1&quot; topMinSpacing=&quot;5&quot; topMaxSpacing=&quot;5&quot; bottomMinSpacing=&quot;0&quot; bottomMaxSpacing=&quot;0&quot;&gt;&lt;element field=&quot;topic&quot; type=&quot;autoshape&quot; autoShapeType=&quot;1&quot; indent=&quot;(level-1)*(itemSingleHeight+topicLeftSpacing)&quot; indentType=&quot;2&quot;&gt;&lt;paragraphformat alignment=&quot;1&quot; /&gt;&lt;textframe marginLeft=&quot;6&quot; /&gt;&lt;font bold=&quot;1&quot; italic=&quot;1&quot; /&gt;&lt;/element&gt;&lt;element field=&quot;responsible&quot; type=&quot;autoshape&quot; autoShapeType=&quot;1&quot; indent=&quot;(level-1)*(itemSingleHeight+topicLeftSpacing)&quot; indentType=&quot;1&quot;&gt;&lt;paragraphformat alignment=&quot;1&quot; /&gt;&lt;font italic=&quot;1&quot; /&gt;&lt;/element&gt;&lt;element field=&quot;freecolumn&quot; type=&quot;autoshape&quot; autoShapeType=&quot;1&quot; indent=&quot;(level-1)*(itemSingleHeight+topicLeftSpacing)&quot; indentType=&quot;1&quot;&gt;&lt;paragraphformat alignment=&quot;1&quot; /&gt;&lt;font italic=&quot;1&quot; /&gt;&lt;/element&gt;&lt;element field=&quot;timeslot&quot; type=&quot;autoshape&quot; autoShapeType=&quot;1&quot;&gt;&lt;paragraphformat alignment=&quot;1&quot; /&gt;&lt;font italic=&quot;1&quot; /&gt;&lt;/element&gt;&lt;element field=&quot;pageno&quot; type=&quot;autoshape&quot; autoShapeType=&quot;1&quot;&gt;&lt;paragraphformat alignment=&quot;3&quot; /&gt;&lt;font italic=&quot;1&quot; /&gt;&lt;/element&gt;&lt;/case&gt;&lt;case level=&quot;1&quot; selected=&quot;1&quot; break=&quot;1&quot; topMinSpacing=&quot;5&quot; topMaxSpacing=&quot;5&quot; bottomMinSpacing=&quot;0&quot; bottomMaxSpacing=&quot;0&quot;&gt;&lt;element type=&quot;autoshape&quot; autoShapeType=&quot;1&quot; value=&quot;&quot;&gt;&lt;position left=&quot;level*(itemSingleHeight+topicLeftSpacing)&quot; top=&quot;0&quot; width=&quot;agendaWidth-topicLeftSpacing-itemNoWidth-(level-1)*(itemSingleHeight+topicLeftSpacing)&quot; height=&quot;itemHeight&quot; /&gt;&lt;fill foreColor=&quot;#D9D9D9&quot; visible=&quot;1&quot; /&gt;&lt;/element&gt;&lt;element field=&quot;topic&quot; type=&quot;autoshape&quot; autoShapeType=&quot;1&quot; indent=&quot;(level-1)*(itemSingleHeight+topicLeftSpacing)&quot; indentType=&quot;2&quot;&gt;&lt;paragraphformat alignment=&quot;1&quot; /&gt;&lt;font bold=&quot;1&quot; italic=&quot;1&quot; /&gt;&lt;textframe marginLeft=&quot;6&quot; /&gt;&lt;/element&gt;&lt;element field=&quot;responsible&quot; type=&quot;autoshape&quot; autoShapeType=&quot;1&quot; indent=&quot;(level-1)*(itemSingleHeight+topicLeftSpacing)&quot; indentType=&quot;1&quot;&gt;&lt;paragraphformat alignment=&quot;1&quot; /&gt;&lt;font italic=&quot;1&quot; /&gt;&lt;/element&gt;&lt;element field=&quot;freecolumn&quot; type=&quot;autoshape&quot; autoShapeType=&quot;1&quot; indent=&quot;(level-1)*(itemSingleHeight+topicLeftSpacing)&quot; indentType=&quot;1&quot;&gt;&lt;paragraphformat alignment=&quot;1&quot; /&gt;&lt;font italic=&quot;1&quot; /&gt;&lt;/element&gt;&lt;element field=&quot;timeslot&quot; type=&quot;autoshape&quot; autoShapeType=&quot;1&quot;&gt;&lt;paragraphformat alignment=&quot;1&quot; /&gt;&lt;font italic=&quot;1&quot; /&gt;&lt;/element&gt;&lt;element field=&quot;pageno&quot; type=&quot;autoshape&quot; autoShapeType=&quot;1&quot;&gt;&lt;paragraphformat alignment=&quot;3&quot; /&gt;&lt;font italic=&quot;1&quot; /&gt;&lt;/element&gt;&lt;/case&gt;&lt;/cases&gt;&lt;!-- Elements on slide independent of items --&gt;&lt;elements&gt;&lt;!--&#10;        &lt;element type=&quot;textbox&quot; zOrder=&quot;1&quot; value=&quot;test&quot;&gt;&#10;          &lt;position left=&quot;0&quot; top=&quot;0&quot; width=&quot;30&quot; height=&quot;30&quot;/&gt;&#10;        &lt;/element&gt;&#10;      --&gt;&lt;/elements&gt;&lt;/layout&gt;&lt;/layouts&gt;&lt;contents&gt;&lt;agenda name=&quot;MVS&quot; title=&quot;MVS&quot; subtitle=&quot;&quot; sizingModeId=&quot;2&quot; fontSize=&quot;16&quot; fontSizeAuto=&quot;1&quot; startTime=&quot;540&quot; timeFormatId=&quot;1&quot; startItemNo=&quot;1&quot; createSingleAgendaSlide=&quot;1&quot; createSeparatingSlides=&quot;1&quot; createBackupSlide=&quot;0&quot; layoutId=&quot;1_1&quot; hideSeparatingSlides=&quot;0&quot; createSections=&quot;1&quot; singleSlideId=&quot;34ce8e2c-6fa6-4a85-8197-f9966fba1779&quot; backupSlideId=&quot;&quot;&gt;&lt;columns leftSpacing=&quot;0&quot; rightSpacing=&quot;0&quot;&gt;&lt;column field=&quot;itemno&quot; label=&quot;No.&quot; checked=&quot;1&quot; leftSpacing=&quot;0&quot; rightSpacing=&quot;0&quot; dock=&quot;1&quot; fixedWidth=&quot;31.50472&quot; /&gt;&lt;column field=&quot;topic&quot; label=&quot;Topic&quot; leftSpacing=&quot;5&quot; rightDistribute=&quot;1&quot; dock=&quot;1&quot; rightSpacing=&quot;531.934&quot; /&gt;&lt;column field=&quot;responsible&quot; label=&quot;Responsible&quot; visible=&quot;1&quot; checked=&quot;0&quot; leftSpacing=&quot;10&quot; rightDistribute=&quot;1&quot; dock=&quot;1&quot; /&gt;&lt;column field=&quot;freecolumn&quot; label=&quot;&quot; visible=&quot;1&quot; checked=&quot;0&quot; leftSpacing=&quot;10&quot; rightDistribute=&quot;1&quot; dock=&quot;1&quot; /&gt;&lt;column field=&quot;timeslot&quot; label=&quot;Time Slot&quot; visible=&quot;1&quot; checked=&quot;0&quot; leftSpacing=&quot;10&quot; rightSpacing=&quot;6&quot; dock=&quot;2&quot; /&gt;&lt;column field=&quot;pageno&quot; label=&quot;Page No.&quot; visible=&quot;1&quot; checked=&quot;1&quot; leftSpacing=&quot;10&quot; rightSpacing=&quot;6&quot; dock=&quot;2&quot; /&gt;&lt;/columns&gt;&lt;items&gt;&lt;item duration=&quot;30&quot; id=&quot;9c941209-720b-42eb-b2ec-e1a366a9a64f&quot; parentId=&quot;&quot; level=&quot;1&quot; generateAgendaSlide=&quot;1&quot; showAgendaItem=&quot;1&quot; isBreak=&quot;0&quot; topic=&quot;Introduction&quot; agendaSlideId=&quot;76084de4-10f5-4c05-946e-d9524c7a6235&quot; sectionId=&quot;{637E6806-6333-4E52-B7F3-BF6EA9F20107}&quot; /&gt;&lt;item duration=&quot;30&quot; id=&quot;3c6c865f-f5a6-4af4-9fda-6948e46aee9d&quot; parentId=&quot;&quot; level=&quot;1&quot; generateAgendaSlide=&quot;1&quot; showAgendaItem=&quot;1&quot; isBreak=&quot;0&quot; topic=&quot;Preliminaries&quot; agendaSlideId=&quot;9990acd5-2cb4-45f6-82ce-d8e583c6b0d3&quot; sectionId=&quot;{069670B0-32C9-4D31-A922-C9B11834644C}&quot; /&gt;&lt;item duration=&quot;30&quot; id=&quot;6463fe9b-6e6f-4f46-8e9b-fdcd505c4aaa&quot; parentId=&quot;&quot; level=&quot;1&quot; generateAgendaSlide=&quot;1&quot; showAgendaItem=&quot;1&quot; isBreak=&quot;0&quot; topic=&quot;Depth Estimation&quot; agendaSlideId=&quot;57f756fa-0a0d-4faf-86b4-61abd619b9a9&quot; sectionId=&quot;{87623635-51BF-431E-9494-0954B919BEA8}&quot; /&gt;&lt;item duration=&quot;30&quot; id=&quot;d5ade8ba-1a5d-4f4b-aeb7-9d1588f1985f&quot; parentId=&quot;6463fe9b-6e6f-4f46-8e9b-fdcd505c4aaa&quot; level=&quot;2&quot; generateAgendaSlide=&quot;1&quot; showAgendaItem=&quot;1&quot; isBreak=&quot;0&quot; topic=&quot;Supervised&quot; agendaSlideId=&quot;34d24309-caa5-47f8-8eb5-626844a84e7c&quot; sectionId=&quot;{5F74BCA0-7BF3-4D31-9DFA-2F90E7600D7B}&quot; /&gt;&lt;item duration=&quot;30&quot; id=&quot;462953bc-cc0c-4e1d-962a-dfaea8b0b82f&quot; parentId=&quot;6463fe9b-6e6f-4f46-8e9b-fdcd505c4aaa&quot; level=&quot;2&quot; generateAgendaSlide=&quot;1&quot; showAgendaItem=&quot;1&quot; isBreak=&quot;0&quot; topic=&quot;Unsupervised &amp;amp; Semi-supervised&quot; agendaSlideId=&quot;0db287d0-d46b-49b7-b57a-948c6eb26d4d&quot; sectionId=&quot;{61359E78-D26C-49D3-BFB2-FD5A57B162FA}&quot; /&gt;&lt;item duration=&quot;30&quot; id=&quot;63ea3084-398f-406b-b849-60bcaaac9150&quot; parentId=&quot;&quot; level=&quot;1&quot; generateAgendaSlide=&quot;1&quot; showAgendaItem=&quot;1&quot; isBreak=&quot;0&quot; topic=&quot;None Depth Estimation&quot; agendaSlideId=&quot;74c0b988-9e18-455e-b196-9685cd0b85bd&quot; sectionId=&quot;{B8BC3ECF-9401-40D7-A64A-D807933B57C6}&quot; /&gt;&lt;item duration=&quot;30&quot; id=&quot;2e3e094f-a453-4b18-9822-9822f5db8ff9&quot; parentId=&quot;&quot; level=&quot;1&quot; generateAgendaSlide=&quot;1&quot; showAgendaItem=&quot;1&quot; isBreak=&quot;0&quot; topic=&quot;Discussions&quot; agendaSlideId=&quot;5bbeccca-bead-4fab-949a-86055cf9ea7e&quot; sectionId=&quot;{E76C1359-7CF5-4D7C-83DC-BAD21E8B5E63}&quot; /&gt;&lt;item duration=&quot;30&quot; id=&quot;11a270ba-7449-4cfc-b112-775ff341b6ee&quot; parentId=&quot;&quot; level=&quot;1&quot; generateAgendaSlide=&quot;1&quot; showAgendaItem=&quot;1&quot; isBreak=&quot;0&quot; topic=&quot;Conclusion&quot; agendaSlideId=&quot;bfbc024c-c859-49ab-aab7-ef408c11f3ea&quot; sectionId=&quot;{4FDACACF-BC08-4776-A2CD-87FFBE2111A3}&quot; /&gt;&lt;/items&gt;&lt;/agenda&gt;&lt;agenda name=&quot;Preliminaries&quot; title=&quot;Preliminaries&quot; subtitle=&quot;&quot; sizingModeId=&quot;2&quot; fontSize=&quot;16&quot; fontSizeAuto=&quot;1&quot; startTime=&quot;540&quot; timeFormatId=&quot;1&quot; startItemNo=&quot;1&quot; createSingleAgendaSlide=&quot;0&quot; createSeparatingSlides=&quot;1&quot; createBackupSlide=&quot;0&quot; layoutId=&quot;1_1&quot; hideSeparatingSlides=&quot;0&quot; createSections=&quot;0&quot; singleSlideId=&quot;&quot;&gt;&lt;columns leftSpacing=&quot;0&quot; rightSpacing=&quot;0&quot;&gt;&lt;column field=&quot;itemno&quot; label=&quot;No.&quot; checked=&quot;1&quot; leftSpacing=&quot;0&quot; rightSpacing=&quot;0&quot; dock=&quot;1&quot; fixedWidth=&quot;31.50472&quot; /&gt;&lt;column field=&quot;topic&quot; label=&quot;Topic&quot; leftSpacing=&quot;5&quot; rightDistribute=&quot;1&quot; dock=&quot;1&quot; rightSpacing=&quot;623.8495&quot; /&gt;&lt;column field=&quot;responsible&quot; label=&quot;Responsible&quot; visible=&quot;1&quot; checked=&quot;0&quot; leftSpacing=&quot;10&quot; rightDistribute=&quot;1&quot; dock=&quot;1&quot; /&gt;&lt;column field=&quot;freecolumn&quot; label=&quot;&quot; visible=&quot;1&quot; checked=&quot;0&quot; leftSpacing=&quot;10&quot; rightDistribute=&quot;1&quot; dock=&quot;1&quot; /&gt;&lt;column field=&quot;timeslot&quot; label=&quot;Time Slot&quot; visible=&quot;1&quot; checked=&quot;0&quot; leftSpacing=&quot;10&quot; rightSpacing=&quot;6&quot; dock=&quot;2&quot; /&gt;&lt;column field=&quot;pageno&quot; label=&quot;Page No.&quot; visible=&quot;1&quot; checked=&quot;1&quot; leftSpacing=&quot;10&quot; rightSpacing=&quot;6&quot; dock=&quot;2&quot; /&gt;&lt;/columns&gt;&lt;items&gt;&lt;item duration=&quot;30&quot; id=&quot;c8c3e918-9dfe-44de-a280-0a29830073a7&quot; parentId=&quot;&quot; level=&quot;1&quot; generateAgendaSlide=&quot;1&quot; showAgendaItem=&quot;1&quot; isBreak=&quot;0&quot; topic=&quot;Camera Calibration&quot; agendaSlideId=&quot;5b94bc02-f5dc-42eb-89f9-41d9c1c063eb&quot; /&gt;&lt;item duration=&quot;30&quot; id=&quot;f35d439a-4ab9-45b7-9868-d3d48533e4e7&quot; parentId=&quot;&quot; level=&quot;1&quot; generateAgendaSlide=&quot;1&quot; showAgendaItem=&quot;1&quot; isBreak=&quot;0&quot; topic=&quot;View Selection&quot; agendaSlideId=&quot;e59f1fcb-52ea-47bc-9e48-94dfad786789&quot; /&gt;&lt;item duration=&quot;30&quot; id=&quot;1d3bde62-9b58-40ad-b59b-a796f0bb3e83&quot; parentId=&quot;&quot; level=&quot;1&quot; generateAgendaSlide=&quot;1&quot; showAgendaItem=&quot;1&quot; isBreak=&quot;0&quot; topic=&quot;Plane Sweep&quot; agendaSlideId=&quot;f315729b-e58f-410a-bf73-858f7a14bcef&quot; /&gt;&lt;item duration=&quot;30&quot; id=&quot;4aa00818-3a6c-4fdf-a7d0-f00158bc5a08&quot; parentId=&quot;&quot; level=&quot;1&quot; generateAgendaSlide=&quot;1&quot; showAgendaItem=&quot;1&quot; isBreak=&quot;0&quot; topic=&quot;Depth Fusion&quot; agendaSlideId=&quot;98396063-4762-4875-ab1e-3f3e5a302b5b&quot; /&gt;&lt;item duration=&quot;30&quot; id=&quot;e2f0cb13-ff66-4667-a04f-3768a7a10267&quot; parentId=&quot;&quot; level=&quot;1&quot; generateAgendaSlide=&quot;1&quot; showAgendaItem=&quot;1&quot; isBreak=&quot;0&quot; topic=&quot;Datasets and Benchmarks&quot; agendaSlideId=&quot;044a94fc-c2b1-4232-9fbe-12ab8fff60ef&quot; /&gt;&lt;item duration=&quot;30&quot; id=&quot;d7336c66-6b83-4bff-9b97-ac19b1cabaed&quot; parentId=&quot;&quot; level=&quot;1&quot; generateAgendaSlide=&quot;1&quot; showAgendaItem=&quot;1&quot; isBreak=&quot;0&quot; topic=&quot;Evaluation Metrics&quot; agendaSlideId=&quot;6f92aa67-2a61-49d5-824e-4ac4a7570df0&quot; /&gt;&lt;/items&gt;&lt;/agenda&gt;&lt;agenda name=&quot;Supervised Depth Estimation&quot; title=&quot;Supervised Depth Estimation&quot; subtitle=&quot;&quot; sizingModeId=&quot;2&quot; fontSize=&quot;16&quot; fontSizeAuto=&quot;1&quot; startTime=&quot;540&quot; timeFormatId=&quot;1&quot; startItemNo=&quot;1&quot; createSingleAgendaSlide=&quot;0&quot; createSeparatingSlides=&quot;1&quot; createBackupSlide=&quot;0&quot; layoutId=&quot;1_1&quot; hideSeparatingSlides=&quot;0&quot; createSections=&quot;0&quot; singleSlideId=&quot;&quot;&gt;&lt;columns leftSpacing=&quot;0&quot; rightSpacing=&quot;0&quot;&gt;&lt;column field=&quot;itemno&quot; label=&quot;No.&quot; checked=&quot;1&quot; leftSpacing=&quot;0&quot; rightSpacing=&quot;0&quot; dock=&quot;1&quot; fixedWidth=&quot;31.50472&quot; /&gt;&lt;column field=&quot;topic&quot; label=&quot;Topic&quot; leftSpacing=&quot;5&quot; rightDistribute=&quot;1&quot; dock=&quot;1&quot; rightSpacing=&quot;608.5769&quot; /&gt;&lt;column field=&quot;responsible&quot; label=&quot;Responsible&quot; visible=&quot;1&quot; checked=&quot;0&quot; leftSpacing=&quot;10&quot; rightDistribute=&quot;1&quot; dock=&quot;1&quot; /&gt;&lt;column field=&quot;freecolumn&quot; label=&quot;&quot; visible=&quot;1&quot; checked=&quot;0&quot; leftSpacing=&quot;10&quot; rightDistribute=&quot;1&quot; dock=&quot;1&quot; /&gt;&lt;column field=&quot;timeslot&quot; label=&quot;Time Slot&quot; visible=&quot;1&quot; checked=&quot;0&quot; leftSpacing=&quot;10&quot; rightSpacing=&quot;6&quot; dock=&quot;2&quot; /&gt;&lt;column field=&quot;pageno&quot; label=&quot;Page No.&quot; visible=&quot;1&quot; checked=&quot;1&quot; leftSpacing=&quot;10&quot; rightSpacing=&quot;6&quot; dock=&quot;2&quot; /&gt;&lt;/columns&gt;&lt;items&gt;&lt;item duration=&quot;30&quot; id=&quot;3edd5575-86cc-4686-bfda-b7364e9c4ce4&quot; parentId=&quot;&quot; level=&quot;1&quot; generateAgendaSlide=&quot;1&quot; showAgendaItem=&quot;1&quot; isBreak=&quot;0&quot; topic=&quot;Feature Extraction&quot; agendaSlideId=&quot;19cadcda-82f0-4182-9304-70f95c9418d5&quot; /&gt;&lt;item duration=&quot;30&quot; id=&quot;e615fea8-f21d-4908-b7ea-4c03a8aeb69d&quot; parentId=&quot;&quot; level=&quot;1&quot; generateAgendaSlide=&quot;1&quot; showAgendaItem=&quot;1&quot; isBreak=&quot;0&quot; topic=&quot;Cost Volume Construction&quot; agendaSlideId=&quot;6412c2ba-59e4-4aad-b054-b567368bc5b3&quot; /&gt;&lt;item duration=&quot;30&quot; id=&quot;62e49d25-8307-4fb5-b322-41b57ac79c21&quot; parentId=&quot;&quot; level=&quot;1&quot; generateAgendaSlide=&quot;1&quot; showAgendaItem=&quot;1&quot; isBreak=&quot;0&quot; topic=&quot;Cost Volume Regularization&quot; agendaSlideId=&quot;63170358-5ea2-48e8-9c61-8241873dffb5&quot; /&gt;&lt;item duration=&quot;30&quot; id=&quot;f750e19d-2799-45cd-825b-3ab79a87bd29&quot; parentId=&quot;&quot; level=&quot;1&quot; generateAgendaSlide=&quot;1&quot; showAgendaItem=&quot;1&quot; isBreak=&quot;0&quot; topic=&quot;Iterative Update&quot; agendaSlideId=&quot;dd645ab7-4035-4779-8b5e-cd8169044bc1&quot; /&gt;&lt;item duration=&quot;30&quot; id=&quot;969835b3-bf2e-41fa-ba73-4db96bd3aaf4&quot; parentId=&quot;&quot; level=&quot;1&quot; generateAgendaSlide=&quot;1&quot; showAgendaItem=&quot;1&quot; isBreak=&quot;0&quot; topic=&quot;Depth Estimation&quot; agendaSlideId=&quot;32d3aa07-6672-440b-8b0e-154b20e8bc62&quot; /&gt;&lt;item duration=&quot;30&quot; id=&quot;16eb71d2-2dcb-414b-af28-985690e77c4d&quot; parentId=&quot;&quot; level=&quot;1&quot; generateAgendaSlide=&quot;1&quot; showAgendaItem=&quot;1&quot; isBreak=&quot;0&quot; topic=&quot;Depth Refinement&quot; agendaSlideId=&quot;367414a1-98bb-4daf-abd4-ce0f55e24f96&quot; /&gt;&lt;item duration=&quot;30&quot; id=&quot;549830b1-fd1f-4b17-b301-36c699b36202&quot; parentId=&quot;&quot; level=&quot;1&quot; generateAgendaSlide=&quot;1&quot; showAgendaItem=&quot;1&quot; isBreak=&quot;0&quot; topic=&quot;Confidence Estimation&quot; agendaSlideId=&quot;a4f8fe52-eb03-4a64-a899-36dca659d9d3&quot; /&gt;&lt;item duration=&quot;30&quot; id=&quot;b183eead-650f-4bb5-8011-67112b030054&quot; parentId=&quot;&quot; level=&quot;1&quot; generateAgendaSlide=&quot;1&quot; showAgendaItem=&quot;1&quot; isBreak=&quot;0&quot; topic=&quot;Loss Function&quot; agendaSlideId=&quot;f906fac7-a5d1-4b41-860f-8337785e341a&quot; /&gt;&lt;/items&gt;&lt;/agenda&gt;&lt;agenda name=&quot;Unsupervised and Semi-supervised Depth Estimation&quot; title=&quot;Unsupervised &amp;amp; Semi-supervised Depth Estimation&quot; subtitle=&quot;&quot; sizingModeId=&quot;2&quot; fontSize=&quot;16&quot; fontSizeAuto=&quot;1&quot; startTime=&quot;540&quot; timeFormatId=&quot;1&quot; startItemNo=&quot;1&quot; createSingleAgendaSlide=&quot;0&quot; createSeparatingSlides=&quot;1&quot; createBackupSlide=&quot;0&quot; layoutId=&quot;1_1&quot; hideSeparatingSlides=&quot;0&quot; createSections=&quot;0&quot; singleSlideId=&quot;&quot; backupSlideId=&quot;&quot;&gt;&lt;columns leftSpacing=&quot;0&quot; rightSpacing=&quot;0&quot;&gt;&lt;column field=&quot;itemno&quot; label=&quot;No.&quot; checked=&quot;1&quot; leftSpacing=&quot;0&quot; rightSpacing=&quot;0&quot; dock=&quot;1&quot; fixedWidth=&quot;31.50472&quot; /&gt;&lt;column field=&quot;topic&quot; label=&quot;Topic&quot; leftSpacing=&quot;5&quot; rightDistribute=&quot;1&quot; dock=&quot;1&quot; rightSpacing=&quot;538.6506&quot; /&gt;&lt;column field=&quot;responsible&quot; label=&quot;Responsible&quot; visible=&quot;1&quot; checked=&quot;0&quot; leftSpacing=&quot;10&quot; rightDistribute=&quot;1&quot; dock=&quot;1&quot; rightSpacing=&quot;222.733&quot; /&gt;&lt;column field=&quot;freecolumn&quot; label=&quot;&quot; visible=&quot;1&quot; checked=&quot;0&quot; leftSpacing=&quot;10&quot; rightDistribute=&quot;1&quot; dock=&quot;1&quot; /&gt;&lt;column field=&quot;timeslot&quot; label=&quot;Time Slot&quot; visible=&quot;1&quot; checked=&quot;0&quot; leftSpacing=&quot;10&quot; rightSpacing=&quot;6&quot; dock=&quot;2&quot; /&gt;&lt;column field=&quot;pageno&quot; label=&quot;Page No.&quot; visible=&quot;1&quot; checked=&quot;1&quot; leftSpacing=&quot;10&quot; rightSpacing=&quot;6&quot; dock=&quot;2&quot; /&gt;&lt;/columns&gt;&lt;items&gt;&lt;item duration=&quot;30&quot; id=&quot;b5e3abd6-fa30-4df4-9a7a-030f18289993&quot; parentId=&quot;&quot; level=&quot;1&quot; generateAgendaSlide=&quot;1&quot; showAgendaItem=&quot;1&quot; isBreak=&quot;0&quot; topic=&quot;Photometric Consistency Assumption&quot; agendaSlideId=&quot;c0b4cd2e-d3d6-4f3b-bec9-2a2630b0d348&quot; /&gt;&lt;item duration=&quot;30&quot; id=&quot;db54dbd2-e1a1-4156-a1c1-2210f266c10f&quot; parentId=&quot;&quot; level=&quot;1&quot; generateAgendaSlide=&quot;1&quot; showAgendaItem=&quot;1&quot; isBreak=&quot;0&quot; topic=&quot;End-to-end Unsupervised Methods&quot; agendaSlideId=&quot;99e703a3-69c8-4701-919a-084c9cac621a&quot; /&gt;&lt;item duration=&quot;30&quot; id=&quot;9cff3109-2750-472c-9b7b-1f887ad6abab&quot; parentId=&quot;&quot; level=&quot;1&quot; generateAgendaSlide=&quot;1&quot; showAgendaItem=&quot;1&quot; isBreak=&quot;0&quot; topic=&quot;Multi-stage Unsupervised Methods&quot; agendaSlideId=&quot;26f17a33-703d-44f3-b5d1-847da225d3db&quot; /&gt;&lt;item duration=&quot;30&quot; id=&quot;6d73e6af-efd3-44cf-a828-c8e05840d673&quot; parentId=&quot;&quot; level=&quot;1&quot; generateAgendaSlide=&quot;1&quot; showAgendaItem=&quot;1&quot; isBreak=&quot;0&quot; topic=&quot;Semi-supervised Methods&quot; agendaSlideId=&quot;7e45190a-d1b5-464d-9a21-6d92efe7b2ef&quot; /&gt;&lt;/items&gt;&lt;/agenda&gt;&lt;agenda name=&quot;None Depth Estimation&quot; title=&quot;None Depth Estimation&quot; subtitle=&quot;&quot; sizingModeId=&quot;2&quot; fontSize=&quot;16&quot; fontSizeAuto=&quot;1&quot; startTime=&quot;540&quot; timeFormatId=&quot;1&quot; startItemNo=&quot;1&quot; createSingleAgendaSlide=&quot;0&quot; createSeparatingSlides=&quot;1&quot; createBackupSlide=&quot;0&quot; layoutId=&quot;1_1&quot; hideSeparatingSlides=&quot;0&quot; createSections=&quot;0&quot; singleSlideId=&quot;&quot;&gt;&lt;columns leftSpacing=&quot;0&quot; rightSpacing=&quot;0&quot;&gt;&lt;column field=&quot;itemno&quot; label=&quot;No.&quot; checked=&quot;1&quot; leftSpacing=&quot;0&quot; rightSpacing=&quot;0&quot; dock=&quot;1&quot; fixedWidth=&quot;31.50472&quot; /&gt;&lt;column field=&quot;topic&quot; label=&quot;Topic&quot; leftSpacing=&quot;5&quot; rightDistribute=&quot;1&quot; dock=&quot;1&quot; rightSpacing=&quot;530.1938&quot; /&gt;&lt;column field=&quot;responsible&quot; label=&quot;Responsible&quot; visible=&quot;1&quot; checked=&quot;0&quot; leftSpacing=&quot;10&quot; rightDistribute=&quot;1&quot; dock=&quot;1&quot; /&gt;&lt;column field=&quot;freecolumn&quot; label=&quot;&quot; visible=&quot;1&quot; checked=&quot;0&quot; leftSpacing=&quot;10&quot; rightDistribute=&quot;1&quot; dock=&quot;1&quot; /&gt;&lt;column field=&quot;timeslot&quot; label=&quot;Time Slot&quot; visible=&quot;1&quot; checked=&quot;0&quot; leftSpacing=&quot;10&quot; rightSpacing=&quot;6&quot; dock=&quot;2&quot; /&gt;&lt;column field=&quot;pageno&quot; label=&quot;Page No.&quot; visible=&quot;1&quot; checked=&quot;1&quot; leftSpacing=&quot;10&quot; rightSpacing=&quot;6&quot; dock=&quot;2&quot; /&gt;&lt;/columns&gt;&lt;items&gt;&lt;item duration=&quot;30&quot; id=&quot;8fff82e7-df6e-4165-9451-85c9cd667cf9&quot; parentId=&quot;&quot; level=&quot;1&quot; generateAgendaSlide=&quot;1&quot; showAgendaItem=&quot;1&quot; isBreak=&quot;0&quot; topic=&quot;Voxel-based Methods&quot; agendaSlideId=&quot;ae425061-28cb-4fa7-8bea-7c04dbceb344&quot; /&gt;&lt;item duration=&quot;30&quot; id=&quot;78dea992-120a-49b8-b295-8d45c24dd5a6&quot; parentId=&quot;&quot; level=&quot;1&quot; generateAgendaSlide=&quot;1&quot; showAgendaItem=&quot;1&quot; isBreak=&quot;0&quot; topic=&quot;NeRF-based Methods&quot; agendaSlideId=&quot;b3a84df9-56d0-4ee7-9b62-ae245f499bca&quot; /&gt;&lt;item duration=&quot;30&quot; id=&quot;0f4f5cf9-ad69-4242-9eea-cbbf5b0b6209&quot; parentId=&quot;&quot; level=&quot;1&quot; generateAgendaSlide=&quot;1&quot; showAgendaItem=&quot;1&quot; isBreak=&quot;0&quot; topic=&quot;3D Gaussian Splatting-based Methods&quot; agendaSlideId=&quot;9280ad53-9d7b-4e7d-b003-b5b3f64828cf&quot; /&gt;&lt;item duration=&quot;30&quot; id=&quot;b08884f1-8f34-47d4-83fd-fcb7acf269b1&quot; parentId=&quot;&quot; level=&quot;1&quot; generateAgendaSlide=&quot;1&quot; showAgendaItem=&quot;1&quot; isBreak=&quot;0&quot; topic=&quot;Large Feed-forward Methods&quot; agendaSlideId=&quot;3f8a87d9-fbd1-4c5e-9bd8-cc13c974c35c&quot; /&gt;&lt;/items&gt;&lt;/agenda&gt;&lt;agenda name=&quot;Discussions&quot; title=&quot;Discussions&quot; subtitle=&quot;&quot; sizingModeId=&quot;2&quot; fontSize=&quot;16&quot; fontSizeAuto=&quot;1&quot; startTime=&quot;540&quot; timeFormatId=&quot;1&quot; startItemNo=&quot;1&quot; createSingleAgendaSlide=&quot;0&quot; createSeparatingSlides=&quot;1&quot; createBackupSlide=&quot;0&quot; layoutId=&quot;1_1&quot; hideSeparatingSlides=&quot;0&quot; createSections=&quot;0&quot; singleSlideId=&quot;&quot;&gt;&lt;columns leftSpacing=&quot;0&quot; rightSpacing=&quot;0&quot;&gt;&lt;column field=&quot;itemno&quot; label=&quot;No.&quot; checked=&quot;1&quot; leftSpacing=&quot;0&quot; rightSpacing=&quot;0&quot; dock=&quot;1&quot; fixedWidth=&quot;31.50472&quot; /&gt;&lt;column field=&quot;topic&quot; label=&quot;Topic&quot; leftSpacing=&quot;5&quot; rightDistribute=&quot;1&quot; dock=&quot;1&quot; rightSpacing=&quot;466.0736&quot; /&gt;&lt;column field=&quot;responsible&quot; label=&quot;Responsible&quot; visible=&quot;1&quot; checked=&quot;0&quot; leftSpacing=&quot;10&quot; rightDistribute=&quot;1&quot; dock=&quot;1&quot; /&gt;&lt;column field=&quot;freecolumn&quot; label=&quot;&quot; visible=&quot;1&quot; checked=&quot;0&quot; leftSpacing=&quot;10&quot; rightDistribute=&quot;1&quot; dock=&quot;1&quot; /&gt;&lt;column field=&quot;timeslot&quot; label=&quot;Time Slot&quot; visible=&quot;1&quot; checked=&quot;0&quot; leftSpacing=&quot;10&quot; rightSpacing=&quot;6&quot; dock=&quot;2&quot; /&gt;&lt;column field=&quot;pageno&quot; label=&quot;Page No.&quot; visible=&quot;1&quot; checked=&quot;1&quot; leftSpacing=&quot;10&quot; rightSpacing=&quot;6&quot; dock=&quot;2&quot; /&gt;&lt;/columns&gt;&lt;items&gt;&lt;item duration=&quot;30&quot; id=&quot;20471f9f-242b-48a3-ba40-248946789396&quot; parentId=&quot;&quot; level=&quot;1&quot; generateAgendaSlide=&quot;1&quot; showAgendaItem=&quot;1&quot; isBreak=&quot;0&quot; topic=&quot;Supervised Online MVS with Depth Estimation&quot; agendaSlideId=&quot;1d209b26-2931-4e4f-845d-769be7532291&quot; /&gt;&lt;item duration=&quot;30&quot; id=&quot;c3a813fb-8c67-4f73-bd62-f3550dc53861&quot; parentId=&quot;&quot; level=&quot;1&quot; generateAgendaSlide=&quot;1&quot; showAgendaItem=&quot;1&quot; isBreak=&quot;0&quot; topic=&quot;Supervised Offline MVS with Depth Estimation&quot; agendaSlideId=&quot;c533c0b5-9b31-48e7-af1a-8b60d699612f&quot; /&gt;&lt;item duration=&quot;30&quot; id=&quot;ab54e02f-846f-4317-886f-3de6ef765ddc&quot; parentId=&quot;&quot; level=&quot;1&quot; generateAgendaSlide=&quot;1&quot; showAgendaItem=&quot;1&quot; isBreak=&quot;0&quot; topic=&quot;Unsupervised MVS with DepthEstimation&quot; agendaSlideId=&quot;d00427fd-b45d-4a2a-af21-a97a2f8ec6b4&quot; /&gt;&lt;item duration=&quot;30&quot; id=&quot;f89378d5-d3a7-4c0f-9b68-3de899483621&quot; parentId=&quot;&quot; level=&quot;1&quot; generateAgendaSlide=&quot;1&quot; showAgendaItem=&quot;1&quot; isBreak=&quot;0&quot; topic=&quot;Learning-based MVS without Depth Estimation&quot; agendaSlideId=&quot;cbe2a6ad-e456-4e28-abc9-b4decd04aa27&quot; /&gt;&lt;item duration=&quot;30&quot; id=&quot;ad7f49a0-d403-43d3-ac99-3dafea13fb22&quot; parentId=&quot;&quot; level=&quot;1&quot; generateAgendaSlide=&quot;1&quot; showAgendaItem=&quot;1&quot; isBreak=&quot;0&quot; topic=&quot;Future Research Directions&quot; agendaSlideId=&quot;7cfdf4bb-afea-4011-951a-cd8b9b4f7c1c&quot; /&gt;&lt;/items&gt;&lt;/agenda&gt;&lt;/contents&gt;&lt;/ee4p&gt;"/>
</p:tagLst>
</file>

<file path=ppt/tags/tag10.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ItemNo"/>
  <p:tag name="EE4P_AGENDAWIZARD_CONTENT" val="/5"/>
  <p:tag name="EE4P_AGENDAWIZARD_PROPERTIES" val="40.49992/281.2689/31.50472/31.50472"/>
</p:tagLst>
</file>

<file path=ppt/tags/tag100.xml><?xml version="1.0" encoding="utf-8"?>
<p:tagLst xmlns:a="http://schemas.openxmlformats.org/drawingml/2006/main" xmlns:r="http://schemas.openxmlformats.org/officeDocument/2006/relationships" xmlns:p="http://schemas.openxmlformats.org/presentationml/2006/main">
  <p:tag name="EE4P_TEMPLATESTYLE" val="7"/>
</p:tagLst>
</file>

<file path=ppt/tags/tag1000.xml><?xml version="1.0" encoding="utf-8"?>
<p:tagLst xmlns:a="http://schemas.openxmlformats.org/drawingml/2006/main" xmlns:r="http://schemas.openxmlformats.org/officeDocument/2006/relationships" xmlns:p="http://schemas.openxmlformats.org/presentationml/2006/main">
  <p:tag name="EE4P_AGENDAWIZARD" val="item_dd645ab7-4035-4779-8b5e-cd8169044bc1_Topic"/>
  <p:tag name="EE4P_AGENDAWIZARD_CONTENT" val="/Iterative Update"/>
  <p:tag name="EE4P_AGENDAWIZARD_PROPERTIES" val="77.00465/244.7642/209.2739/31.50472"/>
</p:tagLst>
</file>

<file path=ppt/tags/tag1001.xml><?xml version="1.0" encoding="utf-8"?>
<p:tagLst xmlns:a="http://schemas.openxmlformats.org/drawingml/2006/main" xmlns:r="http://schemas.openxmlformats.org/officeDocument/2006/relationships" xmlns:p="http://schemas.openxmlformats.org/presentationml/2006/main">
  <p:tag name="EE4P_AGENDAWIZARD" val="item_dd645ab7-4035-4779-8b5e-cd8169044bc1_ItemNo"/>
  <p:tag name="EE4P_AGENDAWIZARD_CONTENT" val="/4"/>
  <p:tag name="EE4P_AGENDAWIZARD_PROPERTIES" val="40.49992/244.7642/31.50472/31.50472"/>
</p:tagLst>
</file>

<file path=ppt/tags/tag1002.xml><?xml version="1.0" encoding="utf-8"?>
<p:tagLst xmlns:a="http://schemas.openxmlformats.org/drawingml/2006/main" xmlns:r="http://schemas.openxmlformats.org/officeDocument/2006/relationships" xmlns:p="http://schemas.openxmlformats.org/presentationml/2006/main">
  <p:tag name="EE4P_AGENDAWIZARD" val="item_63170358-5ea2-48e8-9c61-8241873dffb5_PageNo"/>
  <p:tag name="EE4P_AGENDAWIZARD_PROPERTIES" val="904.8554/208.2594/8.45685/31.50472"/>
  <p:tag name="EE4P_AGENDAWIZARD_CONTENT" val="/69"/>
</p:tagLst>
</file>

<file path=ppt/tags/tag1003.xml><?xml version="1.0" encoding="utf-8"?>
<p:tagLst xmlns:a="http://schemas.openxmlformats.org/drawingml/2006/main" xmlns:r="http://schemas.openxmlformats.org/officeDocument/2006/relationships" xmlns:p="http://schemas.openxmlformats.org/presentationml/2006/main">
  <p:tag name="EE4P_AGENDAWIZARD" val="item_63170358-5ea2-48e8-9c61-8241873dffb5_Topic"/>
  <p:tag name="EE4P_AGENDAWIZARD_CONTENT" val="/Cost Volume Regularization"/>
  <p:tag name="EE4P_AGENDAWIZARD_PROPERTIES" val="77.00465/208.2594/209.2739/31.50472"/>
</p:tagLst>
</file>

<file path=ppt/tags/tag1004.xml><?xml version="1.0" encoding="utf-8"?>
<p:tagLst xmlns:a="http://schemas.openxmlformats.org/drawingml/2006/main" xmlns:r="http://schemas.openxmlformats.org/officeDocument/2006/relationships" xmlns:p="http://schemas.openxmlformats.org/presentationml/2006/main">
  <p:tag name="EE4P_AGENDAWIZARD" val="item_63170358-5ea2-48e8-9c61-8241873dffb5_ItemNo"/>
  <p:tag name="EE4P_AGENDAWIZARD_CONTENT" val="/3"/>
  <p:tag name="EE4P_AGENDAWIZARD_PROPERTIES" val="40.49992/208.2594/31.50472/31.50472"/>
</p:tagLst>
</file>

<file path=ppt/tags/tag1005.xml><?xml version="1.0" encoding="utf-8"?>
<p:tagLst xmlns:a="http://schemas.openxmlformats.org/drawingml/2006/main" xmlns:r="http://schemas.openxmlformats.org/officeDocument/2006/relationships" xmlns:p="http://schemas.openxmlformats.org/presentationml/2006/main">
  <p:tag name="EE4P_AGENDAWIZARD" val="item_6412c2ba-59e4-4aad-b054-b567368bc5b3_PageNo"/>
  <p:tag name="EE4P_AGENDAWIZARD_PROPERTIES" val="904.8554/171.7547/8.45685/31.50472"/>
  <p:tag name="EE4P_AGENDAWIZARD_CONTENT" val="/65"/>
</p:tagLst>
</file>

<file path=ppt/tags/tag1006.xml><?xml version="1.0" encoding="utf-8"?>
<p:tagLst xmlns:a="http://schemas.openxmlformats.org/drawingml/2006/main" xmlns:r="http://schemas.openxmlformats.org/officeDocument/2006/relationships" xmlns:p="http://schemas.openxmlformats.org/presentationml/2006/main">
  <p:tag name="EE4P_AGENDAWIZARD" val="item_6412c2ba-59e4-4aad-b054-b567368bc5b3_Topic"/>
  <p:tag name="EE4P_AGENDAWIZARD_CONTENT" val="/Cost Volume Construction"/>
  <p:tag name="EE4P_AGENDAWIZARD_PROPERTIES" val="77.00465/171.7547/209.2739/31.50472"/>
</p:tagLst>
</file>

<file path=ppt/tags/tag1007.xml><?xml version="1.0" encoding="utf-8"?>
<p:tagLst xmlns:a="http://schemas.openxmlformats.org/drawingml/2006/main" xmlns:r="http://schemas.openxmlformats.org/officeDocument/2006/relationships" xmlns:p="http://schemas.openxmlformats.org/presentationml/2006/main">
  <p:tag name="EE4P_AGENDAWIZARD" val="item_6412c2ba-59e4-4aad-b054-b567368bc5b3_ItemNo"/>
  <p:tag name="EE4P_AGENDAWIZARD_CONTENT" val="/2"/>
  <p:tag name="EE4P_AGENDAWIZARD_PROPERTIES" val="40.49992/171.7547/31.50472/31.50472"/>
</p:tagLst>
</file>

<file path=ppt/tags/tag1008.xml><?xml version="1.0" encoding="utf-8"?>
<p:tagLst xmlns:a="http://schemas.openxmlformats.org/drawingml/2006/main" xmlns:r="http://schemas.openxmlformats.org/officeDocument/2006/relationships" xmlns:p="http://schemas.openxmlformats.org/presentationml/2006/main">
  <p:tag name="EE4P_AGENDAWIZARD" val="item_19cadcda-82f0-4182-9304-70f95c9418d5_PageNo"/>
  <p:tag name="EE4P_AGENDAWIZARD_PROPERTIES" val="904.8554/135.25/8.45685/31.50472"/>
  <p:tag name="EE4P_AGENDAWIZARD_CONTENT" val="/63"/>
</p:tagLst>
</file>

<file path=ppt/tags/tag1009.xml><?xml version="1.0" encoding="utf-8"?>
<p:tagLst xmlns:a="http://schemas.openxmlformats.org/drawingml/2006/main" xmlns:r="http://schemas.openxmlformats.org/officeDocument/2006/relationships" xmlns:p="http://schemas.openxmlformats.org/presentationml/2006/main">
  <p:tag name="EE4P_AGENDAWIZARD" val="item_19cadcda-82f0-4182-9304-70f95c9418d5_Topic"/>
  <p:tag name="EE4P_AGENDAWIZARD_CONTENT" val="/Feature Extraction"/>
  <p:tag name="EE4P_AGENDAWIZARD_PROPERTIES" val="77.00465/135.25/209.2739/31.50472"/>
</p:tagLst>
</file>

<file path=ppt/tags/tag101.xml><?xml version="1.0" encoding="utf-8"?>
<p:tagLst xmlns:a="http://schemas.openxmlformats.org/drawingml/2006/main" xmlns:r="http://schemas.openxmlformats.org/officeDocument/2006/relationships" xmlns:p="http://schemas.openxmlformats.org/presentationml/2006/main">
  <p:tag name="EE4P_TEMPLATESTYLE" val="7"/>
</p:tagLst>
</file>

<file path=ppt/tags/tag1010.xml><?xml version="1.0" encoding="utf-8"?>
<p:tagLst xmlns:a="http://schemas.openxmlformats.org/drawingml/2006/main" xmlns:r="http://schemas.openxmlformats.org/officeDocument/2006/relationships" xmlns:p="http://schemas.openxmlformats.org/presentationml/2006/main">
  <p:tag name="EE4P_AGENDAWIZARD" val="item_19cadcda-82f0-4182-9304-70f95c9418d5_ItemNo"/>
  <p:tag name="EE4P_AGENDAWIZARD_CONTENT" val="/1"/>
  <p:tag name="EE4P_AGENDAWIZARD_PROPERTIES" val="40.49992/135.25/31.50472/31.50472"/>
</p:tagLst>
</file>

<file path=ppt/tags/tag1011.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0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13.xml><?xml version="1.0" encoding="utf-8"?>
<p:tagLst xmlns:a="http://schemas.openxmlformats.org/drawingml/2006/main" xmlns:r="http://schemas.openxmlformats.org/officeDocument/2006/relationships" xmlns:p="http://schemas.openxmlformats.org/presentationml/2006/main">
  <p:tag name="EE4P_TEMPLATESTYLE" val="5"/>
</p:tagLst>
</file>

<file path=ppt/tags/tag1014.xml><?xml version="1.0" encoding="utf-8"?>
<p:tagLst xmlns:a="http://schemas.openxmlformats.org/drawingml/2006/main" xmlns:r="http://schemas.openxmlformats.org/officeDocument/2006/relationships" xmlns:p="http://schemas.openxmlformats.org/presentationml/2006/main">
  <p:tag name="EE4P_SLIDEID" val="a4f8fe52-eb03-4a64-a899-36dca659d9d3"/>
</p:tagLst>
</file>

<file path=ppt/tags/tag1015.xml><?xml version="1.0" encoding="utf-8"?>
<p:tagLst xmlns:a="http://schemas.openxmlformats.org/drawingml/2006/main" xmlns:r="http://schemas.openxmlformats.org/officeDocument/2006/relationships" xmlns:p="http://schemas.openxmlformats.org/presentationml/2006/main">
  <p:tag name="EE4P_AGENDAWIZARD" val="item_f906fac7-a5d1-4b41-860f-8337785e341a_PageNo"/>
  <p:tag name="EE4P_AGENDAWIZARD_PROPERTIES" val="904.8554/390.7831/8.45685/31.50472"/>
  <p:tag name="EE4P_AGENDAWIZARD_CONTENT" val="/92"/>
</p:tagLst>
</file>

<file path=ppt/tags/tag1016.xml><?xml version="1.0" encoding="utf-8"?>
<p:tagLst xmlns:a="http://schemas.openxmlformats.org/drawingml/2006/main" xmlns:r="http://schemas.openxmlformats.org/officeDocument/2006/relationships" xmlns:p="http://schemas.openxmlformats.org/presentationml/2006/main">
  <p:tag name="EE4P_AGENDAWIZARD" val="item_f906fac7-a5d1-4b41-860f-8337785e341a_Topic"/>
  <p:tag name="EE4P_AGENDAWIZARD_CONTENT" val="/Loss Function"/>
  <p:tag name="EE4P_AGENDAWIZARD_PROPERTIES" val="77.00465/390.7831/209.2739/31.50472"/>
</p:tagLst>
</file>

<file path=ppt/tags/tag1017.xml><?xml version="1.0" encoding="utf-8"?>
<p:tagLst xmlns:a="http://schemas.openxmlformats.org/drawingml/2006/main" xmlns:r="http://schemas.openxmlformats.org/officeDocument/2006/relationships" xmlns:p="http://schemas.openxmlformats.org/presentationml/2006/main">
  <p:tag name="EE4P_AGENDAWIZARD" val="item_f906fac7-a5d1-4b41-860f-8337785e341a_ItemNo"/>
  <p:tag name="EE4P_AGENDAWIZARD_CONTENT" val="/8"/>
  <p:tag name="EE4P_AGENDAWIZARD_PROPERTIES" val="40.49992/390.7831/31.50472/31.50472"/>
</p:tagLst>
</file>

<file path=ppt/tags/tag1018.xml><?xml version="1.0" encoding="utf-8"?>
<p:tagLst xmlns:a="http://schemas.openxmlformats.org/drawingml/2006/main" xmlns:r="http://schemas.openxmlformats.org/officeDocument/2006/relationships" xmlns:p="http://schemas.openxmlformats.org/presentationml/2006/main">
  <p:tag name="EE4P_AGENDAWIZARD" val="item_a4f8fe52-eb03-4a64-a899-36dca659d9d3_Element"/>
</p:tagLst>
</file>

<file path=ppt/tags/tag1019.xml><?xml version="1.0" encoding="utf-8"?>
<p:tagLst xmlns:a="http://schemas.openxmlformats.org/drawingml/2006/main" xmlns:r="http://schemas.openxmlformats.org/officeDocument/2006/relationships" xmlns:p="http://schemas.openxmlformats.org/presentationml/2006/main">
  <p:tag name="EE4P_AGENDAWIZARD" val="item_a4f8fe52-eb03-4a64-a899-36dca659d9d3_PageNo"/>
  <p:tag name="EE4P_AGENDAWIZARD_PROPERTIES" val="904.8554/354.2784/8.45685/31.5048"/>
  <p:tag name="EE4P_AGENDAWIZARD_CONTENT" val="/90"/>
</p:tagLst>
</file>

<file path=ppt/tags/tag102.xml><?xml version="1.0" encoding="utf-8"?>
<p:tagLst xmlns:a="http://schemas.openxmlformats.org/drawingml/2006/main" xmlns:r="http://schemas.openxmlformats.org/officeDocument/2006/relationships" xmlns:p="http://schemas.openxmlformats.org/presentationml/2006/main">
  <p:tag name="EE4P_TEMPLATESTYLE" val="7"/>
</p:tagLst>
</file>

<file path=ppt/tags/tag1020.xml><?xml version="1.0" encoding="utf-8"?>
<p:tagLst xmlns:a="http://schemas.openxmlformats.org/drawingml/2006/main" xmlns:r="http://schemas.openxmlformats.org/officeDocument/2006/relationships" xmlns:p="http://schemas.openxmlformats.org/presentationml/2006/main">
  <p:tag name="EE4P_AGENDAWIZARD" val="item_a4f8fe52-eb03-4a64-a899-36dca659d9d3_Topic"/>
  <p:tag name="EE4P_AGENDAWIZARD_CONTENT" val="/Confidence Estimation"/>
  <p:tag name="EE4P_AGENDAWIZARD_PROPERTIES" val="77.00465/354.2784/209.2739/31.5048"/>
</p:tagLst>
</file>

<file path=ppt/tags/tag1021.xml><?xml version="1.0" encoding="utf-8"?>
<p:tagLst xmlns:a="http://schemas.openxmlformats.org/drawingml/2006/main" xmlns:r="http://schemas.openxmlformats.org/officeDocument/2006/relationships" xmlns:p="http://schemas.openxmlformats.org/presentationml/2006/main">
  <p:tag name="EE4P_AGENDAWIZARD" val="item_a4f8fe52-eb03-4a64-a899-36dca659d9d3_ItemNo"/>
  <p:tag name="EE4P_AGENDAWIZARD_CONTENT" val="/7"/>
  <p:tag name="EE4P_AGENDAWIZARD_PROPERTIES" val="40.49992/354.2784/31.50472/31.5048"/>
</p:tagLst>
</file>

<file path=ppt/tags/tag1022.xml><?xml version="1.0" encoding="utf-8"?>
<p:tagLst xmlns:a="http://schemas.openxmlformats.org/drawingml/2006/main" xmlns:r="http://schemas.openxmlformats.org/officeDocument/2006/relationships" xmlns:p="http://schemas.openxmlformats.org/presentationml/2006/main">
  <p:tag name="EE4P_AGENDAWIZARD" val="item_367414a1-98bb-4daf-abd4-ce0f55e24f96_PageNo"/>
  <p:tag name="EE4P_AGENDAWIZARD_PROPERTIES" val="904.8554/317.7736/8.45685/31.50472"/>
  <p:tag name="EE4P_AGENDAWIZARD_CONTENT" val="/88"/>
</p:tagLst>
</file>

<file path=ppt/tags/tag1023.xml><?xml version="1.0" encoding="utf-8"?>
<p:tagLst xmlns:a="http://schemas.openxmlformats.org/drawingml/2006/main" xmlns:r="http://schemas.openxmlformats.org/officeDocument/2006/relationships" xmlns:p="http://schemas.openxmlformats.org/presentationml/2006/main">
  <p:tag name="EE4P_AGENDAWIZARD" val="item_367414a1-98bb-4daf-abd4-ce0f55e24f96_Topic"/>
  <p:tag name="EE4P_AGENDAWIZARD_CONTENT" val="/Depth Refinement"/>
  <p:tag name="EE4P_AGENDAWIZARD_PROPERTIES" val="77.00465/317.7736/209.2739/31.50472"/>
</p:tagLst>
</file>

<file path=ppt/tags/tag1024.xml><?xml version="1.0" encoding="utf-8"?>
<p:tagLst xmlns:a="http://schemas.openxmlformats.org/drawingml/2006/main" xmlns:r="http://schemas.openxmlformats.org/officeDocument/2006/relationships" xmlns:p="http://schemas.openxmlformats.org/presentationml/2006/main">
  <p:tag name="EE4P_AGENDAWIZARD" val="item_367414a1-98bb-4daf-abd4-ce0f55e24f96_ItemNo"/>
  <p:tag name="EE4P_AGENDAWIZARD_CONTENT" val="/6"/>
  <p:tag name="EE4P_AGENDAWIZARD_PROPERTIES" val="40.49992/317.7736/31.50472/31.50472"/>
</p:tagLst>
</file>

<file path=ppt/tags/tag1025.xml><?xml version="1.0" encoding="utf-8"?>
<p:tagLst xmlns:a="http://schemas.openxmlformats.org/drawingml/2006/main" xmlns:r="http://schemas.openxmlformats.org/officeDocument/2006/relationships" xmlns:p="http://schemas.openxmlformats.org/presentationml/2006/main">
  <p:tag name="EE4P_AGENDAWIZARD" val="item_32d3aa07-6672-440b-8b0e-154b20e8bc62_PageNo"/>
  <p:tag name="EE4P_AGENDAWIZARD_PROPERTIES" val="904.8554/281.2689/8.45685/31.50472"/>
  <p:tag name="EE4P_AGENDAWIZARD_CONTENT" val="/85"/>
</p:tagLst>
</file>

<file path=ppt/tags/tag1026.xml><?xml version="1.0" encoding="utf-8"?>
<p:tagLst xmlns:a="http://schemas.openxmlformats.org/drawingml/2006/main" xmlns:r="http://schemas.openxmlformats.org/officeDocument/2006/relationships" xmlns:p="http://schemas.openxmlformats.org/presentationml/2006/main">
  <p:tag name="EE4P_AGENDAWIZARD" val="item_32d3aa07-6672-440b-8b0e-154b20e8bc62_Topic"/>
  <p:tag name="EE4P_AGENDAWIZARD_CONTENT" val="/Depth Estimation"/>
  <p:tag name="EE4P_AGENDAWIZARD_PROPERTIES" val="77.00465/281.2689/209.2739/31.50472"/>
</p:tagLst>
</file>

<file path=ppt/tags/tag1027.xml><?xml version="1.0" encoding="utf-8"?>
<p:tagLst xmlns:a="http://schemas.openxmlformats.org/drawingml/2006/main" xmlns:r="http://schemas.openxmlformats.org/officeDocument/2006/relationships" xmlns:p="http://schemas.openxmlformats.org/presentationml/2006/main">
  <p:tag name="EE4P_AGENDAWIZARD" val="item_32d3aa07-6672-440b-8b0e-154b20e8bc62_ItemNo"/>
  <p:tag name="EE4P_AGENDAWIZARD_CONTENT" val="/5"/>
  <p:tag name="EE4P_AGENDAWIZARD_PROPERTIES" val="40.49992/281.2689/31.50472/31.50472"/>
</p:tagLst>
</file>

<file path=ppt/tags/tag1028.xml><?xml version="1.0" encoding="utf-8"?>
<p:tagLst xmlns:a="http://schemas.openxmlformats.org/drawingml/2006/main" xmlns:r="http://schemas.openxmlformats.org/officeDocument/2006/relationships" xmlns:p="http://schemas.openxmlformats.org/presentationml/2006/main">
  <p:tag name="EE4P_AGENDAWIZARD" val="item_dd645ab7-4035-4779-8b5e-cd8169044bc1_PageNo"/>
  <p:tag name="EE4P_AGENDAWIZARD_PROPERTIES" val="904.8554/244.7642/8.45685/31.50472"/>
  <p:tag name="EE4P_AGENDAWIZARD_CONTENT" val="/82"/>
</p:tagLst>
</file>

<file path=ppt/tags/tag1029.xml><?xml version="1.0" encoding="utf-8"?>
<p:tagLst xmlns:a="http://schemas.openxmlformats.org/drawingml/2006/main" xmlns:r="http://schemas.openxmlformats.org/officeDocument/2006/relationships" xmlns:p="http://schemas.openxmlformats.org/presentationml/2006/main">
  <p:tag name="EE4P_AGENDAWIZARD" val="item_dd645ab7-4035-4779-8b5e-cd8169044bc1_Topic"/>
  <p:tag name="EE4P_AGENDAWIZARD_CONTENT" val="/Iterative Update"/>
  <p:tag name="EE4P_AGENDAWIZARD_PROPERTIES" val="77.00465/244.7642/209.2739/31.50472"/>
</p:tagLst>
</file>

<file path=ppt/tags/tag103.xml><?xml version="1.0" encoding="utf-8"?>
<p:tagLst xmlns:a="http://schemas.openxmlformats.org/drawingml/2006/main" xmlns:r="http://schemas.openxmlformats.org/officeDocument/2006/relationships" xmlns:p="http://schemas.openxmlformats.org/presentationml/2006/main">
  <p:tag name="EE4P_TEMPLATESTYLE" val="7"/>
</p:tagLst>
</file>

<file path=ppt/tags/tag1030.xml><?xml version="1.0" encoding="utf-8"?>
<p:tagLst xmlns:a="http://schemas.openxmlformats.org/drawingml/2006/main" xmlns:r="http://schemas.openxmlformats.org/officeDocument/2006/relationships" xmlns:p="http://schemas.openxmlformats.org/presentationml/2006/main">
  <p:tag name="EE4P_AGENDAWIZARD" val="item_dd645ab7-4035-4779-8b5e-cd8169044bc1_ItemNo"/>
  <p:tag name="EE4P_AGENDAWIZARD_CONTENT" val="/4"/>
  <p:tag name="EE4P_AGENDAWIZARD_PROPERTIES" val="40.49992/244.7642/31.50472/31.50472"/>
</p:tagLst>
</file>

<file path=ppt/tags/tag1031.xml><?xml version="1.0" encoding="utf-8"?>
<p:tagLst xmlns:a="http://schemas.openxmlformats.org/drawingml/2006/main" xmlns:r="http://schemas.openxmlformats.org/officeDocument/2006/relationships" xmlns:p="http://schemas.openxmlformats.org/presentationml/2006/main">
  <p:tag name="EE4P_AGENDAWIZARD" val="item_63170358-5ea2-48e8-9c61-8241873dffb5_PageNo"/>
  <p:tag name="EE4P_AGENDAWIZARD_PROPERTIES" val="904.8554/208.2594/8.45685/31.50472"/>
  <p:tag name="EE4P_AGENDAWIZARD_CONTENT" val="/69"/>
</p:tagLst>
</file>

<file path=ppt/tags/tag1032.xml><?xml version="1.0" encoding="utf-8"?>
<p:tagLst xmlns:a="http://schemas.openxmlformats.org/drawingml/2006/main" xmlns:r="http://schemas.openxmlformats.org/officeDocument/2006/relationships" xmlns:p="http://schemas.openxmlformats.org/presentationml/2006/main">
  <p:tag name="EE4P_AGENDAWIZARD" val="item_63170358-5ea2-48e8-9c61-8241873dffb5_Topic"/>
  <p:tag name="EE4P_AGENDAWIZARD_CONTENT" val="/Cost Volume Regularization"/>
  <p:tag name="EE4P_AGENDAWIZARD_PROPERTIES" val="77.00465/208.2594/209.2739/31.50472"/>
</p:tagLst>
</file>

<file path=ppt/tags/tag1033.xml><?xml version="1.0" encoding="utf-8"?>
<p:tagLst xmlns:a="http://schemas.openxmlformats.org/drawingml/2006/main" xmlns:r="http://schemas.openxmlformats.org/officeDocument/2006/relationships" xmlns:p="http://schemas.openxmlformats.org/presentationml/2006/main">
  <p:tag name="EE4P_AGENDAWIZARD" val="item_63170358-5ea2-48e8-9c61-8241873dffb5_ItemNo"/>
  <p:tag name="EE4P_AGENDAWIZARD_CONTENT" val="/3"/>
  <p:tag name="EE4P_AGENDAWIZARD_PROPERTIES" val="40.49992/208.2594/31.50472/31.50472"/>
</p:tagLst>
</file>

<file path=ppt/tags/tag1034.xml><?xml version="1.0" encoding="utf-8"?>
<p:tagLst xmlns:a="http://schemas.openxmlformats.org/drawingml/2006/main" xmlns:r="http://schemas.openxmlformats.org/officeDocument/2006/relationships" xmlns:p="http://schemas.openxmlformats.org/presentationml/2006/main">
  <p:tag name="EE4P_AGENDAWIZARD" val="item_6412c2ba-59e4-4aad-b054-b567368bc5b3_PageNo"/>
  <p:tag name="EE4P_AGENDAWIZARD_PROPERTIES" val="904.8554/171.7547/8.45685/31.50472"/>
  <p:tag name="EE4P_AGENDAWIZARD_CONTENT" val="/65"/>
</p:tagLst>
</file>

<file path=ppt/tags/tag1035.xml><?xml version="1.0" encoding="utf-8"?>
<p:tagLst xmlns:a="http://schemas.openxmlformats.org/drawingml/2006/main" xmlns:r="http://schemas.openxmlformats.org/officeDocument/2006/relationships" xmlns:p="http://schemas.openxmlformats.org/presentationml/2006/main">
  <p:tag name="EE4P_AGENDAWIZARD" val="item_6412c2ba-59e4-4aad-b054-b567368bc5b3_Topic"/>
  <p:tag name="EE4P_AGENDAWIZARD_CONTENT" val="/Cost Volume Construction"/>
  <p:tag name="EE4P_AGENDAWIZARD_PROPERTIES" val="77.00465/171.7547/209.2739/31.50472"/>
</p:tagLst>
</file>

<file path=ppt/tags/tag1036.xml><?xml version="1.0" encoding="utf-8"?>
<p:tagLst xmlns:a="http://schemas.openxmlformats.org/drawingml/2006/main" xmlns:r="http://schemas.openxmlformats.org/officeDocument/2006/relationships" xmlns:p="http://schemas.openxmlformats.org/presentationml/2006/main">
  <p:tag name="EE4P_AGENDAWIZARD" val="item_6412c2ba-59e4-4aad-b054-b567368bc5b3_ItemNo"/>
  <p:tag name="EE4P_AGENDAWIZARD_CONTENT" val="/2"/>
  <p:tag name="EE4P_AGENDAWIZARD_PROPERTIES" val="40.49992/171.7547/31.50472/31.50472"/>
</p:tagLst>
</file>

<file path=ppt/tags/tag1037.xml><?xml version="1.0" encoding="utf-8"?>
<p:tagLst xmlns:a="http://schemas.openxmlformats.org/drawingml/2006/main" xmlns:r="http://schemas.openxmlformats.org/officeDocument/2006/relationships" xmlns:p="http://schemas.openxmlformats.org/presentationml/2006/main">
  <p:tag name="EE4P_AGENDAWIZARD" val="item_19cadcda-82f0-4182-9304-70f95c9418d5_PageNo"/>
  <p:tag name="EE4P_AGENDAWIZARD_PROPERTIES" val="904.8554/135.25/8.45685/31.50472"/>
  <p:tag name="EE4P_AGENDAWIZARD_CONTENT" val="/63"/>
</p:tagLst>
</file>

<file path=ppt/tags/tag1038.xml><?xml version="1.0" encoding="utf-8"?>
<p:tagLst xmlns:a="http://schemas.openxmlformats.org/drawingml/2006/main" xmlns:r="http://schemas.openxmlformats.org/officeDocument/2006/relationships" xmlns:p="http://schemas.openxmlformats.org/presentationml/2006/main">
  <p:tag name="EE4P_AGENDAWIZARD" val="item_19cadcda-82f0-4182-9304-70f95c9418d5_Topic"/>
  <p:tag name="EE4P_AGENDAWIZARD_CONTENT" val="/Feature Extraction"/>
  <p:tag name="EE4P_AGENDAWIZARD_PROPERTIES" val="77.00465/135.25/209.2739/31.50472"/>
</p:tagLst>
</file>

<file path=ppt/tags/tag1039.xml><?xml version="1.0" encoding="utf-8"?>
<p:tagLst xmlns:a="http://schemas.openxmlformats.org/drawingml/2006/main" xmlns:r="http://schemas.openxmlformats.org/officeDocument/2006/relationships" xmlns:p="http://schemas.openxmlformats.org/presentationml/2006/main">
  <p:tag name="EE4P_AGENDAWIZARD" val="item_19cadcda-82f0-4182-9304-70f95c9418d5_ItemNo"/>
  <p:tag name="EE4P_AGENDAWIZARD_CONTENT" val="/1"/>
  <p:tag name="EE4P_AGENDAWIZARD_PROPERTIES" val="40.49992/135.25/31.50472/31.50472"/>
</p:tagLst>
</file>

<file path=ppt/tags/tag104.xml><?xml version="1.0" encoding="utf-8"?>
<p:tagLst xmlns:a="http://schemas.openxmlformats.org/drawingml/2006/main" xmlns:r="http://schemas.openxmlformats.org/officeDocument/2006/relationships" xmlns:p="http://schemas.openxmlformats.org/presentationml/2006/main">
  <p:tag name="EE4P_TEMPLATESTYLE" val="20"/>
</p:tagLst>
</file>

<file path=ppt/tags/tag1040.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0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42.xml><?xml version="1.0" encoding="utf-8"?>
<p:tagLst xmlns:a="http://schemas.openxmlformats.org/drawingml/2006/main" xmlns:r="http://schemas.openxmlformats.org/officeDocument/2006/relationships" xmlns:p="http://schemas.openxmlformats.org/presentationml/2006/main">
  <p:tag name="EE4P_TEMPLATESTYLE" val="5"/>
</p:tagLst>
</file>

<file path=ppt/tags/tag1043.xml><?xml version="1.0" encoding="utf-8"?>
<p:tagLst xmlns:a="http://schemas.openxmlformats.org/drawingml/2006/main" xmlns:r="http://schemas.openxmlformats.org/officeDocument/2006/relationships" xmlns:p="http://schemas.openxmlformats.org/presentationml/2006/main">
  <p:tag name="EE4P_SLIDEID" val="f906fac7-a5d1-4b41-860f-8337785e341a"/>
</p:tagLst>
</file>

<file path=ppt/tags/tag1044.xml><?xml version="1.0" encoding="utf-8"?>
<p:tagLst xmlns:a="http://schemas.openxmlformats.org/drawingml/2006/main" xmlns:r="http://schemas.openxmlformats.org/officeDocument/2006/relationships" xmlns:p="http://schemas.openxmlformats.org/presentationml/2006/main">
  <p:tag name="EE4P_AGENDAWIZARD" val="item_f906fac7-a5d1-4b41-860f-8337785e341a_Element"/>
</p:tagLst>
</file>

<file path=ppt/tags/tag1045.xml><?xml version="1.0" encoding="utf-8"?>
<p:tagLst xmlns:a="http://schemas.openxmlformats.org/drawingml/2006/main" xmlns:r="http://schemas.openxmlformats.org/officeDocument/2006/relationships" xmlns:p="http://schemas.openxmlformats.org/presentationml/2006/main">
  <p:tag name="EE4P_AGENDAWIZARD" val="item_f906fac7-a5d1-4b41-860f-8337785e341a_PageNo"/>
  <p:tag name="EE4P_AGENDAWIZARD_PROPERTIES" val="904.8554/390.7831/8.45685/31.50472"/>
  <p:tag name="EE4P_AGENDAWIZARD_CONTENT" val="/92"/>
</p:tagLst>
</file>

<file path=ppt/tags/tag1046.xml><?xml version="1.0" encoding="utf-8"?>
<p:tagLst xmlns:a="http://schemas.openxmlformats.org/drawingml/2006/main" xmlns:r="http://schemas.openxmlformats.org/officeDocument/2006/relationships" xmlns:p="http://schemas.openxmlformats.org/presentationml/2006/main">
  <p:tag name="EE4P_AGENDAWIZARD" val="item_f906fac7-a5d1-4b41-860f-8337785e341a_Topic"/>
  <p:tag name="EE4P_AGENDAWIZARD_CONTENT" val="/Loss Function"/>
  <p:tag name="EE4P_AGENDAWIZARD_PROPERTIES" val="77.00465/390.7831/209.2739/31.50472"/>
</p:tagLst>
</file>

<file path=ppt/tags/tag1047.xml><?xml version="1.0" encoding="utf-8"?>
<p:tagLst xmlns:a="http://schemas.openxmlformats.org/drawingml/2006/main" xmlns:r="http://schemas.openxmlformats.org/officeDocument/2006/relationships" xmlns:p="http://schemas.openxmlformats.org/presentationml/2006/main">
  <p:tag name="EE4P_AGENDAWIZARD" val="item_f906fac7-a5d1-4b41-860f-8337785e341a_ItemNo"/>
  <p:tag name="EE4P_AGENDAWIZARD_CONTENT" val="/8"/>
  <p:tag name="EE4P_AGENDAWIZARD_PROPERTIES" val="40.49992/390.7831/31.50472/31.50472"/>
</p:tagLst>
</file>

<file path=ppt/tags/tag1048.xml><?xml version="1.0" encoding="utf-8"?>
<p:tagLst xmlns:a="http://schemas.openxmlformats.org/drawingml/2006/main" xmlns:r="http://schemas.openxmlformats.org/officeDocument/2006/relationships" xmlns:p="http://schemas.openxmlformats.org/presentationml/2006/main">
  <p:tag name="EE4P_AGENDAWIZARD" val="item_a4f8fe52-eb03-4a64-a899-36dca659d9d3_PageNo"/>
  <p:tag name="EE4P_AGENDAWIZARD_PROPERTIES" val="904.8554/354.2784/8.45685/31.5048"/>
  <p:tag name="EE4P_AGENDAWIZARD_CONTENT" val="/90"/>
</p:tagLst>
</file>

<file path=ppt/tags/tag1049.xml><?xml version="1.0" encoding="utf-8"?>
<p:tagLst xmlns:a="http://schemas.openxmlformats.org/drawingml/2006/main" xmlns:r="http://schemas.openxmlformats.org/officeDocument/2006/relationships" xmlns:p="http://schemas.openxmlformats.org/presentationml/2006/main">
  <p:tag name="EE4P_AGENDAWIZARD" val="item_a4f8fe52-eb03-4a64-a899-36dca659d9d3_Topic"/>
  <p:tag name="EE4P_AGENDAWIZARD_CONTENT" val="/Confidence Estimation"/>
  <p:tag name="EE4P_AGENDAWIZARD_PROPERTIES" val="77.00465/354.2784/209.2739/31.5048"/>
</p:tagLst>
</file>

<file path=ppt/tags/tag105.xml><?xml version="1.0" encoding="utf-8"?>
<p:tagLst xmlns:a="http://schemas.openxmlformats.org/drawingml/2006/main" xmlns:r="http://schemas.openxmlformats.org/officeDocument/2006/relationships" xmlns:p="http://schemas.openxmlformats.org/presentationml/2006/main">
  <p:tag name="EE4P_TEMPLATESTYLE" val="13"/>
</p:tagLst>
</file>

<file path=ppt/tags/tag1050.xml><?xml version="1.0" encoding="utf-8"?>
<p:tagLst xmlns:a="http://schemas.openxmlformats.org/drawingml/2006/main" xmlns:r="http://schemas.openxmlformats.org/officeDocument/2006/relationships" xmlns:p="http://schemas.openxmlformats.org/presentationml/2006/main">
  <p:tag name="EE4P_AGENDAWIZARD" val="item_a4f8fe52-eb03-4a64-a899-36dca659d9d3_ItemNo"/>
  <p:tag name="EE4P_AGENDAWIZARD_CONTENT" val="/7"/>
  <p:tag name="EE4P_AGENDAWIZARD_PROPERTIES" val="40.49992/354.2784/31.50472/31.5048"/>
</p:tagLst>
</file>

<file path=ppt/tags/tag1051.xml><?xml version="1.0" encoding="utf-8"?>
<p:tagLst xmlns:a="http://schemas.openxmlformats.org/drawingml/2006/main" xmlns:r="http://schemas.openxmlformats.org/officeDocument/2006/relationships" xmlns:p="http://schemas.openxmlformats.org/presentationml/2006/main">
  <p:tag name="EE4P_AGENDAWIZARD" val="item_367414a1-98bb-4daf-abd4-ce0f55e24f96_PageNo"/>
  <p:tag name="EE4P_AGENDAWIZARD_PROPERTIES" val="904.8554/317.7736/8.45685/31.50472"/>
  <p:tag name="EE4P_AGENDAWIZARD_CONTENT" val="/88"/>
</p:tagLst>
</file>

<file path=ppt/tags/tag1052.xml><?xml version="1.0" encoding="utf-8"?>
<p:tagLst xmlns:a="http://schemas.openxmlformats.org/drawingml/2006/main" xmlns:r="http://schemas.openxmlformats.org/officeDocument/2006/relationships" xmlns:p="http://schemas.openxmlformats.org/presentationml/2006/main">
  <p:tag name="EE4P_AGENDAWIZARD" val="item_367414a1-98bb-4daf-abd4-ce0f55e24f96_Topic"/>
  <p:tag name="EE4P_AGENDAWIZARD_CONTENT" val="/Depth Refinement"/>
  <p:tag name="EE4P_AGENDAWIZARD_PROPERTIES" val="77.00465/317.7736/209.2739/31.50472"/>
</p:tagLst>
</file>

<file path=ppt/tags/tag1053.xml><?xml version="1.0" encoding="utf-8"?>
<p:tagLst xmlns:a="http://schemas.openxmlformats.org/drawingml/2006/main" xmlns:r="http://schemas.openxmlformats.org/officeDocument/2006/relationships" xmlns:p="http://schemas.openxmlformats.org/presentationml/2006/main">
  <p:tag name="EE4P_AGENDAWIZARD" val="item_367414a1-98bb-4daf-abd4-ce0f55e24f96_ItemNo"/>
  <p:tag name="EE4P_AGENDAWIZARD_CONTENT" val="/6"/>
  <p:tag name="EE4P_AGENDAWIZARD_PROPERTIES" val="40.49992/317.7736/31.50472/31.50472"/>
</p:tagLst>
</file>

<file path=ppt/tags/tag1054.xml><?xml version="1.0" encoding="utf-8"?>
<p:tagLst xmlns:a="http://schemas.openxmlformats.org/drawingml/2006/main" xmlns:r="http://schemas.openxmlformats.org/officeDocument/2006/relationships" xmlns:p="http://schemas.openxmlformats.org/presentationml/2006/main">
  <p:tag name="EE4P_AGENDAWIZARD" val="item_32d3aa07-6672-440b-8b0e-154b20e8bc62_PageNo"/>
  <p:tag name="EE4P_AGENDAWIZARD_PROPERTIES" val="904.8554/281.2689/8.45685/31.50472"/>
  <p:tag name="EE4P_AGENDAWIZARD_CONTENT" val="/85"/>
</p:tagLst>
</file>

<file path=ppt/tags/tag1055.xml><?xml version="1.0" encoding="utf-8"?>
<p:tagLst xmlns:a="http://schemas.openxmlformats.org/drawingml/2006/main" xmlns:r="http://schemas.openxmlformats.org/officeDocument/2006/relationships" xmlns:p="http://schemas.openxmlformats.org/presentationml/2006/main">
  <p:tag name="EE4P_AGENDAWIZARD" val="item_32d3aa07-6672-440b-8b0e-154b20e8bc62_Topic"/>
  <p:tag name="EE4P_AGENDAWIZARD_CONTENT" val="/Depth Estimation"/>
  <p:tag name="EE4P_AGENDAWIZARD_PROPERTIES" val="77.00465/281.2689/209.2739/31.50472"/>
</p:tagLst>
</file>

<file path=ppt/tags/tag1056.xml><?xml version="1.0" encoding="utf-8"?>
<p:tagLst xmlns:a="http://schemas.openxmlformats.org/drawingml/2006/main" xmlns:r="http://schemas.openxmlformats.org/officeDocument/2006/relationships" xmlns:p="http://schemas.openxmlformats.org/presentationml/2006/main">
  <p:tag name="EE4P_AGENDAWIZARD" val="item_32d3aa07-6672-440b-8b0e-154b20e8bc62_ItemNo"/>
  <p:tag name="EE4P_AGENDAWIZARD_CONTENT" val="/5"/>
  <p:tag name="EE4P_AGENDAWIZARD_PROPERTIES" val="40.49992/281.2689/31.50472/31.50472"/>
</p:tagLst>
</file>

<file path=ppt/tags/tag1057.xml><?xml version="1.0" encoding="utf-8"?>
<p:tagLst xmlns:a="http://schemas.openxmlformats.org/drawingml/2006/main" xmlns:r="http://schemas.openxmlformats.org/officeDocument/2006/relationships" xmlns:p="http://schemas.openxmlformats.org/presentationml/2006/main">
  <p:tag name="EE4P_AGENDAWIZARD" val="item_dd645ab7-4035-4779-8b5e-cd8169044bc1_PageNo"/>
  <p:tag name="EE4P_AGENDAWIZARD_PROPERTIES" val="904.8554/244.7642/8.45685/31.50472"/>
  <p:tag name="EE4P_AGENDAWIZARD_CONTENT" val="/82"/>
</p:tagLst>
</file>

<file path=ppt/tags/tag1058.xml><?xml version="1.0" encoding="utf-8"?>
<p:tagLst xmlns:a="http://schemas.openxmlformats.org/drawingml/2006/main" xmlns:r="http://schemas.openxmlformats.org/officeDocument/2006/relationships" xmlns:p="http://schemas.openxmlformats.org/presentationml/2006/main">
  <p:tag name="EE4P_AGENDAWIZARD" val="item_dd645ab7-4035-4779-8b5e-cd8169044bc1_Topic"/>
  <p:tag name="EE4P_AGENDAWIZARD_CONTENT" val="/Iterative Update"/>
  <p:tag name="EE4P_AGENDAWIZARD_PROPERTIES" val="77.00465/244.7642/209.2739/31.50472"/>
</p:tagLst>
</file>

<file path=ppt/tags/tag1059.xml><?xml version="1.0" encoding="utf-8"?>
<p:tagLst xmlns:a="http://schemas.openxmlformats.org/drawingml/2006/main" xmlns:r="http://schemas.openxmlformats.org/officeDocument/2006/relationships" xmlns:p="http://schemas.openxmlformats.org/presentationml/2006/main">
  <p:tag name="EE4P_AGENDAWIZARD" val="item_dd645ab7-4035-4779-8b5e-cd8169044bc1_ItemNo"/>
  <p:tag name="EE4P_AGENDAWIZARD_CONTENT" val="/4"/>
  <p:tag name="EE4P_AGENDAWIZARD_PROPERTIES" val="40.49992/244.7642/31.50472/31.50472"/>
</p:tagLst>
</file>

<file path=ppt/tags/tag106.xml><?xml version="1.0" encoding="utf-8"?>
<p:tagLst xmlns:a="http://schemas.openxmlformats.org/drawingml/2006/main" xmlns:r="http://schemas.openxmlformats.org/officeDocument/2006/relationships" xmlns:p="http://schemas.openxmlformats.org/presentationml/2006/main">
  <p:tag name="EE4P_SLIDEID" val="5b94bc02-f5dc-42eb-89f9-41d9c1c063eb"/>
</p:tagLst>
</file>

<file path=ppt/tags/tag1060.xml><?xml version="1.0" encoding="utf-8"?>
<p:tagLst xmlns:a="http://schemas.openxmlformats.org/drawingml/2006/main" xmlns:r="http://schemas.openxmlformats.org/officeDocument/2006/relationships" xmlns:p="http://schemas.openxmlformats.org/presentationml/2006/main">
  <p:tag name="EE4P_AGENDAWIZARD" val="item_63170358-5ea2-48e8-9c61-8241873dffb5_PageNo"/>
  <p:tag name="EE4P_AGENDAWIZARD_PROPERTIES" val="904.8554/208.2594/8.45685/31.50472"/>
  <p:tag name="EE4P_AGENDAWIZARD_CONTENT" val="/69"/>
</p:tagLst>
</file>

<file path=ppt/tags/tag1061.xml><?xml version="1.0" encoding="utf-8"?>
<p:tagLst xmlns:a="http://schemas.openxmlformats.org/drawingml/2006/main" xmlns:r="http://schemas.openxmlformats.org/officeDocument/2006/relationships" xmlns:p="http://schemas.openxmlformats.org/presentationml/2006/main">
  <p:tag name="EE4P_AGENDAWIZARD" val="item_63170358-5ea2-48e8-9c61-8241873dffb5_Topic"/>
  <p:tag name="EE4P_AGENDAWIZARD_CONTENT" val="/Cost Volume Regularization"/>
  <p:tag name="EE4P_AGENDAWIZARD_PROPERTIES" val="77.00465/208.2594/209.2739/31.50472"/>
</p:tagLst>
</file>

<file path=ppt/tags/tag1062.xml><?xml version="1.0" encoding="utf-8"?>
<p:tagLst xmlns:a="http://schemas.openxmlformats.org/drawingml/2006/main" xmlns:r="http://schemas.openxmlformats.org/officeDocument/2006/relationships" xmlns:p="http://schemas.openxmlformats.org/presentationml/2006/main">
  <p:tag name="EE4P_AGENDAWIZARD" val="item_63170358-5ea2-48e8-9c61-8241873dffb5_ItemNo"/>
  <p:tag name="EE4P_AGENDAWIZARD_CONTENT" val="/3"/>
  <p:tag name="EE4P_AGENDAWIZARD_PROPERTIES" val="40.49992/208.2594/31.50472/31.50472"/>
</p:tagLst>
</file>

<file path=ppt/tags/tag1063.xml><?xml version="1.0" encoding="utf-8"?>
<p:tagLst xmlns:a="http://schemas.openxmlformats.org/drawingml/2006/main" xmlns:r="http://schemas.openxmlformats.org/officeDocument/2006/relationships" xmlns:p="http://schemas.openxmlformats.org/presentationml/2006/main">
  <p:tag name="EE4P_AGENDAWIZARD" val="item_6412c2ba-59e4-4aad-b054-b567368bc5b3_PageNo"/>
  <p:tag name="EE4P_AGENDAWIZARD_PROPERTIES" val="904.8554/171.7547/8.45685/31.50472"/>
  <p:tag name="EE4P_AGENDAWIZARD_CONTENT" val="/65"/>
</p:tagLst>
</file>

<file path=ppt/tags/tag1064.xml><?xml version="1.0" encoding="utf-8"?>
<p:tagLst xmlns:a="http://schemas.openxmlformats.org/drawingml/2006/main" xmlns:r="http://schemas.openxmlformats.org/officeDocument/2006/relationships" xmlns:p="http://schemas.openxmlformats.org/presentationml/2006/main">
  <p:tag name="EE4P_AGENDAWIZARD" val="item_6412c2ba-59e4-4aad-b054-b567368bc5b3_Topic"/>
  <p:tag name="EE4P_AGENDAWIZARD_CONTENT" val="/Cost Volume Construction"/>
  <p:tag name="EE4P_AGENDAWIZARD_PROPERTIES" val="77.00465/171.7547/209.2739/31.50472"/>
</p:tagLst>
</file>

<file path=ppt/tags/tag1065.xml><?xml version="1.0" encoding="utf-8"?>
<p:tagLst xmlns:a="http://schemas.openxmlformats.org/drawingml/2006/main" xmlns:r="http://schemas.openxmlformats.org/officeDocument/2006/relationships" xmlns:p="http://schemas.openxmlformats.org/presentationml/2006/main">
  <p:tag name="EE4P_AGENDAWIZARD" val="item_6412c2ba-59e4-4aad-b054-b567368bc5b3_ItemNo"/>
  <p:tag name="EE4P_AGENDAWIZARD_CONTENT" val="/2"/>
  <p:tag name="EE4P_AGENDAWIZARD_PROPERTIES" val="40.49992/171.7547/31.50472/31.50472"/>
</p:tagLst>
</file>

<file path=ppt/tags/tag1066.xml><?xml version="1.0" encoding="utf-8"?>
<p:tagLst xmlns:a="http://schemas.openxmlformats.org/drawingml/2006/main" xmlns:r="http://schemas.openxmlformats.org/officeDocument/2006/relationships" xmlns:p="http://schemas.openxmlformats.org/presentationml/2006/main">
  <p:tag name="EE4P_AGENDAWIZARD" val="item_19cadcda-82f0-4182-9304-70f95c9418d5_PageNo"/>
  <p:tag name="EE4P_AGENDAWIZARD_PROPERTIES" val="904.8554/135.25/8.45685/31.50472"/>
  <p:tag name="EE4P_AGENDAWIZARD_CONTENT" val="/63"/>
</p:tagLst>
</file>

<file path=ppt/tags/tag1067.xml><?xml version="1.0" encoding="utf-8"?>
<p:tagLst xmlns:a="http://schemas.openxmlformats.org/drawingml/2006/main" xmlns:r="http://schemas.openxmlformats.org/officeDocument/2006/relationships" xmlns:p="http://schemas.openxmlformats.org/presentationml/2006/main">
  <p:tag name="EE4P_AGENDAWIZARD" val="item_19cadcda-82f0-4182-9304-70f95c9418d5_Topic"/>
  <p:tag name="EE4P_AGENDAWIZARD_CONTENT" val="/Feature Extraction"/>
  <p:tag name="EE4P_AGENDAWIZARD_PROPERTIES" val="77.00465/135.25/209.2739/31.50472"/>
</p:tagLst>
</file>

<file path=ppt/tags/tag1068.xml><?xml version="1.0" encoding="utf-8"?>
<p:tagLst xmlns:a="http://schemas.openxmlformats.org/drawingml/2006/main" xmlns:r="http://schemas.openxmlformats.org/officeDocument/2006/relationships" xmlns:p="http://schemas.openxmlformats.org/presentationml/2006/main">
  <p:tag name="EE4P_AGENDAWIZARD" val="item_19cadcda-82f0-4182-9304-70f95c9418d5_ItemNo"/>
  <p:tag name="EE4P_AGENDAWIZARD_CONTENT" val="/1"/>
  <p:tag name="EE4P_AGENDAWIZARD_PROPERTIES" val="40.49992/135.25/31.50472/31.50472"/>
</p:tagLst>
</file>

<file path=ppt/tags/tag1069.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07.xml><?xml version="1.0" encoding="utf-8"?>
<p:tagLst xmlns:a="http://schemas.openxmlformats.org/drawingml/2006/main" xmlns:r="http://schemas.openxmlformats.org/officeDocument/2006/relationships" xmlns:p="http://schemas.openxmlformats.org/presentationml/2006/main">
  <p:tag name="EE4P_AGENDAWIZARD" val="item_6f92aa67-2a61-49d5-824e-4ac4a7570df0_PageNo"/>
  <p:tag name="EE4P_AGENDAWIZARD_PROPERTIES" val="904.8554/317.7736/8.45685/31.50472"/>
  <p:tag name="EE4P_AGENDAWIZARD_CONTENT" val="/55"/>
</p:tagLst>
</file>

<file path=ppt/tags/tag107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71.xml><?xml version="1.0" encoding="utf-8"?>
<p:tagLst xmlns:a="http://schemas.openxmlformats.org/drawingml/2006/main" xmlns:r="http://schemas.openxmlformats.org/officeDocument/2006/relationships" xmlns:p="http://schemas.openxmlformats.org/presentationml/2006/main">
  <p:tag name="EE4P_TEMPLATESTYLE" val="5"/>
</p:tagLst>
</file>

<file path=ppt/tags/tag107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73.xml><?xml version="1.0" encoding="utf-8"?>
<p:tagLst xmlns:a="http://schemas.openxmlformats.org/drawingml/2006/main" xmlns:r="http://schemas.openxmlformats.org/officeDocument/2006/relationships" xmlns:p="http://schemas.openxmlformats.org/presentationml/2006/main">
  <p:tag name="EE4P_TEMPLATESTYLE" val="5"/>
</p:tagLst>
</file>

<file path=ppt/tags/tag1074.xml><?xml version="1.0" encoding="utf-8"?>
<p:tagLst xmlns:a="http://schemas.openxmlformats.org/drawingml/2006/main" xmlns:r="http://schemas.openxmlformats.org/officeDocument/2006/relationships" xmlns:p="http://schemas.openxmlformats.org/presentationml/2006/main">
  <p:tag name="EE4P_SLIDEID" val="0db287d0-d46b-49b7-b57a-948c6eb26d4d"/>
</p:tagLst>
</file>

<file path=ppt/tags/tag1075.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PageNo"/>
  <p:tag name="EE4P_AGENDAWIZARD_PROPERTIES" val="904.8554/390.7831/8.45685/31.50472"/>
  <p:tag name="EE4P_AGENDAWIZARD_CONTENT" val="/143"/>
</p:tagLst>
</file>

<file path=ppt/tags/tag1076.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Topic"/>
  <p:tag name="EE4P_AGENDAWIZARD_CONTENT" val="/Conclusion"/>
  <p:tag name="EE4P_AGENDAWIZARD_PROPERTIES" val="77.00465/390.7831/285.9168/31.50472"/>
</p:tagLst>
</file>

<file path=ppt/tags/tag1077.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ItemNo"/>
  <p:tag name="EE4P_AGENDAWIZARD_CONTENT" val="/6"/>
  <p:tag name="EE4P_AGENDAWIZARD_PROPERTIES" val="40.49992/390.7831/31.50472/31.50472"/>
</p:tagLst>
</file>

<file path=ppt/tags/tag1078.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PageNo"/>
  <p:tag name="EE4P_AGENDAWIZARD_PROPERTIES" val="904.8554/354.2784/8.45685/31.5048"/>
  <p:tag name="EE4P_AGENDAWIZARD_CONTENT" val="/118"/>
</p:tagLst>
</file>

<file path=ppt/tags/tag1079.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Topic"/>
  <p:tag name="EE4P_AGENDAWIZARD_CONTENT" val="/Discussions"/>
  <p:tag name="EE4P_AGENDAWIZARD_PROPERTIES" val="77.00465/354.2784/285.9168/31.5048"/>
</p:tagLst>
</file>

<file path=ppt/tags/tag108.xml><?xml version="1.0" encoding="utf-8"?>
<p:tagLst xmlns:a="http://schemas.openxmlformats.org/drawingml/2006/main" xmlns:r="http://schemas.openxmlformats.org/officeDocument/2006/relationships" xmlns:p="http://schemas.openxmlformats.org/presentationml/2006/main">
  <p:tag name="EE4P_AGENDAWIZARD" val="item_6f92aa67-2a61-49d5-824e-4ac4a7570df0_Topic"/>
  <p:tag name="EE4P_AGENDAWIZARD_CONTENT" val="/Evaluation Metrics"/>
  <p:tag name="EE4P_AGENDAWIZARD_PROPERTIES" val="77.00465/317.7736/194.0013/31.50472"/>
</p:tagLst>
</file>

<file path=ppt/tags/tag1080.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ItemNo"/>
  <p:tag name="EE4P_AGENDAWIZARD_CONTENT" val="/5"/>
  <p:tag name="EE4P_AGENDAWIZARD_PROPERTIES" val="40.49992/354.2784/31.50472/31.5048"/>
</p:tagLst>
</file>

<file path=ppt/tags/tag1081.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PageNo"/>
  <p:tag name="EE4P_AGENDAWIZARD_PROPERTIES" val="904.8554/317.7736/8.45685/31.50472"/>
  <p:tag name="EE4P_AGENDAWIZARD_CONTENT" val="/106"/>
</p:tagLst>
</file>

<file path=ppt/tags/tag1082.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Topic"/>
  <p:tag name="EE4P_AGENDAWIZARD_CONTENT" val="/None Depth Estimation"/>
  <p:tag name="EE4P_AGENDAWIZARD_PROPERTIES" val="77.00465/317.7736/285.9168/31.50472"/>
</p:tagLst>
</file>

<file path=ppt/tags/tag1083.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ItemNo"/>
  <p:tag name="EE4P_AGENDAWIZARD_CONTENT" val="/4"/>
  <p:tag name="EE4P_AGENDAWIZARD_PROPERTIES" val="40.49992/317.7736/31.50472/31.50472"/>
</p:tagLst>
</file>

<file path=ppt/tags/tag1084.xml><?xml version="1.0" encoding="utf-8"?>
<p:tagLst xmlns:a="http://schemas.openxmlformats.org/drawingml/2006/main" xmlns:r="http://schemas.openxmlformats.org/officeDocument/2006/relationships" xmlns:p="http://schemas.openxmlformats.org/presentationml/2006/main">
  <p:tag name="EE4P_AGENDAWIZARD" val="item_0db287d0-d46b-49b7-b57a-948c6eb26d4d_Element"/>
</p:tagLst>
</file>

<file path=ppt/tags/tag1085.xml><?xml version="1.0" encoding="utf-8"?>
<p:tagLst xmlns:a="http://schemas.openxmlformats.org/drawingml/2006/main" xmlns:r="http://schemas.openxmlformats.org/officeDocument/2006/relationships" xmlns:p="http://schemas.openxmlformats.org/presentationml/2006/main">
  <p:tag name="EE4P_AGENDAWIZARD" val="item_0db287d0-d46b-49b7-b57a-948c6eb26d4d_PageNo"/>
  <p:tag name="EE4P_AGENDAWIZARD_PROPERTIES" val="904.8554/281.2689/8.45685/31.50472"/>
  <p:tag name="EE4P_AGENDAWIZARD_CONTENT" val="/95"/>
</p:tagLst>
</file>

<file path=ppt/tags/tag1086.xml><?xml version="1.0" encoding="utf-8"?>
<p:tagLst xmlns:a="http://schemas.openxmlformats.org/drawingml/2006/main" xmlns:r="http://schemas.openxmlformats.org/officeDocument/2006/relationships" xmlns:p="http://schemas.openxmlformats.org/presentationml/2006/main">
  <p:tag name="EE4P_AGENDAWIZARD" val="item_0db287d0-d46b-49b7-b57a-948c6eb26d4d_Topic"/>
  <p:tag name="EE4P_AGENDAWIZARD_CONTENT" val="/Unsupervised &amp; Semi-supervised"/>
  <p:tag name="EE4P_AGENDAWIZARD_PROPERTIES" val="113.5094/281.2689/249.4121/31.50472"/>
</p:tagLst>
</file>

<file path=ppt/tags/tag1087.xml><?xml version="1.0" encoding="utf-8"?>
<p:tagLst xmlns:a="http://schemas.openxmlformats.org/drawingml/2006/main" xmlns:r="http://schemas.openxmlformats.org/officeDocument/2006/relationships" xmlns:p="http://schemas.openxmlformats.org/presentationml/2006/main">
  <p:tag name="EE4P_AGENDAWIZARD" val="item_0db287d0-d46b-49b7-b57a-948c6eb26d4d_ItemNo"/>
  <p:tag name="EE4P_AGENDAWIZARD_CONTENT" val="/3.2"/>
  <p:tag name="EE4P_AGENDAWIZARD_PROPERTIES" val="77.00465/281.2689/31.50472/31.50472"/>
</p:tagLst>
</file>

<file path=ppt/tags/tag1088.xml><?xml version="1.0" encoding="utf-8"?>
<p:tagLst xmlns:a="http://schemas.openxmlformats.org/drawingml/2006/main" xmlns:r="http://schemas.openxmlformats.org/officeDocument/2006/relationships" xmlns:p="http://schemas.openxmlformats.org/presentationml/2006/main">
  <p:tag name="EE4P_AGENDAWIZARD" val="item_34d24309-caa5-47f8-8eb5-626844a84e7c_PageNo"/>
  <p:tag name="EE4P_AGENDAWIZARD_PROPERTIES" val="904.8554/244.7642/8.45685/31.50472"/>
  <p:tag name="EE4P_AGENDAWIZARD_CONTENT" val="/61"/>
</p:tagLst>
</file>

<file path=ppt/tags/tag1089.xml><?xml version="1.0" encoding="utf-8"?>
<p:tagLst xmlns:a="http://schemas.openxmlformats.org/drawingml/2006/main" xmlns:r="http://schemas.openxmlformats.org/officeDocument/2006/relationships" xmlns:p="http://schemas.openxmlformats.org/presentationml/2006/main">
  <p:tag name="EE4P_AGENDAWIZARD" val="item_34d24309-caa5-47f8-8eb5-626844a84e7c_Topic"/>
  <p:tag name="EE4P_AGENDAWIZARD_CONTENT" val="/Supervised"/>
  <p:tag name="EE4P_AGENDAWIZARD_PROPERTIES" val="113.5094/244.7642/249.4121/31.50472"/>
</p:tagLst>
</file>

<file path=ppt/tags/tag109.xml><?xml version="1.0" encoding="utf-8"?>
<p:tagLst xmlns:a="http://schemas.openxmlformats.org/drawingml/2006/main" xmlns:r="http://schemas.openxmlformats.org/officeDocument/2006/relationships" xmlns:p="http://schemas.openxmlformats.org/presentationml/2006/main">
  <p:tag name="EE4P_AGENDAWIZARD" val="item_6f92aa67-2a61-49d5-824e-4ac4a7570df0_ItemNo"/>
  <p:tag name="EE4P_AGENDAWIZARD_CONTENT" val="/6"/>
  <p:tag name="EE4P_AGENDAWIZARD_PROPERTIES" val="40.49992/317.7736/31.50472/31.50472"/>
</p:tagLst>
</file>

<file path=ppt/tags/tag1090.xml><?xml version="1.0" encoding="utf-8"?>
<p:tagLst xmlns:a="http://schemas.openxmlformats.org/drawingml/2006/main" xmlns:r="http://schemas.openxmlformats.org/officeDocument/2006/relationships" xmlns:p="http://schemas.openxmlformats.org/presentationml/2006/main">
  <p:tag name="EE4P_AGENDAWIZARD" val="item_34d24309-caa5-47f8-8eb5-626844a84e7c_ItemNo"/>
  <p:tag name="EE4P_AGENDAWIZARD_CONTENT" val="/3.1"/>
  <p:tag name="EE4P_AGENDAWIZARD_PROPERTIES" val="77.00465/244.7642/31.50472/31.50472"/>
</p:tagLst>
</file>

<file path=ppt/tags/tag1091.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PageNo"/>
  <p:tag name="EE4P_AGENDAWIZARD_PROPERTIES" val="904.8554/208.2594/8.45685/31.50472"/>
  <p:tag name="EE4P_AGENDAWIZARD_CONTENT" val="/59"/>
</p:tagLst>
</file>

<file path=ppt/tags/tag1092.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Topic"/>
  <p:tag name="EE4P_AGENDAWIZARD_CONTENT" val="/Depth Estimation"/>
  <p:tag name="EE4P_AGENDAWIZARD_PROPERTIES" val="77.00465/208.2594/285.9168/31.50472"/>
</p:tagLst>
</file>

<file path=ppt/tags/tag1093.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ItemNo"/>
  <p:tag name="EE4P_AGENDAWIZARD_CONTENT" val="/3"/>
  <p:tag name="EE4P_AGENDAWIZARD_PROPERTIES" val="40.49992/208.2594/31.50472/31.50472"/>
</p:tagLst>
</file>

<file path=ppt/tags/tag1094.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PageNo"/>
  <p:tag name="EE4P_AGENDAWIZARD_PROPERTIES" val="904.8554/171.7547/8.45685/31.50472"/>
  <p:tag name="EE4P_AGENDAWIZARD_CONTENT" val="/13"/>
</p:tagLst>
</file>

<file path=ppt/tags/tag1095.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Topic"/>
  <p:tag name="EE4P_AGENDAWIZARD_CONTENT" val="/Preliminaries"/>
  <p:tag name="EE4P_AGENDAWIZARD_PROPERTIES" val="77.00465/171.7547/285.9168/31.50472"/>
</p:tagLst>
</file>

<file path=ppt/tags/tag1096.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ItemNo"/>
  <p:tag name="EE4P_AGENDAWIZARD_CONTENT" val="/2"/>
  <p:tag name="EE4P_AGENDAWIZARD_PROPERTIES" val="40.49992/171.7547/31.50472/31.50472"/>
</p:tagLst>
</file>

<file path=ppt/tags/tag1097.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PageNo"/>
  <p:tag name="EE4P_AGENDAWIZARD_PROPERTIES" val="904.8554/135.25/8.45685/31.50472"/>
  <p:tag name="EE4P_AGENDAWIZARD_CONTENT" val="/4"/>
</p:tagLst>
</file>

<file path=ppt/tags/tag1098.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Topic"/>
  <p:tag name="EE4P_AGENDAWIZARD_CONTENT" val="/Introduction"/>
  <p:tag name="EE4P_AGENDAWIZARD_PROPERTIES" val="77.00465/135.25/285.9168/31.50472"/>
</p:tagLst>
</file>

<file path=ppt/tags/tag1099.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ItemNo"/>
  <p:tag name="EE4P_AGENDAWIZARD_CONTENT" val="/1"/>
  <p:tag name="EE4P_AGENDAWIZARD_PROPERTIES" val="40.49992/135.25/31.50472/31.50472"/>
</p:tagLst>
</file>

<file path=ppt/tags/tag11.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PageNo"/>
  <p:tag name="EE4P_AGENDAWIZARD_PROPERTIES" val="904.8554/244.7642/8.45685/31.50472"/>
  <p:tag name="EE4P_AGENDAWIZARD_CONTENT" val="/106"/>
</p:tagLst>
</file>

<file path=ppt/tags/tag110.xml><?xml version="1.0" encoding="utf-8"?>
<p:tagLst xmlns:a="http://schemas.openxmlformats.org/drawingml/2006/main" xmlns:r="http://schemas.openxmlformats.org/officeDocument/2006/relationships" xmlns:p="http://schemas.openxmlformats.org/presentationml/2006/main">
  <p:tag name="EE4P_AGENDAWIZARD" val="item_044a94fc-c2b1-4232-9fbe-12ab8fff60ef_PageNo"/>
  <p:tag name="EE4P_AGENDAWIZARD_PROPERTIES" val="904.8554/281.2689/8.45685/31.50472"/>
  <p:tag name="EE4P_AGENDAWIZARD_CONTENT" val="/52"/>
</p:tagLst>
</file>

<file path=ppt/tags/tag1100.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10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02.xml><?xml version="1.0" encoding="utf-8"?>
<p:tagLst xmlns:a="http://schemas.openxmlformats.org/drawingml/2006/main" xmlns:r="http://schemas.openxmlformats.org/officeDocument/2006/relationships" xmlns:p="http://schemas.openxmlformats.org/presentationml/2006/main">
  <p:tag name="EE4P_TEMPLATESTYLE" val="5"/>
</p:tagLst>
</file>

<file path=ppt/tags/tag1103.xml><?xml version="1.0" encoding="utf-8"?>
<p:tagLst xmlns:a="http://schemas.openxmlformats.org/drawingml/2006/main" xmlns:r="http://schemas.openxmlformats.org/officeDocument/2006/relationships" xmlns:p="http://schemas.openxmlformats.org/presentationml/2006/main">
  <p:tag name="EE4P_SLIDEID" val="c0b4cd2e-d3d6-4f3b-bec9-2a2630b0d348"/>
</p:tagLst>
</file>

<file path=ppt/tags/tag1104.xml><?xml version="1.0" encoding="utf-8"?>
<p:tagLst xmlns:a="http://schemas.openxmlformats.org/drawingml/2006/main" xmlns:r="http://schemas.openxmlformats.org/officeDocument/2006/relationships" xmlns:p="http://schemas.openxmlformats.org/presentationml/2006/main">
  <p:tag name="EE4P_AGENDAWIZARD" val="item_7e45190a-d1b5-464d-9a21-6d92efe7b2ef_PageNo"/>
  <p:tag name="EE4P_AGENDAWIZARD_PROPERTIES" val="904.8554/244.7642/8.45685/31.50472"/>
  <p:tag name="EE4P_AGENDAWIZARD_CONTENT" val="/104"/>
</p:tagLst>
</file>

<file path=ppt/tags/tag1105.xml><?xml version="1.0" encoding="utf-8"?>
<p:tagLst xmlns:a="http://schemas.openxmlformats.org/drawingml/2006/main" xmlns:r="http://schemas.openxmlformats.org/officeDocument/2006/relationships" xmlns:p="http://schemas.openxmlformats.org/presentationml/2006/main">
  <p:tag name="EE4P_AGENDAWIZARD" val="item_7e45190a-d1b5-464d-9a21-6d92efe7b2ef_Topic"/>
  <p:tag name="EE4P_AGENDAWIZARD_CONTENT" val="/Semi-supervised Methods"/>
  <p:tag name="EE4P_AGENDAWIZARD_PROPERTIES" val="77.00465/244.7642/279.2002/31.50472"/>
</p:tagLst>
</file>

<file path=ppt/tags/tag1106.xml><?xml version="1.0" encoding="utf-8"?>
<p:tagLst xmlns:a="http://schemas.openxmlformats.org/drawingml/2006/main" xmlns:r="http://schemas.openxmlformats.org/officeDocument/2006/relationships" xmlns:p="http://schemas.openxmlformats.org/presentationml/2006/main">
  <p:tag name="EE4P_AGENDAWIZARD" val="item_7e45190a-d1b5-464d-9a21-6d92efe7b2ef_ItemNo"/>
  <p:tag name="EE4P_AGENDAWIZARD_CONTENT" val="/4"/>
  <p:tag name="EE4P_AGENDAWIZARD_PROPERTIES" val="40.49992/244.7642/31.50472/31.50472"/>
</p:tagLst>
</file>

<file path=ppt/tags/tag1107.xml><?xml version="1.0" encoding="utf-8"?>
<p:tagLst xmlns:a="http://schemas.openxmlformats.org/drawingml/2006/main" xmlns:r="http://schemas.openxmlformats.org/officeDocument/2006/relationships" xmlns:p="http://schemas.openxmlformats.org/presentationml/2006/main">
  <p:tag name="EE4P_AGENDAWIZARD" val="item_26f17a33-703d-44f3-b5d1-847da225d3db_PageNo"/>
  <p:tag name="EE4P_AGENDAWIZARD_PROPERTIES" val="904.8554/208.2594/8.45685/31.50472"/>
  <p:tag name="EE4P_AGENDAWIZARD_CONTENT" val="/102"/>
</p:tagLst>
</file>

<file path=ppt/tags/tag1108.xml><?xml version="1.0" encoding="utf-8"?>
<p:tagLst xmlns:a="http://schemas.openxmlformats.org/drawingml/2006/main" xmlns:r="http://schemas.openxmlformats.org/officeDocument/2006/relationships" xmlns:p="http://schemas.openxmlformats.org/presentationml/2006/main">
  <p:tag name="EE4P_AGENDAWIZARD" val="item_26f17a33-703d-44f3-b5d1-847da225d3db_Topic"/>
  <p:tag name="EE4P_AGENDAWIZARD_CONTENT" val="/Multi-stage Unsupervised Methods"/>
  <p:tag name="EE4P_AGENDAWIZARD_PROPERTIES" val="77.00465/208.2594/279.2002/31.50472"/>
</p:tagLst>
</file>

<file path=ppt/tags/tag1109.xml><?xml version="1.0" encoding="utf-8"?>
<p:tagLst xmlns:a="http://schemas.openxmlformats.org/drawingml/2006/main" xmlns:r="http://schemas.openxmlformats.org/officeDocument/2006/relationships" xmlns:p="http://schemas.openxmlformats.org/presentationml/2006/main">
  <p:tag name="EE4P_AGENDAWIZARD" val="item_26f17a33-703d-44f3-b5d1-847da225d3db_ItemNo"/>
  <p:tag name="EE4P_AGENDAWIZARD_CONTENT" val="/3"/>
  <p:tag name="EE4P_AGENDAWIZARD_PROPERTIES" val="40.49992/208.2594/31.50472/31.50472"/>
</p:tagLst>
</file>

<file path=ppt/tags/tag111.xml><?xml version="1.0" encoding="utf-8"?>
<p:tagLst xmlns:a="http://schemas.openxmlformats.org/drawingml/2006/main" xmlns:r="http://schemas.openxmlformats.org/officeDocument/2006/relationships" xmlns:p="http://schemas.openxmlformats.org/presentationml/2006/main">
  <p:tag name="EE4P_AGENDAWIZARD" val="item_044a94fc-c2b1-4232-9fbe-12ab8fff60ef_Topic"/>
  <p:tag name="EE4P_AGENDAWIZARD_CONTENT" val="/Datasets and Benchmarks"/>
  <p:tag name="EE4P_AGENDAWIZARD_PROPERTIES" val="77.00465/281.2689/194.0013/31.50472"/>
</p:tagLst>
</file>

<file path=ppt/tags/tag1110.xml><?xml version="1.0" encoding="utf-8"?>
<p:tagLst xmlns:a="http://schemas.openxmlformats.org/drawingml/2006/main" xmlns:r="http://schemas.openxmlformats.org/officeDocument/2006/relationships" xmlns:p="http://schemas.openxmlformats.org/presentationml/2006/main">
  <p:tag name="EE4P_AGENDAWIZARD" val="item_99e703a3-69c8-4701-919a-084c9cac621a_PageNo"/>
  <p:tag name="EE4P_AGENDAWIZARD_PROPERTIES" val="904.8554/171.7547/8.45685/31.50472"/>
  <p:tag name="EE4P_AGENDAWIZARD_CONTENT" val="/100"/>
</p:tagLst>
</file>

<file path=ppt/tags/tag1111.xml><?xml version="1.0" encoding="utf-8"?>
<p:tagLst xmlns:a="http://schemas.openxmlformats.org/drawingml/2006/main" xmlns:r="http://schemas.openxmlformats.org/officeDocument/2006/relationships" xmlns:p="http://schemas.openxmlformats.org/presentationml/2006/main">
  <p:tag name="EE4P_AGENDAWIZARD" val="item_99e703a3-69c8-4701-919a-084c9cac621a_Topic"/>
  <p:tag name="EE4P_AGENDAWIZARD_CONTENT" val="/End-to-end Unsupervised Methods"/>
  <p:tag name="EE4P_AGENDAWIZARD_PROPERTIES" val="77.00465/171.7547/279.2002/31.50472"/>
</p:tagLst>
</file>

<file path=ppt/tags/tag1112.xml><?xml version="1.0" encoding="utf-8"?>
<p:tagLst xmlns:a="http://schemas.openxmlformats.org/drawingml/2006/main" xmlns:r="http://schemas.openxmlformats.org/officeDocument/2006/relationships" xmlns:p="http://schemas.openxmlformats.org/presentationml/2006/main">
  <p:tag name="EE4P_AGENDAWIZARD" val="item_99e703a3-69c8-4701-919a-084c9cac621a_ItemNo"/>
  <p:tag name="EE4P_AGENDAWIZARD_CONTENT" val="/2"/>
  <p:tag name="EE4P_AGENDAWIZARD_PROPERTIES" val="40.49992/171.7547/31.50472/31.50472"/>
</p:tagLst>
</file>

<file path=ppt/tags/tag1113.xml><?xml version="1.0" encoding="utf-8"?>
<p:tagLst xmlns:a="http://schemas.openxmlformats.org/drawingml/2006/main" xmlns:r="http://schemas.openxmlformats.org/officeDocument/2006/relationships" xmlns:p="http://schemas.openxmlformats.org/presentationml/2006/main">
  <p:tag name="EE4P_AGENDAWIZARD" val="item_c0b4cd2e-d3d6-4f3b-bec9-2a2630b0d348_Element"/>
</p:tagLst>
</file>

<file path=ppt/tags/tag1114.xml><?xml version="1.0" encoding="utf-8"?>
<p:tagLst xmlns:a="http://schemas.openxmlformats.org/drawingml/2006/main" xmlns:r="http://schemas.openxmlformats.org/officeDocument/2006/relationships" xmlns:p="http://schemas.openxmlformats.org/presentationml/2006/main">
  <p:tag name="EE4P_AGENDAWIZARD" val="item_c0b4cd2e-d3d6-4f3b-bec9-2a2630b0d348_PageNo"/>
  <p:tag name="EE4P_AGENDAWIZARD_PROPERTIES" val="904.8554/135.25/8.45685/31.50472"/>
  <p:tag name="EE4P_AGENDAWIZARD_CONTENT" val="/97"/>
</p:tagLst>
</file>

<file path=ppt/tags/tag1115.xml><?xml version="1.0" encoding="utf-8"?>
<p:tagLst xmlns:a="http://schemas.openxmlformats.org/drawingml/2006/main" xmlns:r="http://schemas.openxmlformats.org/officeDocument/2006/relationships" xmlns:p="http://schemas.openxmlformats.org/presentationml/2006/main">
  <p:tag name="EE4P_AGENDAWIZARD" val="item_c0b4cd2e-d3d6-4f3b-bec9-2a2630b0d348_Topic"/>
  <p:tag name="EE4P_AGENDAWIZARD_CONTENT" val="/Photometric Consistency Assumption"/>
  <p:tag name="EE4P_AGENDAWIZARD_PROPERTIES" val="77.00465/135.25/279.2002/31.50472"/>
</p:tagLst>
</file>

<file path=ppt/tags/tag1116.xml><?xml version="1.0" encoding="utf-8"?>
<p:tagLst xmlns:a="http://schemas.openxmlformats.org/drawingml/2006/main" xmlns:r="http://schemas.openxmlformats.org/officeDocument/2006/relationships" xmlns:p="http://schemas.openxmlformats.org/presentationml/2006/main">
  <p:tag name="EE4P_AGENDAWIZARD" val="item_c0b4cd2e-d3d6-4f3b-bec9-2a2630b0d348_ItemNo"/>
  <p:tag name="EE4P_AGENDAWIZARD_CONTENT" val="/1"/>
  <p:tag name="EE4P_AGENDAWIZARD_PROPERTIES" val="40.49992/135.25/31.50472/31.50472"/>
</p:tagLst>
</file>

<file path=ppt/tags/tag1117.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1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19.xml><?xml version="1.0" encoding="utf-8"?>
<p:tagLst xmlns:a="http://schemas.openxmlformats.org/drawingml/2006/main" xmlns:r="http://schemas.openxmlformats.org/officeDocument/2006/relationships" xmlns:p="http://schemas.openxmlformats.org/presentationml/2006/main">
  <p:tag name="EE4P_TEMPLATESTYLE" val="5"/>
</p:tagLst>
</file>

<file path=ppt/tags/tag112.xml><?xml version="1.0" encoding="utf-8"?>
<p:tagLst xmlns:a="http://schemas.openxmlformats.org/drawingml/2006/main" xmlns:r="http://schemas.openxmlformats.org/officeDocument/2006/relationships" xmlns:p="http://schemas.openxmlformats.org/presentationml/2006/main">
  <p:tag name="EE4P_AGENDAWIZARD" val="item_044a94fc-c2b1-4232-9fbe-12ab8fff60ef_ItemNo"/>
  <p:tag name="EE4P_AGENDAWIZARD_CONTENT" val="/5"/>
  <p:tag name="EE4P_AGENDAWIZARD_PROPERTIES" val="40.49992/281.2689/31.50472/31.50472"/>
</p:tagLst>
</file>

<file path=ppt/tags/tag11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21.xml><?xml version="1.0" encoding="utf-8"?>
<p:tagLst xmlns:a="http://schemas.openxmlformats.org/drawingml/2006/main" xmlns:r="http://schemas.openxmlformats.org/officeDocument/2006/relationships" xmlns:p="http://schemas.openxmlformats.org/presentationml/2006/main">
  <p:tag name="EE4P_TEMPLATESTYLE" val="5"/>
</p:tagLst>
</file>

<file path=ppt/tags/tag1122.xml><?xml version="1.0" encoding="utf-8"?>
<p:tagLst xmlns:a="http://schemas.openxmlformats.org/drawingml/2006/main" xmlns:r="http://schemas.openxmlformats.org/officeDocument/2006/relationships" xmlns:p="http://schemas.openxmlformats.org/presentationml/2006/main">
  <p:tag name="EE4P_SLIDEID" val="99e703a3-69c8-4701-919a-084c9cac621a"/>
</p:tagLst>
</file>

<file path=ppt/tags/tag1123.xml><?xml version="1.0" encoding="utf-8"?>
<p:tagLst xmlns:a="http://schemas.openxmlformats.org/drawingml/2006/main" xmlns:r="http://schemas.openxmlformats.org/officeDocument/2006/relationships" xmlns:p="http://schemas.openxmlformats.org/presentationml/2006/main">
  <p:tag name="EE4P_AGENDAWIZARD" val="item_7e45190a-d1b5-464d-9a21-6d92efe7b2ef_PageNo"/>
  <p:tag name="EE4P_AGENDAWIZARD_PROPERTIES" val="904.8554/244.7642/8.45685/31.50472"/>
  <p:tag name="EE4P_AGENDAWIZARD_CONTENT" val="/104"/>
</p:tagLst>
</file>

<file path=ppt/tags/tag1124.xml><?xml version="1.0" encoding="utf-8"?>
<p:tagLst xmlns:a="http://schemas.openxmlformats.org/drawingml/2006/main" xmlns:r="http://schemas.openxmlformats.org/officeDocument/2006/relationships" xmlns:p="http://schemas.openxmlformats.org/presentationml/2006/main">
  <p:tag name="EE4P_AGENDAWIZARD" val="item_7e45190a-d1b5-464d-9a21-6d92efe7b2ef_Topic"/>
  <p:tag name="EE4P_AGENDAWIZARD_CONTENT" val="/Semi-supervised Methods"/>
  <p:tag name="EE4P_AGENDAWIZARD_PROPERTIES" val="77.00465/244.7642/279.2002/31.50472"/>
</p:tagLst>
</file>

<file path=ppt/tags/tag1125.xml><?xml version="1.0" encoding="utf-8"?>
<p:tagLst xmlns:a="http://schemas.openxmlformats.org/drawingml/2006/main" xmlns:r="http://schemas.openxmlformats.org/officeDocument/2006/relationships" xmlns:p="http://schemas.openxmlformats.org/presentationml/2006/main">
  <p:tag name="EE4P_AGENDAWIZARD" val="item_7e45190a-d1b5-464d-9a21-6d92efe7b2ef_ItemNo"/>
  <p:tag name="EE4P_AGENDAWIZARD_CONTENT" val="/4"/>
  <p:tag name="EE4P_AGENDAWIZARD_PROPERTIES" val="40.49992/244.7642/31.50472/31.50472"/>
</p:tagLst>
</file>

<file path=ppt/tags/tag1126.xml><?xml version="1.0" encoding="utf-8"?>
<p:tagLst xmlns:a="http://schemas.openxmlformats.org/drawingml/2006/main" xmlns:r="http://schemas.openxmlformats.org/officeDocument/2006/relationships" xmlns:p="http://schemas.openxmlformats.org/presentationml/2006/main">
  <p:tag name="EE4P_AGENDAWIZARD" val="item_26f17a33-703d-44f3-b5d1-847da225d3db_PageNo"/>
  <p:tag name="EE4P_AGENDAWIZARD_PROPERTIES" val="904.8554/208.2594/8.45685/31.50472"/>
  <p:tag name="EE4P_AGENDAWIZARD_CONTENT" val="/102"/>
</p:tagLst>
</file>

<file path=ppt/tags/tag1127.xml><?xml version="1.0" encoding="utf-8"?>
<p:tagLst xmlns:a="http://schemas.openxmlformats.org/drawingml/2006/main" xmlns:r="http://schemas.openxmlformats.org/officeDocument/2006/relationships" xmlns:p="http://schemas.openxmlformats.org/presentationml/2006/main">
  <p:tag name="EE4P_AGENDAWIZARD" val="item_26f17a33-703d-44f3-b5d1-847da225d3db_Topic"/>
  <p:tag name="EE4P_AGENDAWIZARD_CONTENT" val="/Multi-stage Unsupervised Methods"/>
  <p:tag name="EE4P_AGENDAWIZARD_PROPERTIES" val="77.00465/208.2594/279.2002/31.50472"/>
</p:tagLst>
</file>

<file path=ppt/tags/tag1128.xml><?xml version="1.0" encoding="utf-8"?>
<p:tagLst xmlns:a="http://schemas.openxmlformats.org/drawingml/2006/main" xmlns:r="http://schemas.openxmlformats.org/officeDocument/2006/relationships" xmlns:p="http://schemas.openxmlformats.org/presentationml/2006/main">
  <p:tag name="EE4P_AGENDAWIZARD" val="item_26f17a33-703d-44f3-b5d1-847da225d3db_ItemNo"/>
  <p:tag name="EE4P_AGENDAWIZARD_CONTENT" val="/3"/>
  <p:tag name="EE4P_AGENDAWIZARD_PROPERTIES" val="40.49992/208.2594/31.50472/31.50472"/>
</p:tagLst>
</file>

<file path=ppt/tags/tag1129.xml><?xml version="1.0" encoding="utf-8"?>
<p:tagLst xmlns:a="http://schemas.openxmlformats.org/drawingml/2006/main" xmlns:r="http://schemas.openxmlformats.org/officeDocument/2006/relationships" xmlns:p="http://schemas.openxmlformats.org/presentationml/2006/main">
  <p:tag name="EE4P_AGENDAWIZARD" val="item_99e703a3-69c8-4701-919a-084c9cac621a_Element"/>
</p:tagLst>
</file>

<file path=ppt/tags/tag113.xml><?xml version="1.0" encoding="utf-8"?>
<p:tagLst xmlns:a="http://schemas.openxmlformats.org/drawingml/2006/main" xmlns:r="http://schemas.openxmlformats.org/officeDocument/2006/relationships" xmlns:p="http://schemas.openxmlformats.org/presentationml/2006/main">
  <p:tag name="EE4P_AGENDAWIZARD" val="item_98396063-4762-4875-ab1e-3f3e5a302b5b_PageNo"/>
  <p:tag name="EE4P_AGENDAWIZARD_PROPERTIES" val="904.8554/244.7642/8.45685/31.50472"/>
  <p:tag name="EE4P_AGENDAWIZARD_CONTENT" val="/48"/>
</p:tagLst>
</file>

<file path=ppt/tags/tag1130.xml><?xml version="1.0" encoding="utf-8"?>
<p:tagLst xmlns:a="http://schemas.openxmlformats.org/drawingml/2006/main" xmlns:r="http://schemas.openxmlformats.org/officeDocument/2006/relationships" xmlns:p="http://schemas.openxmlformats.org/presentationml/2006/main">
  <p:tag name="EE4P_AGENDAWIZARD" val="item_99e703a3-69c8-4701-919a-084c9cac621a_PageNo"/>
  <p:tag name="EE4P_AGENDAWIZARD_PROPERTIES" val="904.8554/171.7547/8.45685/31.50472"/>
  <p:tag name="EE4P_AGENDAWIZARD_CONTENT" val="/100"/>
</p:tagLst>
</file>

<file path=ppt/tags/tag1131.xml><?xml version="1.0" encoding="utf-8"?>
<p:tagLst xmlns:a="http://schemas.openxmlformats.org/drawingml/2006/main" xmlns:r="http://schemas.openxmlformats.org/officeDocument/2006/relationships" xmlns:p="http://schemas.openxmlformats.org/presentationml/2006/main">
  <p:tag name="EE4P_AGENDAWIZARD" val="item_99e703a3-69c8-4701-919a-084c9cac621a_Topic"/>
  <p:tag name="EE4P_AGENDAWIZARD_CONTENT" val="/End-to-end Unsupervised Methods"/>
  <p:tag name="EE4P_AGENDAWIZARD_PROPERTIES" val="77.00465/171.7547/279.2002/31.50472"/>
</p:tagLst>
</file>

<file path=ppt/tags/tag1132.xml><?xml version="1.0" encoding="utf-8"?>
<p:tagLst xmlns:a="http://schemas.openxmlformats.org/drawingml/2006/main" xmlns:r="http://schemas.openxmlformats.org/officeDocument/2006/relationships" xmlns:p="http://schemas.openxmlformats.org/presentationml/2006/main">
  <p:tag name="EE4P_AGENDAWIZARD" val="item_99e703a3-69c8-4701-919a-084c9cac621a_ItemNo"/>
  <p:tag name="EE4P_AGENDAWIZARD_CONTENT" val="/2"/>
  <p:tag name="EE4P_AGENDAWIZARD_PROPERTIES" val="40.49992/171.7547/31.50472/31.50472"/>
</p:tagLst>
</file>

<file path=ppt/tags/tag1133.xml><?xml version="1.0" encoding="utf-8"?>
<p:tagLst xmlns:a="http://schemas.openxmlformats.org/drawingml/2006/main" xmlns:r="http://schemas.openxmlformats.org/officeDocument/2006/relationships" xmlns:p="http://schemas.openxmlformats.org/presentationml/2006/main">
  <p:tag name="EE4P_AGENDAWIZARD" val="item_c0b4cd2e-d3d6-4f3b-bec9-2a2630b0d348_PageNo"/>
  <p:tag name="EE4P_AGENDAWIZARD_PROPERTIES" val="904.8554/135.25/8.45685/31.50472"/>
  <p:tag name="EE4P_AGENDAWIZARD_CONTENT" val="/97"/>
</p:tagLst>
</file>

<file path=ppt/tags/tag1134.xml><?xml version="1.0" encoding="utf-8"?>
<p:tagLst xmlns:a="http://schemas.openxmlformats.org/drawingml/2006/main" xmlns:r="http://schemas.openxmlformats.org/officeDocument/2006/relationships" xmlns:p="http://schemas.openxmlformats.org/presentationml/2006/main">
  <p:tag name="EE4P_AGENDAWIZARD" val="item_c0b4cd2e-d3d6-4f3b-bec9-2a2630b0d348_Topic"/>
  <p:tag name="EE4P_AGENDAWIZARD_CONTENT" val="/Photometric Consistency Assumption"/>
  <p:tag name="EE4P_AGENDAWIZARD_PROPERTIES" val="77.00465/135.25/279.2002/31.50472"/>
</p:tagLst>
</file>

<file path=ppt/tags/tag1135.xml><?xml version="1.0" encoding="utf-8"?>
<p:tagLst xmlns:a="http://schemas.openxmlformats.org/drawingml/2006/main" xmlns:r="http://schemas.openxmlformats.org/officeDocument/2006/relationships" xmlns:p="http://schemas.openxmlformats.org/presentationml/2006/main">
  <p:tag name="EE4P_AGENDAWIZARD" val="item_c0b4cd2e-d3d6-4f3b-bec9-2a2630b0d348_ItemNo"/>
  <p:tag name="EE4P_AGENDAWIZARD_CONTENT" val="/1"/>
  <p:tag name="EE4P_AGENDAWIZARD_PROPERTIES" val="40.49992/135.25/31.50472/31.50472"/>
</p:tagLst>
</file>

<file path=ppt/tags/tag1136.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1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38.xml><?xml version="1.0" encoding="utf-8"?>
<p:tagLst xmlns:a="http://schemas.openxmlformats.org/drawingml/2006/main" xmlns:r="http://schemas.openxmlformats.org/officeDocument/2006/relationships" xmlns:p="http://schemas.openxmlformats.org/presentationml/2006/main">
  <p:tag name="EE4P_TEMPLATESTYLE" val="5"/>
</p:tagLst>
</file>

<file path=ppt/tags/tag1139.xml><?xml version="1.0" encoding="utf-8"?>
<p:tagLst xmlns:a="http://schemas.openxmlformats.org/drawingml/2006/main" xmlns:r="http://schemas.openxmlformats.org/officeDocument/2006/relationships" xmlns:p="http://schemas.openxmlformats.org/presentationml/2006/main">
  <p:tag name="EE4P_SLIDEID" val="26f17a33-703d-44f3-b5d1-847da225d3db"/>
</p:tagLst>
</file>

<file path=ppt/tags/tag114.xml><?xml version="1.0" encoding="utf-8"?>
<p:tagLst xmlns:a="http://schemas.openxmlformats.org/drawingml/2006/main" xmlns:r="http://schemas.openxmlformats.org/officeDocument/2006/relationships" xmlns:p="http://schemas.openxmlformats.org/presentationml/2006/main">
  <p:tag name="EE4P_AGENDAWIZARD" val="item_98396063-4762-4875-ab1e-3f3e5a302b5b_Topic"/>
  <p:tag name="EE4P_AGENDAWIZARD_CONTENT" val="/Depth Fusion"/>
  <p:tag name="EE4P_AGENDAWIZARD_PROPERTIES" val="77.00465/244.7642/194.0013/31.50472"/>
</p:tagLst>
</file>

<file path=ppt/tags/tag11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41.xml><?xml version="1.0" encoding="utf-8"?>
<p:tagLst xmlns:a="http://schemas.openxmlformats.org/drawingml/2006/main" xmlns:r="http://schemas.openxmlformats.org/officeDocument/2006/relationships" xmlns:p="http://schemas.openxmlformats.org/presentationml/2006/main">
  <p:tag name="EE4P_AGENDAWIZARD" val="item_7e45190a-d1b5-464d-9a21-6d92efe7b2ef_PageNo"/>
  <p:tag name="EE4P_AGENDAWIZARD_PROPERTIES" val="904.8554/244.7642/8.45685/31.50472"/>
  <p:tag name="EE4P_AGENDAWIZARD_CONTENT" val="/104"/>
</p:tagLst>
</file>

<file path=ppt/tags/tag1142.xml><?xml version="1.0" encoding="utf-8"?>
<p:tagLst xmlns:a="http://schemas.openxmlformats.org/drawingml/2006/main" xmlns:r="http://schemas.openxmlformats.org/officeDocument/2006/relationships" xmlns:p="http://schemas.openxmlformats.org/presentationml/2006/main">
  <p:tag name="EE4P_AGENDAWIZARD" val="item_7e45190a-d1b5-464d-9a21-6d92efe7b2ef_Topic"/>
  <p:tag name="EE4P_AGENDAWIZARD_CONTENT" val="/Semi-supervised Methods"/>
  <p:tag name="EE4P_AGENDAWIZARD_PROPERTIES" val="77.00465/244.7642/279.2002/31.50472"/>
</p:tagLst>
</file>

<file path=ppt/tags/tag1143.xml><?xml version="1.0" encoding="utf-8"?>
<p:tagLst xmlns:a="http://schemas.openxmlformats.org/drawingml/2006/main" xmlns:r="http://schemas.openxmlformats.org/officeDocument/2006/relationships" xmlns:p="http://schemas.openxmlformats.org/presentationml/2006/main">
  <p:tag name="EE4P_AGENDAWIZARD" val="item_7e45190a-d1b5-464d-9a21-6d92efe7b2ef_ItemNo"/>
  <p:tag name="EE4P_AGENDAWIZARD_CONTENT" val="/4"/>
  <p:tag name="EE4P_AGENDAWIZARD_PROPERTIES" val="40.49992/244.7642/31.50472/31.50472"/>
</p:tagLst>
</file>

<file path=ppt/tags/tag1144.xml><?xml version="1.0" encoding="utf-8"?>
<p:tagLst xmlns:a="http://schemas.openxmlformats.org/drawingml/2006/main" xmlns:r="http://schemas.openxmlformats.org/officeDocument/2006/relationships" xmlns:p="http://schemas.openxmlformats.org/presentationml/2006/main">
  <p:tag name="EE4P_AGENDAWIZARD" val="item_26f17a33-703d-44f3-b5d1-847da225d3db_Element"/>
</p:tagLst>
</file>

<file path=ppt/tags/tag1145.xml><?xml version="1.0" encoding="utf-8"?>
<p:tagLst xmlns:a="http://schemas.openxmlformats.org/drawingml/2006/main" xmlns:r="http://schemas.openxmlformats.org/officeDocument/2006/relationships" xmlns:p="http://schemas.openxmlformats.org/presentationml/2006/main">
  <p:tag name="EE4P_AGENDAWIZARD" val="item_26f17a33-703d-44f3-b5d1-847da225d3db_PageNo"/>
  <p:tag name="EE4P_AGENDAWIZARD_PROPERTIES" val="904.8554/208.2594/8.45685/31.50472"/>
  <p:tag name="EE4P_AGENDAWIZARD_CONTENT" val="/102"/>
</p:tagLst>
</file>

<file path=ppt/tags/tag1146.xml><?xml version="1.0" encoding="utf-8"?>
<p:tagLst xmlns:a="http://schemas.openxmlformats.org/drawingml/2006/main" xmlns:r="http://schemas.openxmlformats.org/officeDocument/2006/relationships" xmlns:p="http://schemas.openxmlformats.org/presentationml/2006/main">
  <p:tag name="EE4P_AGENDAWIZARD" val="item_26f17a33-703d-44f3-b5d1-847da225d3db_Topic"/>
  <p:tag name="EE4P_AGENDAWIZARD_CONTENT" val="/Multi-stage Unsupervised Methods"/>
  <p:tag name="EE4P_AGENDAWIZARD_PROPERTIES" val="77.00465/208.2594/279.2002/31.50472"/>
</p:tagLst>
</file>

<file path=ppt/tags/tag1147.xml><?xml version="1.0" encoding="utf-8"?>
<p:tagLst xmlns:a="http://schemas.openxmlformats.org/drawingml/2006/main" xmlns:r="http://schemas.openxmlformats.org/officeDocument/2006/relationships" xmlns:p="http://schemas.openxmlformats.org/presentationml/2006/main">
  <p:tag name="EE4P_AGENDAWIZARD" val="item_26f17a33-703d-44f3-b5d1-847da225d3db_ItemNo"/>
  <p:tag name="EE4P_AGENDAWIZARD_CONTENT" val="/3"/>
  <p:tag name="EE4P_AGENDAWIZARD_PROPERTIES" val="40.49992/208.2594/31.50472/31.50472"/>
</p:tagLst>
</file>

<file path=ppt/tags/tag1148.xml><?xml version="1.0" encoding="utf-8"?>
<p:tagLst xmlns:a="http://schemas.openxmlformats.org/drawingml/2006/main" xmlns:r="http://schemas.openxmlformats.org/officeDocument/2006/relationships" xmlns:p="http://schemas.openxmlformats.org/presentationml/2006/main">
  <p:tag name="EE4P_AGENDAWIZARD" val="item_99e703a3-69c8-4701-919a-084c9cac621a_PageNo"/>
  <p:tag name="EE4P_AGENDAWIZARD_PROPERTIES" val="904.8554/171.7547/8.45685/31.50472"/>
  <p:tag name="EE4P_AGENDAWIZARD_CONTENT" val="/100"/>
</p:tagLst>
</file>

<file path=ppt/tags/tag1149.xml><?xml version="1.0" encoding="utf-8"?>
<p:tagLst xmlns:a="http://schemas.openxmlformats.org/drawingml/2006/main" xmlns:r="http://schemas.openxmlformats.org/officeDocument/2006/relationships" xmlns:p="http://schemas.openxmlformats.org/presentationml/2006/main">
  <p:tag name="EE4P_AGENDAWIZARD" val="item_99e703a3-69c8-4701-919a-084c9cac621a_Topic"/>
  <p:tag name="EE4P_AGENDAWIZARD_CONTENT" val="/End-to-end Unsupervised Methods"/>
  <p:tag name="EE4P_AGENDAWIZARD_PROPERTIES" val="77.00465/171.7547/279.2002/31.50472"/>
</p:tagLst>
</file>

<file path=ppt/tags/tag115.xml><?xml version="1.0" encoding="utf-8"?>
<p:tagLst xmlns:a="http://schemas.openxmlformats.org/drawingml/2006/main" xmlns:r="http://schemas.openxmlformats.org/officeDocument/2006/relationships" xmlns:p="http://schemas.openxmlformats.org/presentationml/2006/main">
  <p:tag name="EE4P_AGENDAWIZARD" val="item_98396063-4762-4875-ab1e-3f3e5a302b5b_ItemNo"/>
  <p:tag name="EE4P_AGENDAWIZARD_CONTENT" val="/4"/>
  <p:tag name="EE4P_AGENDAWIZARD_PROPERTIES" val="40.49992/244.7642/31.50472/31.50472"/>
</p:tagLst>
</file>

<file path=ppt/tags/tag1150.xml><?xml version="1.0" encoding="utf-8"?>
<p:tagLst xmlns:a="http://schemas.openxmlformats.org/drawingml/2006/main" xmlns:r="http://schemas.openxmlformats.org/officeDocument/2006/relationships" xmlns:p="http://schemas.openxmlformats.org/presentationml/2006/main">
  <p:tag name="EE4P_AGENDAWIZARD" val="item_99e703a3-69c8-4701-919a-084c9cac621a_ItemNo"/>
  <p:tag name="EE4P_AGENDAWIZARD_CONTENT" val="/2"/>
  <p:tag name="EE4P_AGENDAWIZARD_PROPERTIES" val="40.49992/171.7547/31.50472/31.50472"/>
</p:tagLst>
</file>

<file path=ppt/tags/tag1151.xml><?xml version="1.0" encoding="utf-8"?>
<p:tagLst xmlns:a="http://schemas.openxmlformats.org/drawingml/2006/main" xmlns:r="http://schemas.openxmlformats.org/officeDocument/2006/relationships" xmlns:p="http://schemas.openxmlformats.org/presentationml/2006/main">
  <p:tag name="EE4P_AGENDAWIZARD" val="item_c0b4cd2e-d3d6-4f3b-bec9-2a2630b0d348_PageNo"/>
  <p:tag name="EE4P_AGENDAWIZARD_PROPERTIES" val="904.8554/135.25/8.45685/31.50472"/>
  <p:tag name="EE4P_AGENDAWIZARD_CONTENT" val="/97"/>
</p:tagLst>
</file>

<file path=ppt/tags/tag1152.xml><?xml version="1.0" encoding="utf-8"?>
<p:tagLst xmlns:a="http://schemas.openxmlformats.org/drawingml/2006/main" xmlns:r="http://schemas.openxmlformats.org/officeDocument/2006/relationships" xmlns:p="http://schemas.openxmlformats.org/presentationml/2006/main">
  <p:tag name="EE4P_AGENDAWIZARD" val="item_c0b4cd2e-d3d6-4f3b-bec9-2a2630b0d348_Topic"/>
  <p:tag name="EE4P_AGENDAWIZARD_CONTENT" val="/Photometric Consistency Assumption"/>
  <p:tag name="EE4P_AGENDAWIZARD_PROPERTIES" val="77.00465/135.25/279.2002/31.50472"/>
</p:tagLst>
</file>

<file path=ppt/tags/tag1153.xml><?xml version="1.0" encoding="utf-8"?>
<p:tagLst xmlns:a="http://schemas.openxmlformats.org/drawingml/2006/main" xmlns:r="http://schemas.openxmlformats.org/officeDocument/2006/relationships" xmlns:p="http://schemas.openxmlformats.org/presentationml/2006/main">
  <p:tag name="EE4P_AGENDAWIZARD" val="item_c0b4cd2e-d3d6-4f3b-bec9-2a2630b0d348_ItemNo"/>
  <p:tag name="EE4P_AGENDAWIZARD_CONTENT" val="/1"/>
  <p:tag name="EE4P_AGENDAWIZARD_PROPERTIES" val="40.49992/135.25/31.50472/31.50472"/>
</p:tagLst>
</file>

<file path=ppt/tags/tag1154.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1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56.xml><?xml version="1.0" encoding="utf-8"?>
<p:tagLst xmlns:a="http://schemas.openxmlformats.org/drawingml/2006/main" xmlns:r="http://schemas.openxmlformats.org/officeDocument/2006/relationships" xmlns:p="http://schemas.openxmlformats.org/presentationml/2006/main">
  <p:tag name="EE4P_TEMPLATESTYLE" val="5"/>
</p:tagLst>
</file>

<file path=ppt/tags/tag1157.xml><?xml version="1.0" encoding="utf-8"?>
<p:tagLst xmlns:a="http://schemas.openxmlformats.org/drawingml/2006/main" xmlns:r="http://schemas.openxmlformats.org/officeDocument/2006/relationships" xmlns:p="http://schemas.openxmlformats.org/presentationml/2006/main">
  <p:tag name="EE4P_SLIDEID" val="7e45190a-d1b5-464d-9a21-6d92efe7b2ef"/>
</p:tagLst>
</file>

<file path=ppt/tags/tag1158.xml><?xml version="1.0" encoding="utf-8"?>
<p:tagLst xmlns:a="http://schemas.openxmlformats.org/drawingml/2006/main" xmlns:r="http://schemas.openxmlformats.org/officeDocument/2006/relationships" xmlns:p="http://schemas.openxmlformats.org/presentationml/2006/main">
  <p:tag name="EE4P_AGENDAWIZARD" val="item_7e45190a-d1b5-464d-9a21-6d92efe7b2ef_Element"/>
</p:tagLst>
</file>

<file path=ppt/tags/tag1159.xml><?xml version="1.0" encoding="utf-8"?>
<p:tagLst xmlns:a="http://schemas.openxmlformats.org/drawingml/2006/main" xmlns:r="http://schemas.openxmlformats.org/officeDocument/2006/relationships" xmlns:p="http://schemas.openxmlformats.org/presentationml/2006/main">
  <p:tag name="EE4P_AGENDAWIZARD" val="item_7e45190a-d1b5-464d-9a21-6d92efe7b2ef_PageNo"/>
  <p:tag name="EE4P_AGENDAWIZARD_PROPERTIES" val="904.8554/244.7642/8.45685/31.50472"/>
  <p:tag name="EE4P_AGENDAWIZARD_CONTENT" val="/104"/>
</p:tagLst>
</file>

<file path=ppt/tags/tag116.xml><?xml version="1.0" encoding="utf-8"?>
<p:tagLst xmlns:a="http://schemas.openxmlformats.org/drawingml/2006/main" xmlns:r="http://schemas.openxmlformats.org/officeDocument/2006/relationships" xmlns:p="http://schemas.openxmlformats.org/presentationml/2006/main">
  <p:tag name="EE4P_AGENDAWIZARD" val="item_f315729b-e58f-410a-bf73-858f7a14bcef_PageNo"/>
  <p:tag name="EE4P_AGENDAWIZARD_PROPERTIES" val="904.8554/208.2594/8.45685/31.50472"/>
  <p:tag name="EE4P_AGENDAWIZARD_CONTENT" val="/37"/>
</p:tagLst>
</file>

<file path=ppt/tags/tag1160.xml><?xml version="1.0" encoding="utf-8"?>
<p:tagLst xmlns:a="http://schemas.openxmlformats.org/drawingml/2006/main" xmlns:r="http://schemas.openxmlformats.org/officeDocument/2006/relationships" xmlns:p="http://schemas.openxmlformats.org/presentationml/2006/main">
  <p:tag name="EE4P_AGENDAWIZARD" val="item_7e45190a-d1b5-464d-9a21-6d92efe7b2ef_Topic"/>
  <p:tag name="EE4P_AGENDAWIZARD_CONTENT" val="/Semi-supervised Methods"/>
  <p:tag name="EE4P_AGENDAWIZARD_PROPERTIES" val="77.00465/244.7642/279.2002/31.50472"/>
</p:tagLst>
</file>

<file path=ppt/tags/tag1161.xml><?xml version="1.0" encoding="utf-8"?>
<p:tagLst xmlns:a="http://schemas.openxmlformats.org/drawingml/2006/main" xmlns:r="http://schemas.openxmlformats.org/officeDocument/2006/relationships" xmlns:p="http://schemas.openxmlformats.org/presentationml/2006/main">
  <p:tag name="EE4P_AGENDAWIZARD" val="item_7e45190a-d1b5-464d-9a21-6d92efe7b2ef_ItemNo"/>
  <p:tag name="EE4P_AGENDAWIZARD_CONTENT" val="/4"/>
  <p:tag name="EE4P_AGENDAWIZARD_PROPERTIES" val="40.49992/244.7642/31.50472/31.50472"/>
</p:tagLst>
</file>

<file path=ppt/tags/tag1162.xml><?xml version="1.0" encoding="utf-8"?>
<p:tagLst xmlns:a="http://schemas.openxmlformats.org/drawingml/2006/main" xmlns:r="http://schemas.openxmlformats.org/officeDocument/2006/relationships" xmlns:p="http://schemas.openxmlformats.org/presentationml/2006/main">
  <p:tag name="EE4P_AGENDAWIZARD" val="item_26f17a33-703d-44f3-b5d1-847da225d3db_PageNo"/>
  <p:tag name="EE4P_AGENDAWIZARD_PROPERTIES" val="904.8554/208.2594/8.45685/31.50472"/>
  <p:tag name="EE4P_AGENDAWIZARD_CONTENT" val="/102"/>
</p:tagLst>
</file>

<file path=ppt/tags/tag1163.xml><?xml version="1.0" encoding="utf-8"?>
<p:tagLst xmlns:a="http://schemas.openxmlformats.org/drawingml/2006/main" xmlns:r="http://schemas.openxmlformats.org/officeDocument/2006/relationships" xmlns:p="http://schemas.openxmlformats.org/presentationml/2006/main">
  <p:tag name="EE4P_AGENDAWIZARD" val="item_26f17a33-703d-44f3-b5d1-847da225d3db_Topic"/>
  <p:tag name="EE4P_AGENDAWIZARD_CONTENT" val="/Multi-stage Unsupervised Methods"/>
  <p:tag name="EE4P_AGENDAWIZARD_PROPERTIES" val="77.00465/208.2594/279.2002/31.50472"/>
</p:tagLst>
</file>

<file path=ppt/tags/tag1164.xml><?xml version="1.0" encoding="utf-8"?>
<p:tagLst xmlns:a="http://schemas.openxmlformats.org/drawingml/2006/main" xmlns:r="http://schemas.openxmlformats.org/officeDocument/2006/relationships" xmlns:p="http://schemas.openxmlformats.org/presentationml/2006/main">
  <p:tag name="EE4P_AGENDAWIZARD" val="item_26f17a33-703d-44f3-b5d1-847da225d3db_ItemNo"/>
  <p:tag name="EE4P_AGENDAWIZARD_CONTENT" val="/3"/>
  <p:tag name="EE4P_AGENDAWIZARD_PROPERTIES" val="40.49992/208.2594/31.50472/31.50472"/>
</p:tagLst>
</file>

<file path=ppt/tags/tag1165.xml><?xml version="1.0" encoding="utf-8"?>
<p:tagLst xmlns:a="http://schemas.openxmlformats.org/drawingml/2006/main" xmlns:r="http://schemas.openxmlformats.org/officeDocument/2006/relationships" xmlns:p="http://schemas.openxmlformats.org/presentationml/2006/main">
  <p:tag name="EE4P_AGENDAWIZARD" val="item_99e703a3-69c8-4701-919a-084c9cac621a_PageNo"/>
  <p:tag name="EE4P_AGENDAWIZARD_PROPERTIES" val="904.8554/171.7547/8.45685/31.50472"/>
  <p:tag name="EE4P_AGENDAWIZARD_CONTENT" val="/100"/>
</p:tagLst>
</file>

<file path=ppt/tags/tag1166.xml><?xml version="1.0" encoding="utf-8"?>
<p:tagLst xmlns:a="http://schemas.openxmlformats.org/drawingml/2006/main" xmlns:r="http://schemas.openxmlformats.org/officeDocument/2006/relationships" xmlns:p="http://schemas.openxmlformats.org/presentationml/2006/main">
  <p:tag name="EE4P_AGENDAWIZARD" val="item_99e703a3-69c8-4701-919a-084c9cac621a_Topic"/>
  <p:tag name="EE4P_AGENDAWIZARD_CONTENT" val="/End-to-end Unsupervised Methods"/>
  <p:tag name="EE4P_AGENDAWIZARD_PROPERTIES" val="77.00465/171.7547/279.2002/31.50472"/>
</p:tagLst>
</file>

<file path=ppt/tags/tag1167.xml><?xml version="1.0" encoding="utf-8"?>
<p:tagLst xmlns:a="http://schemas.openxmlformats.org/drawingml/2006/main" xmlns:r="http://schemas.openxmlformats.org/officeDocument/2006/relationships" xmlns:p="http://schemas.openxmlformats.org/presentationml/2006/main">
  <p:tag name="EE4P_AGENDAWIZARD" val="item_99e703a3-69c8-4701-919a-084c9cac621a_ItemNo"/>
  <p:tag name="EE4P_AGENDAWIZARD_CONTENT" val="/2"/>
  <p:tag name="EE4P_AGENDAWIZARD_PROPERTIES" val="40.49992/171.7547/31.50472/31.50472"/>
</p:tagLst>
</file>

<file path=ppt/tags/tag1168.xml><?xml version="1.0" encoding="utf-8"?>
<p:tagLst xmlns:a="http://schemas.openxmlformats.org/drawingml/2006/main" xmlns:r="http://schemas.openxmlformats.org/officeDocument/2006/relationships" xmlns:p="http://schemas.openxmlformats.org/presentationml/2006/main">
  <p:tag name="EE4P_AGENDAWIZARD" val="item_c0b4cd2e-d3d6-4f3b-bec9-2a2630b0d348_PageNo"/>
  <p:tag name="EE4P_AGENDAWIZARD_PROPERTIES" val="904.8554/135.25/8.45685/31.50472"/>
  <p:tag name="EE4P_AGENDAWIZARD_CONTENT" val="/97"/>
</p:tagLst>
</file>

<file path=ppt/tags/tag1169.xml><?xml version="1.0" encoding="utf-8"?>
<p:tagLst xmlns:a="http://schemas.openxmlformats.org/drawingml/2006/main" xmlns:r="http://schemas.openxmlformats.org/officeDocument/2006/relationships" xmlns:p="http://schemas.openxmlformats.org/presentationml/2006/main">
  <p:tag name="EE4P_AGENDAWIZARD" val="item_c0b4cd2e-d3d6-4f3b-bec9-2a2630b0d348_Topic"/>
  <p:tag name="EE4P_AGENDAWIZARD_CONTENT" val="/Photometric Consistency Assumption"/>
  <p:tag name="EE4P_AGENDAWIZARD_PROPERTIES" val="77.00465/135.25/279.2002/31.50472"/>
</p:tagLst>
</file>

<file path=ppt/tags/tag117.xml><?xml version="1.0" encoding="utf-8"?>
<p:tagLst xmlns:a="http://schemas.openxmlformats.org/drawingml/2006/main" xmlns:r="http://schemas.openxmlformats.org/officeDocument/2006/relationships" xmlns:p="http://schemas.openxmlformats.org/presentationml/2006/main">
  <p:tag name="EE4P_AGENDAWIZARD" val="item_f315729b-e58f-410a-bf73-858f7a14bcef_Topic"/>
  <p:tag name="EE4P_AGENDAWIZARD_CONTENT" val="/Plane Sweep"/>
  <p:tag name="EE4P_AGENDAWIZARD_PROPERTIES" val="77.00465/208.2594/194.0013/31.50472"/>
</p:tagLst>
</file>

<file path=ppt/tags/tag1170.xml><?xml version="1.0" encoding="utf-8"?>
<p:tagLst xmlns:a="http://schemas.openxmlformats.org/drawingml/2006/main" xmlns:r="http://schemas.openxmlformats.org/officeDocument/2006/relationships" xmlns:p="http://schemas.openxmlformats.org/presentationml/2006/main">
  <p:tag name="EE4P_AGENDAWIZARD" val="item_c0b4cd2e-d3d6-4f3b-bec9-2a2630b0d348_ItemNo"/>
  <p:tag name="EE4P_AGENDAWIZARD_CONTENT" val="/1"/>
  <p:tag name="EE4P_AGENDAWIZARD_PROPERTIES" val="40.49992/135.25/31.50472/31.50472"/>
</p:tagLst>
</file>

<file path=ppt/tags/tag1171.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17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73.xml><?xml version="1.0" encoding="utf-8"?>
<p:tagLst xmlns:a="http://schemas.openxmlformats.org/drawingml/2006/main" xmlns:r="http://schemas.openxmlformats.org/officeDocument/2006/relationships" xmlns:p="http://schemas.openxmlformats.org/presentationml/2006/main">
  <p:tag name="EE4P_TEMPLATESTYLE" val="5"/>
</p:tagLst>
</file>

<file path=ppt/tags/tag1174.xml><?xml version="1.0" encoding="utf-8"?>
<p:tagLst xmlns:a="http://schemas.openxmlformats.org/drawingml/2006/main" xmlns:r="http://schemas.openxmlformats.org/officeDocument/2006/relationships" xmlns:p="http://schemas.openxmlformats.org/presentationml/2006/main">
  <p:tag name="EE4P_SLIDEID" val="74c0b988-9e18-455e-b196-9685cd0b85bd"/>
</p:tagLst>
</file>

<file path=ppt/tags/tag1175.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PageNo"/>
  <p:tag name="EE4P_AGENDAWIZARD_PROPERTIES" val="904.8554/317.7736/8.45685/31.50472"/>
  <p:tag name="EE4P_AGENDAWIZARD_CONTENT" val="/143"/>
</p:tagLst>
</file>

<file path=ppt/tags/tag1176.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Topic"/>
  <p:tag name="EE4P_AGENDAWIZARD_CONTENT" val="/Conclusion"/>
  <p:tag name="EE4P_AGENDAWIZARD_PROPERTIES" val="77.00465/317.7736/285.9168/31.50472"/>
</p:tagLst>
</file>

<file path=ppt/tags/tag1177.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ItemNo"/>
  <p:tag name="EE4P_AGENDAWIZARD_CONTENT" val="/6"/>
  <p:tag name="EE4P_AGENDAWIZARD_PROPERTIES" val="40.49992/317.7736/31.50472/31.50472"/>
</p:tagLst>
</file>

<file path=ppt/tags/tag1178.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PageNo"/>
  <p:tag name="EE4P_AGENDAWIZARD_PROPERTIES" val="904.8554/281.2689/8.45685/31.50472"/>
  <p:tag name="EE4P_AGENDAWIZARD_CONTENT" val="/118"/>
</p:tagLst>
</file>

<file path=ppt/tags/tag1179.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Topic"/>
  <p:tag name="EE4P_AGENDAWIZARD_CONTENT" val="/Discussions"/>
  <p:tag name="EE4P_AGENDAWIZARD_PROPERTIES" val="77.00465/281.2689/285.9168/31.50472"/>
</p:tagLst>
</file>

<file path=ppt/tags/tag118.xml><?xml version="1.0" encoding="utf-8"?>
<p:tagLst xmlns:a="http://schemas.openxmlformats.org/drawingml/2006/main" xmlns:r="http://schemas.openxmlformats.org/officeDocument/2006/relationships" xmlns:p="http://schemas.openxmlformats.org/presentationml/2006/main">
  <p:tag name="EE4P_AGENDAWIZARD" val="item_f315729b-e58f-410a-bf73-858f7a14bcef_ItemNo"/>
  <p:tag name="EE4P_AGENDAWIZARD_CONTENT" val="/3"/>
  <p:tag name="EE4P_AGENDAWIZARD_PROPERTIES" val="40.49992/208.2594/31.50472/31.50472"/>
</p:tagLst>
</file>

<file path=ppt/tags/tag1180.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ItemNo"/>
  <p:tag name="EE4P_AGENDAWIZARD_CONTENT" val="/5"/>
  <p:tag name="EE4P_AGENDAWIZARD_PROPERTIES" val="40.49992/281.2689/31.50472/31.50472"/>
</p:tagLst>
</file>

<file path=ppt/tags/tag1181.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Element"/>
</p:tagLst>
</file>

<file path=ppt/tags/tag1182.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PageNo"/>
  <p:tag name="EE4P_AGENDAWIZARD_PROPERTIES" val="904.8554/244.7642/8.45685/31.50472"/>
  <p:tag name="EE4P_AGENDAWIZARD_CONTENT" val="/106"/>
</p:tagLst>
</file>

<file path=ppt/tags/tag1183.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Topic"/>
  <p:tag name="EE4P_AGENDAWIZARD_CONTENT" val="/None Depth Estimation"/>
  <p:tag name="EE4P_AGENDAWIZARD_PROPERTIES" val="77.00465/244.7642/285.9168/31.50472"/>
</p:tagLst>
</file>

<file path=ppt/tags/tag1184.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ItemNo"/>
  <p:tag name="EE4P_AGENDAWIZARD_CONTENT" val="/4"/>
  <p:tag name="EE4P_AGENDAWIZARD_PROPERTIES" val="40.49992/244.7642/31.50472/31.50472"/>
</p:tagLst>
</file>

<file path=ppt/tags/tag1185.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PageNo"/>
  <p:tag name="EE4P_AGENDAWIZARD_PROPERTIES" val="904.8554/208.2594/8.45685/31.50472"/>
  <p:tag name="EE4P_AGENDAWIZARD_CONTENT" val="/59"/>
</p:tagLst>
</file>

<file path=ppt/tags/tag1186.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Topic"/>
  <p:tag name="EE4P_AGENDAWIZARD_CONTENT" val="/Depth Estimation"/>
  <p:tag name="EE4P_AGENDAWIZARD_PROPERTIES" val="77.00465/208.2594/285.9168/31.50472"/>
</p:tagLst>
</file>

<file path=ppt/tags/tag1187.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ItemNo"/>
  <p:tag name="EE4P_AGENDAWIZARD_CONTENT" val="/3"/>
  <p:tag name="EE4P_AGENDAWIZARD_PROPERTIES" val="40.49992/208.2594/31.50472/31.50472"/>
</p:tagLst>
</file>

<file path=ppt/tags/tag1188.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PageNo"/>
  <p:tag name="EE4P_AGENDAWIZARD_PROPERTIES" val="904.8554/171.7547/8.45685/31.50472"/>
  <p:tag name="EE4P_AGENDAWIZARD_CONTENT" val="/13"/>
</p:tagLst>
</file>

<file path=ppt/tags/tag1189.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Topic"/>
  <p:tag name="EE4P_AGENDAWIZARD_CONTENT" val="/Preliminaries"/>
  <p:tag name="EE4P_AGENDAWIZARD_PROPERTIES" val="77.00465/171.7547/285.9168/31.50472"/>
</p:tagLst>
</file>

<file path=ppt/tags/tag119.xml><?xml version="1.0" encoding="utf-8"?>
<p:tagLst xmlns:a="http://schemas.openxmlformats.org/drawingml/2006/main" xmlns:r="http://schemas.openxmlformats.org/officeDocument/2006/relationships" xmlns:p="http://schemas.openxmlformats.org/presentationml/2006/main">
  <p:tag name="EE4P_AGENDAWIZARD" val="item_e59f1fcb-52ea-47bc-9e48-94dfad786789_PageNo"/>
  <p:tag name="EE4P_AGENDAWIZARD_PROPERTIES" val="904.8554/171.7547/8.45685/31.50472"/>
  <p:tag name="EE4P_AGENDAWIZARD_CONTENT" val="/34"/>
</p:tagLst>
</file>

<file path=ppt/tags/tag1190.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ItemNo"/>
  <p:tag name="EE4P_AGENDAWIZARD_CONTENT" val="/2"/>
  <p:tag name="EE4P_AGENDAWIZARD_PROPERTIES" val="40.49992/171.7547/31.50472/31.50472"/>
</p:tagLst>
</file>

<file path=ppt/tags/tag1191.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PageNo"/>
  <p:tag name="EE4P_AGENDAWIZARD_PROPERTIES" val="904.8554/135.25/8.45685/31.50472"/>
  <p:tag name="EE4P_AGENDAWIZARD_CONTENT" val="/4"/>
</p:tagLst>
</file>

<file path=ppt/tags/tag1192.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Topic"/>
  <p:tag name="EE4P_AGENDAWIZARD_CONTENT" val="/Introduction"/>
  <p:tag name="EE4P_AGENDAWIZARD_PROPERTIES" val="77.00465/135.25/285.9168/31.50472"/>
</p:tagLst>
</file>

<file path=ppt/tags/tag1193.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ItemNo"/>
  <p:tag name="EE4P_AGENDAWIZARD_CONTENT" val="/1"/>
  <p:tag name="EE4P_AGENDAWIZARD_PROPERTIES" val="40.49992/135.25/31.50472/31.50472"/>
</p:tagLst>
</file>

<file path=ppt/tags/tag1194.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19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96.xml><?xml version="1.0" encoding="utf-8"?>
<p:tagLst xmlns:a="http://schemas.openxmlformats.org/drawingml/2006/main" xmlns:r="http://schemas.openxmlformats.org/officeDocument/2006/relationships" xmlns:p="http://schemas.openxmlformats.org/presentationml/2006/main">
  <p:tag name="EE4P_TEMPLATESTYLE" val="5"/>
</p:tagLst>
</file>

<file path=ppt/tags/tag1197.xml><?xml version="1.0" encoding="utf-8"?>
<p:tagLst xmlns:a="http://schemas.openxmlformats.org/drawingml/2006/main" xmlns:r="http://schemas.openxmlformats.org/officeDocument/2006/relationships" xmlns:p="http://schemas.openxmlformats.org/presentationml/2006/main">
  <p:tag name="EE4P_SLIDEID" val="ae425061-28cb-4fa7-8bea-7c04dbceb344"/>
</p:tagLst>
</file>

<file path=ppt/tags/tag1198.xml><?xml version="1.0" encoding="utf-8"?>
<p:tagLst xmlns:a="http://schemas.openxmlformats.org/drawingml/2006/main" xmlns:r="http://schemas.openxmlformats.org/officeDocument/2006/relationships" xmlns:p="http://schemas.openxmlformats.org/presentationml/2006/main">
  <p:tag name="EE4P_AGENDAWIZARD" val="item_3f8a87d9-fbd1-4c5e-9bd8-cc13c974c35c_PageNo"/>
  <p:tag name="EE4P_AGENDAWIZARD_PROPERTIES" val="904.8554/244.7642/8.45685/31.50472"/>
  <p:tag name="EE4P_AGENDAWIZARD_CONTENT" val="/116"/>
</p:tagLst>
</file>

<file path=ppt/tags/tag1199.xml><?xml version="1.0" encoding="utf-8"?>
<p:tagLst xmlns:a="http://schemas.openxmlformats.org/drawingml/2006/main" xmlns:r="http://schemas.openxmlformats.org/officeDocument/2006/relationships" xmlns:p="http://schemas.openxmlformats.org/presentationml/2006/main">
  <p:tag name="EE4P_AGENDAWIZARD" val="item_3f8a87d9-fbd1-4c5e-9bd8-cc13c974c35c_Topic"/>
  <p:tag name="EE4P_AGENDAWIZARD_CONTENT" val="/Large Feed-forward Methods"/>
  <p:tag name="EE4P_AGENDAWIZARD_PROPERTIES" val="77.00465/244.7642/287.657/31.50472"/>
</p:tagLst>
</file>

<file path=ppt/tags/tag12.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Topic"/>
  <p:tag name="EE4P_AGENDAWIZARD_CONTENT" val="/None Depth Estimation"/>
  <p:tag name="EE4P_AGENDAWIZARD_PROPERTIES" val="77.00465/244.7642/285.9168/31.50472"/>
</p:tagLst>
</file>

<file path=ppt/tags/tag120.xml><?xml version="1.0" encoding="utf-8"?>
<p:tagLst xmlns:a="http://schemas.openxmlformats.org/drawingml/2006/main" xmlns:r="http://schemas.openxmlformats.org/officeDocument/2006/relationships" xmlns:p="http://schemas.openxmlformats.org/presentationml/2006/main">
  <p:tag name="EE4P_AGENDAWIZARD" val="item_e59f1fcb-52ea-47bc-9e48-94dfad786789_Topic"/>
  <p:tag name="EE4P_AGENDAWIZARD_CONTENT" val="/View Selection"/>
  <p:tag name="EE4P_AGENDAWIZARD_PROPERTIES" val="77.00465/171.7547/194.0013/31.50472"/>
</p:tagLst>
</file>

<file path=ppt/tags/tag1200.xml><?xml version="1.0" encoding="utf-8"?>
<p:tagLst xmlns:a="http://schemas.openxmlformats.org/drawingml/2006/main" xmlns:r="http://schemas.openxmlformats.org/officeDocument/2006/relationships" xmlns:p="http://schemas.openxmlformats.org/presentationml/2006/main">
  <p:tag name="EE4P_AGENDAWIZARD" val="item_3f8a87d9-fbd1-4c5e-9bd8-cc13c974c35c_ItemNo"/>
  <p:tag name="EE4P_AGENDAWIZARD_CONTENT" val="/4"/>
  <p:tag name="EE4P_AGENDAWIZARD_PROPERTIES" val="40.49992/244.7642/31.50472/31.50472"/>
</p:tagLst>
</file>

<file path=ppt/tags/tag1201.xml><?xml version="1.0" encoding="utf-8"?>
<p:tagLst xmlns:a="http://schemas.openxmlformats.org/drawingml/2006/main" xmlns:r="http://schemas.openxmlformats.org/officeDocument/2006/relationships" xmlns:p="http://schemas.openxmlformats.org/presentationml/2006/main">
  <p:tag name="EE4P_AGENDAWIZARD" val="item_9280ad53-9d7b-4e7d-b003-b5b3f64828cf_PageNo"/>
  <p:tag name="EE4P_AGENDAWIZARD_PROPERTIES" val="904.8554/208.2594/8.45685/31.50472"/>
  <p:tag name="EE4P_AGENDAWIZARD_CONTENT" val="/113"/>
</p:tagLst>
</file>

<file path=ppt/tags/tag1202.xml><?xml version="1.0" encoding="utf-8"?>
<p:tagLst xmlns:a="http://schemas.openxmlformats.org/drawingml/2006/main" xmlns:r="http://schemas.openxmlformats.org/officeDocument/2006/relationships" xmlns:p="http://schemas.openxmlformats.org/presentationml/2006/main">
  <p:tag name="EE4P_AGENDAWIZARD" val="item_9280ad53-9d7b-4e7d-b003-b5b3f64828cf_Topic"/>
  <p:tag name="EE4P_AGENDAWIZARD_CONTENT" val="/3D Gaussian Splatting-based Methods"/>
  <p:tag name="EE4P_AGENDAWIZARD_PROPERTIES" val="77.00465/208.2594/287.657/31.50472"/>
</p:tagLst>
</file>

<file path=ppt/tags/tag1203.xml><?xml version="1.0" encoding="utf-8"?>
<p:tagLst xmlns:a="http://schemas.openxmlformats.org/drawingml/2006/main" xmlns:r="http://schemas.openxmlformats.org/officeDocument/2006/relationships" xmlns:p="http://schemas.openxmlformats.org/presentationml/2006/main">
  <p:tag name="EE4P_AGENDAWIZARD" val="item_9280ad53-9d7b-4e7d-b003-b5b3f64828cf_ItemNo"/>
  <p:tag name="EE4P_AGENDAWIZARD_CONTENT" val="/3"/>
  <p:tag name="EE4P_AGENDAWIZARD_PROPERTIES" val="40.49992/208.2594/31.50472/31.50472"/>
</p:tagLst>
</file>

<file path=ppt/tags/tag1204.xml><?xml version="1.0" encoding="utf-8"?>
<p:tagLst xmlns:a="http://schemas.openxmlformats.org/drawingml/2006/main" xmlns:r="http://schemas.openxmlformats.org/officeDocument/2006/relationships" xmlns:p="http://schemas.openxmlformats.org/presentationml/2006/main">
  <p:tag name="EE4P_AGENDAWIZARD" val="item_b3a84df9-56d0-4ee7-9b62-ae245f499bca_PageNo"/>
  <p:tag name="EE4P_AGENDAWIZARD_PROPERTIES" val="904.8554/171.7547/8.45685/31.50472"/>
  <p:tag name="EE4P_AGENDAWIZARD_CONTENT" val="/110"/>
</p:tagLst>
</file>

<file path=ppt/tags/tag1205.xml><?xml version="1.0" encoding="utf-8"?>
<p:tagLst xmlns:a="http://schemas.openxmlformats.org/drawingml/2006/main" xmlns:r="http://schemas.openxmlformats.org/officeDocument/2006/relationships" xmlns:p="http://schemas.openxmlformats.org/presentationml/2006/main">
  <p:tag name="EE4P_AGENDAWIZARD" val="item_b3a84df9-56d0-4ee7-9b62-ae245f499bca_Topic"/>
  <p:tag name="EE4P_AGENDAWIZARD_CONTENT" val="/NeRF-based Methods"/>
  <p:tag name="EE4P_AGENDAWIZARD_PROPERTIES" val="77.00465/171.7547/287.657/31.50472"/>
</p:tagLst>
</file>

<file path=ppt/tags/tag1206.xml><?xml version="1.0" encoding="utf-8"?>
<p:tagLst xmlns:a="http://schemas.openxmlformats.org/drawingml/2006/main" xmlns:r="http://schemas.openxmlformats.org/officeDocument/2006/relationships" xmlns:p="http://schemas.openxmlformats.org/presentationml/2006/main">
  <p:tag name="EE4P_AGENDAWIZARD" val="item_b3a84df9-56d0-4ee7-9b62-ae245f499bca_ItemNo"/>
  <p:tag name="EE4P_AGENDAWIZARD_CONTENT" val="/2"/>
  <p:tag name="EE4P_AGENDAWIZARD_PROPERTIES" val="40.49992/171.7547/31.50472/31.50472"/>
</p:tagLst>
</file>

<file path=ppt/tags/tag1207.xml><?xml version="1.0" encoding="utf-8"?>
<p:tagLst xmlns:a="http://schemas.openxmlformats.org/drawingml/2006/main" xmlns:r="http://schemas.openxmlformats.org/officeDocument/2006/relationships" xmlns:p="http://schemas.openxmlformats.org/presentationml/2006/main">
  <p:tag name="EE4P_AGENDAWIZARD" val="item_ae425061-28cb-4fa7-8bea-7c04dbceb344_Element"/>
</p:tagLst>
</file>

<file path=ppt/tags/tag1208.xml><?xml version="1.0" encoding="utf-8"?>
<p:tagLst xmlns:a="http://schemas.openxmlformats.org/drawingml/2006/main" xmlns:r="http://schemas.openxmlformats.org/officeDocument/2006/relationships" xmlns:p="http://schemas.openxmlformats.org/presentationml/2006/main">
  <p:tag name="EE4P_AGENDAWIZARD" val="item_ae425061-28cb-4fa7-8bea-7c04dbceb344_PageNo"/>
  <p:tag name="EE4P_AGENDAWIZARD_PROPERTIES" val="904.8554/135.25/8.45685/31.50472"/>
  <p:tag name="EE4P_AGENDAWIZARD_CONTENT" val="/108"/>
</p:tagLst>
</file>

<file path=ppt/tags/tag1209.xml><?xml version="1.0" encoding="utf-8"?>
<p:tagLst xmlns:a="http://schemas.openxmlformats.org/drawingml/2006/main" xmlns:r="http://schemas.openxmlformats.org/officeDocument/2006/relationships" xmlns:p="http://schemas.openxmlformats.org/presentationml/2006/main">
  <p:tag name="EE4P_AGENDAWIZARD" val="item_ae425061-28cb-4fa7-8bea-7c04dbceb344_Topic"/>
  <p:tag name="EE4P_AGENDAWIZARD_CONTENT" val="/Voxel-based Methods"/>
  <p:tag name="EE4P_AGENDAWIZARD_PROPERTIES" val="77.00465/135.25/287.657/31.50472"/>
</p:tagLst>
</file>

<file path=ppt/tags/tag121.xml><?xml version="1.0" encoding="utf-8"?>
<p:tagLst xmlns:a="http://schemas.openxmlformats.org/drawingml/2006/main" xmlns:r="http://schemas.openxmlformats.org/officeDocument/2006/relationships" xmlns:p="http://schemas.openxmlformats.org/presentationml/2006/main">
  <p:tag name="EE4P_AGENDAWIZARD" val="item_e59f1fcb-52ea-47bc-9e48-94dfad786789_ItemNo"/>
  <p:tag name="EE4P_AGENDAWIZARD_CONTENT" val="/2"/>
  <p:tag name="EE4P_AGENDAWIZARD_PROPERTIES" val="40.49992/171.7547/31.50472/31.50472"/>
</p:tagLst>
</file>

<file path=ppt/tags/tag1210.xml><?xml version="1.0" encoding="utf-8"?>
<p:tagLst xmlns:a="http://schemas.openxmlformats.org/drawingml/2006/main" xmlns:r="http://schemas.openxmlformats.org/officeDocument/2006/relationships" xmlns:p="http://schemas.openxmlformats.org/presentationml/2006/main">
  <p:tag name="EE4P_AGENDAWIZARD" val="item_ae425061-28cb-4fa7-8bea-7c04dbceb344_ItemNo"/>
  <p:tag name="EE4P_AGENDAWIZARD_CONTENT" val="/1"/>
  <p:tag name="EE4P_AGENDAWIZARD_PROPERTIES" val="40.49992/135.25/31.50472/31.50472"/>
</p:tagLst>
</file>

<file path=ppt/tags/tag1211.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2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13.xml><?xml version="1.0" encoding="utf-8"?>
<p:tagLst xmlns:a="http://schemas.openxmlformats.org/drawingml/2006/main" xmlns:r="http://schemas.openxmlformats.org/officeDocument/2006/relationships" xmlns:p="http://schemas.openxmlformats.org/presentationml/2006/main">
  <p:tag name="EE4P_TEMPLATESTYLE" val="5"/>
</p:tagLst>
</file>

<file path=ppt/tags/tag1214.xml><?xml version="1.0" encoding="utf-8"?>
<p:tagLst xmlns:a="http://schemas.openxmlformats.org/drawingml/2006/main" xmlns:r="http://schemas.openxmlformats.org/officeDocument/2006/relationships" xmlns:p="http://schemas.openxmlformats.org/presentationml/2006/main">
  <p:tag name="EE4P_SLIDEID" val="b3a84df9-56d0-4ee7-9b62-ae245f499bca"/>
</p:tagLst>
</file>

<file path=ppt/tags/tag1215.xml><?xml version="1.0" encoding="utf-8"?>
<p:tagLst xmlns:a="http://schemas.openxmlformats.org/drawingml/2006/main" xmlns:r="http://schemas.openxmlformats.org/officeDocument/2006/relationships" xmlns:p="http://schemas.openxmlformats.org/presentationml/2006/main">
  <p:tag name="EE4P_AGENDAWIZARD" val="item_3f8a87d9-fbd1-4c5e-9bd8-cc13c974c35c_PageNo"/>
  <p:tag name="EE4P_AGENDAWIZARD_PROPERTIES" val="904.8554/244.7642/8.45685/31.50472"/>
  <p:tag name="EE4P_AGENDAWIZARD_CONTENT" val="/116"/>
</p:tagLst>
</file>

<file path=ppt/tags/tag1216.xml><?xml version="1.0" encoding="utf-8"?>
<p:tagLst xmlns:a="http://schemas.openxmlformats.org/drawingml/2006/main" xmlns:r="http://schemas.openxmlformats.org/officeDocument/2006/relationships" xmlns:p="http://schemas.openxmlformats.org/presentationml/2006/main">
  <p:tag name="EE4P_AGENDAWIZARD" val="item_3f8a87d9-fbd1-4c5e-9bd8-cc13c974c35c_Topic"/>
  <p:tag name="EE4P_AGENDAWIZARD_CONTENT" val="/Large Feed-forward Methods"/>
  <p:tag name="EE4P_AGENDAWIZARD_PROPERTIES" val="77.00465/244.7642/287.657/31.50472"/>
</p:tagLst>
</file>

<file path=ppt/tags/tag1217.xml><?xml version="1.0" encoding="utf-8"?>
<p:tagLst xmlns:a="http://schemas.openxmlformats.org/drawingml/2006/main" xmlns:r="http://schemas.openxmlformats.org/officeDocument/2006/relationships" xmlns:p="http://schemas.openxmlformats.org/presentationml/2006/main">
  <p:tag name="EE4P_AGENDAWIZARD" val="item_3f8a87d9-fbd1-4c5e-9bd8-cc13c974c35c_ItemNo"/>
  <p:tag name="EE4P_AGENDAWIZARD_CONTENT" val="/4"/>
  <p:tag name="EE4P_AGENDAWIZARD_PROPERTIES" val="40.49992/244.7642/31.50472/31.50472"/>
</p:tagLst>
</file>

<file path=ppt/tags/tag1218.xml><?xml version="1.0" encoding="utf-8"?>
<p:tagLst xmlns:a="http://schemas.openxmlformats.org/drawingml/2006/main" xmlns:r="http://schemas.openxmlformats.org/officeDocument/2006/relationships" xmlns:p="http://schemas.openxmlformats.org/presentationml/2006/main">
  <p:tag name="EE4P_AGENDAWIZARD" val="item_9280ad53-9d7b-4e7d-b003-b5b3f64828cf_PageNo"/>
  <p:tag name="EE4P_AGENDAWIZARD_PROPERTIES" val="904.8554/208.2594/8.45685/31.50472"/>
  <p:tag name="EE4P_AGENDAWIZARD_CONTENT" val="/113"/>
</p:tagLst>
</file>

<file path=ppt/tags/tag1219.xml><?xml version="1.0" encoding="utf-8"?>
<p:tagLst xmlns:a="http://schemas.openxmlformats.org/drawingml/2006/main" xmlns:r="http://schemas.openxmlformats.org/officeDocument/2006/relationships" xmlns:p="http://schemas.openxmlformats.org/presentationml/2006/main">
  <p:tag name="EE4P_AGENDAWIZARD" val="item_9280ad53-9d7b-4e7d-b003-b5b3f64828cf_Topic"/>
  <p:tag name="EE4P_AGENDAWIZARD_CONTENT" val="/3D Gaussian Splatting-based Methods"/>
  <p:tag name="EE4P_AGENDAWIZARD_PROPERTIES" val="77.00465/208.2594/287.657/31.50472"/>
</p:tagLst>
</file>

<file path=ppt/tags/tag122.xml><?xml version="1.0" encoding="utf-8"?>
<p:tagLst xmlns:a="http://schemas.openxmlformats.org/drawingml/2006/main" xmlns:r="http://schemas.openxmlformats.org/officeDocument/2006/relationships" xmlns:p="http://schemas.openxmlformats.org/presentationml/2006/main">
  <p:tag name="EE4P_AGENDAWIZARD" val="item_5b94bc02-f5dc-42eb-89f9-41d9c1c063eb_Element"/>
</p:tagLst>
</file>

<file path=ppt/tags/tag1220.xml><?xml version="1.0" encoding="utf-8"?>
<p:tagLst xmlns:a="http://schemas.openxmlformats.org/drawingml/2006/main" xmlns:r="http://schemas.openxmlformats.org/officeDocument/2006/relationships" xmlns:p="http://schemas.openxmlformats.org/presentationml/2006/main">
  <p:tag name="EE4P_AGENDAWIZARD" val="item_9280ad53-9d7b-4e7d-b003-b5b3f64828cf_ItemNo"/>
  <p:tag name="EE4P_AGENDAWIZARD_CONTENT" val="/3"/>
  <p:tag name="EE4P_AGENDAWIZARD_PROPERTIES" val="40.49992/208.2594/31.50472/31.50472"/>
</p:tagLst>
</file>

<file path=ppt/tags/tag1221.xml><?xml version="1.0" encoding="utf-8"?>
<p:tagLst xmlns:a="http://schemas.openxmlformats.org/drawingml/2006/main" xmlns:r="http://schemas.openxmlformats.org/officeDocument/2006/relationships" xmlns:p="http://schemas.openxmlformats.org/presentationml/2006/main">
  <p:tag name="EE4P_AGENDAWIZARD" val="item_b3a84df9-56d0-4ee7-9b62-ae245f499bca_Element"/>
</p:tagLst>
</file>

<file path=ppt/tags/tag1222.xml><?xml version="1.0" encoding="utf-8"?>
<p:tagLst xmlns:a="http://schemas.openxmlformats.org/drawingml/2006/main" xmlns:r="http://schemas.openxmlformats.org/officeDocument/2006/relationships" xmlns:p="http://schemas.openxmlformats.org/presentationml/2006/main">
  <p:tag name="EE4P_AGENDAWIZARD" val="item_b3a84df9-56d0-4ee7-9b62-ae245f499bca_PageNo"/>
  <p:tag name="EE4P_AGENDAWIZARD_PROPERTIES" val="904.8554/171.7547/8.45685/31.50472"/>
  <p:tag name="EE4P_AGENDAWIZARD_CONTENT" val="/110"/>
</p:tagLst>
</file>

<file path=ppt/tags/tag1223.xml><?xml version="1.0" encoding="utf-8"?>
<p:tagLst xmlns:a="http://schemas.openxmlformats.org/drawingml/2006/main" xmlns:r="http://schemas.openxmlformats.org/officeDocument/2006/relationships" xmlns:p="http://schemas.openxmlformats.org/presentationml/2006/main">
  <p:tag name="EE4P_AGENDAWIZARD" val="item_b3a84df9-56d0-4ee7-9b62-ae245f499bca_Topic"/>
  <p:tag name="EE4P_AGENDAWIZARD_CONTENT" val="/NeRF-based Methods"/>
  <p:tag name="EE4P_AGENDAWIZARD_PROPERTIES" val="77.00465/171.7547/287.657/31.50472"/>
</p:tagLst>
</file>

<file path=ppt/tags/tag1224.xml><?xml version="1.0" encoding="utf-8"?>
<p:tagLst xmlns:a="http://schemas.openxmlformats.org/drawingml/2006/main" xmlns:r="http://schemas.openxmlformats.org/officeDocument/2006/relationships" xmlns:p="http://schemas.openxmlformats.org/presentationml/2006/main">
  <p:tag name="EE4P_AGENDAWIZARD" val="item_b3a84df9-56d0-4ee7-9b62-ae245f499bca_ItemNo"/>
  <p:tag name="EE4P_AGENDAWIZARD_CONTENT" val="/2"/>
  <p:tag name="EE4P_AGENDAWIZARD_PROPERTIES" val="40.49992/171.7547/31.50472/31.50472"/>
</p:tagLst>
</file>

<file path=ppt/tags/tag1225.xml><?xml version="1.0" encoding="utf-8"?>
<p:tagLst xmlns:a="http://schemas.openxmlformats.org/drawingml/2006/main" xmlns:r="http://schemas.openxmlformats.org/officeDocument/2006/relationships" xmlns:p="http://schemas.openxmlformats.org/presentationml/2006/main">
  <p:tag name="EE4P_AGENDAWIZARD" val="item_ae425061-28cb-4fa7-8bea-7c04dbceb344_PageNo"/>
  <p:tag name="EE4P_AGENDAWIZARD_PROPERTIES" val="904.8554/135.25/8.45685/31.50472"/>
  <p:tag name="EE4P_AGENDAWIZARD_CONTENT" val="/108"/>
</p:tagLst>
</file>

<file path=ppt/tags/tag1226.xml><?xml version="1.0" encoding="utf-8"?>
<p:tagLst xmlns:a="http://schemas.openxmlformats.org/drawingml/2006/main" xmlns:r="http://schemas.openxmlformats.org/officeDocument/2006/relationships" xmlns:p="http://schemas.openxmlformats.org/presentationml/2006/main">
  <p:tag name="EE4P_AGENDAWIZARD" val="item_ae425061-28cb-4fa7-8bea-7c04dbceb344_Topic"/>
  <p:tag name="EE4P_AGENDAWIZARD_CONTENT" val="/Voxel-based Methods"/>
  <p:tag name="EE4P_AGENDAWIZARD_PROPERTIES" val="77.00465/135.25/287.657/31.50472"/>
</p:tagLst>
</file>

<file path=ppt/tags/tag1227.xml><?xml version="1.0" encoding="utf-8"?>
<p:tagLst xmlns:a="http://schemas.openxmlformats.org/drawingml/2006/main" xmlns:r="http://schemas.openxmlformats.org/officeDocument/2006/relationships" xmlns:p="http://schemas.openxmlformats.org/presentationml/2006/main">
  <p:tag name="EE4P_AGENDAWIZARD" val="item_ae425061-28cb-4fa7-8bea-7c04dbceb344_ItemNo"/>
  <p:tag name="EE4P_AGENDAWIZARD_CONTENT" val="/1"/>
  <p:tag name="EE4P_AGENDAWIZARD_PROPERTIES" val="40.49992/135.25/31.50472/31.50472"/>
</p:tagLst>
</file>

<file path=ppt/tags/tag1228.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2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3.xml><?xml version="1.0" encoding="utf-8"?>
<p:tagLst xmlns:a="http://schemas.openxmlformats.org/drawingml/2006/main" xmlns:r="http://schemas.openxmlformats.org/officeDocument/2006/relationships" xmlns:p="http://schemas.openxmlformats.org/presentationml/2006/main">
  <p:tag name="EE4P_AGENDAWIZARD" val="item_5b94bc02-f5dc-42eb-89f9-41d9c1c063eb_PageNo"/>
  <p:tag name="EE4P_AGENDAWIZARD_PROPERTIES" val="904.8554/135.25/8.45685/31.50472"/>
  <p:tag name="EE4P_AGENDAWIZARD_CONTENT" val="/15"/>
</p:tagLst>
</file>

<file path=ppt/tags/tag1230.xml><?xml version="1.0" encoding="utf-8"?>
<p:tagLst xmlns:a="http://schemas.openxmlformats.org/drawingml/2006/main" xmlns:r="http://schemas.openxmlformats.org/officeDocument/2006/relationships" xmlns:p="http://schemas.openxmlformats.org/presentationml/2006/main">
  <p:tag name="EE4P_TEMPLATESTYLE" val="5"/>
</p:tagLst>
</file>

<file path=ppt/tags/tag12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32.xml><?xml version="1.0" encoding="utf-8"?>
<p:tagLst xmlns:a="http://schemas.openxmlformats.org/drawingml/2006/main" xmlns:r="http://schemas.openxmlformats.org/officeDocument/2006/relationships" xmlns:p="http://schemas.openxmlformats.org/presentationml/2006/main">
  <p:tag name="EE4P_TEMPLATESTYLE" val="5"/>
</p:tagLst>
</file>

<file path=ppt/tags/tag1233.xml><?xml version="1.0" encoding="utf-8"?>
<p:tagLst xmlns:a="http://schemas.openxmlformats.org/drawingml/2006/main" xmlns:r="http://schemas.openxmlformats.org/officeDocument/2006/relationships" xmlns:p="http://schemas.openxmlformats.org/presentationml/2006/main">
  <p:tag name="EE4P_SLIDEID" val="9280ad53-9d7b-4e7d-b003-b5b3f64828cf"/>
</p:tagLst>
</file>

<file path=ppt/tags/tag1234.xml><?xml version="1.0" encoding="utf-8"?>
<p:tagLst xmlns:a="http://schemas.openxmlformats.org/drawingml/2006/main" xmlns:r="http://schemas.openxmlformats.org/officeDocument/2006/relationships" xmlns:p="http://schemas.openxmlformats.org/presentationml/2006/main">
  <p:tag name="EE4P_AGENDAWIZARD" val="item_3f8a87d9-fbd1-4c5e-9bd8-cc13c974c35c_PageNo"/>
  <p:tag name="EE4P_AGENDAWIZARD_PROPERTIES" val="904.8554/244.7642/8.45685/31.50472"/>
  <p:tag name="EE4P_AGENDAWIZARD_CONTENT" val="/116"/>
</p:tagLst>
</file>

<file path=ppt/tags/tag1235.xml><?xml version="1.0" encoding="utf-8"?>
<p:tagLst xmlns:a="http://schemas.openxmlformats.org/drawingml/2006/main" xmlns:r="http://schemas.openxmlformats.org/officeDocument/2006/relationships" xmlns:p="http://schemas.openxmlformats.org/presentationml/2006/main">
  <p:tag name="EE4P_AGENDAWIZARD" val="item_3f8a87d9-fbd1-4c5e-9bd8-cc13c974c35c_Topic"/>
  <p:tag name="EE4P_AGENDAWIZARD_CONTENT" val="/Large Feed-forward Methods"/>
  <p:tag name="EE4P_AGENDAWIZARD_PROPERTIES" val="77.00465/244.7642/287.657/31.50472"/>
</p:tagLst>
</file>

<file path=ppt/tags/tag1236.xml><?xml version="1.0" encoding="utf-8"?>
<p:tagLst xmlns:a="http://schemas.openxmlformats.org/drawingml/2006/main" xmlns:r="http://schemas.openxmlformats.org/officeDocument/2006/relationships" xmlns:p="http://schemas.openxmlformats.org/presentationml/2006/main">
  <p:tag name="EE4P_AGENDAWIZARD" val="item_3f8a87d9-fbd1-4c5e-9bd8-cc13c974c35c_ItemNo"/>
  <p:tag name="EE4P_AGENDAWIZARD_CONTENT" val="/4"/>
  <p:tag name="EE4P_AGENDAWIZARD_PROPERTIES" val="40.49992/244.7642/31.50472/31.50472"/>
</p:tagLst>
</file>

<file path=ppt/tags/tag1237.xml><?xml version="1.0" encoding="utf-8"?>
<p:tagLst xmlns:a="http://schemas.openxmlformats.org/drawingml/2006/main" xmlns:r="http://schemas.openxmlformats.org/officeDocument/2006/relationships" xmlns:p="http://schemas.openxmlformats.org/presentationml/2006/main">
  <p:tag name="EE4P_AGENDAWIZARD" val="item_9280ad53-9d7b-4e7d-b003-b5b3f64828cf_Element"/>
</p:tagLst>
</file>

<file path=ppt/tags/tag1238.xml><?xml version="1.0" encoding="utf-8"?>
<p:tagLst xmlns:a="http://schemas.openxmlformats.org/drawingml/2006/main" xmlns:r="http://schemas.openxmlformats.org/officeDocument/2006/relationships" xmlns:p="http://schemas.openxmlformats.org/presentationml/2006/main">
  <p:tag name="EE4P_AGENDAWIZARD" val="item_9280ad53-9d7b-4e7d-b003-b5b3f64828cf_PageNo"/>
  <p:tag name="EE4P_AGENDAWIZARD_PROPERTIES" val="904.8554/208.2594/8.45685/31.50472"/>
  <p:tag name="EE4P_AGENDAWIZARD_CONTENT" val="/113"/>
</p:tagLst>
</file>

<file path=ppt/tags/tag1239.xml><?xml version="1.0" encoding="utf-8"?>
<p:tagLst xmlns:a="http://schemas.openxmlformats.org/drawingml/2006/main" xmlns:r="http://schemas.openxmlformats.org/officeDocument/2006/relationships" xmlns:p="http://schemas.openxmlformats.org/presentationml/2006/main">
  <p:tag name="EE4P_AGENDAWIZARD" val="item_9280ad53-9d7b-4e7d-b003-b5b3f64828cf_Topic"/>
  <p:tag name="EE4P_AGENDAWIZARD_CONTENT" val="/3D Gaussian Splatting-based Methods"/>
  <p:tag name="EE4P_AGENDAWIZARD_PROPERTIES" val="77.00465/208.2594/287.657/31.50472"/>
</p:tagLst>
</file>

<file path=ppt/tags/tag124.xml><?xml version="1.0" encoding="utf-8"?>
<p:tagLst xmlns:a="http://schemas.openxmlformats.org/drawingml/2006/main" xmlns:r="http://schemas.openxmlformats.org/officeDocument/2006/relationships" xmlns:p="http://schemas.openxmlformats.org/presentationml/2006/main">
  <p:tag name="EE4P_AGENDAWIZARD" val="item_5b94bc02-f5dc-42eb-89f9-41d9c1c063eb_Topic"/>
  <p:tag name="EE4P_AGENDAWIZARD_CONTENT" val="/Camera Calibration"/>
  <p:tag name="EE4P_AGENDAWIZARD_PROPERTIES" val="77.00465/135.25/194.0013/31.50472"/>
</p:tagLst>
</file>

<file path=ppt/tags/tag1240.xml><?xml version="1.0" encoding="utf-8"?>
<p:tagLst xmlns:a="http://schemas.openxmlformats.org/drawingml/2006/main" xmlns:r="http://schemas.openxmlformats.org/officeDocument/2006/relationships" xmlns:p="http://schemas.openxmlformats.org/presentationml/2006/main">
  <p:tag name="EE4P_AGENDAWIZARD" val="item_9280ad53-9d7b-4e7d-b003-b5b3f64828cf_ItemNo"/>
  <p:tag name="EE4P_AGENDAWIZARD_CONTENT" val="/3"/>
  <p:tag name="EE4P_AGENDAWIZARD_PROPERTIES" val="40.49992/208.2594/31.50472/31.50472"/>
</p:tagLst>
</file>

<file path=ppt/tags/tag1241.xml><?xml version="1.0" encoding="utf-8"?>
<p:tagLst xmlns:a="http://schemas.openxmlformats.org/drawingml/2006/main" xmlns:r="http://schemas.openxmlformats.org/officeDocument/2006/relationships" xmlns:p="http://schemas.openxmlformats.org/presentationml/2006/main">
  <p:tag name="EE4P_AGENDAWIZARD" val="item_b3a84df9-56d0-4ee7-9b62-ae245f499bca_PageNo"/>
  <p:tag name="EE4P_AGENDAWIZARD_PROPERTIES" val="904.8554/171.7547/8.45685/31.50472"/>
  <p:tag name="EE4P_AGENDAWIZARD_CONTENT" val="/110"/>
</p:tagLst>
</file>

<file path=ppt/tags/tag1242.xml><?xml version="1.0" encoding="utf-8"?>
<p:tagLst xmlns:a="http://schemas.openxmlformats.org/drawingml/2006/main" xmlns:r="http://schemas.openxmlformats.org/officeDocument/2006/relationships" xmlns:p="http://schemas.openxmlformats.org/presentationml/2006/main">
  <p:tag name="EE4P_AGENDAWIZARD" val="item_b3a84df9-56d0-4ee7-9b62-ae245f499bca_Topic"/>
  <p:tag name="EE4P_AGENDAWIZARD_CONTENT" val="/NeRF-based Methods"/>
  <p:tag name="EE4P_AGENDAWIZARD_PROPERTIES" val="77.00465/171.7547/287.657/31.50472"/>
</p:tagLst>
</file>

<file path=ppt/tags/tag1243.xml><?xml version="1.0" encoding="utf-8"?>
<p:tagLst xmlns:a="http://schemas.openxmlformats.org/drawingml/2006/main" xmlns:r="http://schemas.openxmlformats.org/officeDocument/2006/relationships" xmlns:p="http://schemas.openxmlformats.org/presentationml/2006/main">
  <p:tag name="EE4P_AGENDAWIZARD" val="item_b3a84df9-56d0-4ee7-9b62-ae245f499bca_ItemNo"/>
  <p:tag name="EE4P_AGENDAWIZARD_CONTENT" val="/2"/>
  <p:tag name="EE4P_AGENDAWIZARD_PROPERTIES" val="40.49992/171.7547/31.50472/31.50472"/>
</p:tagLst>
</file>

<file path=ppt/tags/tag1244.xml><?xml version="1.0" encoding="utf-8"?>
<p:tagLst xmlns:a="http://schemas.openxmlformats.org/drawingml/2006/main" xmlns:r="http://schemas.openxmlformats.org/officeDocument/2006/relationships" xmlns:p="http://schemas.openxmlformats.org/presentationml/2006/main">
  <p:tag name="EE4P_AGENDAWIZARD" val="item_ae425061-28cb-4fa7-8bea-7c04dbceb344_PageNo"/>
  <p:tag name="EE4P_AGENDAWIZARD_PROPERTIES" val="904.8554/135.25/8.45685/31.50472"/>
  <p:tag name="EE4P_AGENDAWIZARD_CONTENT" val="/108"/>
</p:tagLst>
</file>

<file path=ppt/tags/tag1245.xml><?xml version="1.0" encoding="utf-8"?>
<p:tagLst xmlns:a="http://schemas.openxmlformats.org/drawingml/2006/main" xmlns:r="http://schemas.openxmlformats.org/officeDocument/2006/relationships" xmlns:p="http://schemas.openxmlformats.org/presentationml/2006/main">
  <p:tag name="EE4P_AGENDAWIZARD" val="item_ae425061-28cb-4fa7-8bea-7c04dbceb344_Topic"/>
  <p:tag name="EE4P_AGENDAWIZARD_CONTENT" val="/Voxel-based Methods"/>
  <p:tag name="EE4P_AGENDAWIZARD_PROPERTIES" val="77.00465/135.25/287.657/31.50472"/>
</p:tagLst>
</file>

<file path=ppt/tags/tag1246.xml><?xml version="1.0" encoding="utf-8"?>
<p:tagLst xmlns:a="http://schemas.openxmlformats.org/drawingml/2006/main" xmlns:r="http://schemas.openxmlformats.org/officeDocument/2006/relationships" xmlns:p="http://schemas.openxmlformats.org/presentationml/2006/main">
  <p:tag name="EE4P_AGENDAWIZARD" val="item_ae425061-28cb-4fa7-8bea-7c04dbceb344_ItemNo"/>
  <p:tag name="EE4P_AGENDAWIZARD_CONTENT" val="/1"/>
  <p:tag name="EE4P_AGENDAWIZARD_PROPERTIES" val="40.49992/135.25/31.50472/31.50472"/>
</p:tagLst>
</file>

<file path=ppt/tags/tag1247.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2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49.xml><?xml version="1.0" encoding="utf-8"?>
<p:tagLst xmlns:a="http://schemas.openxmlformats.org/drawingml/2006/main" xmlns:r="http://schemas.openxmlformats.org/officeDocument/2006/relationships" xmlns:p="http://schemas.openxmlformats.org/presentationml/2006/main">
  <p:tag name="EE4P_TEMPLATESTYLE" val="5"/>
</p:tagLst>
</file>

<file path=ppt/tags/tag125.xml><?xml version="1.0" encoding="utf-8"?>
<p:tagLst xmlns:a="http://schemas.openxmlformats.org/drawingml/2006/main" xmlns:r="http://schemas.openxmlformats.org/officeDocument/2006/relationships" xmlns:p="http://schemas.openxmlformats.org/presentationml/2006/main">
  <p:tag name="EE4P_AGENDAWIZARD" val="item_5b94bc02-f5dc-42eb-89f9-41d9c1c063eb_ItemNo"/>
  <p:tag name="EE4P_AGENDAWIZARD_CONTENT" val="/1"/>
  <p:tag name="EE4P_AGENDAWIZARD_PROPERTIES" val="40.49992/135.25/31.50472/31.50472"/>
</p:tagLst>
</file>

<file path=ppt/tags/tag125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51.xml><?xml version="1.0" encoding="utf-8"?>
<p:tagLst xmlns:a="http://schemas.openxmlformats.org/drawingml/2006/main" xmlns:r="http://schemas.openxmlformats.org/officeDocument/2006/relationships" xmlns:p="http://schemas.openxmlformats.org/presentationml/2006/main">
  <p:tag name="EE4P_TEMPLATESTYLE" val="5"/>
</p:tagLst>
</file>

<file path=ppt/tags/tag1252.xml><?xml version="1.0" encoding="utf-8"?>
<p:tagLst xmlns:a="http://schemas.openxmlformats.org/drawingml/2006/main" xmlns:r="http://schemas.openxmlformats.org/officeDocument/2006/relationships" xmlns:p="http://schemas.openxmlformats.org/presentationml/2006/main">
  <p:tag name="EE4P_SLIDEID" val="3f8a87d9-fbd1-4c5e-9bd8-cc13c974c35c"/>
</p:tagLst>
</file>

<file path=ppt/tags/tag1253.xml><?xml version="1.0" encoding="utf-8"?>
<p:tagLst xmlns:a="http://schemas.openxmlformats.org/drawingml/2006/main" xmlns:r="http://schemas.openxmlformats.org/officeDocument/2006/relationships" xmlns:p="http://schemas.openxmlformats.org/presentationml/2006/main">
  <p:tag name="EE4P_AGENDAWIZARD" val="item_3f8a87d9-fbd1-4c5e-9bd8-cc13c974c35c_Element"/>
</p:tagLst>
</file>

<file path=ppt/tags/tag1254.xml><?xml version="1.0" encoding="utf-8"?>
<p:tagLst xmlns:a="http://schemas.openxmlformats.org/drawingml/2006/main" xmlns:r="http://schemas.openxmlformats.org/officeDocument/2006/relationships" xmlns:p="http://schemas.openxmlformats.org/presentationml/2006/main">
  <p:tag name="EE4P_AGENDAWIZARD" val="item_3f8a87d9-fbd1-4c5e-9bd8-cc13c974c35c_PageNo"/>
  <p:tag name="EE4P_AGENDAWIZARD_PROPERTIES" val="904.8554/244.7642/8.45685/31.50472"/>
  <p:tag name="EE4P_AGENDAWIZARD_CONTENT" val="/116"/>
</p:tagLst>
</file>

<file path=ppt/tags/tag1255.xml><?xml version="1.0" encoding="utf-8"?>
<p:tagLst xmlns:a="http://schemas.openxmlformats.org/drawingml/2006/main" xmlns:r="http://schemas.openxmlformats.org/officeDocument/2006/relationships" xmlns:p="http://schemas.openxmlformats.org/presentationml/2006/main">
  <p:tag name="EE4P_AGENDAWIZARD" val="item_3f8a87d9-fbd1-4c5e-9bd8-cc13c974c35c_Topic"/>
  <p:tag name="EE4P_AGENDAWIZARD_CONTENT" val="/Large Feed-forward Methods"/>
  <p:tag name="EE4P_AGENDAWIZARD_PROPERTIES" val="77.00465/244.7642/287.657/31.50472"/>
</p:tagLst>
</file>

<file path=ppt/tags/tag1256.xml><?xml version="1.0" encoding="utf-8"?>
<p:tagLst xmlns:a="http://schemas.openxmlformats.org/drawingml/2006/main" xmlns:r="http://schemas.openxmlformats.org/officeDocument/2006/relationships" xmlns:p="http://schemas.openxmlformats.org/presentationml/2006/main">
  <p:tag name="EE4P_AGENDAWIZARD" val="item_3f8a87d9-fbd1-4c5e-9bd8-cc13c974c35c_ItemNo"/>
  <p:tag name="EE4P_AGENDAWIZARD_CONTENT" val="/4"/>
  <p:tag name="EE4P_AGENDAWIZARD_PROPERTIES" val="40.49992/244.7642/31.50472/31.50472"/>
</p:tagLst>
</file>

<file path=ppt/tags/tag1257.xml><?xml version="1.0" encoding="utf-8"?>
<p:tagLst xmlns:a="http://schemas.openxmlformats.org/drawingml/2006/main" xmlns:r="http://schemas.openxmlformats.org/officeDocument/2006/relationships" xmlns:p="http://schemas.openxmlformats.org/presentationml/2006/main">
  <p:tag name="EE4P_AGENDAWIZARD" val="item_9280ad53-9d7b-4e7d-b003-b5b3f64828cf_PageNo"/>
  <p:tag name="EE4P_AGENDAWIZARD_PROPERTIES" val="904.8554/208.2594/8.45685/31.50472"/>
  <p:tag name="EE4P_AGENDAWIZARD_CONTENT" val="/113"/>
</p:tagLst>
</file>

<file path=ppt/tags/tag1258.xml><?xml version="1.0" encoding="utf-8"?>
<p:tagLst xmlns:a="http://schemas.openxmlformats.org/drawingml/2006/main" xmlns:r="http://schemas.openxmlformats.org/officeDocument/2006/relationships" xmlns:p="http://schemas.openxmlformats.org/presentationml/2006/main">
  <p:tag name="EE4P_AGENDAWIZARD" val="item_9280ad53-9d7b-4e7d-b003-b5b3f64828cf_Topic"/>
  <p:tag name="EE4P_AGENDAWIZARD_CONTENT" val="/3D Gaussian Splatting-based Methods"/>
  <p:tag name="EE4P_AGENDAWIZARD_PROPERTIES" val="77.00465/208.2594/287.657/31.50472"/>
</p:tagLst>
</file>

<file path=ppt/tags/tag1259.xml><?xml version="1.0" encoding="utf-8"?>
<p:tagLst xmlns:a="http://schemas.openxmlformats.org/drawingml/2006/main" xmlns:r="http://schemas.openxmlformats.org/officeDocument/2006/relationships" xmlns:p="http://schemas.openxmlformats.org/presentationml/2006/main">
  <p:tag name="EE4P_AGENDAWIZARD" val="item_9280ad53-9d7b-4e7d-b003-b5b3f64828cf_ItemNo"/>
  <p:tag name="EE4P_AGENDAWIZARD_CONTENT" val="/3"/>
  <p:tag name="EE4P_AGENDAWIZARD_PROPERTIES" val="40.49992/208.2594/31.50472/31.50472"/>
</p:tagLst>
</file>

<file path=ppt/tags/tag126.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260.xml><?xml version="1.0" encoding="utf-8"?>
<p:tagLst xmlns:a="http://schemas.openxmlformats.org/drawingml/2006/main" xmlns:r="http://schemas.openxmlformats.org/officeDocument/2006/relationships" xmlns:p="http://schemas.openxmlformats.org/presentationml/2006/main">
  <p:tag name="EE4P_AGENDAWIZARD" val="item_b3a84df9-56d0-4ee7-9b62-ae245f499bca_PageNo"/>
  <p:tag name="EE4P_AGENDAWIZARD_PROPERTIES" val="904.8554/171.7547/8.45685/31.50472"/>
  <p:tag name="EE4P_AGENDAWIZARD_CONTENT" val="/110"/>
</p:tagLst>
</file>

<file path=ppt/tags/tag1261.xml><?xml version="1.0" encoding="utf-8"?>
<p:tagLst xmlns:a="http://schemas.openxmlformats.org/drawingml/2006/main" xmlns:r="http://schemas.openxmlformats.org/officeDocument/2006/relationships" xmlns:p="http://schemas.openxmlformats.org/presentationml/2006/main">
  <p:tag name="EE4P_AGENDAWIZARD" val="item_b3a84df9-56d0-4ee7-9b62-ae245f499bca_Topic"/>
  <p:tag name="EE4P_AGENDAWIZARD_CONTENT" val="/NeRF-based Methods"/>
  <p:tag name="EE4P_AGENDAWIZARD_PROPERTIES" val="77.00465/171.7547/287.657/31.50472"/>
</p:tagLst>
</file>

<file path=ppt/tags/tag1262.xml><?xml version="1.0" encoding="utf-8"?>
<p:tagLst xmlns:a="http://schemas.openxmlformats.org/drawingml/2006/main" xmlns:r="http://schemas.openxmlformats.org/officeDocument/2006/relationships" xmlns:p="http://schemas.openxmlformats.org/presentationml/2006/main">
  <p:tag name="EE4P_AGENDAWIZARD" val="item_b3a84df9-56d0-4ee7-9b62-ae245f499bca_ItemNo"/>
  <p:tag name="EE4P_AGENDAWIZARD_CONTENT" val="/2"/>
  <p:tag name="EE4P_AGENDAWIZARD_PROPERTIES" val="40.49992/171.7547/31.50472/31.50472"/>
</p:tagLst>
</file>

<file path=ppt/tags/tag1263.xml><?xml version="1.0" encoding="utf-8"?>
<p:tagLst xmlns:a="http://schemas.openxmlformats.org/drawingml/2006/main" xmlns:r="http://schemas.openxmlformats.org/officeDocument/2006/relationships" xmlns:p="http://schemas.openxmlformats.org/presentationml/2006/main">
  <p:tag name="EE4P_AGENDAWIZARD" val="item_ae425061-28cb-4fa7-8bea-7c04dbceb344_PageNo"/>
  <p:tag name="EE4P_AGENDAWIZARD_PROPERTIES" val="904.8554/135.25/8.45685/31.50472"/>
  <p:tag name="EE4P_AGENDAWIZARD_CONTENT" val="/108"/>
</p:tagLst>
</file>

<file path=ppt/tags/tag1264.xml><?xml version="1.0" encoding="utf-8"?>
<p:tagLst xmlns:a="http://schemas.openxmlformats.org/drawingml/2006/main" xmlns:r="http://schemas.openxmlformats.org/officeDocument/2006/relationships" xmlns:p="http://schemas.openxmlformats.org/presentationml/2006/main">
  <p:tag name="EE4P_AGENDAWIZARD" val="item_ae425061-28cb-4fa7-8bea-7c04dbceb344_Topic"/>
  <p:tag name="EE4P_AGENDAWIZARD_CONTENT" val="/Voxel-based Methods"/>
  <p:tag name="EE4P_AGENDAWIZARD_PROPERTIES" val="77.00465/135.25/287.657/31.50472"/>
</p:tagLst>
</file>

<file path=ppt/tags/tag1265.xml><?xml version="1.0" encoding="utf-8"?>
<p:tagLst xmlns:a="http://schemas.openxmlformats.org/drawingml/2006/main" xmlns:r="http://schemas.openxmlformats.org/officeDocument/2006/relationships" xmlns:p="http://schemas.openxmlformats.org/presentationml/2006/main">
  <p:tag name="EE4P_AGENDAWIZARD" val="item_ae425061-28cb-4fa7-8bea-7c04dbceb344_ItemNo"/>
  <p:tag name="EE4P_AGENDAWIZARD_CONTENT" val="/1"/>
  <p:tag name="EE4P_AGENDAWIZARD_PROPERTIES" val="40.49992/135.25/31.50472/31.50472"/>
</p:tagLst>
</file>

<file path=ppt/tags/tag1266.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26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68.xml><?xml version="1.0" encoding="utf-8"?>
<p:tagLst xmlns:a="http://schemas.openxmlformats.org/drawingml/2006/main" xmlns:r="http://schemas.openxmlformats.org/officeDocument/2006/relationships" xmlns:p="http://schemas.openxmlformats.org/presentationml/2006/main">
  <p:tag name="EE4P_TEMPLATESTYLE" val="5"/>
</p:tagLst>
</file>

<file path=ppt/tags/tag1269.xml><?xml version="1.0" encoding="utf-8"?>
<p:tagLst xmlns:a="http://schemas.openxmlformats.org/drawingml/2006/main" xmlns:r="http://schemas.openxmlformats.org/officeDocument/2006/relationships" xmlns:p="http://schemas.openxmlformats.org/presentationml/2006/main">
  <p:tag name="EE4P_SLIDEID" val="5bbeccca-bead-4fab-949a-86055cf9ea7e"/>
</p:tagLst>
</file>

<file path=ppt/tags/tag1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70.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PageNo"/>
  <p:tag name="EE4P_AGENDAWIZARD_PROPERTIES" val="904.8554/317.7736/8.45685/31.50472"/>
  <p:tag name="EE4P_AGENDAWIZARD_CONTENT" val="/143"/>
</p:tagLst>
</file>

<file path=ppt/tags/tag1271.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Topic"/>
  <p:tag name="EE4P_AGENDAWIZARD_CONTENT" val="/Conclusion"/>
  <p:tag name="EE4P_AGENDAWIZARD_PROPERTIES" val="77.00465/317.7736/285.9168/31.50472"/>
</p:tagLst>
</file>

<file path=ppt/tags/tag1272.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ItemNo"/>
  <p:tag name="EE4P_AGENDAWIZARD_CONTENT" val="/6"/>
  <p:tag name="EE4P_AGENDAWIZARD_PROPERTIES" val="40.49992/317.7736/31.50472/31.50472"/>
</p:tagLst>
</file>

<file path=ppt/tags/tag1273.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Element"/>
</p:tagLst>
</file>

<file path=ppt/tags/tag1274.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PageNo"/>
  <p:tag name="EE4P_AGENDAWIZARD_PROPERTIES" val="904.8554/281.2689/8.45685/31.50472"/>
  <p:tag name="EE4P_AGENDAWIZARD_CONTENT" val="/118"/>
</p:tagLst>
</file>

<file path=ppt/tags/tag1275.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Topic"/>
  <p:tag name="EE4P_AGENDAWIZARD_CONTENT" val="/Discussions"/>
  <p:tag name="EE4P_AGENDAWIZARD_PROPERTIES" val="77.00465/281.2689/285.9168/31.50472"/>
</p:tagLst>
</file>

<file path=ppt/tags/tag1276.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ItemNo"/>
  <p:tag name="EE4P_AGENDAWIZARD_CONTENT" val="/5"/>
  <p:tag name="EE4P_AGENDAWIZARD_PROPERTIES" val="40.49992/281.2689/31.50472/31.50472"/>
</p:tagLst>
</file>

<file path=ppt/tags/tag1277.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PageNo"/>
  <p:tag name="EE4P_AGENDAWIZARD_PROPERTIES" val="904.8554/244.7642/8.45685/31.50472"/>
  <p:tag name="EE4P_AGENDAWIZARD_CONTENT" val="/106"/>
</p:tagLst>
</file>

<file path=ppt/tags/tag1278.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Topic"/>
  <p:tag name="EE4P_AGENDAWIZARD_CONTENT" val="/None Depth Estimation"/>
  <p:tag name="EE4P_AGENDAWIZARD_PROPERTIES" val="77.00465/244.7642/285.9168/31.50472"/>
</p:tagLst>
</file>

<file path=ppt/tags/tag1279.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ItemNo"/>
  <p:tag name="EE4P_AGENDAWIZARD_CONTENT" val="/4"/>
  <p:tag name="EE4P_AGENDAWIZARD_PROPERTIES" val="40.49992/244.7642/31.50472/31.50472"/>
</p:tagLst>
</file>

<file path=ppt/tags/tag1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80.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PageNo"/>
  <p:tag name="EE4P_AGENDAWIZARD_PROPERTIES" val="904.8554/208.2594/8.45685/31.50472"/>
  <p:tag name="EE4P_AGENDAWIZARD_CONTENT" val="/59"/>
</p:tagLst>
</file>

<file path=ppt/tags/tag1281.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Topic"/>
  <p:tag name="EE4P_AGENDAWIZARD_CONTENT" val="/Depth Estimation"/>
  <p:tag name="EE4P_AGENDAWIZARD_PROPERTIES" val="77.00465/208.2594/285.9168/31.50472"/>
</p:tagLst>
</file>

<file path=ppt/tags/tag1282.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ItemNo"/>
  <p:tag name="EE4P_AGENDAWIZARD_CONTENT" val="/3"/>
  <p:tag name="EE4P_AGENDAWIZARD_PROPERTIES" val="40.49992/208.2594/31.50472/31.50472"/>
</p:tagLst>
</file>

<file path=ppt/tags/tag1283.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PageNo"/>
  <p:tag name="EE4P_AGENDAWIZARD_PROPERTIES" val="904.8554/171.7547/8.45685/31.50472"/>
  <p:tag name="EE4P_AGENDAWIZARD_CONTENT" val="/13"/>
</p:tagLst>
</file>

<file path=ppt/tags/tag1284.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Topic"/>
  <p:tag name="EE4P_AGENDAWIZARD_CONTENT" val="/Preliminaries"/>
  <p:tag name="EE4P_AGENDAWIZARD_PROPERTIES" val="77.00465/171.7547/285.9168/31.50472"/>
</p:tagLst>
</file>

<file path=ppt/tags/tag1285.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ItemNo"/>
  <p:tag name="EE4P_AGENDAWIZARD_CONTENT" val="/2"/>
  <p:tag name="EE4P_AGENDAWIZARD_PROPERTIES" val="40.49992/171.7547/31.50472/31.50472"/>
</p:tagLst>
</file>

<file path=ppt/tags/tag1286.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PageNo"/>
  <p:tag name="EE4P_AGENDAWIZARD_PROPERTIES" val="904.8554/135.25/8.45685/31.50472"/>
  <p:tag name="EE4P_AGENDAWIZARD_CONTENT" val="/4"/>
</p:tagLst>
</file>

<file path=ppt/tags/tag1287.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Topic"/>
  <p:tag name="EE4P_AGENDAWIZARD_CONTENT" val="/Introduction"/>
  <p:tag name="EE4P_AGENDAWIZARD_PROPERTIES" val="77.00465/135.25/285.9168/31.50472"/>
</p:tagLst>
</file>

<file path=ppt/tags/tag1288.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ItemNo"/>
  <p:tag name="EE4P_AGENDAWIZARD_CONTENT" val="/1"/>
  <p:tag name="EE4P_AGENDAWIZARD_PROPERTIES" val="40.49992/135.25/31.50472/31.50472"/>
</p:tagLst>
</file>

<file path=ppt/tags/tag1289.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29.xml><?xml version="1.0" encoding="utf-8"?>
<p:tagLst xmlns:a="http://schemas.openxmlformats.org/drawingml/2006/main" xmlns:r="http://schemas.openxmlformats.org/officeDocument/2006/relationships" xmlns:p="http://schemas.openxmlformats.org/presentationml/2006/main">
  <p:tag name="EE4P_TEMPLATESTYLE" val="5"/>
</p:tagLst>
</file>

<file path=ppt/tags/tag1290.xml><?xml version="1.0" encoding="utf-8"?>
<p:tagLst xmlns:a="http://schemas.openxmlformats.org/drawingml/2006/main" xmlns:r="http://schemas.openxmlformats.org/officeDocument/2006/relationships" xmlns:p="http://schemas.openxmlformats.org/presentationml/2006/main">
  <p:tag name="EE4P_SLIDEID" val="1d209b26-2931-4e4f-845d-769be7532291"/>
</p:tagLst>
</file>

<file path=ppt/tags/tag1291.xml><?xml version="1.0" encoding="utf-8"?>
<p:tagLst xmlns:a="http://schemas.openxmlformats.org/drawingml/2006/main" xmlns:r="http://schemas.openxmlformats.org/officeDocument/2006/relationships" xmlns:p="http://schemas.openxmlformats.org/presentationml/2006/main">
  <p:tag name="EE4P_AGENDAWIZARD" val="item_7cfdf4bb-afea-4011-951a-cd8b9b4f7c1c_PageNo"/>
  <p:tag name="EE4P_AGENDAWIZARD_PROPERTIES" val="904.8554/281.2689/8.45685/31.50472"/>
  <p:tag name="EE4P_AGENDAWIZARD_CONTENT" val="/135"/>
</p:tagLst>
</file>

<file path=ppt/tags/tag1292.xml><?xml version="1.0" encoding="utf-8"?>
<p:tagLst xmlns:a="http://schemas.openxmlformats.org/drawingml/2006/main" xmlns:r="http://schemas.openxmlformats.org/officeDocument/2006/relationships" xmlns:p="http://schemas.openxmlformats.org/presentationml/2006/main">
  <p:tag name="EE4P_AGENDAWIZARD" val="item_7cfdf4bb-afea-4011-951a-cd8b9b4f7c1c_Topic"/>
  <p:tag name="EE4P_AGENDAWIZARD_CONTENT" val="/Future Research Directions"/>
  <p:tag name="EE4P_AGENDAWIZARD_PROPERTIES" val="77.00465/281.2689/351.7772/31.50472"/>
</p:tagLst>
</file>

<file path=ppt/tags/tag1293.xml><?xml version="1.0" encoding="utf-8"?>
<p:tagLst xmlns:a="http://schemas.openxmlformats.org/drawingml/2006/main" xmlns:r="http://schemas.openxmlformats.org/officeDocument/2006/relationships" xmlns:p="http://schemas.openxmlformats.org/presentationml/2006/main">
  <p:tag name="EE4P_AGENDAWIZARD" val="item_7cfdf4bb-afea-4011-951a-cd8b9b4f7c1c_ItemNo"/>
  <p:tag name="EE4P_AGENDAWIZARD_CONTENT" val="/5"/>
  <p:tag name="EE4P_AGENDAWIZARD_PROPERTIES" val="40.49992/281.2689/31.50472/31.50472"/>
</p:tagLst>
</file>

<file path=ppt/tags/tag1294.xml><?xml version="1.0" encoding="utf-8"?>
<p:tagLst xmlns:a="http://schemas.openxmlformats.org/drawingml/2006/main" xmlns:r="http://schemas.openxmlformats.org/officeDocument/2006/relationships" xmlns:p="http://schemas.openxmlformats.org/presentationml/2006/main">
  <p:tag name="EE4P_AGENDAWIZARD" val="item_cbe2a6ad-e456-4e28-abc9-b4decd04aa27_PageNo"/>
  <p:tag name="EE4P_AGENDAWIZARD_PROPERTIES" val="904.8554/244.7642/8.45685/31.50472"/>
  <p:tag name="EE4P_AGENDAWIZARD_CONTENT" val="/130"/>
</p:tagLst>
</file>

<file path=ppt/tags/tag1295.xml><?xml version="1.0" encoding="utf-8"?>
<p:tagLst xmlns:a="http://schemas.openxmlformats.org/drawingml/2006/main" xmlns:r="http://schemas.openxmlformats.org/officeDocument/2006/relationships" xmlns:p="http://schemas.openxmlformats.org/presentationml/2006/main">
  <p:tag name="EE4P_AGENDAWIZARD" val="item_cbe2a6ad-e456-4e28-abc9-b4decd04aa27_Topic"/>
  <p:tag name="EE4P_AGENDAWIZARD_CONTENT" val="/Learning-based MVS without Depth Estimation"/>
  <p:tag name="EE4P_AGENDAWIZARD_PROPERTIES" val="77.00465/244.7642/351.7772/31.50472"/>
</p:tagLst>
</file>

<file path=ppt/tags/tag1296.xml><?xml version="1.0" encoding="utf-8"?>
<p:tagLst xmlns:a="http://schemas.openxmlformats.org/drawingml/2006/main" xmlns:r="http://schemas.openxmlformats.org/officeDocument/2006/relationships" xmlns:p="http://schemas.openxmlformats.org/presentationml/2006/main">
  <p:tag name="EE4P_AGENDAWIZARD" val="item_cbe2a6ad-e456-4e28-abc9-b4decd04aa27_ItemNo"/>
  <p:tag name="EE4P_AGENDAWIZARD_CONTENT" val="/4"/>
  <p:tag name="EE4P_AGENDAWIZARD_PROPERTIES" val="40.49992/244.7642/31.50472/31.50472"/>
</p:tagLst>
</file>

<file path=ppt/tags/tag1297.xml><?xml version="1.0" encoding="utf-8"?>
<p:tagLst xmlns:a="http://schemas.openxmlformats.org/drawingml/2006/main" xmlns:r="http://schemas.openxmlformats.org/officeDocument/2006/relationships" xmlns:p="http://schemas.openxmlformats.org/presentationml/2006/main">
  <p:tag name="EE4P_AGENDAWIZARD" val="item_d00427fd-b45d-4a2a-af21-a97a2f8ec6b4_PageNo"/>
  <p:tag name="EE4P_AGENDAWIZARD_PROPERTIES" val="904.8554/208.2594/8.45685/31.50472"/>
  <p:tag name="EE4P_AGENDAWIZARD_CONTENT" val="/127"/>
</p:tagLst>
</file>

<file path=ppt/tags/tag1298.xml><?xml version="1.0" encoding="utf-8"?>
<p:tagLst xmlns:a="http://schemas.openxmlformats.org/drawingml/2006/main" xmlns:r="http://schemas.openxmlformats.org/officeDocument/2006/relationships" xmlns:p="http://schemas.openxmlformats.org/presentationml/2006/main">
  <p:tag name="EE4P_AGENDAWIZARD" val="item_d00427fd-b45d-4a2a-af21-a97a2f8ec6b4_Topic"/>
  <p:tag name="EE4P_AGENDAWIZARD_CONTENT" val="/Unsupervised MVS with DepthEstimation"/>
  <p:tag name="EE4P_AGENDAWIZARD_PROPERTIES" val="77.00465/208.2594/351.7772/31.50472"/>
</p:tagLst>
</file>

<file path=ppt/tags/tag1299.xml><?xml version="1.0" encoding="utf-8"?>
<p:tagLst xmlns:a="http://schemas.openxmlformats.org/drawingml/2006/main" xmlns:r="http://schemas.openxmlformats.org/officeDocument/2006/relationships" xmlns:p="http://schemas.openxmlformats.org/presentationml/2006/main">
  <p:tag name="EE4P_AGENDAWIZARD" val="item_d00427fd-b45d-4a2a-af21-a97a2f8ec6b4_ItemNo"/>
  <p:tag name="EE4P_AGENDAWIZARD_CONTENT" val="/3"/>
  <p:tag name="EE4P_AGENDAWIZARD_PROPERTIES" val="40.49992/208.2594/31.50472/31.50472"/>
</p:tagLst>
</file>

<file path=ppt/tags/tag13.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ItemNo"/>
  <p:tag name="EE4P_AGENDAWIZARD_CONTENT" val="/4"/>
  <p:tag name="EE4P_AGENDAWIZARD_PROPERTIES" val="40.49992/244.7642/31.50472/31.50472"/>
</p:tagLst>
</file>

<file path=ppt/tags/tag1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00.xml><?xml version="1.0" encoding="utf-8"?>
<p:tagLst xmlns:a="http://schemas.openxmlformats.org/drawingml/2006/main" xmlns:r="http://schemas.openxmlformats.org/officeDocument/2006/relationships" xmlns:p="http://schemas.openxmlformats.org/presentationml/2006/main">
  <p:tag name="EE4P_AGENDAWIZARD" val="item_c533c0b5-9b31-48e7-af1a-8b60d699612f_PageNo"/>
  <p:tag name="EE4P_AGENDAWIZARD_PROPERTIES" val="904.8554/171.7547/8.45685/31.50472"/>
  <p:tag name="EE4P_AGENDAWIZARD_CONTENT" val="/122"/>
</p:tagLst>
</file>

<file path=ppt/tags/tag1301.xml><?xml version="1.0" encoding="utf-8"?>
<p:tagLst xmlns:a="http://schemas.openxmlformats.org/drawingml/2006/main" xmlns:r="http://schemas.openxmlformats.org/officeDocument/2006/relationships" xmlns:p="http://schemas.openxmlformats.org/presentationml/2006/main">
  <p:tag name="EE4P_AGENDAWIZARD" val="item_c533c0b5-9b31-48e7-af1a-8b60d699612f_Topic"/>
  <p:tag name="EE4P_AGENDAWIZARD_CONTENT" val="/Supervised Offline MVS with Depth Estimation"/>
  <p:tag name="EE4P_AGENDAWIZARD_PROPERTIES" val="77.00465/171.7547/351.7772/31.50472"/>
</p:tagLst>
</file>

<file path=ppt/tags/tag1302.xml><?xml version="1.0" encoding="utf-8"?>
<p:tagLst xmlns:a="http://schemas.openxmlformats.org/drawingml/2006/main" xmlns:r="http://schemas.openxmlformats.org/officeDocument/2006/relationships" xmlns:p="http://schemas.openxmlformats.org/presentationml/2006/main">
  <p:tag name="EE4P_AGENDAWIZARD" val="item_c533c0b5-9b31-48e7-af1a-8b60d699612f_ItemNo"/>
  <p:tag name="EE4P_AGENDAWIZARD_CONTENT" val="/2"/>
  <p:tag name="EE4P_AGENDAWIZARD_PROPERTIES" val="40.49992/171.7547/31.50472/31.50472"/>
</p:tagLst>
</file>

<file path=ppt/tags/tag1303.xml><?xml version="1.0" encoding="utf-8"?>
<p:tagLst xmlns:a="http://schemas.openxmlformats.org/drawingml/2006/main" xmlns:r="http://schemas.openxmlformats.org/officeDocument/2006/relationships" xmlns:p="http://schemas.openxmlformats.org/presentationml/2006/main">
  <p:tag name="EE4P_AGENDAWIZARD" val="item_1d209b26-2931-4e4f-845d-769be7532291_Element"/>
</p:tagLst>
</file>

<file path=ppt/tags/tag1304.xml><?xml version="1.0" encoding="utf-8"?>
<p:tagLst xmlns:a="http://schemas.openxmlformats.org/drawingml/2006/main" xmlns:r="http://schemas.openxmlformats.org/officeDocument/2006/relationships" xmlns:p="http://schemas.openxmlformats.org/presentationml/2006/main">
  <p:tag name="EE4P_AGENDAWIZARD" val="item_1d209b26-2931-4e4f-845d-769be7532291_PageNo"/>
  <p:tag name="EE4P_AGENDAWIZARD_PROPERTIES" val="904.8554/135.25/8.45685/31.50472"/>
  <p:tag name="EE4P_AGENDAWIZARD_CONTENT" val="/119"/>
</p:tagLst>
</file>

<file path=ppt/tags/tag1305.xml><?xml version="1.0" encoding="utf-8"?>
<p:tagLst xmlns:a="http://schemas.openxmlformats.org/drawingml/2006/main" xmlns:r="http://schemas.openxmlformats.org/officeDocument/2006/relationships" xmlns:p="http://schemas.openxmlformats.org/presentationml/2006/main">
  <p:tag name="EE4P_AGENDAWIZARD" val="item_1d209b26-2931-4e4f-845d-769be7532291_Topic"/>
  <p:tag name="EE4P_AGENDAWIZARD_CONTENT" val="/Supervised Online MVS with Depth Estimation"/>
  <p:tag name="EE4P_AGENDAWIZARD_PROPERTIES" val="77.00465/135.25/351.7772/31.50472"/>
</p:tagLst>
</file>

<file path=ppt/tags/tag1306.xml><?xml version="1.0" encoding="utf-8"?>
<p:tagLst xmlns:a="http://schemas.openxmlformats.org/drawingml/2006/main" xmlns:r="http://schemas.openxmlformats.org/officeDocument/2006/relationships" xmlns:p="http://schemas.openxmlformats.org/presentationml/2006/main">
  <p:tag name="EE4P_AGENDAWIZARD" val="item_1d209b26-2931-4e4f-845d-769be7532291_ItemNo"/>
  <p:tag name="EE4P_AGENDAWIZARD_CONTENT" val="/1"/>
  <p:tag name="EE4P_AGENDAWIZARD_PROPERTIES" val="40.49992/135.25/31.50472/31.50472"/>
</p:tagLst>
</file>

<file path=ppt/tags/tag1307.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30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0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1.xml><?xml version="1.0" encoding="utf-8"?>
<p:tagLst xmlns:a="http://schemas.openxmlformats.org/drawingml/2006/main" xmlns:r="http://schemas.openxmlformats.org/officeDocument/2006/relationships" xmlns:p="http://schemas.openxmlformats.org/presentationml/2006/main">
  <p:tag name="EE4P_TEMPLATESTYLE" val="5"/>
</p:tagLst>
</file>

<file path=ppt/tags/tag1310.xml><?xml version="1.0" encoding="utf-8"?>
<p:tagLst xmlns:a="http://schemas.openxmlformats.org/drawingml/2006/main" xmlns:r="http://schemas.openxmlformats.org/officeDocument/2006/relationships" xmlns:p="http://schemas.openxmlformats.org/presentationml/2006/main">
  <p:tag name="EE4P_TEMPLATESTYLE" val="5"/>
</p:tagLst>
</file>

<file path=ppt/tags/tag1311.xml><?xml version="1.0" encoding="utf-8"?>
<p:tagLst xmlns:a="http://schemas.openxmlformats.org/drawingml/2006/main" xmlns:r="http://schemas.openxmlformats.org/officeDocument/2006/relationships" xmlns:p="http://schemas.openxmlformats.org/presentationml/2006/main">
  <p:tag name="EE4P_SLIDEID" val="c533c0b5-9b31-48e7-af1a-8b60d699612f"/>
</p:tagLst>
</file>

<file path=ppt/tags/tag1312.xml><?xml version="1.0" encoding="utf-8"?>
<p:tagLst xmlns:a="http://schemas.openxmlformats.org/drawingml/2006/main" xmlns:r="http://schemas.openxmlformats.org/officeDocument/2006/relationships" xmlns:p="http://schemas.openxmlformats.org/presentationml/2006/main">
  <p:tag name="EE4P_AGENDAWIZARD" val="item_7cfdf4bb-afea-4011-951a-cd8b9b4f7c1c_PageNo"/>
  <p:tag name="EE4P_AGENDAWIZARD_PROPERTIES" val="904.8554/281.2689/8.45685/31.50472"/>
  <p:tag name="EE4P_AGENDAWIZARD_CONTENT" val="/135"/>
</p:tagLst>
</file>

<file path=ppt/tags/tag1313.xml><?xml version="1.0" encoding="utf-8"?>
<p:tagLst xmlns:a="http://schemas.openxmlformats.org/drawingml/2006/main" xmlns:r="http://schemas.openxmlformats.org/officeDocument/2006/relationships" xmlns:p="http://schemas.openxmlformats.org/presentationml/2006/main">
  <p:tag name="EE4P_AGENDAWIZARD" val="item_7cfdf4bb-afea-4011-951a-cd8b9b4f7c1c_Topic"/>
  <p:tag name="EE4P_AGENDAWIZARD_CONTENT" val="/Future Research Directions"/>
  <p:tag name="EE4P_AGENDAWIZARD_PROPERTIES" val="77.00465/281.2689/351.7772/31.50472"/>
</p:tagLst>
</file>

<file path=ppt/tags/tag1314.xml><?xml version="1.0" encoding="utf-8"?>
<p:tagLst xmlns:a="http://schemas.openxmlformats.org/drawingml/2006/main" xmlns:r="http://schemas.openxmlformats.org/officeDocument/2006/relationships" xmlns:p="http://schemas.openxmlformats.org/presentationml/2006/main">
  <p:tag name="EE4P_AGENDAWIZARD" val="item_7cfdf4bb-afea-4011-951a-cd8b9b4f7c1c_ItemNo"/>
  <p:tag name="EE4P_AGENDAWIZARD_CONTENT" val="/5"/>
  <p:tag name="EE4P_AGENDAWIZARD_PROPERTIES" val="40.49992/281.2689/31.50472/31.50472"/>
</p:tagLst>
</file>

<file path=ppt/tags/tag1315.xml><?xml version="1.0" encoding="utf-8"?>
<p:tagLst xmlns:a="http://schemas.openxmlformats.org/drawingml/2006/main" xmlns:r="http://schemas.openxmlformats.org/officeDocument/2006/relationships" xmlns:p="http://schemas.openxmlformats.org/presentationml/2006/main">
  <p:tag name="EE4P_AGENDAWIZARD" val="item_cbe2a6ad-e456-4e28-abc9-b4decd04aa27_PageNo"/>
  <p:tag name="EE4P_AGENDAWIZARD_PROPERTIES" val="904.8554/244.7642/8.45685/31.50472"/>
  <p:tag name="EE4P_AGENDAWIZARD_CONTENT" val="/130"/>
</p:tagLst>
</file>

<file path=ppt/tags/tag1316.xml><?xml version="1.0" encoding="utf-8"?>
<p:tagLst xmlns:a="http://schemas.openxmlformats.org/drawingml/2006/main" xmlns:r="http://schemas.openxmlformats.org/officeDocument/2006/relationships" xmlns:p="http://schemas.openxmlformats.org/presentationml/2006/main">
  <p:tag name="EE4P_AGENDAWIZARD" val="item_cbe2a6ad-e456-4e28-abc9-b4decd04aa27_Topic"/>
  <p:tag name="EE4P_AGENDAWIZARD_CONTENT" val="/Learning-based MVS without Depth Estimation"/>
  <p:tag name="EE4P_AGENDAWIZARD_PROPERTIES" val="77.00465/244.7642/351.7772/31.50472"/>
</p:tagLst>
</file>

<file path=ppt/tags/tag1317.xml><?xml version="1.0" encoding="utf-8"?>
<p:tagLst xmlns:a="http://schemas.openxmlformats.org/drawingml/2006/main" xmlns:r="http://schemas.openxmlformats.org/officeDocument/2006/relationships" xmlns:p="http://schemas.openxmlformats.org/presentationml/2006/main">
  <p:tag name="EE4P_AGENDAWIZARD" val="item_cbe2a6ad-e456-4e28-abc9-b4decd04aa27_ItemNo"/>
  <p:tag name="EE4P_AGENDAWIZARD_CONTENT" val="/4"/>
  <p:tag name="EE4P_AGENDAWIZARD_PROPERTIES" val="40.49992/244.7642/31.50472/31.50472"/>
</p:tagLst>
</file>

<file path=ppt/tags/tag1318.xml><?xml version="1.0" encoding="utf-8"?>
<p:tagLst xmlns:a="http://schemas.openxmlformats.org/drawingml/2006/main" xmlns:r="http://schemas.openxmlformats.org/officeDocument/2006/relationships" xmlns:p="http://schemas.openxmlformats.org/presentationml/2006/main">
  <p:tag name="EE4P_AGENDAWIZARD" val="item_d00427fd-b45d-4a2a-af21-a97a2f8ec6b4_PageNo"/>
  <p:tag name="EE4P_AGENDAWIZARD_PROPERTIES" val="904.8554/208.2594/8.45685/31.50472"/>
  <p:tag name="EE4P_AGENDAWIZARD_CONTENT" val="/127"/>
</p:tagLst>
</file>

<file path=ppt/tags/tag1319.xml><?xml version="1.0" encoding="utf-8"?>
<p:tagLst xmlns:a="http://schemas.openxmlformats.org/drawingml/2006/main" xmlns:r="http://schemas.openxmlformats.org/officeDocument/2006/relationships" xmlns:p="http://schemas.openxmlformats.org/presentationml/2006/main">
  <p:tag name="EE4P_AGENDAWIZARD" val="item_d00427fd-b45d-4a2a-af21-a97a2f8ec6b4_Topic"/>
  <p:tag name="EE4P_AGENDAWIZARD_CONTENT" val="/Unsupervised MVS with DepthEstimation"/>
  <p:tag name="EE4P_AGENDAWIZARD_PROPERTIES" val="77.00465/208.2594/351.7772/31.50472"/>
</p:tagLst>
</file>

<file path=ppt/tags/tag1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20.xml><?xml version="1.0" encoding="utf-8"?>
<p:tagLst xmlns:a="http://schemas.openxmlformats.org/drawingml/2006/main" xmlns:r="http://schemas.openxmlformats.org/officeDocument/2006/relationships" xmlns:p="http://schemas.openxmlformats.org/presentationml/2006/main">
  <p:tag name="EE4P_AGENDAWIZARD" val="item_d00427fd-b45d-4a2a-af21-a97a2f8ec6b4_ItemNo"/>
  <p:tag name="EE4P_AGENDAWIZARD_CONTENT" val="/3"/>
  <p:tag name="EE4P_AGENDAWIZARD_PROPERTIES" val="40.49992/208.2594/31.50472/31.50472"/>
</p:tagLst>
</file>

<file path=ppt/tags/tag1321.xml><?xml version="1.0" encoding="utf-8"?>
<p:tagLst xmlns:a="http://schemas.openxmlformats.org/drawingml/2006/main" xmlns:r="http://schemas.openxmlformats.org/officeDocument/2006/relationships" xmlns:p="http://schemas.openxmlformats.org/presentationml/2006/main">
  <p:tag name="EE4P_AGENDAWIZARD" val="item_c533c0b5-9b31-48e7-af1a-8b60d699612f_Element"/>
</p:tagLst>
</file>

<file path=ppt/tags/tag1322.xml><?xml version="1.0" encoding="utf-8"?>
<p:tagLst xmlns:a="http://schemas.openxmlformats.org/drawingml/2006/main" xmlns:r="http://schemas.openxmlformats.org/officeDocument/2006/relationships" xmlns:p="http://schemas.openxmlformats.org/presentationml/2006/main">
  <p:tag name="EE4P_AGENDAWIZARD" val="item_c533c0b5-9b31-48e7-af1a-8b60d699612f_PageNo"/>
  <p:tag name="EE4P_AGENDAWIZARD_PROPERTIES" val="904.8554/171.7547/8.45685/31.50472"/>
  <p:tag name="EE4P_AGENDAWIZARD_CONTENT" val="/122"/>
</p:tagLst>
</file>

<file path=ppt/tags/tag1323.xml><?xml version="1.0" encoding="utf-8"?>
<p:tagLst xmlns:a="http://schemas.openxmlformats.org/drawingml/2006/main" xmlns:r="http://schemas.openxmlformats.org/officeDocument/2006/relationships" xmlns:p="http://schemas.openxmlformats.org/presentationml/2006/main">
  <p:tag name="EE4P_AGENDAWIZARD" val="item_c533c0b5-9b31-48e7-af1a-8b60d699612f_Topic"/>
  <p:tag name="EE4P_AGENDAWIZARD_CONTENT" val="/Supervised Offline MVS with Depth Estimation"/>
  <p:tag name="EE4P_AGENDAWIZARD_PROPERTIES" val="77.00465/171.7547/351.7772/31.50472"/>
</p:tagLst>
</file>

<file path=ppt/tags/tag1324.xml><?xml version="1.0" encoding="utf-8"?>
<p:tagLst xmlns:a="http://schemas.openxmlformats.org/drawingml/2006/main" xmlns:r="http://schemas.openxmlformats.org/officeDocument/2006/relationships" xmlns:p="http://schemas.openxmlformats.org/presentationml/2006/main">
  <p:tag name="EE4P_AGENDAWIZARD" val="item_c533c0b5-9b31-48e7-af1a-8b60d699612f_ItemNo"/>
  <p:tag name="EE4P_AGENDAWIZARD_CONTENT" val="/2"/>
  <p:tag name="EE4P_AGENDAWIZARD_PROPERTIES" val="40.49992/171.7547/31.50472/31.50472"/>
</p:tagLst>
</file>

<file path=ppt/tags/tag1325.xml><?xml version="1.0" encoding="utf-8"?>
<p:tagLst xmlns:a="http://schemas.openxmlformats.org/drawingml/2006/main" xmlns:r="http://schemas.openxmlformats.org/officeDocument/2006/relationships" xmlns:p="http://schemas.openxmlformats.org/presentationml/2006/main">
  <p:tag name="EE4P_AGENDAWIZARD" val="item_1d209b26-2931-4e4f-845d-769be7532291_PageNo"/>
  <p:tag name="EE4P_AGENDAWIZARD_PROPERTIES" val="904.8554/135.25/8.45685/31.50472"/>
  <p:tag name="EE4P_AGENDAWIZARD_CONTENT" val="/119"/>
</p:tagLst>
</file>

<file path=ppt/tags/tag1326.xml><?xml version="1.0" encoding="utf-8"?>
<p:tagLst xmlns:a="http://schemas.openxmlformats.org/drawingml/2006/main" xmlns:r="http://schemas.openxmlformats.org/officeDocument/2006/relationships" xmlns:p="http://schemas.openxmlformats.org/presentationml/2006/main">
  <p:tag name="EE4P_AGENDAWIZARD" val="item_1d209b26-2931-4e4f-845d-769be7532291_Topic"/>
  <p:tag name="EE4P_AGENDAWIZARD_CONTENT" val="/Supervised Online MVS with Depth Estimation"/>
  <p:tag name="EE4P_AGENDAWIZARD_PROPERTIES" val="77.00465/135.25/351.7772/31.50472"/>
</p:tagLst>
</file>

<file path=ppt/tags/tag1327.xml><?xml version="1.0" encoding="utf-8"?>
<p:tagLst xmlns:a="http://schemas.openxmlformats.org/drawingml/2006/main" xmlns:r="http://schemas.openxmlformats.org/officeDocument/2006/relationships" xmlns:p="http://schemas.openxmlformats.org/presentationml/2006/main">
  <p:tag name="EE4P_AGENDAWIZARD" val="item_1d209b26-2931-4e4f-845d-769be7532291_ItemNo"/>
  <p:tag name="EE4P_AGENDAWIZARD_CONTENT" val="/1"/>
  <p:tag name="EE4P_AGENDAWIZARD_PROPERTIES" val="40.49992/135.25/31.50472/31.50472"/>
</p:tagLst>
</file>

<file path=ppt/tags/tag1328.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3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3.xml><?xml version="1.0" encoding="utf-8"?>
<p:tagLst xmlns:a="http://schemas.openxmlformats.org/drawingml/2006/main" xmlns:r="http://schemas.openxmlformats.org/officeDocument/2006/relationships" xmlns:p="http://schemas.openxmlformats.org/presentationml/2006/main">
  <p:tag name="EE4P_TEMPLATESTYLE" val="5"/>
</p:tagLst>
</file>

<file path=ppt/tags/tag1330.xml><?xml version="1.0" encoding="utf-8"?>
<p:tagLst xmlns:a="http://schemas.openxmlformats.org/drawingml/2006/main" xmlns:r="http://schemas.openxmlformats.org/officeDocument/2006/relationships" xmlns:p="http://schemas.openxmlformats.org/presentationml/2006/main">
  <p:tag name="EE4P_TEMPLATESTYLE" val="5"/>
</p:tagLst>
</file>

<file path=ppt/tags/tag13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32.xml><?xml version="1.0" encoding="utf-8"?>
<p:tagLst xmlns:a="http://schemas.openxmlformats.org/drawingml/2006/main" xmlns:r="http://schemas.openxmlformats.org/officeDocument/2006/relationships" xmlns:p="http://schemas.openxmlformats.org/presentationml/2006/main">
  <p:tag name="EE4P_TEMPLATESTYLE" val="5"/>
</p:tagLst>
</file>

<file path=ppt/tags/tag13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34.xml><?xml version="1.0" encoding="utf-8"?>
<p:tagLst xmlns:a="http://schemas.openxmlformats.org/drawingml/2006/main" xmlns:r="http://schemas.openxmlformats.org/officeDocument/2006/relationships" xmlns:p="http://schemas.openxmlformats.org/presentationml/2006/main">
  <p:tag name="EE4P_TEMPLATESTYLE" val="5"/>
</p:tagLst>
</file>

<file path=ppt/tags/tag13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36.xml><?xml version="1.0" encoding="utf-8"?>
<p:tagLst xmlns:a="http://schemas.openxmlformats.org/drawingml/2006/main" xmlns:r="http://schemas.openxmlformats.org/officeDocument/2006/relationships" xmlns:p="http://schemas.openxmlformats.org/presentationml/2006/main">
  <p:tag name="EE4P_TEMPLATESTYLE" val="5"/>
</p:tagLst>
</file>

<file path=ppt/tags/tag1337.xml><?xml version="1.0" encoding="utf-8"?>
<p:tagLst xmlns:a="http://schemas.openxmlformats.org/drawingml/2006/main" xmlns:r="http://schemas.openxmlformats.org/officeDocument/2006/relationships" xmlns:p="http://schemas.openxmlformats.org/presentationml/2006/main">
  <p:tag name="EE4P_SLIDEID" val="d00427fd-b45d-4a2a-af21-a97a2f8ec6b4"/>
</p:tagLst>
</file>

<file path=ppt/tags/tag1338.xml><?xml version="1.0" encoding="utf-8"?>
<p:tagLst xmlns:a="http://schemas.openxmlformats.org/drawingml/2006/main" xmlns:r="http://schemas.openxmlformats.org/officeDocument/2006/relationships" xmlns:p="http://schemas.openxmlformats.org/presentationml/2006/main">
  <p:tag name="EE4P_AGENDAWIZARD" val="item_7cfdf4bb-afea-4011-951a-cd8b9b4f7c1c_PageNo"/>
  <p:tag name="EE4P_AGENDAWIZARD_PROPERTIES" val="904.8554/281.2689/8.45685/31.50472"/>
  <p:tag name="EE4P_AGENDAWIZARD_CONTENT" val="/135"/>
</p:tagLst>
</file>

<file path=ppt/tags/tag1339.xml><?xml version="1.0" encoding="utf-8"?>
<p:tagLst xmlns:a="http://schemas.openxmlformats.org/drawingml/2006/main" xmlns:r="http://schemas.openxmlformats.org/officeDocument/2006/relationships" xmlns:p="http://schemas.openxmlformats.org/presentationml/2006/main">
  <p:tag name="EE4P_AGENDAWIZARD" val="item_7cfdf4bb-afea-4011-951a-cd8b9b4f7c1c_Topic"/>
  <p:tag name="EE4P_AGENDAWIZARD_CONTENT" val="/Future Research Directions"/>
  <p:tag name="EE4P_AGENDAWIZARD_PROPERTIES" val="77.00465/281.2689/351.7772/31.50472"/>
</p:tagLst>
</file>

<file path=ppt/tags/tag134.xml><?xml version="1.0" encoding="utf-8"?>
<p:tagLst xmlns:a="http://schemas.openxmlformats.org/drawingml/2006/main" xmlns:r="http://schemas.openxmlformats.org/officeDocument/2006/relationships" xmlns:p="http://schemas.openxmlformats.org/presentationml/2006/main">
  <p:tag name="EE4P_TEMPLATESTYLE" val="5"/>
</p:tagLst>
</file>

<file path=ppt/tags/tag1340.xml><?xml version="1.0" encoding="utf-8"?>
<p:tagLst xmlns:a="http://schemas.openxmlformats.org/drawingml/2006/main" xmlns:r="http://schemas.openxmlformats.org/officeDocument/2006/relationships" xmlns:p="http://schemas.openxmlformats.org/presentationml/2006/main">
  <p:tag name="EE4P_AGENDAWIZARD" val="item_7cfdf4bb-afea-4011-951a-cd8b9b4f7c1c_ItemNo"/>
  <p:tag name="EE4P_AGENDAWIZARD_CONTENT" val="/5"/>
  <p:tag name="EE4P_AGENDAWIZARD_PROPERTIES" val="40.49992/281.2689/31.50472/31.50472"/>
</p:tagLst>
</file>

<file path=ppt/tags/tag1341.xml><?xml version="1.0" encoding="utf-8"?>
<p:tagLst xmlns:a="http://schemas.openxmlformats.org/drawingml/2006/main" xmlns:r="http://schemas.openxmlformats.org/officeDocument/2006/relationships" xmlns:p="http://schemas.openxmlformats.org/presentationml/2006/main">
  <p:tag name="EE4P_AGENDAWIZARD" val="item_cbe2a6ad-e456-4e28-abc9-b4decd04aa27_PageNo"/>
  <p:tag name="EE4P_AGENDAWIZARD_PROPERTIES" val="904.8554/244.7642/8.45685/31.50472"/>
  <p:tag name="EE4P_AGENDAWIZARD_CONTENT" val="/130"/>
</p:tagLst>
</file>

<file path=ppt/tags/tag1342.xml><?xml version="1.0" encoding="utf-8"?>
<p:tagLst xmlns:a="http://schemas.openxmlformats.org/drawingml/2006/main" xmlns:r="http://schemas.openxmlformats.org/officeDocument/2006/relationships" xmlns:p="http://schemas.openxmlformats.org/presentationml/2006/main">
  <p:tag name="EE4P_AGENDAWIZARD" val="item_cbe2a6ad-e456-4e28-abc9-b4decd04aa27_Topic"/>
  <p:tag name="EE4P_AGENDAWIZARD_CONTENT" val="/Learning-based MVS without Depth Estimation"/>
  <p:tag name="EE4P_AGENDAWIZARD_PROPERTIES" val="77.00465/244.7642/351.7772/31.50472"/>
</p:tagLst>
</file>

<file path=ppt/tags/tag1343.xml><?xml version="1.0" encoding="utf-8"?>
<p:tagLst xmlns:a="http://schemas.openxmlformats.org/drawingml/2006/main" xmlns:r="http://schemas.openxmlformats.org/officeDocument/2006/relationships" xmlns:p="http://schemas.openxmlformats.org/presentationml/2006/main">
  <p:tag name="EE4P_AGENDAWIZARD" val="item_cbe2a6ad-e456-4e28-abc9-b4decd04aa27_ItemNo"/>
  <p:tag name="EE4P_AGENDAWIZARD_CONTENT" val="/4"/>
  <p:tag name="EE4P_AGENDAWIZARD_PROPERTIES" val="40.49992/244.7642/31.50472/31.50472"/>
</p:tagLst>
</file>

<file path=ppt/tags/tag1344.xml><?xml version="1.0" encoding="utf-8"?>
<p:tagLst xmlns:a="http://schemas.openxmlformats.org/drawingml/2006/main" xmlns:r="http://schemas.openxmlformats.org/officeDocument/2006/relationships" xmlns:p="http://schemas.openxmlformats.org/presentationml/2006/main">
  <p:tag name="EE4P_AGENDAWIZARD" val="item_d00427fd-b45d-4a2a-af21-a97a2f8ec6b4_Element"/>
</p:tagLst>
</file>

<file path=ppt/tags/tag1345.xml><?xml version="1.0" encoding="utf-8"?>
<p:tagLst xmlns:a="http://schemas.openxmlformats.org/drawingml/2006/main" xmlns:r="http://schemas.openxmlformats.org/officeDocument/2006/relationships" xmlns:p="http://schemas.openxmlformats.org/presentationml/2006/main">
  <p:tag name="EE4P_AGENDAWIZARD" val="item_d00427fd-b45d-4a2a-af21-a97a2f8ec6b4_PageNo"/>
  <p:tag name="EE4P_AGENDAWIZARD_PROPERTIES" val="904.8554/208.2594/8.45685/31.50472"/>
  <p:tag name="EE4P_AGENDAWIZARD_CONTENT" val="/127"/>
</p:tagLst>
</file>

<file path=ppt/tags/tag1346.xml><?xml version="1.0" encoding="utf-8"?>
<p:tagLst xmlns:a="http://schemas.openxmlformats.org/drawingml/2006/main" xmlns:r="http://schemas.openxmlformats.org/officeDocument/2006/relationships" xmlns:p="http://schemas.openxmlformats.org/presentationml/2006/main">
  <p:tag name="EE4P_AGENDAWIZARD" val="item_d00427fd-b45d-4a2a-af21-a97a2f8ec6b4_Topic"/>
  <p:tag name="EE4P_AGENDAWIZARD_CONTENT" val="/Unsupervised MVS with DepthEstimation"/>
  <p:tag name="EE4P_AGENDAWIZARD_PROPERTIES" val="77.00465/208.2594/351.7772/31.50472"/>
</p:tagLst>
</file>

<file path=ppt/tags/tag1347.xml><?xml version="1.0" encoding="utf-8"?>
<p:tagLst xmlns:a="http://schemas.openxmlformats.org/drawingml/2006/main" xmlns:r="http://schemas.openxmlformats.org/officeDocument/2006/relationships" xmlns:p="http://schemas.openxmlformats.org/presentationml/2006/main">
  <p:tag name="EE4P_AGENDAWIZARD" val="item_d00427fd-b45d-4a2a-af21-a97a2f8ec6b4_ItemNo"/>
  <p:tag name="EE4P_AGENDAWIZARD_CONTENT" val="/3"/>
  <p:tag name="EE4P_AGENDAWIZARD_PROPERTIES" val="40.49992/208.2594/31.50472/31.50472"/>
</p:tagLst>
</file>

<file path=ppt/tags/tag1348.xml><?xml version="1.0" encoding="utf-8"?>
<p:tagLst xmlns:a="http://schemas.openxmlformats.org/drawingml/2006/main" xmlns:r="http://schemas.openxmlformats.org/officeDocument/2006/relationships" xmlns:p="http://schemas.openxmlformats.org/presentationml/2006/main">
  <p:tag name="EE4P_AGENDAWIZARD" val="item_c533c0b5-9b31-48e7-af1a-8b60d699612f_PageNo"/>
  <p:tag name="EE4P_AGENDAWIZARD_PROPERTIES" val="904.8554/171.7547/8.45685/31.50472"/>
  <p:tag name="EE4P_AGENDAWIZARD_CONTENT" val="/122"/>
</p:tagLst>
</file>

<file path=ppt/tags/tag1349.xml><?xml version="1.0" encoding="utf-8"?>
<p:tagLst xmlns:a="http://schemas.openxmlformats.org/drawingml/2006/main" xmlns:r="http://schemas.openxmlformats.org/officeDocument/2006/relationships" xmlns:p="http://schemas.openxmlformats.org/presentationml/2006/main">
  <p:tag name="EE4P_AGENDAWIZARD" val="item_c533c0b5-9b31-48e7-af1a-8b60d699612f_Topic"/>
  <p:tag name="EE4P_AGENDAWIZARD_CONTENT" val="/Supervised Offline MVS with Depth Estimation"/>
  <p:tag name="EE4P_AGENDAWIZARD_PROPERTIES" val="77.00465/171.7547/351.7772/31.50472"/>
</p:tagLst>
</file>

<file path=ppt/tags/tag1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50.xml><?xml version="1.0" encoding="utf-8"?>
<p:tagLst xmlns:a="http://schemas.openxmlformats.org/drawingml/2006/main" xmlns:r="http://schemas.openxmlformats.org/officeDocument/2006/relationships" xmlns:p="http://schemas.openxmlformats.org/presentationml/2006/main">
  <p:tag name="EE4P_AGENDAWIZARD" val="item_c533c0b5-9b31-48e7-af1a-8b60d699612f_ItemNo"/>
  <p:tag name="EE4P_AGENDAWIZARD_CONTENT" val="/2"/>
  <p:tag name="EE4P_AGENDAWIZARD_PROPERTIES" val="40.49992/171.7547/31.50472/31.50472"/>
</p:tagLst>
</file>

<file path=ppt/tags/tag1351.xml><?xml version="1.0" encoding="utf-8"?>
<p:tagLst xmlns:a="http://schemas.openxmlformats.org/drawingml/2006/main" xmlns:r="http://schemas.openxmlformats.org/officeDocument/2006/relationships" xmlns:p="http://schemas.openxmlformats.org/presentationml/2006/main">
  <p:tag name="EE4P_AGENDAWIZARD" val="item_1d209b26-2931-4e4f-845d-769be7532291_PageNo"/>
  <p:tag name="EE4P_AGENDAWIZARD_PROPERTIES" val="904.8554/135.25/8.45685/31.50472"/>
  <p:tag name="EE4P_AGENDAWIZARD_CONTENT" val="/119"/>
</p:tagLst>
</file>

<file path=ppt/tags/tag1352.xml><?xml version="1.0" encoding="utf-8"?>
<p:tagLst xmlns:a="http://schemas.openxmlformats.org/drawingml/2006/main" xmlns:r="http://schemas.openxmlformats.org/officeDocument/2006/relationships" xmlns:p="http://schemas.openxmlformats.org/presentationml/2006/main">
  <p:tag name="EE4P_AGENDAWIZARD" val="item_1d209b26-2931-4e4f-845d-769be7532291_Topic"/>
  <p:tag name="EE4P_AGENDAWIZARD_CONTENT" val="/Supervised Online MVS with Depth Estimation"/>
  <p:tag name="EE4P_AGENDAWIZARD_PROPERTIES" val="77.00465/135.25/351.7772/31.50472"/>
</p:tagLst>
</file>

<file path=ppt/tags/tag1353.xml><?xml version="1.0" encoding="utf-8"?>
<p:tagLst xmlns:a="http://schemas.openxmlformats.org/drawingml/2006/main" xmlns:r="http://schemas.openxmlformats.org/officeDocument/2006/relationships" xmlns:p="http://schemas.openxmlformats.org/presentationml/2006/main">
  <p:tag name="EE4P_AGENDAWIZARD" val="item_1d209b26-2931-4e4f-845d-769be7532291_ItemNo"/>
  <p:tag name="EE4P_AGENDAWIZARD_CONTENT" val="/1"/>
  <p:tag name="EE4P_AGENDAWIZARD_PROPERTIES" val="40.49992/135.25/31.50472/31.50472"/>
</p:tagLst>
</file>

<file path=ppt/tags/tag1354.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3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5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57.xml><?xml version="1.0" encoding="utf-8"?>
<p:tagLst xmlns:a="http://schemas.openxmlformats.org/drawingml/2006/main" xmlns:r="http://schemas.openxmlformats.org/officeDocument/2006/relationships" xmlns:p="http://schemas.openxmlformats.org/presentationml/2006/main">
  <p:tag name="EE4P_TEMPLATESTYLE" val="5"/>
</p:tagLst>
</file>

<file path=ppt/tags/tag1358.xml><?xml version="1.0" encoding="utf-8"?>
<p:tagLst xmlns:a="http://schemas.openxmlformats.org/drawingml/2006/main" xmlns:r="http://schemas.openxmlformats.org/officeDocument/2006/relationships" xmlns:p="http://schemas.openxmlformats.org/presentationml/2006/main">
  <p:tag name="EE4P_SLIDEID" val="cbe2a6ad-e456-4e28-abc9-b4decd04aa27"/>
</p:tagLst>
</file>

<file path=ppt/tags/tag1359.xml><?xml version="1.0" encoding="utf-8"?>
<p:tagLst xmlns:a="http://schemas.openxmlformats.org/drawingml/2006/main" xmlns:r="http://schemas.openxmlformats.org/officeDocument/2006/relationships" xmlns:p="http://schemas.openxmlformats.org/presentationml/2006/main">
  <p:tag name="EE4P_AGENDAWIZARD" val="item_7cfdf4bb-afea-4011-951a-cd8b9b4f7c1c_PageNo"/>
  <p:tag name="EE4P_AGENDAWIZARD_PROPERTIES" val="904.8554/281.2689/8.45685/31.50472"/>
  <p:tag name="EE4P_AGENDAWIZARD_CONTENT" val="/135"/>
</p:tagLst>
</file>

<file path=ppt/tags/tag136.xml><?xml version="1.0" encoding="utf-8"?>
<p:tagLst xmlns:a="http://schemas.openxmlformats.org/drawingml/2006/main" xmlns:r="http://schemas.openxmlformats.org/officeDocument/2006/relationships" xmlns:p="http://schemas.openxmlformats.org/presentationml/2006/main">
  <p:tag name="EE4P_TEMPLATESTYLE" val="5"/>
</p:tagLst>
</file>

<file path=ppt/tags/tag1360.xml><?xml version="1.0" encoding="utf-8"?>
<p:tagLst xmlns:a="http://schemas.openxmlformats.org/drawingml/2006/main" xmlns:r="http://schemas.openxmlformats.org/officeDocument/2006/relationships" xmlns:p="http://schemas.openxmlformats.org/presentationml/2006/main">
  <p:tag name="EE4P_AGENDAWIZARD" val="item_7cfdf4bb-afea-4011-951a-cd8b9b4f7c1c_Topic"/>
  <p:tag name="EE4P_AGENDAWIZARD_CONTENT" val="/Future Research Directions"/>
  <p:tag name="EE4P_AGENDAWIZARD_PROPERTIES" val="77.00465/281.2689/351.7772/31.50472"/>
</p:tagLst>
</file>

<file path=ppt/tags/tag1361.xml><?xml version="1.0" encoding="utf-8"?>
<p:tagLst xmlns:a="http://schemas.openxmlformats.org/drawingml/2006/main" xmlns:r="http://schemas.openxmlformats.org/officeDocument/2006/relationships" xmlns:p="http://schemas.openxmlformats.org/presentationml/2006/main">
  <p:tag name="EE4P_AGENDAWIZARD" val="item_7cfdf4bb-afea-4011-951a-cd8b9b4f7c1c_ItemNo"/>
  <p:tag name="EE4P_AGENDAWIZARD_CONTENT" val="/5"/>
  <p:tag name="EE4P_AGENDAWIZARD_PROPERTIES" val="40.49992/281.2689/31.50472/31.50472"/>
</p:tagLst>
</file>

<file path=ppt/tags/tag1362.xml><?xml version="1.0" encoding="utf-8"?>
<p:tagLst xmlns:a="http://schemas.openxmlformats.org/drawingml/2006/main" xmlns:r="http://schemas.openxmlformats.org/officeDocument/2006/relationships" xmlns:p="http://schemas.openxmlformats.org/presentationml/2006/main">
  <p:tag name="EE4P_AGENDAWIZARD" val="item_cbe2a6ad-e456-4e28-abc9-b4decd04aa27_Element"/>
</p:tagLst>
</file>

<file path=ppt/tags/tag1363.xml><?xml version="1.0" encoding="utf-8"?>
<p:tagLst xmlns:a="http://schemas.openxmlformats.org/drawingml/2006/main" xmlns:r="http://schemas.openxmlformats.org/officeDocument/2006/relationships" xmlns:p="http://schemas.openxmlformats.org/presentationml/2006/main">
  <p:tag name="EE4P_AGENDAWIZARD" val="item_cbe2a6ad-e456-4e28-abc9-b4decd04aa27_PageNo"/>
  <p:tag name="EE4P_AGENDAWIZARD_PROPERTIES" val="904.8554/244.7642/8.45685/31.50472"/>
  <p:tag name="EE4P_AGENDAWIZARD_CONTENT" val="/130"/>
</p:tagLst>
</file>

<file path=ppt/tags/tag1364.xml><?xml version="1.0" encoding="utf-8"?>
<p:tagLst xmlns:a="http://schemas.openxmlformats.org/drawingml/2006/main" xmlns:r="http://schemas.openxmlformats.org/officeDocument/2006/relationships" xmlns:p="http://schemas.openxmlformats.org/presentationml/2006/main">
  <p:tag name="EE4P_AGENDAWIZARD" val="item_cbe2a6ad-e456-4e28-abc9-b4decd04aa27_Topic"/>
  <p:tag name="EE4P_AGENDAWIZARD_CONTENT" val="/Learning-based MVS without Depth Estimation"/>
  <p:tag name="EE4P_AGENDAWIZARD_PROPERTIES" val="77.00465/244.7642/351.7772/31.50472"/>
</p:tagLst>
</file>

<file path=ppt/tags/tag1365.xml><?xml version="1.0" encoding="utf-8"?>
<p:tagLst xmlns:a="http://schemas.openxmlformats.org/drawingml/2006/main" xmlns:r="http://schemas.openxmlformats.org/officeDocument/2006/relationships" xmlns:p="http://schemas.openxmlformats.org/presentationml/2006/main">
  <p:tag name="EE4P_AGENDAWIZARD" val="item_cbe2a6ad-e456-4e28-abc9-b4decd04aa27_ItemNo"/>
  <p:tag name="EE4P_AGENDAWIZARD_CONTENT" val="/4"/>
  <p:tag name="EE4P_AGENDAWIZARD_PROPERTIES" val="40.49992/244.7642/31.50472/31.50472"/>
</p:tagLst>
</file>

<file path=ppt/tags/tag1366.xml><?xml version="1.0" encoding="utf-8"?>
<p:tagLst xmlns:a="http://schemas.openxmlformats.org/drawingml/2006/main" xmlns:r="http://schemas.openxmlformats.org/officeDocument/2006/relationships" xmlns:p="http://schemas.openxmlformats.org/presentationml/2006/main">
  <p:tag name="EE4P_AGENDAWIZARD" val="item_d00427fd-b45d-4a2a-af21-a97a2f8ec6b4_PageNo"/>
  <p:tag name="EE4P_AGENDAWIZARD_PROPERTIES" val="904.8554/208.2594/8.45685/31.50472"/>
  <p:tag name="EE4P_AGENDAWIZARD_CONTENT" val="/127"/>
</p:tagLst>
</file>

<file path=ppt/tags/tag1367.xml><?xml version="1.0" encoding="utf-8"?>
<p:tagLst xmlns:a="http://schemas.openxmlformats.org/drawingml/2006/main" xmlns:r="http://schemas.openxmlformats.org/officeDocument/2006/relationships" xmlns:p="http://schemas.openxmlformats.org/presentationml/2006/main">
  <p:tag name="EE4P_AGENDAWIZARD" val="item_d00427fd-b45d-4a2a-af21-a97a2f8ec6b4_Topic"/>
  <p:tag name="EE4P_AGENDAWIZARD_CONTENT" val="/Unsupervised MVS with DepthEstimation"/>
  <p:tag name="EE4P_AGENDAWIZARD_PROPERTIES" val="77.00465/208.2594/351.7772/31.50472"/>
</p:tagLst>
</file>

<file path=ppt/tags/tag1368.xml><?xml version="1.0" encoding="utf-8"?>
<p:tagLst xmlns:a="http://schemas.openxmlformats.org/drawingml/2006/main" xmlns:r="http://schemas.openxmlformats.org/officeDocument/2006/relationships" xmlns:p="http://schemas.openxmlformats.org/presentationml/2006/main">
  <p:tag name="EE4P_AGENDAWIZARD" val="item_d00427fd-b45d-4a2a-af21-a97a2f8ec6b4_ItemNo"/>
  <p:tag name="EE4P_AGENDAWIZARD_CONTENT" val="/3"/>
  <p:tag name="EE4P_AGENDAWIZARD_PROPERTIES" val="40.49992/208.2594/31.50472/31.50472"/>
</p:tagLst>
</file>

<file path=ppt/tags/tag1369.xml><?xml version="1.0" encoding="utf-8"?>
<p:tagLst xmlns:a="http://schemas.openxmlformats.org/drawingml/2006/main" xmlns:r="http://schemas.openxmlformats.org/officeDocument/2006/relationships" xmlns:p="http://schemas.openxmlformats.org/presentationml/2006/main">
  <p:tag name="EE4P_AGENDAWIZARD" val="item_c533c0b5-9b31-48e7-af1a-8b60d699612f_PageNo"/>
  <p:tag name="EE4P_AGENDAWIZARD_PROPERTIES" val="904.8554/171.7547/8.45685/31.50472"/>
  <p:tag name="EE4P_AGENDAWIZARD_CONTENT" val="/122"/>
</p:tagLst>
</file>

<file path=ppt/tags/tag1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70.xml><?xml version="1.0" encoding="utf-8"?>
<p:tagLst xmlns:a="http://schemas.openxmlformats.org/drawingml/2006/main" xmlns:r="http://schemas.openxmlformats.org/officeDocument/2006/relationships" xmlns:p="http://schemas.openxmlformats.org/presentationml/2006/main">
  <p:tag name="EE4P_AGENDAWIZARD" val="item_c533c0b5-9b31-48e7-af1a-8b60d699612f_Topic"/>
  <p:tag name="EE4P_AGENDAWIZARD_CONTENT" val="/Supervised Offline MVS with Depth Estimation"/>
  <p:tag name="EE4P_AGENDAWIZARD_PROPERTIES" val="77.00465/171.7547/351.7772/31.50472"/>
</p:tagLst>
</file>

<file path=ppt/tags/tag1371.xml><?xml version="1.0" encoding="utf-8"?>
<p:tagLst xmlns:a="http://schemas.openxmlformats.org/drawingml/2006/main" xmlns:r="http://schemas.openxmlformats.org/officeDocument/2006/relationships" xmlns:p="http://schemas.openxmlformats.org/presentationml/2006/main">
  <p:tag name="EE4P_AGENDAWIZARD" val="item_c533c0b5-9b31-48e7-af1a-8b60d699612f_ItemNo"/>
  <p:tag name="EE4P_AGENDAWIZARD_CONTENT" val="/2"/>
  <p:tag name="EE4P_AGENDAWIZARD_PROPERTIES" val="40.49992/171.7547/31.50472/31.50472"/>
</p:tagLst>
</file>

<file path=ppt/tags/tag1372.xml><?xml version="1.0" encoding="utf-8"?>
<p:tagLst xmlns:a="http://schemas.openxmlformats.org/drawingml/2006/main" xmlns:r="http://schemas.openxmlformats.org/officeDocument/2006/relationships" xmlns:p="http://schemas.openxmlformats.org/presentationml/2006/main">
  <p:tag name="EE4P_AGENDAWIZARD" val="item_1d209b26-2931-4e4f-845d-769be7532291_PageNo"/>
  <p:tag name="EE4P_AGENDAWIZARD_PROPERTIES" val="904.8554/135.25/8.45685/31.50472"/>
  <p:tag name="EE4P_AGENDAWIZARD_CONTENT" val="/119"/>
</p:tagLst>
</file>

<file path=ppt/tags/tag1373.xml><?xml version="1.0" encoding="utf-8"?>
<p:tagLst xmlns:a="http://schemas.openxmlformats.org/drawingml/2006/main" xmlns:r="http://schemas.openxmlformats.org/officeDocument/2006/relationships" xmlns:p="http://schemas.openxmlformats.org/presentationml/2006/main">
  <p:tag name="EE4P_AGENDAWIZARD" val="item_1d209b26-2931-4e4f-845d-769be7532291_Topic"/>
  <p:tag name="EE4P_AGENDAWIZARD_CONTENT" val="/Supervised Online MVS with Depth Estimation"/>
  <p:tag name="EE4P_AGENDAWIZARD_PROPERTIES" val="77.00465/135.25/351.7772/31.50472"/>
</p:tagLst>
</file>

<file path=ppt/tags/tag1374.xml><?xml version="1.0" encoding="utf-8"?>
<p:tagLst xmlns:a="http://schemas.openxmlformats.org/drawingml/2006/main" xmlns:r="http://schemas.openxmlformats.org/officeDocument/2006/relationships" xmlns:p="http://schemas.openxmlformats.org/presentationml/2006/main">
  <p:tag name="EE4P_AGENDAWIZARD" val="item_1d209b26-2931-4e4f-845d-769be7532291_ItemNo"/>
  <p:tag name="EE4P_AGENDAWIZARD_CONTENT" val="/1"/>
  <p:tag name="EE4P_AGENDAWIZARD_PROPERTIES" val="40.49992/135.25/31.50472/31.50472"/>
</p:tagLst>
</file>

<file path=ppt/tags/tag1375.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37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77.xml><?xml version="1.0" encoding="utf-8"?>
<p:tagLst xmlns:a="http://schemas.openxmlformats.org/drawingml/2006/main" xmlns:r="http://schemas.openxmlformats.org/officeDocument/2006/relationships" xmlns:p="http://schemas.openxmlformats.org/presentationml/2006/main">
  <p:tag name="EE4P_TEMPLATESTYLE" val="5"/>
</p:tagLst>
</file>

<file path=ppt/tags/tag137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79.xml><?xml version="1.0" encoding="utf-8"?>
<p:tagLst xmlns:a="http://schemas.openxmlformats.org/drawingml/2006/main" xmlns:r="http://schemas.openxmlformats.org/officeDocument/2006/relationships" xmlns:p="http://schemas.openxmlformats.org/presentationml/2006/main">
  <p:tag name="EE4P_TEMPLATESTYLE" val="5"/>
</p:tagLst>
</file>

<file path=ppt/tags/tag138.xml><?xml version="1.0" encoding="utf-8"?>
<p:tagLst xmlns:a="http://schemas.openxmlformats.org/drawingml/2006/main" xmlns:r="http://schemas.openxmlformats.org/officeDocument/2006/relationships" xmlns:p="http://schemas.openxmlformats.org/presentationml/2006/main">
  <p:tag name="EE4P_TEMPLATESTYLE" val="5"/>
</p:tagLst>
</file>

<file path=ppt/tags/tag138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81.xml><?xml version="1.0" encoding="utf-8"?>
<p:tagLst xmlns:a="http://schemas.openxmlformats.org/drawingml/2006/main" xmlns:r="http://schemas.openxmlformats.org/officeDocument/2006/relationships" xmlns:p="http://schemas.openxmlformats.org/presentationml/2006/main">
  <p:tag name="EE4P_TEMPLATESTYLE" val="5"/>
</p:tagLst>
</file>

<file path=ppt/tags/tag138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83.xml><?xml version="1.0" encoding="utf-8"?>
<p:tagLst xmlns:a="http://schemas.openxmlformats.org/drawingml/2006/main" xmlns:r="http://schemas.openxmlformats.org/officeDocument/2006/relationships" xmlns:p="http://schemas.openxmlformats.org/presentationml/2006/main">
  <p:tag name="EE4P_TEMPLATESTYLE" val="5"/>
</p:tagLst>
</file>

<file path=ppt/tags/tag1384.xml><?xml version="1.0" encoding="utf-8"?>
<p:tagLst xmlns:a="http://schemas.openxmlformats.org/drawingml/2006/main" xmlns:r="http://schemas.openxmlformats.org/officeDocument/2006/relationships" xmlns:p="http://schemas.openxmlformats.org/presentationml/2006/main">
  <p:tag name="EE4P_SLIDEID" val="7cfdf4bb-afea-4011-951a-cd8b9b4f7c1c"/>
</p:tagLst>
</file>

<file path=ppt/tags/tag1385.xml><?xml version="1.0" encoding="utf-8"?>
<p:tagLst xmlns:a="http://schemas.openxmlformats.org/drawingml/2006/main" xmlns:r="http://schemas.openxmlformats.org/officeDocument/2006/relationships" xmlns:p="http://schemas.openxmlformats.org/presentationml/2006/main">
  <p:tag name="EE4P_AGENDAWIZARD" val="item_7cfdf4bb-afea-4011-951a-cd8b9b4f7c1c_Element"/>
</p:tagLst>
</file>

<file path=ppt/tags/tag1386.xml><?xml version="1.0" encoding="utf-8"?>
<p:tagLst xmlns:a="http://schemas.openxmlformats.org/drawingml/2006/main" xmlns:r="http://schemas.openxmlformats.org/officeDocument/2006/relationships" xmlns:p="http://schemas.openxmlformats.org/presentationml/2006/main">
  <p:tag name="EE4P_AGENDAWIZARD" val="item_7cfdf4bb-afea-4011-951a-cd8b9b4f7c1c_PageNo"/>
  <p:tag name="EE4P_AGENDAWIZARD_PROPERTIES" val="904.8554/281.2689/8.45685/31.50472"/>
  <p:tag name="EE4P_AGENDAWIZARD_CONTENT" val="/135"/>
</p:tagLst>
</file>

<file path=ppt/tags/tag1387.xml><?xml version="1.0" encoding="utf-8"?>
<p:tagLst xmlns:a="http://schemas.openxmlformats.org/drawingml/2006/main" xmlns:r="http://schemas.openxmlformats.org/officeDocument/2006/relationships" xmlns:p="http://schemas.openxmlformats.org/presentationml/2006/main">
  <p:tag name="EE4P_AGENDAWIZARD" val="item_7cfdf4bb-afea-4011-951a-cd8b9b4f7c1c_Topic"/>
  <p:tag name="EE4P_AGENDAWIZARD_CONTENT" val="/Future Research Directions"/>
  <p:tag name="EE4P_AGENDAWIZARD_PROPERTIES" val="77.00465/281.2689/351.7772/31.50472"/>
</p:tagLst>
</file>

<file path=ppt/tags/tag1388.xml><?xml version="1.0" encoding="utf-8"?>
<p:tagLst xmlns:a="http://schemas.openxmlformats.org/drawingml/2006/main" xmlns:r="http://schemas.openxmlformats.org/officeDocument/2006/relationships" xmlns:p="http://schemas.openxmlformats.org/presentationml/2006/main">
  <p:tag name="EE4P_AGENDAWIZARD" val="item_7cfdf4bb-afea-4011-951a-cd8b9b4f7c1c_ItemNo"/>
  <p:tag name="EE4P_AGENDAWIZARD_CONTENT" val="/5"/>
  <p:tag name="EE4P_AGENDAWIZARD_PROPERTIES" val="40.49992/281.2689/31.50472/31.50472"/>
</p:tagLst>
</file>

<file path=ppt/tags/tag1389.xml><?xml version="1.0" encoding="utf-8"?>
<p:tagLst xmlns:a="http://schemas.openxmlformats.org/drawingml/2006/main" xmlns:r="http://schemas.openxmlformats.org/officeDocument/2006/relationships" xmlns:p="http://schemas.openxmlformats.org/presentationml/2006/main">
  <p:tag name="EE4P_AGENDAWIZARD" val="item_cbe2a6ad-e456-4e28-abc9-b4decd04aa27_PageNo"/>
  <p:tag name="EE4P_AGENDAWIZARD_PROPERTIES" val="904.8554/244.7642/8.45685/31.50472"/>
  <p:tag name="EE4P_AGENDAWIZARD_CONTENT" val="/130"/>
</p:tagLst>
</file>

<file path=ppt/tags/tag1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90.xml><?xml version="1.0" encoding="utf-8"?>
<p:tagLst xmlns:a="http://schemas.openxmlformats.org/drawingml/2006/main" xmlns:r="http://schemas.openxmlformats.org/officeDocument/2006/relationships" xmlns:p="http://schemas.openxmlformats.org/presentationml/2006/main">
  <p:tag name="EE4P_AGENDAWIZARD" val="item_cbe2a6ad-e456-4e28-abc9-b4decd04aa27_Topic"/>
  <p:tag name="EE4P_AGENDAWIZARD_CONTENT" val="/Learning-based MVS without Depth Estimation"/>
  <p:tag name="EE4P_AGENDAWIZARD_PROPERTIES" val="77.00465/244.7642/351.7772/31.50472"/>
</p:tagLst>
</file>

<file path=ppt/tags/tag1391.xml><?xml version="1.0" encoding="utf-8"?>
<p:tagLst xmlns:a="http://schemas.openxmlformats.org/drawingml/2006/main" xmlns:r="http://schemas.openxmlformats.org/officeDocument/2006/relationships" xmlns:p="http://schemas.openxmlformats.org/presentationml/2006/main">
  <p:tag name="EE4P_AGENDAWIZARD" val="item_cbe2a6ad-e456-4e28-abc9-b4decd04aa27_ItemNo"/>
  <p:tag name="EE4P_AGENDAWIZARD_CONTENT" val="/4"/>
  <p:tag name="EE4P_AGENDAWIZARD_PROPERTIES" val="40.49992/244.7642/31.50472/31.50472"/>
</p:tagLst>
</file>

<file path=ppt/tags/tag1392.xml><?xml version="1.0" encoding="utf-8"?>
<p:tagLst xmlns:a="http://schemas.openxmlformats.org/drawingml/2006/main" xmlns:r="http://schemas.openxmlformats.org/officeDocument/2006/relationships" xmlns:p="http://schemas.openxmlformats.org/presentationml/2006/main">
  <p:tag name="EE4P_AGENDAWIZARD" val="item_d00427fd-b45d-4a2a-af21-a97a2f8ec6b4_PageNo"/>
  <p:tag name="EE4P_AGENDAWIZARD_PROPERTIES" val="904.8554/208.2594/8.45685/31.50472"/>
  <p:tag name="EE4P_AGENDAWIZARD_CONTENT" val="/127"/>
</p:tagLst>
</file>

<file path=ppt/tags/tag1393.xml><?xml version="1.0" encoding="utf-8"?>
<p:tagLst xmlns:a="http://schemas.openxmlformats.org/drawingml/2006/main" xmlns:r="http://schemas.openxmlformats.org/officeDocument/2006/relationships" xmlns:p="http://schemas.openxmlformats.org/presentationml/2006/main">
  <p:tag name="EE4P_AGENDAWIZARD" val="item_d00427fd-b45d-4a2a-af21-a97a2f8ec6b4_Topic"/>
  <p:tag name="EE4P_AGENDAWIZARD_CONTENT" val="/Unsupervised MVS with DepthEstimation"/>
  <p:tag name="EE4P_AGENDAWIZARD_PROPERTIES" val="77.00465/208.2594/351.7772/31.50472"/>
</p:tagLst>
</file>

<file path=ppt/tags/tag1394.xml><?xml version="1.0" encoding="utf-8"?>
<p:tagLst xmlns:a="http://schemas.openxmlformats.org/drawingml/2006/main" xmlns:r="http://schemas.openxmlformats.org/officeDocument/2006/relationships" xmlns:p="http://schemas.openxmlformats.org/presentationml/2006/main">
  <p:tag name="EE4P_AGENDAWIZARD" val="item_d00427fd-b45d-4a2a-af21-a97a2f8ec6b4_ItemNo"/>
  <p:tag name="EE4P_AGENDAWIZARD_CONTENT" val="/3"/>
  <p:tag name="EE4P_AGENDAWIZARD_PROPERTIES" val="40.49992/208.2594/31.50472/31.50472"/>
</p:tagLst>
</file>

<file path=ppt/tags/tag1395.xml><?xml version="1.0" encoding="utf-8"?>
<p:tagLst xmlns:a="http://schemas.openxmlformats.org/drawingml/2006/main" xmlns:r="http://schemas.openxmlformats.org/officeDocument/2006/relationships" xmlns:p="http://schemas.openxmlformats.org/presentationml/2006/main">
  <p:tag name="EE4P_AGENDAWIZARD" val="item_c533c0b5-9b31-48e7-af1a-8b60d699612f_PageNo"/>
  <p:tag name="EE4P_AGENDAWIZARD_PROPERTIES" val="904.8554/171.7547/8.45685/31.50472"/>
  <p:tag name="EE4P_AGENDAWIZARD_CONTENT" val="/122"/>
</p:tagLst>
</file>

<file path=ppt/tags/tag1396.xml><?xml version="1.0" encoding="utf-8"?>
<p:tagLst xmlns:a="http://schemas.openxmlformats.org/drawingml/2006/main" xmlns:r="http://schemas.openxmlformats.org/officeDocument/2006/relationships" xmlns:p="http://schemas.openxmlformats.org/presentationml/2006/main">
  <p:tag name="EE4P_AGENDAWIZARD" val="item_c533c0b5-9b31-48e7-af1a-8b60d699612f_Topic"/>
  <p:tag name="EE4P_AGENDAWIZARD_CONTENT" val="/Supervised Offline MVS with Depth Estimation"/>
  <p:tag name="EE4P_AGENDAWIZARD_PROPERTIES" val="77.00465/171.7547/351.7772/31.50472"/>
</p:tagLst>
</file>

<file path=ppt/tags/tag1397.xml><?xml version="1.0" encoding="utf-8"?>
<p:tagLst xmlns:a="http://schemas.openxmlformats.org/drawingml/2006/main" xmlns:r="http://schemas.openxmlformats.org/officeDocument/2006/relationships" xmlns:p="http://schemas.openxmlformats.org/presentationml/2006/main">
  <p:tag name="EE4P_AGENDAWIZARD" val="item_c533c0b5-9b31-48e7-af1a-8b60d699612f_ItemNo"/>
  <p:tag name="EE4P_AGENDAWIZARD_CONTENT" val="/2"/>
  <p:tag name="EE4P_AGENDAWIZARD_PROPERTIES" val="40.49992/171.7547/31.50472/31.50472"/>
</p:tagLst>
</file>

<file path=ppt/tags/tag1398.xml><?xml version="1.0" encoding="utf-8"?>
<p:tagLst xmlns:a="http://schemas.openxmlformats.org/drawingml/2006/main" xmlns:r="http://schemas.openxmlformats.org/officeDocument/2006/relationships" xmlns:p="http://schemas.openxmlformats.org/presentationml/2006/main">
  <p:tag name="EE4P_AGENDAWIZARD" val="item_1d209b26-2931-4e4f-845d-769be7532291_PageNo"/>
  <p:tag name="EE4P_AGENDAWIZARD_PROPERTIES" val="904.8554/135.25/8.45685/31.50472"/>
  <p:tag name="EE4P_AGENDAWIZARD_CONTENT" val="/119"/>
</p:tagLst>
</file>

<file path=ppt/tags/tag1399.xml><?xml version="1.0" encoding="utf-8"?>
<p:tagLst xmlns:a="http://schemas.openxmlformats.org/drawingml/2006/main" xmlns:r="http://schemas.openxmlformats.org/officeDocument/2006/relationships" xmlns:p="http://schemas.openxmlformats.org/presentationml/2006/main">
  <p:tag name="EE4P_AGENDAWIZARD" val="item_1d209b26-2931-4e4f-845d-769be7532291_Topic"/>
  <p:tag name="EE4P_AGENDAWIZARD_CONTENT" val="/Supervised Online MVS with Depth Estimation"/>
  <p:tag name="EE4P_AGENDAWIZARD_PROPERTIES" val="77.00465/135.25/351.7772/31.50472"/>
</p:tagLst>
</file>

<file path=ppt/tags/tag14.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PageNo"/>
  <p:tag name="EE4P_AGENDAWIZARD_PROPERTIES" val="904.8554/208.2594/8.45685/31.50472"/>
  <p:tag name="EE4P_AGENDAWIZARD_CONTENT" val="/59"/>
</p:tagLst>
</file>

<file path=ppt/tags/tag140.xml><?xml version="1.0" encoding="utf-8"?>
<p:tagLst xmlns:a="http://schemas.openxmlformats.org/drawingml/2006/main" xmlns:r="http://schemas.openxmlformats.org/officeDocument/2006/relationships" xmlns:p="http://schemas.openxmlformats.org/presentationml/2006/main">
  <p:tag name="EE4P_TEMPLATESTYLE" val="5"/>
</p:tagLst>
</file>

<file path=ppt/tags/tag1400.xml><?xml version="1.0" encoding="utf-8"?>
<p:tagLst xmlns:a="http://schemas.openxmlformats.org/drawingml/2006/main" xmlns:r="http://schemas.openxmlformats.org/officeDocument/2006/relationships" xmlns:p="http://schemas.openxmlformats.org/presentationml/2006/main">
  <p:tag name="EE4P_AGENDAWIZARD" val="item_1d209b26-2931-4e4f-845d-769be7532291_ItemNo"/>
  <p:tag name="EE4P_AGENDAWIZARD_CONTENT" val="/1"/>
  <p:tag name="EE4P_AGENDAWIZARD_PROPERTIES" val="40.49992/135.25/31.50472/31.50472"/>
</p:tagLst>
</file>

<file path=ppt/tags/tag1401.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40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03.xml><?xml version="1.0" encoding="utf-8"?>
<p:tagLst xmlns:a="http://schemas.openxmlformats.org/drawingml/2006/main" xmlns:r="http://schemas.openxmlformats.org/officeDocument/2006/relationships" xmlns:p="http://schemas.openxmlformats.org/presentationml/2006/main">
  <p:tag name="EE4P_TEMPLATESTYLE" val="5"/>
</p:tagLst>
</file>

<file path=ppt/tags/tag140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05.xml><?xml version="1.0" encoding="utf-8"?>
<p:tagLst xmlns:a="http://schemas.openxmlformats.org/drawingml/2006/main" xmlns:r="http://schemas.openxmlformats.org/officeDocument/2006/relationships" xmlns:p="http://schemas.openxmlformats.org/presentationml/2006/main">
  <p:tag name="EE4P_TEMPLATESTYLE" val="5"/>
</p:tagLst>
</file>

<file path=ppt/tags/tag140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07.xml><?xml version="1.0" encoding="utf-8"?>
<p:tagLst xmlns:a="http://schemas.openxmlformats.org/drawingml/2006/main" xmlns:r="http://schemas.openxmlformats.org/officeDocument/2006/relationships" xmlns:p="http://schemas.openxmlformats.org/presentationml/2006/main">
  <p:tag name="EE4P_TEMPLATESTYLE" val="5"/>
</p:tagLst>
</file>

<file path=ppt/tags/tag140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09.xml><?xml version="1.0" encoding="utf-8"?>
<p:tagLst xmlns:a="http://schemas.openxmlformats.org/drawingml/2006/main" xmlns:r="http://schemas.openxmlformats.org/officeDocument/2006/relationships" xmlns:p="http://schemas.openxmlformats.org/presentationml/2006/main">
  <p:tag name="EE4P_TEMPLATESTYLE" val="5"/>
</p:tagLst>
</file>

<file path=ppt/tags/tag1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11.xml><?xml version="1.0" encoding="utf-8"?>
<p:tagLst xmlns:a="http://schemas.openxmlformats.org/drawingml/2006/main" xmlns:r="http://schemas.openxmlformats.org/officeDocument/2006/relationships" xmlns:p="http://schemas.openxmlformats.org/presentationml/2006/main">
  <p:tag name="EE4P_TEMPLATESTYLE" val="5"/>
</p:tagLst>
</file>

<file path=ppt/tags/tag14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13.xml><?xml version="1.0" encoding="utf-8"?>
<p:tagLst xmlns:a="http://schemas.openxmlformats.org/drawingml/2006/main" xmlns:r="http://schemas.openxmlformats.org/officeDocument/2006/relationships" xmlns:p="http://schemas.openxmlformats.org/presentationml/2006/main">
  <p:tag name="EE4P_TEMPLATESTYLE" val="5"/>
</p:tagLst>
</file>

<file path=ppt/tags/tag14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15.xml><?xml version="1.0" encoding="utf-8"?>
<p:tagLst xmlns:a="http://schemas.openxmlformats.org/drawingml/2006/main" xmlns:r="http://schemas.openxmlformats.org/officeDocument/2006/relationships" xmlns:p="http://schemas.openxmlformats.org/presentationml/2006/main">
  <p:tag name="EE4P_TEMPLATESTYLE" val="5"/>
</p:tagLst>
</file>

<file path=ppt/tags/tag1416.xml><?xml version="1.0" encoding="utf-8"?>
<p:tagLst xmlns:a="http://schemas.openxmlformats.org/drawingml/2006/main" xmlns:r="http://schemas.openxmlformats.org/officeDocument/2006/relationships" xmlns:p="http://schemas.openxmlformats.org/presentationml/2006/main">
  <p:tag name="EE4P_SLIDEID" val="bfbc024c-c859-49ab-aab7-ef408c11f3ea"/>
</p:tagLst>
</file>

<file path=ppt/tags/tag1417.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Element"/>
</p:tagLst>
</file>

<file path=ppt/tags/tag1418.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PageNo"/>
  <p:tag name="EE4P_AGENDAWIZARD_PROPERTIES" val="904.8554/317.7736/8.45685/31.50472"/>
  <p:tag name="EE4P_AGENDAWIZARD_CONTENT" val="/143"/>
</p:tagLst>
</file>

<file path=ppt/tags/tag1419.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Topic"/>
  <p:tag name="EE4P_AGENDAWIZARD_CONTENT" val="/Conclusion"/>
  <p:tag name="EE4P_AGENDAWIZARD_PROPERTIES" val="77.00465/317.7736/285.9168/31.50472"/>
</p:tagLst>
</file>

<file path=ppt/tags/tag142.xml><?xml version="1.0" encoding="utf-8"?>
<p:tagLst xmlns:a="http://schemas.openxmlformats.org/drawingml/2006/main" xmlns:r="http://schemas.openxmlformats.org/officeDocument/2006/relationships" xmlns:p="http://schemas.openxmlformats.org/presentationml/2006/main">
  <p:tag name="EE4P_TEMPLATESTYLE" val="5"/>
</p:tagLst>
</file>

<file path=ppt/tags/tag1420.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ItemNo"/>
  <p:tag name="EE4P_AGENDAWIZARD_CONTENT" val="/6"/>
  <p:tag name="EE4P_AGENDAWIZARD_PROPERTIES" val="40.49992/317.7736/31.50472/31.50472"/>
</p:tagLst>
</file>

<file path=ppt/tags/tag1421.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PageNo"/>
  <p:tag name="EE4P_AGENDAWIZARD_PROPERTIES" val="904.8554/281.2689/8.45685/31.50472"/>
  <p:tag name="EE4P_AGENDAWIZARD_CONTENT" val="/118"/>
</p:tagLst>
</file>

<file path=ppt/tags/tag1422.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Topic"/>
  <p:tag name="EE4P_AGENDAWIZARD_CONTENT" val="/Discussions"/>
  <p:tag name="EE4P_AGENDAWIZARD_PROPERTIES" val="77.00465/281.2689/285.9168/31.50472"/>
</p:tagLst>
</file>

<file path=ppt/tags/tag1423.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ItemNo"/>
  <p:tag name="EE4P_AGENDAWIZARD_CONTENT" val="/5"/>
  <p:tag name="EE4P_AGENDAWIZARD_PROPERTIES" val="40.49992/281.2689/31.50472/31.50472"/>
</p:tagLst>
</file>

<file path=ppt/tags/tag1424.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PageNo"/>
  <p:tag name="EE4P_AGENDAWIZARD_PROPERTIES" val="904.8554/244.7642/8.45685/31.50472"/>
  <p:tag name="EE4P_AGENDAWIZARD_CONTENT" val="/106"/>
</p:tagLst>
</file>

<file path=ppt/tags/tag1425.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Topic"/>
  <p:tag name="EE4P_AGENDAWIZARD_CONTENT" val="/None Depth Estimation"/>
  <p:tag name="EE4P_AGENDAWIZARD_PROPERTIES" val="77.00465/244.7642/285.9168/31.50472"/>
</p:tagLst>
</file>

<file path=ppt/tags/tag1426.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ItemNo"/>
  <p:tag name="EE4P_AGENDAWIZARD_CONTENT" val="/4"/>
  <p:tag name="EE4P_AGENDAWIZARD_PROPERTIES" val="40.49992/244.7642/31.50472/31.50472"/>
</p:tagLst>
</file>

<file path=ppt/tags/tag1427.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PageNo"/>
  <p:tag name="EE4P_AGENDAWIZARD_PROPERTIES" val="904.8554/208.2594/8.45685/31.50472"/>
  <p:tag name="EE4P_AGENDAWIZARD_CONTENT" val="/59"/>
</p:tagLst>
</file>

<file path=ppt/tags/tag1428.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Topic"/>
  <p:tag name="EE4P_AGENDAWIZARD_CONTENT" val="/Depth Estimation"/>
  <p:tag name="EE4P_AGENDAWIZARD_PROPERTIES" val="77.00465/208.2594/285.9168/31.50472"/>
</p:tagLst>
</file>

<file path=ppt/tags/tag1429.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ItemNo"/>
  <p:tag name="EE4P_AGENDAWIZARD_CONTENT" val="/3"/>
  <p:tag name="EE4P_AGENDAWIZARD_PROPERTIES" val="40.49992/208.2594/31.50472/31.50472"/>
</p:tagLst>
</file>

<file path=ppt/tags/tag1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30.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PageNo"/>
  <p:tag name="EE4P_AGENDAWIZARD_PROPERTIES" val="904.8554/171.7547/8.45685/31.50472"/>
  <p:tag name="EE4P_AGENDAWIZARD_CONTENT" val="/13"/>
</p:tagLst>
</file>

<file path=ppt/tags/tag1431.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Topic"/>
  <p:tag name="EE4P_AGENDAWIZARD_CONTENT" val="/Preliminaries"/>
  <p:tag name="EE4P_AGENDAWIZARD_PROPERTIES" val="77.00465/171.7547/285.9168/31.50472"/>
</p:tagLst>
</file>

<file path=ppt/tags/tag1432.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ItemNo"/>
  <p:tag name="EE4P_AGENDAWIZARD_CONTENT" val="/2"/>
  <p:tag name="EE4P_AGENDAWIZARD_PROPERTIES" val="40.49992/171.7547/31.50472/31.50472"/>
</p:tagLst>
</file>

<file path=ppt/tags/tag1433.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PageNo"/>
  <p:tag name="EE4P_AGENDAWIZARD_PROPERTIES" val="904.8554/135.25/8.45685/31.50472"/>
  <p:tag name="EE4P_AGENDAWIZARD_CONTENT" val="/4"/>
</p:tagLst>
</file>

<file path=ppt/tags/tag1434.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Topic"/>
  <p:tag name="EE4P_AGENDAWIZARD_CONTENT" val="/Introduction"/>
  <p:tag name="EE4P_AGENDAWIZARD_PROPERTIES" val="77.00465/135.25/285.9168/31.50472"/>
</p:tagLst>
</file>

<file path=ppt/tags/tag1435.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ItemNo"/>
  <p:tag name="EE4P_AGENDAWIZARD_CONTENT" val="/1"/>
  <p:tag name="EE4P_AGENDAWIZARD_PROPERTIES" val="40.49992/135.25/31.50472/31.50472"/>
</p:tagLst>
</file>

<file path=ppt/tags/tag1436.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4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4.xml><?xml version="1.0" encoding="utf-8"?>
<p:tagLst xmlns:a="http://schemas.openxmlformats.org/drawingml/2006/main" xmlns:r="http://schemas.openxmlformats.org/officeDocument/2006/relationships" xmlns:p="http://schemas.openxmlformats.org/presentationml/2006/main">
  <p:tag name="EE4P_TEMPLATESTYLE" val="5"/>
</p:tagLst>
</file>

<file path=ppt/tags/tag1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6.xml><?xml version="1.0" encoding="utf-8"?>
<p:tagLst xmlns:a="http://schemas.openxmlformats.org/drawingml/2006/main" xmlns:r="http://schemas.openxmlformats.org/officeDocument/2006/relationships" xmlns:p="http://schemas.openxmlformats.org/presentationml/2006/main">
  <p:tag name="EE4P_TEMPLATESTYLE" val="5"/>
</p:tagLst>
</file>

<file path=ppt/tags/tag1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8.xml><?xml version="1.0" encoding="utf-8"?>
<p:tagLst xmlns:a="http://schemas.openxmlformats.org/drawingml/2006/main" xmlns:r="http://schemas.openxmlformats.org/officeDocument/2006/relationships" xmlns:p="http://schemas.openxmlformats.org/presentationml/2006/main">
  <p:tag name="EE4P_TEMPLATESTYLE" val="5"/>
</p:tagLst>
</file>

<file path=ppt/tags/tag1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Topic"/>
  <p:tag name="EE4P_AGENDAWIZARD_CONTENT" val="/Depth Estimation"/>
  <p:tag name="EE4P_AGENDAWIZARD_PROPERTIES" val="77.00465/208.2594/285.9168/31.50472"/>
</p:tagLst>
</file>

<file path=ppt/tags/tag150.xml><?xml version="1.0" encoding="utf-8"?>
<p:tagLst xmlns:a="http://schemas.openxmlformats.org/drawingml/2006/main" xmlns:r="http://schemas.openxmlformats.org/officeDocument/2006/relationships" xmlns:p="http://schemas.openxmlformats.org/presentationml/2006/main">
  <p:tag name="EE4P_TEMPLATESTYLE" val="5"/>
</p:tagLst>
</file>

<file path=ppt/tags/tag1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2.xml><?xml version="1.0" encoding="utf-8"?>
<p:tagLst xmlns:a="http://schemas.openxmlformats.org/drawingml/2006/main" xmlns:r="http://schemas.openxmlformats.org/officeDocument/2006/relationships" xmlns:p="http://schemas.openxmlformats.org/presentationml/2006/main">
  <p:tag name="EE4P_TEMPLATESTYLE" val="5"/>
</p:tagLst>
</file>

<file path=ppt/tags/tag1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4.xml><?xml version="1.0" encoding="utf-8"?>
<p:tagLst xmlns:a="http://schemas.openxmlformats.org/drawingml/2006/main" xmlns:r="http://schemas.openxmlformats.org/officeDocument/2006/relationships" xmlns:p="http://schemas.openxmlformats.org/presentationml/2006/main">
  <p:tag name="EE4P_TEMPLATESTYLE" val="5"/>
</p:tagLst>
</file>

<file path=ppt/tags/tag1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6.xml><?xml version="1.0" encoding="utf-8"?>
<p:tagLst xmlns:a="http://schemas.openxmlformats.org/drawingml/2006/main" xmlns:r="http://schemas.openxmlformats.org/officeDocument/2006/relationships" xmlns:p="http://schemas.openxmlformats.org/presentationml/2006/main">
  <p:tag name="EE4P_TEMPLATESTYLE" val="5"/>
</p:tagLst>
</file>

<file path=ppt/tags/tag1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8.xml><?xml version="1.0" encoding="utf-8"?>
<p:tagLst xmlns:a="http://schemas.openxmlformats.org/drawingml/2006/main" xmlns:r="http://schemas.openxmlformats.org/officeDocument/2006/relationships" xmlns:p="http://schemas.openxmlformats.org/presentationml/2006/main">
  <p:tag name="EE4P_TEMPLATESTYLE" val="5"/>
</p:tagLst>
</file>

<file path=ppt/tags/tag159.xml><?xml version="1.0" encoding="utf-8"?>
<p:tagLst xmlns:a="http://schemas.openxmlformats.org/drawingml/2006/main" xmlns:r="http://schemas.openxmlformats.org/officeDocument/2006/relationships" xmlns:p="http://schemas.openxmlformats.org/presentationml/2006/main">
  <p:tag name="EE4P_TEMPLATESTYLE" val="5"/>
</p:tagLst>
</file>

<file path=ppt/tags/tag16.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ItemNo"/>
  <p:tag name="EE4P_AGENDAWIZARD_CONTENT" val="/3"/>
  <p:tag name="EE4P_AGENDAWIZARD_PROPERTIES" val="40.49992/208.2594/31.50472/31.50472"/>
</p:tagLst>
</file>

<file path=ppt/tags/tag16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1.xml><?xml version="1.0" encoding="utf-8"?>
<p:tagLst xmlns:a="http://schemas.openxmlformats.org/drawingml/2006/main" xmlns:r="http://schemas.openxmlformats.org/officeDocument/2006/relationships" xmlns:p="http://schemas.openxmlformats.org/presentationml/2006/main">
  <p:tag name="EE4P_TEMPLATESTYLE" val="5"/>
</p:tagLst>
</file>

<file path=ppt/tags/tag16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3.xml><?xml version="1.0" encoding="utf-8"?>
<p:tagLst xmlns:a="http://schemas.openxmlformats.org/drawingml/2006/main" xmlns:r="http://schemas.openxmlformats.org/officeDocument/2006/relationships" xmlns:p="http://schemas.openxmlformats.org/presentationml/2006/main">
  <p:tag name="EE4P_TEMPLATESTYLE" val="5"/>
</p:tagLst>
</file>

<file path=ppt/tags/tag16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5.xml><?xml version="1.0" encoding="utf-8"?>
<p:tagLst xmlns:a="http://schemas.openxmlformats.org/drawingml/2006/main" xmlns:r="http://schemas.openxmlformats.org/officeDocument/2006/relationships" xmlns:p="http://schemas.openxmlformats.org/presentationml/2006/main">
  <p:tag name="EE4P_TEMPLATESTYLE" val="5"/>
</p:tagLst>
</file>

<file path=ppt/tags/tag166.xml><?xml version="1.0" encoding="utf-8"?>
<p:tagLst xmlns:a="http://schemas.openxmlformats.org/drawingml/2006/main" xmlns:r="http://schemas.openxmlformats.org/officeDocument/2006/relationships" xmlns:p="http://schemas.openxmlformats.org/presentationml/2006/main">
  <p:tag name="EE4P_SLIDEID" val="e59f1fcb-52ea-47bc-9e48-94dfad786789"/>
</p:tagLst>
</file>

<file path=ppt/tags/tag167.xml><?xml version="1.0" encoding="utf-8"?>
<p:tagLst xmlns:a="http://schemas.openxmlformats.org/drawingml/2006/main" xmlns:r="http://schemas.openxmlformats.org/officeDocument/2006/relationships" xmlns:p="http://schemas.openxmlformats.org/presentationml/2006/main">
  <p:tag name="EE4P_AGENDAWIZARD" val="item_6f92aa67-2a61-49d5-824e-4ac4a7570df0_PageNo"/>
  <p:tag name="EE4P_AGENDAWIZARD_PROPERTIES" val="904.8554/317.7736/8.45685/31.50472"/>
  <p:tag name="EE4P_AGENDAWIZARD_CONTENT" val="/55"/>
</p:tagLst>
</file>

<file path=ppt/tags/tag168.xml><?xml version="1.0" encoding="utf-8"?>
<p:tagLst xmlns:a="http://schemas.openxmlformats.org/drawingml/2006/main" xmlns:r="http://schemas.openxmlformats.org/officeDocument/2006/relationships" xmlns:p="http://schemas.openxmlformats.org/presentationml/2006/main">
  <p:tag name="EE4P_AGENDAWIZARD" val="item_6f92aa67-2a61-49d5-824e-4ac4a7570df0_Topic"/>
  <p:tag name="EE4P_AGENDAWIZARD_CONTENT" val="/Evaluation Metrics"/>
  <p:tag name="EE4P_AGENDAWIZARD_PROPERTIES" val="77.00465/317.7736/194.0013/31.50472"/>
</p:tagLst>
</file>

<file path=ppt/tags/tag169.xml><?xml version="1.0" encoding="utf-8"?>
<p:tagLst xmlns:a="http://schemas.openxmlformats.org/drawingml/2006/main" xmlns:r="http://schemas.openxmlformats.org/officeDocument/2006/relationships" xmlns:p="http://schemas.openxmlformats.org/presentationml/2006/main">
  <p:tag name="EE4P_AGENDAWIZARD" val="item_6f92aa67-2a61-49d5-824e-4ac4a7570df0_ItemNo"/>
  <p:tag name="EE4P_AGENDAWIZARD_CONTENT" val="/6"/>
  <p:tag name="EE4P_AGENDAWIZARD_PROPERTIES" val="40.49992/317.7736/31.50472/31.50472"/>
</p:tagLst>
</file>

<file path=ppt/tags/tag17.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PageNo"/>
  <p:tag name="EE4P_AGENDAWIZARD_PROPERTIES" val="904.8554/171.7547/8.45685/31.50472"/>
  <p:tag name="EE4P_AGENDAWIZARD_CONTENT" val="/13"/>
</p:tagLst>
</file>

<file path=ppt/tags/tag170.xml><?xml version="1.0" encoding="utf-8"?>
<p:tagLst xmlns:a="http://schemas.openxmlformats.org/drawingml/2006/main" xmlns:r="http://schemas.openxmlformats.org/officeDocument/2006/relationships" xmlns:p="http://schemas.openxmlformats.org/presentationml/2006/main">
  <p:tag name="EE4P_AGENDAWIZARD" val="item_044a94fc-c2b1-4232-9fbe-12ab8fff60ef_PageNo"/>
  <p:tag name="EE4P_AGENDAWIZARD_PROPERTIES" val="904.8554/281.2689/8.45685/31.50472"/>
  <p:tag name="EE4P_AGENDAWIZARD_CONTENT" val="/52"/>
</p:tagLst>
</file>

<file path=ppt/tags/tag171.xml><?xml version="1.0" encoding="utf-8"?>
<p:tagLst xmlns:a="http://schemas.openxmlformats.org/drawingml/2006/main" xmlns:r="http://schemas.openxmlformats.org/officeDocument/2006/relationships" xmlns:p="http://schemas.openxmlformats.org/presentationml/2006/main">
  <p:tag name="EE4P_AGENDAWIZARD" val="item_044a94fc-c2b1-4232-9fbe-12ab8fff60ef_Topic"/>
  <p:tag name="EE4P_AGENDAWIZARD_CONTENT" val="/Datasets and Benchmarks"/>
  <p:tag name="EE4P_AGENDAWIZARD_PROPERTIES" val="77.00465/281.2689/194.0013/31.50472"/>
</p:tagLst>
</file>

<file path=ppt/tags/tag172.xml><?xml version="1.0" encoding="utf-8"?>
<p:tagLst xmlns:a="http://schemas.openxmlformats.org/drawingml/2006/main" xmlns:r="http://schemas.openxmlformats.org/officeDocument/2006/relationships" xmlns:p="http://schemas.openxmlformats.org/presentationml/2006/main">
  <p:tag name="EE4P_AGENDAWIZARD" val="item_044a94fc-c2b1-4232-9fbe-12ab8fff60ef_ItemNo"/>
  <p:tag name="EE4P_AGENDAWIZARD_CONTENT" val="/5"/>
  <p:tag name="EE4P_AGENDAWIZARD_PROPERTIES" val="40.49992/281.2689/31.50472/31.50472"/>
</p:tagLst>
</file>

<file path=ppt/tags/tag173.xml><?xml version="1.0" encoding="utf-8"?>
<p:tagLst xmlns:a="http://schemas.openxmlformats.org/drawingml/2006/main" xmlns:r="http://schemas.openxmlformats.org/officeDocument/2006/relationships" xmlns:p="http://schemas.openxmlformats.org/presentationml/2006/main">
  <p:tag name="EE4P_AGENDAWIZARD" val="item_98396063-4762-4875-ab1e-3f3e5a302b5b_PageNo"/>
  <p:tag name="EE4P_AGENDAWIZARD_PROPERTIES" val="904.8554/244.7642/8.45685/31.50472"/>
  <p:tag name="EE4P_AGENDAWIZARD_CONTENT" val="/48"/>
</p:tagLst>
</file>

<file path=ppt/tags/tag174.xml><?xml version="1.0" encoding="utf-8"?>
<p:tagLst xmlns:a="http://schemas.openxmlformats.org/drawingml/2006/main" xmlns:r="http://schemas.openxmlformats.org/officeDocument/2006/relationships" xmlns:p="http://schemas.openxmlformats.org/presentationml/2006/main">
  <p:tag name="EE4P_AGENDAWIZARD" val="item_98396063-4762-4875-ab1e-3f3e5a302b5b_Topic"/>
  <p:tag name="EE4P_AGENDAWIZARD_CONTENT" val="/Depth Fusion"/>
  <p:tag name="EE4P_AGENDAWIZARD_PROPERTIES" val="77.00465/244.7642/194.0013/31.50472"/>
</p:tagLst>
</file>

<file path=ppt/tags/tag175.xml><?xml version="1.0" encoding="utf-8"?>
<p:tagLst xmlns:a="http://schemas.openxmlformats.org/drawingml/2006/main" xmlns:r="http://schemas.openxmlformats.org/officeDocument/2006/relationships" xmlns:p="http://schemas.openxmlformats.org/presentationml/2006/main">
  <p:tag name="EE4P_AGENDAWIZARD" val="item_98396063-4762-4875-ab1e-3f3e5a302b5b_ItemNo"/>
  <p:tag name="EE4P_AGENDAWIZARD_CONTENT" val="/4"/>
  <p:tag name="EE4P_AGENDAWIZARD_PROPERTIES" val="40.49992/244.7642/31.50472/31.50472"/>
</p:tagLst>
</file>

<file path=ppt/tags/tag176.xml><?xml version="1.0" encoding="utf-8"?>
<p:tagLst xmlns:a="http://schemas.openxmlformats.org/drawingml/2006/main" xmlns:r="http://schemas.openxmlformats.org/officeDocument/2006/relationships" xmlns:p="http://schemas.openxmlformats.org/presentationml/2006/main">
  <p:tag name="EE4P_AGENDAWIZARD" val="item_f315729b-e58f-410a-bf73-858f7a14bcef_PageNo"/>
  <p:tag name="EE4P_AGENDAWIZARD_PROPERTIES" val="904.8554/208.2594/8.45685/31.50472"/>
  <p:tag name="EE4P_AGENDAWIZARD_CONTENT" val="/37"/>
</p:tagLst>
</file>

<file path=ppt/tags/tag177.xml><?xml version="1.0" encoding="utf-8"?>
<p:tagLst xmlns:a="http://schemas.openxmlformats.org/drawingml/2006/main" xmlns:r="http://schemas.openxmlformats.org/officeDocument/2006/relationships" xmlns:p="http://schemas.openxmlformats.org/presentationml/2006/main">
  <p:tag name="EE4P_AGENDAWIZARD" val="item_f315729b-e58f-410a-bf73-858f7a14bcef_Topic"/>
  <p:tag name="EE4P_AGENDAWIZARD_CONTENT" val="/Plane Sweep"/>
  <p:tag name="EE4P_AGENDAWIZARD_PROPERTIES" val="77.00465/208.2594/194.0013/31.50472"/>
</p:tagLst>
</file>

<file path=ppt/tags/tag178.xml><?xml version="1.0" encoding="utf-8"?>
<p:tagLst xmlns:a="http://schemas.openxmlformats.org/drawingml/2006/main" xmlns:r="http://schemas.openxmlformats.org/officeDocument/2006/relationships" xmlns:p="http://schemas.openxmlformats.org/presentationml/2006/main">
  <p:tag name="EE4P_AGENDAWIZARD" val="item_f315729b-e58f-410a-bf73-858f7a14bcef_ItemNo"/>
  <p:tag name="EE4P_AGENDAWIZARD_CONTENT" val="/3"/>
  <p:tag name="EE4P_AGENDAWIZARD_PROPERTIES" val="40.49992/208.2594/31.50472/31.50472"/>
</p:tagLst>
</file>

<file path=ppt/tags/tag179.xml><?xml version="1.0" encoding="utf-8"?>
<p:tagLst xmlns:a="http://schemas.openxmlformats.org/drawingml/2006/main" xmlns:r="http://schemas.openxmlformats.org/officeDocument/2006/relationships" xmlns:p="http://schemas.openxmlformats.org/presentationml/2006/main">
  <p:tag name="EE4P_AGENDAWIZARD" val="item_e59f1fcb-52ea-47bc-9e48-94dfad786789_Element"/>
</p:tagLst>
</file>

<file path=ppt/tags/tag18.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Topic"/>
  <p:tag name="EE4P_AGENDAWIZARD_CONTENT" val="/Preliminaries"/>
  <p:tag name="EE4P_AGENDAWIZARD_PROPERTIES" val="77.00465/171.7547/285.9168/31.50472"/>
</p:tagLst>
</file>

<file path=ppt/tags/tag180.xml><?xml version="1.0" encoding="utf-8"?>
<p:tagLst xmlns:a="http://schemas.openxmlformats.org/drawingml/2006/main" xmlns:r="http://schemas.openxmlformats.org/officeDocument/2006/relationships" xmlns:p="http://schemas.openxmlformats.org/presentationml/2006/main">
  <p:tag name="EE4P_AGENDAWIZARD" val="item_e59f1fcb-52ea-47bc-9e48-94dfad786789_PageNo"/>
  <p:tag name="EE4P_AGENDAWIZARD_PROPERTIES" val="904.8554/171.7547/8.45685/31.50472"/>
  <p:tag name="EE4P_AGENDAWIZARD_CONTENT" val="/34"/>
</p:tagLst>
</file>

<file path=ppt/tags/tag181.xml><?xml version="1.0" encoding="utf-8"?>
<p:tagLst xmlns:a="http://schemas.openxmlformats.org/drawingml/2006/main" xmlns:r="http://schemas.openxmlformats.org/officeDocument/2006/relationships" xmlns:p="http://schemas.openxmlformats.org/presentationml/2006/main">
  <p:tag name="EE4P_AGENDAWIZARD" val="item_e59f1fcb-52ea-47bc-9e48-94dfad786789_Topic"/>
  <p:tag name="EE4P_AGENDAWIZARD_CONTENT" val="/View Selection"/>
  <p:tag name="EE4P_AGENDAWIZARD_PROPERTIES" val="77.00465/171.7547/194.0013/31.50472"/>
</p:tagLst>
</file>

<file path=ppt/tags/tag182.xml><?xml version="1.0" encoding="utf-8"?>
<p:tagLst xmlns:a="http://schemas.openxmlformats.org/drawingml/2006/main" xmlns:r="http://schemas.openxmlformats.org/officeDocument/2006/relationships" xmlns:p="http://schemas.openxmlformats.org/presentationml/2006/main">
  <p:tag name="EE4P_AGENDAWIZARD" val="item_e59f1fcb-52ea-47bc-9e48-94dfad786789_ItemNo"/>
  <p:tag name="EE4P_AGENDAWIZARD_CONTENT" val="/2"/>
  <p:tag name="EE4P_AGENDAWIZARD_PROPERTIES" val="40.49992/171.7547/31.50472/31.50472"/>
</p:tagLst>
</file>

<file path=ppt/tags/tag183.xml><?xml version="1.0" encoding="utf-8"?>
<p:tagLst xmlns:a="http://schemas.openxmlformats.org/drawingml/2006/main" xmlns:r="http://schemas.openxmlformats.org/officeDocument/2006/relationships" xmlns:p="http://schemas.openxmlformats.org/presentationml/2006/main">
  <p:tag name="EE4P_AGENDAWIZARD" val="item_5b94bc02-f5dc-42eb-89f9-41d9c1c063eb_PageNo"/>
  <p:tag name="EE4P_AGENDAWIZARD_PROPERTIES" val="904.8554/135.25/8.45685/31.50472"/>
  <p:tag name="EE4P_AGENDAWIZARD_CONTENT" val="/15"/>
</p:tagLst>
</file>

<file path=ppt/tags/tag184.xml><?xml version="1.0" encoding="utf-8"?>
<p:tagLst xmlns:a="http://schemas.openxmlformats.org/drawingml/2006/main" xmlns:r="http://schemas.openxmlformats.org/officeDocument/2006/relationships" xmlns:p="http://schemas.openxmlformats.org/presentationml/2006/main">
  <p:tag name="EE4P_AGENDAWIZARD" val="item_5b94bc02-f5dc-42eb-89f9-41d9c1c063eb_Topic"/>
  <p:tag name="EE4P_AGENDAWIZARD_CONTENT" val="/Camera Calibration"/>
  <p:tag name="EE4P_AGENDAWIZARD_PROPERTIES" val="77.00465/135.25/194.0013/31.50472"/>
</p:tagLst>
</file>

<file path=ppt/tags/tag185.xml><?xml version="1.0" encoding="utf-8"?>
<p:tagLst xmlns:a="http://schemas.openxmlformats.org/drawingml/2006/main" xmlns:r="http://schemas.openxmlformats.org/officeDocument/2006/relationships" xmlns:p="http://schemas.openxmlformats.org/presentationml/2006/main">
  <p:tag name="EE4P_AGENDAWIZARD" val="item_5b94bc02-f5dc-42eb-89f9-41d9c1c063eb_ItemNo"/>
  <p:tag name="EE4P_AGENDAWIZARD_CONTENT" val="/1"/>
  <p:tag name="EE4P_AGENDAWIZARD_PROPERTIES" val="40.49992/135.25/31.50472/31.50472"/>
</p:tagLst>
</file>

<file path=ppt/tags/tag186.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8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8.xml><?xml version="1.0" encoding="utf-8"?>
<p:tagLst xmlns:a="http://schemas.openxmlformats.org/drawingml/2006/main" xmlns:r="http://schemas.openxmlformats.org/officeDocument/2006/relationships" xmlns:p="http://schemas.openxmlformats.org/presentationml/2006/main">
  <p:tag name="EE4P_TEMPLATESTYLE" val="5"/>
</p:tagLst>
</file>

<file path=ppt/tags/tag18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ItemNo"/>
  <p:tag name="EE4P_AGENDAWIZARD_CONTENT" val="/2"/>
  <p:tag name="EE4P_AGENDAWIZARD_PROPERTIES" val="40.49992/171.7547/31.50472/31.50472"/>
</p:tagLst>
</file>

<file path=ppt/tags/tag190.xml><?xml version="1.0" encoding="utf-8"?>
<p:tagLst xmlns:a="http://schemas.openxmlformats.org/drawingml/2006/main" xmlns:r="http://schemas.openxmlformats.org/officeDocument/2006/relationships" xmlns:p="http://schemas.openxmlformats.org/presentationml/2006/main">
  <p:tag name="EE4P_TEMPLATESTYLE" val="5"/>
</p:tagLst>
</file>

<file path=ppt/tags/tag191.xml><?xml version="1.0" encoding="utf-8"?>
<p:tagLst xmlns:a="http://schemas.openxmlformats.org/drawingml/2006/main" xmlns:r="http://schemas.openxmlformats.org/officeDocument/2006/relationships" xmlns:p="http://schemas.openxmlformats.org/presentationml/2006/main">
  <p:tag name="EE4P_TEMPLATESTYLE" val="5"/>
</p:tagLst>
</file>

<file path=ppt/tags/tag192.xml><?xml version="1.0" encoding="utf-8"?>
<p:tagLst xmlns:a="http://schemas.openxmlformats.org/drawingml/2006/main" xmlns:r="http://schemas.openxmlformats.org/officeDocument/2006/relationships" xmlns:p="http://schemas.openxmlformats.org/presentationml/2006/main">
  <p:tag name="EE4P_TEMPLATESTYLE" val="5"/>
</p:tagLst>
</file>

<file path=ppt/tags/tag193.xml><?xml version="1.0" encoding="utf-8"?>
<p:tagLst xmlns:a="http://schemas.openxmlformats.org/drawingml/2006/main" xmlns:r="http://schemas.openxmlformats.org/officeDocument/2006/relationships" xmlns:p="http://schemas.openxmlformats.org/presentationml/2006/main">
  <p:tag name="EE4P_TEMPLATESTYLE" val="3"/>
</p:tagLst>
</file>

<file path=ppt/tags/tag194.xml><?xml version="1.0" encoding="utf-8"?>
<p:tagLst xmlns:a="http://schemas.openxmlformats.org/drawingml/2006/main" xmlns:r="http://schemas.openxmlformats.org/officeDocument/2006/relationships" xmlns:p="http://schemas.openxmlformats.org/presentationml/2006/main">
  <p:tag name="EE4P_TEMPLATESTYLE" val="3"/>
</p:tagLst>
</file>

<file path=ppt/tags/tag195.xml><?xml version="1.0" encoding="utf-8"?>
<p:tagLst xmlns:a="http://schemas.openxmlformats.org/drawingml/2006/main" xmlns:r="http://schemas.openxmlformats.org/officeDocument/2006/relationships" xmlns:p="http://schemas.openxmlformats.org/presentationml/2006/main">
  <p:tag name="EE4P_TEMPLATESTYLE" val="3"/>
</p:tagLst>
</file>

<file path=ppt/tags/tag196.xml><?xml version="1.0" encoding="utf-8"?>
<p:tagLst xmlns:a="http://schemas.openxmlformats.org/drawingml/2006/main" xmlns:r="http://schemas.openxmlformats.org/officeDocument/2006/relationships" xmlns:p="http://schemas.openxmlformats.org/presentationml/2006/main">
  <p:tag name="EE4P_SLIDEID" val="f315729b-e58f-410a-bf73-858f7a14bcef"/>
</p:tagLst>
</file>

<file path=ppt/tags/tag197.xml><?xml version="1.0" encoding="utf-8"?>
<p:tagLst xmlns:a="http://schemas.openxmlformats.org/drawingml/2006/main" xmlns:r="http://schemas.openxmlformats.org/officeDocument/2006/relationships" xmlns:p="http://schemas.openxmlformats.org/presentationml/2006/main">
  <p:tag name="EE4P_AGENDAWIZARD" val="item_6f92aa67-2a61-49d5-824e-4ac4a7570df0_PageNo"/>
  <p:tag name="EE4P_AGENDAWIZARD_PROPERTIES" val="904.8554/317.7736/8.45685/31.50472"/>
  <p:tag name="EE4P_AGENDAWIZARD_CONTENT" val="/55"/>
</p:tagLst>
</file>

<file path=ppt/tags/tag198.xml><?xml version="1.0" encoding="utf-8"?>
<p:tagLst xmlns:a="http://schemas.openxmlformats.org/drawingml/2006/main" xmlns:r="http://schemas.openxmlformats.org/officeDocument/2006/relationships" xmlns:p="http://schemas.openxmlformats.org/presentationml/2006/main">
  <p:tag name="EE4P_AGENDAWIZARD" val="item_6f92aa67-2a61-49d5-824e-4ac4a7570df0_Topic"/>
  <p:tag name="EE4P_AGENDAWIZARD_CONTENT" val="/Evaluation Metrics"/>
  <p:tag name="EE4P_AGENDAWIZARD_PROPERTIES" val="77.00465/317.7736/194.0013/31.50472"/>
</p:tagLst>
</file>

<file path=ppt/tags/tag199.xml><?xml version="1.0" encoding="utf-8"?>
<p:tagLst xmlns:a="http://schemas.openxmlformats.org/drawingml/2006/main" xmlns:r="http://schemas.openxmlformats.org/officeDocument/2006/relationships" xmlns:p="http://schemas.openxmlformats.org/presentationml/2006/main">
  <p:tag name="EE4P_AGENDAWIZARD" val="item_6f92aa67-2a61-49d5-824e-4ac4a7570df0_ItemNo"/>
  <p:tag name="EE4P_AGENDAWIZARD_CONTENT" val="/6"/>
  <p:tag name="EE4P_AGENDAWIZARD_PROPERTIES" val="40.49992/317.7736/31.50472/31.50472"/>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PageNo"/>
  <p:tag name="EE4P_AGENDAWIZARD_PROPERTIES" val="904.8554/135.25/8.45685/31.50472"/>
  <p:tag name="EE4P_AGENDAWIZARD_CONTENT" val="/4"/>
</p:tagLst>
</file>

<file path=ppt/tags/tag200.xml><?xml version="1.0" encoding="utf-8"?>
<p:tagLst xmlns:a="http://schemas.openxmlformats.org/drawingml/2006/main" xmlns:r="http://schemas.openxmlformats.org/officeDocument/2006/relationships" xmlns:p="http://schemas.openxmlformats.org/presentationml/2006/main">
  <p:tag name="EE4P_AGENDAWIZARD" val="item_044a94fc-c2b1-4232-9fbe-12ab8fff60ef_PageNo"/>
  <p:tag name="EE4P_AGENDAWIZARD_PROPERTIES" val="904.8554/281.2689/8.45685/31.50472"/>
  <p:tag name="EE4P_AGENDAWIZARD_CONTENT" val="/52"/>
</p:tagLst>
</file>

<file path=ppt/tags/tag201.xml><?xml version="1.0" encoding="utf-8"?>
<p:tagLst xmlns:a="http://schemas.openxmlformats.org/drawingml/2006/main" xmlns:r="http://schemas.openxmlformats.org/officeDocument/2006/relationships" xmlns:p="http://schemas.openxmlformats.org/presentationml/2006/main">
  <p:tag name="EE4P_AGENDAWIZARD" val="item_044a94fc-c2b1-4232-9fbe-12ab8fff60ef_Topic"/>
  <p:tag name="EE4P_AGENDAWIZARD_CONTENT" val="/Datasets and Benchmarks"/>
  <p:tag name="EE4P_AGENDAWIZARD_PROPERTIES" val="77.00465/281.2689/194.0013/31.50472"/>
</p:tagLst>
</file>

<file path=ppt/tags/tag202.xml><?xml version="1.0" encoding="utf-8"?>
<p:tagLst xmlns:a="http://schemas.openxmlformats.org/drawingml/2006/main" xmlns:r="http://schemas.openxmlformats.org/officeDocument/2006/relationships" xmlns:p="http://schemas.openxmlformats.org/presentationml/2006/main">
  <p:tag name="EE4P_AGENDAWIZARD" val="item_044a94fc-c2b1-4232-9fbe-12ab8fff60ef_ItemNo"/>
  <p:tag name="EE4P_AGENDAWIZARD_CONTENT" val="/5"/>
  <p:tag name="EE4P_AGENDAWIZARD_PROPERTIES" val="40.49992/281.2689/31.50472/31.50472"/>
</p:tagLst>
</file>

<file path=ppt/tags/tag203.xml><?xml version="1.0" encoding="utf-8"?>
<p:tagLst xmlns:a="http://schemas.openxmlformats.org/drawingml/2006/main" xmlns:r="http://schemas.openxmlformats.org/officeDocument/2006/relationships" xmlns:p="http://schemas.openxmlformats.org/presentationml/2006/main">
  <p:tag name="EE4P_AGENDAWIZARD" val="item_98396063-4762-4875-ab1e-3f3e5a302b5b_PageNo"/>
  <p:tag name="EE4P_AGENDAWIZARD_PROPERTIES" val="904.8554/244.7642/8.45685/31.50472"/>
  <p:tag name="EE4P_AGENDAWIZARD_CONTENT" val="/48"/>
</p:tagLst>
</file>

<file path=ppt/tags/tag204.xml><?xml version="1.0" encoding="utf-8"?>
<p:tagLst xmlns:a="http://schemas.openxmlformats.org/drawingml/2006/main" xmlns:r="http://schemas.openxmlformats.org/officeDocument/2006/relationships" xmlns:p="http://schemas.openxmlformats.org/presentationml/2006/main">
  <p:tag name="EE4P_AGENDAWIZARD" val="item_98396063-4762-4875-ab1e-3f3e5a302b5b_Topic"/>
  <p:tag name="EE4P_AGENDAWIZARD_CONTENT" val="/Depth Fusion"/>
  <p:tag name="EE4P_AGENDAWIZARD_PROPERTIES" val="77.00465/244.7642/194.0013/31.50472"/>
</p:tagLst>
</file>

<file path=ppt/tags/tag205.xml><?xml version="1.0" encoding="utf-8"?>
<p:tagLst xmlns:a="http://schemas.openxmlformats.org/drawingml/2006/main" xmlns:r="http://schemas.openxmlformats.org/officeDocument/2006/relationships" xmlns:p="http://schemas.openxmlformats.org/presentationml/2006/main">
  <p:tag name="EE4P_AGENDAWIZARD" val="item_98396063-4762-4875-ab1e-3f3e5a302b5b_ItemNo"/>
  <p:tag name="EE4P_AGENDAWIZARD_CONTENT" val="/4"/>
  <p:tag name="EE4P_AGENDAWIZARD_PROPERTIES" val="40.49992/244.7642/31.50472/31.50472"/>
</p:tagLst>
</file>

<file path=ppt/tags/tag206.xml><?xml version="1.0" encoding="utf-8"?>
<p:tagLst xmlns:a="http://schemas.openxmlformats.org/drawingml/2006/main" xmlns:r="http://schemas.openxmlformats.org/officeDocument/2006/relationships" xmlns:p="http://schemas.openxmlformats.org/presentationml/2006/main">
  <p:tag name="EE4P_AGENDAWIZARD" val="item_f315729b-e58f-410a-bf73-858f7a14bcef_Element"/>
</p:tagLst>
</file>

<file path=ppt/tags/tag207.xml><?xml version="1.0" encoding="utf-8"?>
<p:tagLst xmlns:a="http://schemas.openxmlformats.org/drawingml/2006/main" xmlns:r="http://schemas.openxmlformats.org/officeDocument/2006/relationships" xmlns:p="http://schemas.openxmlformats.org/presentationml/2006/main">
  <p:tag name="EE4P_AGENDAWIZARD" val="item_f315729b-e58f-410a-bf73-858f7a14bcef_PageNo"/>
  <p:tag name="EE4P_AGENDAWIZARD_PROPERTIES" val="904.8554/208.2594/8.45685/31.50472"/>
  <p:tag name="EE4P_AGENDAWIZARD_CONTENT" val="/37"/>
</p:tagLst>
</file>

<file path=ppt/tags/tag208.xml><?xml version="1.0" encoding="utf-8"?>
<p:tagLst xmlns:a="http://schemas.openxmlformats.org/drawingml/2006/main" xmlns:r="http://schemas.openxmlformats.org/officeDocument/2006/relationships" xmlns:p="http://schemas.openxmlformats.org/presentationml/2006/main">
  <p:tag name="EE4P_AGENDAWIZARD" val="item_f315729b-e58f-410a-bf73-858f7a14bcef_Topic"/>
  <p:tag name="EE4P_AGENDAWIZARD_CONTENT" val="/Plane Sweep"/>
  <p:tag name="EE4P_AGENDAWIZARD_PROPERTIES" val="77.00465/208.2594/194.0013/31.50472"/>
</p:tagLst>
</file>

<file path=ppt/tags/tag209.xml><?xml version="1.0" encoding="utf-8"?>
<p:tagLst xmlns:a="http://schemas.openxmlformats.org/drawingml/2006/main" xmlns:r="http://schemas.openxmlformats.org/officeDocument/2006/relationships" xmlns:p="http://schemas.openxmlformats.org/presentationml/2006/main">
  <p:tag name="EE4P_AGENDAWIZARD" val="item_f315729b-e58f-410a-bf73-858f7a14bcef_ItemNo"/>
  <p:tag name="EE4P_AGENDAWIZARD_CONTENT" val="/3"/>
  <p:tag name="EE4P_AGENDAWIZARD_PROPERTIES" val="40.49992/208.2594/31.50472/31.50472"/>
</p:tagLst>
</file>

<file path=ppt/tags/tag21.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Topic"/>
  <p:tag name="EE4P_AGENDAWIZARD_CONTENT" val="/Introduction"/>
  <p:tag name="EE4P_AGENDAWIZARD_PROPERTIES" val="77.00465/135.25/285.9168/31.50472"/>
</p:tagLst>
</file>

<file path=ppt/tags/tag210.xml><?xml version="1.0" encoding="utf-8"?>
<p:tagLst xmlns:a="http://schemas.openxmlformats.org/drawingml/2006/main" xmlns:r="http://schemas.openxmlformats.org/officeDocument/2006/relationships" xmlns:p="http://schemas.openxmlformats.org/presentationml/2006/main">
  <p:tag name="EE4P_AGENDAWIZARD" val="item_e59f1fcb-52ea-47bc-9e48-94dfad786789_PageNo"/>
  <p:tag name="EE4P_AGENDAWIZARD_PROPERTIES" val="904.8554/171.7547/8.45685/31.50472"/>
  <p:tag name="EE4P_AGENDAWIZARD_CONTENT" val="/34"/>
</p:tagLst>
</file>

<file path=ppt/tags/tag211.xml><?xml version="1.0" encoding="utf-8"?>
<p:tagLst xmlns:a="http://schemas.openxmlformats.org/drawingml/2006/main" xmlns:r="http://schemas.openxmlformats.org/officeDocument/2006/relationships" xmlns:p="http://schemas.openxmlformats.org/presentationml/2006/main">
  <p:tag name="EE4P_AGENDAWIZARD" val="item_e59f1fcb-52ea-47bc-9e48-94dfad786789_Topic"/>
  <p:tag name="EE4P_AGENDAWIZARD_CONTENT" val="/View Selection"/>
  <p:tag name="EE4P_AGENDAWIZARD_PROPERTIES" val="77.00465/171.7547/194.0013/31.50472"/>
</p:tagLst>
</file>

<file path=ppt/tags/tag212.xml><?xml version="1.0" encoding="utf-8"?>
<p:tagLst xmlns:a="http://schemas.openxmlformats.org/drawingml/2006/main" xmlns:r="http://schemas.openxmlformats.org/officeDocument/2006/relationships" xmlns:p="http://schemas.openxmlformats.org/presentationml/2006/main">
  <p:tag name="EE4P_AGENDAWIZARD" val="item_e59f1fcb-52ea-47bc-9e48-94dfad786789_ItemNo"/>
  <p:tag name="EE4P_AGENDAWIZARD_CONTENT" val="/2"/>
  <p:tag name="EE4P_AGENDAWIZARD_PROPERTIES" val="40.49992/171.7547/31.50472/31.50472"/>
</p:tagLst>
</file>

<file path=ppt/tags/tag213.xml><?xml version="1.0" encoding="utf-8"?>
<p:tagLst xmlns:a="http://schemas.openxmlformats.org/drawingml/2006/main" xmlns:r="http://schemas.openxmlformats.org/officeDocument/2006/relationships" xmlns:p="http://schemas.openxmlformats.org/presentationml/2006/main">
  <p:tag name="EE4P_AGENDAWIZARD" val="item_5b94bc02-f5dc-42eb-89f9-41d9c1c063eb_PageNo"/>
  <p:tag name="EE4P_AGENDAWIZARD_PROPERTIES" val="904.8554/135.25/8.45685/31.50472"/>
  <p:tag name="EE4P_AGENDAWIZARD_CONTENT" val="/15"/>
</p:tagLst>
</file>

<file path=ppt/tags/tag214.xml><?xml version="1.0" encoding="utf-8"?>
<p:tagLst xmlns:a="http://schemas.openxmlformats.org/drawingml/2006/main" xmlns:r="http://schemas.openxmlformats.org/officeDocument/2006/relationships" xmlns:p="http://schemas.openxmlformats.org/presentationml/2006/main">
  <p:tag name="EE4P_AGENDAWIZARD" val="item_5b94bc02-f5dc-42eb-89f9-41d9c1c063eb_Topic"/>
  <p:tag name="EE4P_AGENDAWIZARD_CONTENT" val="/Camera Calibration"/>
  <p:tag name="EE4P_AGENDAWIZARD_PROPERTIES" val="77.00465/135.25/194.0013/31.50472"/>
</p:tagLst>
</file>

<file path=ppt/tags/tag215.xml><?xml version="1.0" encoding="utf-8"?>
<p:tagLst xmlns:a="http://schemas.openxmlformats.org/drawingml/2006/main" xmlns:r="http://schemas.openxmlformats.org/officeDocument/2006/relationships" xmlns:p="http://schemas.openxmlformats.org/presentationml/2006/main">
  <p:tag name="EE4P_AGENDAWIZARD" val="item_5b94bc02-f5dc-42eb-89f9-41d9c1c063eb_ItemNo"/>
  <p:tag name="EE4P_AGENDAWIZARD_CONTENT" val="/1"/>
  <p:tag name="EE4P_AGENDAWIZARD_PROPERTIES" val="40.49992/135.25/31.50472/31.50472"/>
</p:tagLst>
</file>

<file path=ppt/tags/tag216.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8.xml><?xml version="1.0" encoding="utf-8"?>
<p:tagLst xmlns:a="http://schemas.openxmlformats.org/drawingml/2006/main" xmlns:r="http://schemas.openxmlformats.org/officeDocument/2006/relationships" xmlns:p="http://schemas.openxmlformats.org/presentationml/2006/main">
  <p:tag name="EE4P_TEMPLATESTYLE" val="5"/>
</p:tagLst>
</file>

<file path=ppt/tags/tag2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ItemNo"/>
  <p:tag name="EE4P_AGENDAWIZARD_CONTENT" val="/1"/>
  <p:tag name="EE4P_AGENDAWIZARD_PROPERTIES" val="40.49992/135.25/31.50472/31.50472"/>
</p:tagLst>
</file>

<file path=ppt/tags/tag220.xml><?xml version="1.0" encoding="utf-8"?>
<p:tagLst xmlns:a="http://schemas.openxmlformats.org/drawingml/2006/main" xmlns:r="http://schemas.openxmlformats.org/officeDocument/2006/relationships" xmlns:p="http://schemas.openxmlformats.org/presentationml/2006/main">
  <p:tag name="EE4P_TEMPLATESTYLE" val="5"/>
</p:tagLst>
</file>

<file path=ppt/tags/tag2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2.xml><?xml version="1.0" encoding="utf-8"?>
<p:tagLst xmlns:a="http://schemas.openxmlformats.org/drawingml/2006/main" xmlns:r="http://schemas.openxmlformats.org/officeDocument/2006/relationships" xmlns:p="http://schemas.openxmlformats.org/presentationml/2006/main">
  <p:tag name="EE4P_TEMPLATESTYLE" val="5"/>
</p:tagLst>
</file>

<file path=ppt/tags/tag2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4.xml><?xml version="1.0" encoding="utf-8"?>
<p:tagLst xmlns:a="http://schemas.openxmlformats.org/drawingml/2006/main" xmlns:r="http://schemas.openxmlformats.org/officeDocument/2006/relationships" xmlns:p="http://schemas.openxmlformats.org/presentationml/2006/main">
  <p:tag name="EE4P_TEMPLATESTYLE" val="5"/>
</p:tagLst>
</file>

<file path=ppt/tags/tag2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6.xml><?xml version="1.0" encoding="utf-8"?>
<p:tagLst xmlns:a="http://schemas.openxmlformats.org/drawingml/2006/main" xmlns:r="http://schemas.openxmlformats.org/officeDocument/2006/relationships" xmlns:p="http://schemas.openxmlformats.org/presentationml/2006/main">
  <p:tag name="EE4P_TEMPLATESTYLE" val="5"/>
</p:tagLst>
</file>

<file path=ppt/tags/tag2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8.xml><?xml version="1.0" encoding="utf-8"?>
<p:tagLst xmlns:a="http://schemas.openxmlformats.org/drawingml/2006/main" xmlns:r="http://schemas.openxmlformats.org/officeDocument/2006/relationships" xmlns:p="http://schemas.openxmlformats.org/presentationml/2006/main">
  <p:tag name="EE4P_TEMPLATESTYLE" val="5"/>
</p:tagLst>
</file>

<file path=ppt/tags/tag229.xml><?xml version="1.0" encoding="utf-8"?>
<p:tagLst xmlns:a="http://schemas.openxmlformats.org/drawingml/2006/main" xmlns:r="http://schemas.openxmlformats.org/officeDocument/2006/relationships" xmlns:p="http://schemas.openxmlformats.org/presentationml/2006/main">
  <p:tag name="EE4P_TEMPLATESTYLE" val="5"/>
</p:tagLst>
</file>

<file path=ppt/tags/tag23.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1.xml><?xml version="1.0" encoding="utf-8"?>
<p:tagLst xmlns:a="http://schemas.openxmlformats.org/drawingml/2006/main" xmlns:r="http://schemas.openxmlformats.org/officeDocument/2006/relationships" xmlns:p="http://schemas.openxmlformats.org/presentationml/2006/main">
  <p:tag name="EE4P_TEMPLATESTYLE" val="5"/>
</p:tagLst>
</file>

<file path=ppt/tags/tag232.xml><?xml version="1.0" encoding="utf-8"?>
<p:tagLst xmlns:a="http://schemas.openxmlformats.org/drawingml/2006/main" xmlns:r="http://schemas.openxmlformats.org/officeDocument/2006/relationships" xmlns:p="http://schemas.openxmlformats.org/presentationml/2006/main">
  <p:tag name="EE4P_TEMPLATESTYLE" val="5"/>
</p:tagLst>
</file>

<file path=ppt/tags/tag233.xml><?xml version="1.0" encoding="utf-8"?>
<p:tagLst xmlns:a="http://schemas.openxmlformats.org/drawingml/2006/main" xmlns:r="http://schemas.openxmlformats.org/officeDocument/2006/relationships" xmlns:p="http://schemas.openxmlformats.org/presentationml/2006/main">
  <p:tag name="EE4P_TEMPLATESTYLE" val="5"/>
</p:tagLst>
</file>

<file path=ppt/tags/tag234.xml><?xml version="1.0" encoding="utf-8"?>
<p:tagLst xmlns:a="http://schemas.openxmlformats.org/drawingml/2006/main" xmlns:r="http://schemas.openxmlformats.org/officeDocument/2006/relationships" xmlns:p="http://schemas.openxmlformats.org/presentationml/2006/main">
  <p:tag name="EE4P_TEMPLATESTYLE" val="5"/>
</p:tagLst>
</file>

<file path=ppt/tags/tag2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6.xml><?xml version="1.0" encoding="utf-8"?>
<p:tagLst xmlns:a="http://schemas.openxmlformats.org/drawingml/2006/main" xmlns:r="http://schemas.openxmlformats.org/officeDocument/2006/relationships" xmlns:p="http://schemas.openxmlformats.org/presentationml/2006/main">
  <p:tag name="EE4P_TEMPLATESTYLE" val="5"/>
</p:tagLst>
</file>

<file path=ppt/tags/tag2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8.xml><?xml version="1.0" encoding="utf-8"?>
<p:tagLst xmlns:a="http://schemas.openxmlformats.org/drawingml/2006/main" xmlns:r="http://schemas.openxmlformats.org/officeDocument/2006/relationships" xmlns:p="http://schemas.openxmlformats.org/presentationml/2006/main">
  <p:tag name="EE4P_TEMPLATESTYLE" val="5"/>
</p:tagLst>
</file>

<file path=ppt/tags/tag239.xml><?xml version="1.0" encoding="utf-8"?>
<p:tagLst xmlns:a="http://schemas.openxmlformats.org/drawingml/2006/main" xmlns:r="http://schemas.openxmlformats.org/officeDocument/2006/relationships" xmlns:p="http://schemas.openxmlformats.org/presentationml/2006/main">
  <p:tag name="EE4P_TEMPLATESTYLE" val="5"/>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1.xml><?xml version="1.0" encoding="utf-8"?>
<p:tagLst xmlns:a="http://schemas.openxmlformats.org/drawingml/2006/main" xmlns:r="http://schemas.openxmlformats.org/officeDocument/2006/relationships" xmlns:p="http://schemas.openxmlformats.org/presentationml/2006/main">
  <p:tag name="EE4P_TEMPLATESTYLE" val="5"/>
</p:tagLst>
</file>

<file path=ppt/tags/tag242.xml><?xml version="1.0" encoding="utf-8"?>
<p:tagLst xmlns:a="http://schemas.openxmlformats.org/drawingml/2006/main" xmlns:r="http://schemas.openxmlformats.org/officeDocument/2006/relationships" xmlns:p="http://schemas.openxmlformats.org/presentationml/2006/main">
  <p:tag name="EE4P_SLIDEID" val="98396063-4762-4875-ab1e-3f3e5a302b5b"/>
</p:tagLst>
</file>

<file path=ppt/tags/tag243.xml><?xml version="1.0" encoding="utf-8"?>
<p:tagLst xmlns:a="http://schemas.openxmlformats.org/drawingml/2006/main" xmlns:r="http://schemas.openxmlformats.org/officeDocument/2006/relationships" xmlns:p="http://schemas.openxmlformats.org/presentationml/2006/main">
  <p:tag name="EE4P_AGENDAWIZARD" val="item_6f92aa67-2a61-49d5-824e-4ac4a7570df0_PageNo"/>
  <p:tag name="EE4P_AGENDAWIZARD_PROPERTIES" val="904.8554/317.7736/8.45685/31.50472"/>
  <p:tag name="EE4P_AGENDAWIZARD_CONTENT" val="/55"/>
</p:tagLst>
</file>

<file path=ppt/tags/tag244.xml><?xml version="1.0" encoding="utf-8"?>
<p:tagLst xmlns:a="http://schemas.openxmlformats.org/drawingml/2006/main" xmlns:r="http://schemas.openxmlformats.org/officeDocument/2006/relationships" xmlns:p="http://schemas.openxmlformats.org/presentationml/2006/main">
  <p:tag name="EE4P_AGENDAWIZARD" val="item_6f92aa67-2a61-49d5-824e-4ac4a7570df0_Topic"/>
  <p:tag name="EE4P_AGENDAWIZARD_CONTENT" val="/Evaluation Metrics"/>
  <p:tag name="EE4P_AGENDAWIZARD_PROPERTIES" val="77.00465/317.7736/194.0013/31.50472"/>
</p:tagLst>
</file>

<file path=ppt/tags/tag245.xml><?xml version="1.0" encoding="utf-8"?>
<p:tagLst xmlns:a="http://schemas.openxmlformats.org/drawingml/2006/main" xmlns:r="http://schemas.openxmlformats.org/officeDocument/2006/relationships" xmlns:p="http://schemas.openxmlformats.org/presentationml/2006/main">
  <p:tag name="EE4P_AGENDAWIZARD" val="item_6f92aa67-2a61-49d5-824e-4ac4a7570df0_ItemNo"/>
  <p:tag name="EE4P_AGENDAWIZARD_CONTENT" val="/6"/>
  <p:tag name="EE4P_AGENDAWIZARD_PROPERTIES" val="40.49992/317.7736/31.50472/31.50472"/>
</p:tagLst>
</file>

<file path=ppt/tags/tag246.xml><?xml version="1.0" encoding="utf-8"?>
<p:tagLst xmlns:a="http://schemas.openxmlformats.org/drawingml/2006/main" xmlns:r="http://schemas.openxmlformats.org/officeDocument/2006/relationships" xmlns:p="http://schemas.openxmlformats.org/presentationml/2006/main">
  <p:tag name="EE4P_AGENDAWIZARD" val="item_044a94fc-c2b1-4232-9fbe-12ab8fff60ef_PageNo"/>
  <p:tag name="EE4P_AGENDAWIZARD_PROPERTIES" val="904.8554/281.2689/8.45685/31.50472"/>
  <p:tag name="EE4P_AGENDAWIZARD_CONTENT" val="/52"/>
</p:tagLst>
</file>

<file path=ppt/tags/tag247.xml><?xml version="1.0" encoding="utf-8"?>
<p:tagLst xmlns:a="http://schemas.openxmlformats.org/drawingml/2006/main" xmlns:r="http://schemas.openxmlformats.org/officeDocument/2006/relationships" xmlns:p="http://schemas.openxmlformats.org/presentationml/2006/main">
  <p:tag name="EE4P_AGENDAWIZARD" val="item_044a94fc-c2b1-4232-9fbe-12ab8fff60ef_Topic"/>
  <p:tag name="EE4P_AGENDAWIZARD_CONTENT" val="/Datasets and Benchmarks"/>
  <p:tag name="EE4P_AGENDAWIZARD_PROPERTIES" val="77.00465/281.2689/194.0013/31.50472"/>
</p:tagLst>
</file>

<file path=ppt/tags/tag248.xml><?xml version="1.0" encoding="utf-8"?>
<p:tagLst xmlns:a="http://schemas.openxmlformats.org/drawingml/2006/main" xmlns:r="http://schemas.openxmlformats.org/officeDocument/2006/relationships" xmlns:p="http://schemas.openxmlformats.org/presentationml/2006/main">
  <p:tag name="EE4P_AGENDAWIZARD" val="item_044a94fc-c2b1-4232-9fbe-12ab8fff60ef_ItemNo"/>
  <p:tag name="EE4P_AGENDAWIZARD_CONTENT" val="/5"/>
  <p:tag name="EE4P_AGENDAWIZARD_PROPERTIES" val="40.49992/281.2689/31.50472/31.50472"/>
</p:tagLst>
</file>

<file path=ppt/tags/tag249.xml><?xml version="1.0" encoding="utf-8"?>
<p:tagLst xmlns:a="http://schemas.openxmlformats.org/drawingml/2006/main" xmlns:r="http://schemas.openxmlformats.org/officeDocument/2006/relationships" xmlns:p="http://schemas.openxmlformats.org/presentationml/2006/main">
  <p:tag name="EE4P_AGENDAWIZARD" val="item_98396063-4762-4875-ab1e-3f3e5a302b5b_Element"/>
</p:tagLst>
</file>

<file path=ppt/tags/tag25.xml><?xml version="1.0" encoding="utf-8"?>
<p:tagLst xmlns:a="http://schemas.openxmlformats.org/drawingml/2006/main" xmlns:r="http://schemas.openxmlformats.org/officeDocument/2006/relationships" xmlns:p="http://schemas.openxmlformats.org/presentationml/2006/main">
  <p:tag name="EE4P_SLIDEID" val="76084de4-10f5-4c05-946e-d9524c7a6235"/>
</p:tagLst>
</file>

<file path=ppt/tags/tag250.xml><?xml version="1.0" encoding="utf-8"?>
<p:tagLst xmlns:a="http://schemas.openxmlformats.org/drawingml/2006/main" xmlns:r="http://schemas.openxmlformats.org/officeDocument/2006/relationships" xmlns:p="http://schemas.openxmlformats.org/presentationml/2006/main">
  <p:tag name="EE4P_AGENDAWIZARD" val="item_98396063-4762-4875-ab1e-3f3e5a302b5b_PageNo"/>
  <p:tag name="EE4P_AGENDAWIZARD_PROPERTIES" val="904.8554/244.7642/8.45685/31.50472"/>
  <p:tag name="EE4P_AGENDAWIZARD_CONTENT" val="/48"/>
</p:tagLst>
</file>

<file path=ppt/tags/tag251.xml><?xml version="1.0" encoding="utf-8"?>
<p:tagLst xmlns:a="http://schemas.openxmlformats.org/drawingml/2006/main" xmlns:r="http://schemas.openxmlformats.org/officeDocument/2006/relationships" xmlns:p="http://schemas.openxmlformats.org/presentationml/2006/main">
  <p:tag name="EE4P_AGENDAWIZARD" val="item_98396063-4762-4875-ab1e-3f3e5a302b5b_Topic"/>
  <p:tag name="EE4P_AGENDAWIZARD_CONTENT" val="/Depth Fusion"/>
  <p:tag name="EE4P_AGENDAWIZARD_PROPERTIES" val="77.00465/244.7642/194.0013/31.50472"/>
</p:tagLst>
</file>

<file path=ppt/tags/tag252.xml><?xml version="1.0" encoding="utf-8"?>
<p:tagLst xmlns:a="http://schemas.openxmlformats.org/drawingml/2006/main" xmlns:r="http://schemas.openxmlformats.org/officeDocument/2006/relationships" xmlns:p="http://schemas.openxmlformats.org/presentationml/2006/main">
  <p:tag name="EE4P_AGENDAWIZARD" val="item_98396063-4762-4875-ab1e-3f3e5a302b5b_ItemNo"/>
  <p:tag name="EE4P_AGENDAWIZARD_CONTENT" val="/4"/>
  <p:tag name="EE4P_AGENDAWIZARD_PROPERTIES" val="40.49992/244.7642/31.50472/31.50472"/>
</p:tagLst>
</file>

<file path=ppt/tags/tag253.xml><?xml version="1.0" encoding="utf-8"?>
<p:tagLst xmlns:a="http://schemas.openxmlformats.org/drawingml/2006/main" xmlns:r="http://schemas.openxmlformats.org/officeDocument/2006/relationships" xmlns:p="http://schemas.openxmlformats.org/presentationml/2006/main">
  <p:tag name="EE4P_AGENDAWIZARD" val="item_f315729b-e58f-410a-bf73-858f7a14bcef_PageNo"/>
  <p:tag name="EE4P_AGENDAWIZARD_PROPERTIES" val="904.8554/208.2594/8.45685/31.50472"/>
  <p:tag name="EE4P_AGENDAWIZARD_CONTENT" val="/37"/>
</p:tagLst>
</file>

<file path=ppt/tags/tag254.xml><?xml version="1.0" encoding="utf-8"?>
<p:tagLst xmlns:a="http://schemas.openxmlformats.org/drawingml/2006/main" xmlns:r="http://schemas.openxmlformats.org/officeDocument/2006/relationships" xmlns:p="http://schemas.openxmlformats.org/presentationml/2006/main">
  <p:tag name="EE4P_AGENDAWIZARD" val="item_f315729b-e58f-410a-bf73-858f7a14bcef_Topic"/>
  <p:tag name="EE4P_AGENDAWIZARD_CONTENT" val="/Plane Sweep"/>
  <p:tag name="EE4P_AGENDAWIZARD_PROPERTIES" val="77.00465/208.2594/194.0013/31.50472"/>
</p:tagLst>
</file>

<file path=ppt/tags/tag255.xml><?xml version="1.0" encoding="utf-8"?>
<p:tagLst xmlns:a="http://schemas.openxmlformats.org/drawingml/2006/main" xmlns:r="http://schemas.openxmlformats.org/officeDocument/2006/relationships" xmlns:p="http://schemas.openxmlformats.org/presentationml/2006/main">
  <p:tag name="EE4P_AGENDAWIZARD" val="item_f315729b-e58f-410a-bf73-858f7a14bcef_ItemNo"/>
  <p:tag name="EE4P_AGENDAWIZARD_CONTENT" val="/3"/>
  <p:tag name="EE4P_AGENDAWIZARD_PROPERTIES" val="40.49992/208.2594/31.50472/31.50472"/>
</p:tagLst>
</file>

<file path=ppt/tags/tag256.xml><?xml version="1.0" encoding="utf-8"?>
<p:tagLst xmlns:a="http://schemas.openxmlformats.org/drawingml/2006/main" xmlns:r="http://schemas.openxmlformats.org/officeDocument/2006/relationships" xmlns:p="http://schemas.openxmlformats.org/presentationml/2006/main">
  <p:tag name="EE4P_AGENDAWIZARD" val="item_e59f1fcb-52ea-47bc-9e48-94dfad786789_PageNo"/>
  <p:tag name="EE4P_AGENDAWIZARD_PROPERTIES" val="904.8554/171.7547/8.45685/31.50472"/>
  <p:tag name="EE4P_AGENDAWIZARD_CONTENT" val="/34"/>
</p:tagLst>
</file>

<file path=ppt/tags/tag257.xml><?xml version="1.0" encoding="utf-8"?>
<p:tagLst xmlns:a="http://schemas.openxmlformats.org/drawingml/2006/main" xmlns:r="http://schemas.openxmlformats.org/officeDocument/2006/relationships" xmlns:p="http://schemas.openxmlformats.org/presentationml/2006/main">
  <p:tag name="EE4P_AGENDAWIZARD" val="item_e59f1fcb-52ea-47bc-9e48-94dfad786789_Topic"/>
  <p:tag name="EE4P_AGENDAWIZARD_CONTENT" val="/View Selection"/>
  <p:tag name="EE4P_AGENDAWIZARD_PROPERTIES" val="77.00465/171.7547/194.0013/31.50472"/>
</p:tagLst>
</file>

<file path=ppt/tags/tag258.xml><?xml version="1.0" encoding="utf-8"?>
<p:tagLst xmlns:a="http://schemas.openxmlformats.org/drawingml/2006/main" xmlns:r="http://schemas.openxmlformats.org/officeDocument/2006/relationships" xmlns:p="http://schemas.openxmlformats.org/presentationml/2006/main">
  <p:tag name="EE4P_AGENDAWIZARD" val="item_e59f1fcb-52ea-47bc-9e48-94dfad786789_ItemNo"/>
  <p:tag name="EE4P_AGENDAWIZARD_CONTENT" val="/2"/>
  <p:tag name="EE4P_AGENDAWIZARD_PROPERTIES" val="40.49992/171.7547/31.50472/31.50472"/>
</p:tagLst>
</file>

<file path=ppt/tags/tag259.xml><?xml version="1.0" encoding="utf-8"?>
<p:tagLst xmlns:a="http://schemas.openxmlformats.org/drawingml/2006/main" xmlns:r="http://schemas.openxmlformats.org/officeDocument/2006/relationships" xmlns:p="http://schemas.openxmlformats.org/presentationml/2006/main">
  <p:tag name="EE4P_AGENDAWIZARD" val="item_5b94bc02-f5dc-42eb-89f9-41d9c1c063eb_PageNo"/>
  <p:tag name="EE4P_AGENDAWIZARD_PROPERTIES" val="904.8554/135.25/8.45685/31.50472"/>
  <p:tag name="EE4P_AGENDAWIZARD_CONTENT" val="/15"/>
</p:tagLst>
</file>

<file path=ppt/tags/tag26.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PageNo"/>
  <p:tag name="EE4P_AGENDAWIZARD_PROPERTIES" val="904.8554/317.7736/8.45685/31.50472"/>
  <p:tag name="EE4P_AGENDAWIZARD_CONTENT" val="/143"/>
</p:tagLst>
</file>

<file path=ppt/tags/tag260.xml><?xml version="1.0" encoding="utf-8"?>
<p:tagLst xmlns:a="http://schemas.openxmlformats.org/drawingml/2006/main" xmlns:r="http://schemas.openxmlformats.org/officeDocument/2006/relationships" xmlns:p="http://schemas.openxmlformats.org/presentationml/2006/main">
  <p:tag name="EE4P_AGENDAWIZARD" val="item_5b94bc02-f5dc-42eb-89f9-41d9c1c063eb_Topic"/>
  <p:tag name="EE4P_AGENDAWIZARD_CONTENT" val="/Camera Calibration"/>
  <p:tag name="EE4P_AGENDAWIZARD_PROPERTIES" val="77.00465/135.25/194.0013/31.50472"/>
</p:tagLst>
</file>

<file path=ppt/tags/tag261.xml><?xml version="1.0" encoding="utf-8"?>
<p:tagLst xmlns:a="http://schemas.openxmlformats.org/drawingml/2006/main" xmlns:r="http://schemas.openxmlformats.org/officeDocument/2006/relationships" xmlns:p="http://schemas.openxmlformats.org/presentationml/2006/main">
  <p:tag name="EE4P_AGENDAWIZARD" val="item_5b94bc02-f5dc-42eb-89f9-41d9c1c063eb_ItemNo"/>
  <p:tag name="EE4P_AGENDAWIZARD_CONTENT" val="/1"/>
  <p:tag name="EE4P_AGENDAWIZARD_PROPERTIES" val="40.49992/135.25/31.50472/31.50472"/>
</p:tagLst>
</file>

<file path=ppt/tags/tag262.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6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4.xml><?xml version="1.0" encoding="utf-8"?>
<p:tagLst xmlns:a="http://schemas.openxmlformats.org/drawingml/2006/main" xmlns:r="http://schemas.openxmlformats.org/officeDocument/2006/relationships" xmlns:p="http://schemas.openxmlformats.org/presentationml/2006/main">
  <p:tag name="EE4P_TEMPLATESTYLE" val="5"/>
</p:tagLst>
</file>

<file path=ppt/tags/tag26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6.xml><?xml version="1.0" encoding="utf-8"?>
<p:tagLst xmlns:a="http://schemas.openxmlformats.org/drawingml/2006/main" xmlns:r="http://schemas.openxmlformats.org/officeDocument/2006/relationships" xmlns:p="http://schemas.openxmlformats.org/presentationml/2006/main">
  <p:tag name="EE4P_TEMPLATESTYLE" val="5"/>
</p:tagLst>
</file>

<file path=ppt/tags/tag267.xml><?xml version="1.0" encoding="utf-8"?>
<p:tagLst xmlns:a="http://schemas.openxmlformats.org/drawingml/2006/main" xmlns:r="http://schemas.openxmlformats.org/officeDocument/2006/relationships" xmlns:p="http://schemas.openxmlformats.org/presentationml/2006/main">
  <p:tag name="EE4P_TEMPLATESTYLE" val="5"/>
</p:tagLst>
</file>

<file path=ppt/tags/tag268.xml><?xml version="1.0" encoding="utf-8"?>
<p:tagLst xmlns:a="http://schemas.openxmlformats.org/drawingml/2006/main" xmlns:r="http://schemas.openxmlformats.org/officeDocument/2006/relationships" xmlns:p="http://schemas.openxmlformats.org/presentationml/2006/main">
  <p:tag name="EE4P_TEMPLATESTYLE" val="5"/>
</p:tagLst>
</file>

<file path=ppt/tags/tag26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Topic"/>
  <p:tag name="EE4P_AGENDAWIZARD_CONTENT" val="/Conclusion"/>
  <p:tag name="EE4P_AGENDAWIZARD_PROPERTIES" val="77.00465/317.7736/285.9168/31.50472"/>
</p:tagLst>
</file>

<file path=ppt/tags/tag270.xml><?xml version="1.0" encoding="utf-8"?>
<p:tagLst xmlns:a="http://schemas.openxmlformats.org/drawingml/2006/main" xmlns:r="http://schemas.openxmlformats.org/officeDocument/2006/relationships" xmlns:p="http://schemas.openxmlformats.org/presentationml/2006/main">
  <p:tag name="EE4P_TEMPLATESTYLE" val="5"/>
</p:tagLst>
</file>

<file path=ppt/tags/tag271.xml><?xml version="1.0" encoding="utf-8"?>
<p:tagLst xmlns:a="http://schemas.openxmlformats.org/drawingml/2006/main" xmlns:r="http://schemas.openxmlformats.org/officeDocument/2006/relationships" xmlns:p="http://schemas.openxmlformats.org/presentationml/2006/main">
  <p:tag name="EE4P_SLIDEID" val="044a94fc-c2b1-4232-9fbe-12ab8fff60ef"/>
</p:tagLst>
</file>

<file path=ppt/tags/tag272.xml><?xml version="1.0" encoding="utf-8"?>
<p:tagLst xmlns:a="http://schemas.openxmlformats.org/drawingml/2006/main" xmlns:r="http://schemas.openxmlformats.org/officeDocument/2006/relationships" xmlns:p="http://schemas.openxmlformats.org/presentationml/2006/main">
  <p:tag name="EE4P_AGENDAWIZARD" val="item_6f92aa67-2a61-49d5-824e-4ac4a7570df0_PageNo"/>
  <p:tag name="EE4P_AGENDAWIZARD_PROPERTIES" val="904.8554/317.7736/8.45685/31.50472"/>
  <p:tag name="EE4P_AGENDAWIZARD_CONTENT" val="/55"/>
</p:tagLst>
</file>

<file path=ppt/tags/tag273.xml><?xml version="1.0" encoding="utf-8"?>
<p:tagLst xmlns:a="http://schemas.openxmlformats.org/drawingml/2006/main" xmlns:r="http://schemas.openxmlformats.org/officeDocument/2006/relationships" xmlns:p="http://schemas.openxmlformats.org/presentationml/2006/main">
  <p:tag name="EE4P_AGENDAWIZARD" val="item_6f92aa67-2a61-49d5-824e-4ac4a7570df0_Topic"/>
  <p:tag name="EE4P_AGENDAWIZARD_CONTENT" val="/Evaluation Metrics"/>
  <p:tag name="EE4P_AGENDAWIZARD_PROPERTIES" val="77.00465/317.7736/194.0013/31.50472"/>
</p:tagLst>
</file>

<file path=ppt/tags/tag274.xml><?xml version="1.0" encoding="utf-8"?>
<p:tagLst xmlns:a="http://schemas.openxmlformats.org/drawingml/2006/main" xmlns:r="http://schemas.openxmlformats.org/officeDocument/2006/relationships" xmlns:p="http://schemas.openxmlformats.org/presentationml/2006/main">
  <p:tag name="EE4P_AGENDAWIZARD" val="item_6f92aa67-2a61-49d5-824e-4ac4a7570df0_ItemNo"/>
  <p:tag name="EE4P_AGENDAWIZARD_CONTENT" val="/6"/>
  <p:tag name="EE4P_AGENDAWIZARD_PROPERTIES" val="40.49992/317.7736/31.50472/31.50472"/>
</p:tagLst>
</file>

<file path=ppt/tags/tag275.xml><?xml version="1.0" encoding="utf-8"?>
<p:tagLst xmlns:a="http://schemas.openxmlformats.org/drawingml/2006/main" xmlns:r="http://schemas.openxmlformats.org/officeDocument/2006/relationships" xmlns:p="http://schemas.openxmlformats.org/presentationml/2006/main">
  <p:tag name="EE4P_AGENDAWIZARD" val="item_044a94fc-c2b1-4232-9fbe-12ab8fff60ef_Element"/>
</p:tagLst>
</file>

<file path=ppt/tags/tag276.xml><?xml version="1.0" encoding="utf-8"?>
<p:tagLst xmlns:a="http://schemas.openxmlformats.org/drawingml/2006/main" xmlns:r="http://schemas.openxmlformats.org/officeDocument/2006/relationships" xmlns:p="http://schemas.openxmlformats.org/presentationml/2006/main">
  <p:tag name="EE4P_AGENDAWIZARD" val="item_044a94fc-c2b1-4232-9fbe-12ab8fff60ef_PageNo"/>
  <p:tag name="EE4P_AGENDAWIZARD_PROPERTIES" val="904.8554/281.2689/8.45685/31.50472"/>
  <p:tag name="EE4P_AGENDAWIZARD_CONTENT" val="/52"/>
</p:tagLst>
</file>

<file path=ppt/tags/tag277.xml><?xml version="1.0" encoding="utf-8"?>
<p:tagLst xmlns:a="http://schemas.openxmlformats.org/drawingml/2006/main" xmlns:r="http://schemas.openxmlformats.org/officeDocument/2006/relationships" xmlns:p="http://schemas.openxmlformats.org/presentationml/2006/main">
  <p:tag name="EE4P_AGENDAWIZARD" val="item_044a94fc-c2b1-4232-9fbe-12ab8fff60ef_Topic"/>
  <p:tag name="EE4P_AGENDAWIZARD_CONTENT" val="/Datasets and Benchmarks"/>
  <p:tag name="EE4P_AGENDAWIZARD_PROPERTIES" val="77.00465/281.2689/194.0013/31.50472"/>
</p:tagLst>
</file>

<file path=ppt/tags/tag278.xml><?xml version="1.0" encoding="utf-8"?>
<p:tagLst xmlns:a="http://schemas.openxmlformats.org/drawingml/2006/main" xmlns:r="http://schemas.openxmlformats.org/officeDocument/2006/relationships" xmlns:p="http://schemas.openxmlformats.org/presentationml/2006/main">
  <p:tag name="EE4P_AGENDAWIZARD" val="item_044a94fc-c2b1-4232-9fbe-12ab8fff60ef_ItemNo"/>
  <p:tag name="EE4P_AGENDAWIZARD_CONTENT" val="/5"/>
  <p:tag name="EE4P_AGENDAWIZARD_PROPERTIES" val="40.49992/281.2689/31.50472/31.50472"/>
</p:tagLst>
</file>

<file path=ppt/tags/tag279.xml><?xml version="1.0" encoding="utf-8"?>
<p:tagLst xmlns:a="http://schemas.openxmlformats.org/drawingml/2006/main" xmlns:r="http://schemas.openxmlformats.org/officeDocument/2006/relationships" xmlns:p="http://schemas.openxmlformats.org/presentationml/2006/main">
  <p:tag name="EE4P_AGENDAWIZARD" val="item_98396063-4762-4875-ab1e-3f3e5a302b5b_PageNo"/>
  <p:tag name="EE4P_AGENDAWIZARD_PROPERTIES" val="904.8554/244.7642/8.45685/31.50472"/>
  <p:tag name="EE4P_AGENDAWIZARD_CONTENT" val="/48"/>
</p:tagLst>
</file>

<file path=ppt/tags/tag28.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ItemNo"/>
  <p:tag name="EE4P_AGENDAWIZARD_CONTENT" val="/6"/>
  <p:tag name="EE4P_AGENDAWIZARD_PROPERTIES" val="40.49992/317.7736/31.50472/31.50472"/>
</p:tagLst>
</file>

<file path=ppt/tags/tag280.xml><?xml version="1.0" encoding="utf-8"?>
<p:tagLst xmlns:a="http://schemas.openxmlformats.org/drawingml/2006/main" xmlns:r="http://schemas.openxmlformats.org/officeDocument/2006/relationships" xmlns:p="http://schemas.openxmlformats.org/presentationml/2006/main">
  <p:tag name="EE4P_AGENDAWIZARD" val="item_98396063-4762-4875-ab1e-3f3e5a302b5b_Topic"/>
  <p:tag name="EE4P_AGENDAWIZARD_CONTENT" val="/Depth Fusion"/>
  <p:tag name="EE4P_AGENDAWIZARD_PROPERTIES" val="77.00465/244.7642/194.0013/31.50472"/>
</p:tagLst>
</file>

<file path=ppt/tags/tag281.xml><?xml version="1.0" encoding="utf-8"?>
<p:tagLst xmlns:a="http://schemas.openxmlformats.org/drawingml/2006/main" xmlns:r="http://schemas.openxmlformats.org/officeDocument/2006/relationships" xmlns:p="http://schemas.openxmlformats.org/presentationml/2006/main">
  <p:tag name="EE4P_AGENDAWIZARD" val="item_98396063-4762-4875-ab1e-3f3e5a302b5b_ItemNo"/>
  <p:tag name="EE4P_AGENDAWIZARD_CONTENT" val="/4"/>
  <p:tag name="EE4P_AGENDAWIZARD_PROPERTIES" val="40.49992/244.7642/31.50472/31.50472"/>
</p:tagLst>
</file>

<file path=ppt/tags/tag282.xml><?xml version="1.0" encoding="utf-8"?>
<p:tagLst xmlns:a="http://schemas.openxmlformats.org/drawingml/2006/main" xmlns:r="http://schemas.openxmlformats.org/officeDocument/2006/relationships" xmlns:p="http://schemas.openxmlformats.org/presentationml/2006/main">
  <p:tag name="EE4P_AGENDAWIZARD" val="item_f315729b-e58f-410a-bf73-858f7a14bcef_PageNo"/>
  <p:tag name="EE4P_AGENDAWIZARD_PROPERTIES" val="904.8554/208.2594/8.45685/31.50472"/>
  <p:tag name="EE4P_AGENDAWIZARD_CONTENT" val="/37"/>
</p:tagLst>
</file>

<file path=ppt/tags/tag283.xml><?xml version="1.0" encoding="utf-8"?>
<p:tagLst xmlns:a="http://schemas.openxmlformats.org/drawingml/2006/main" xmlns:r="http://schemas.openxmlformats.org/officeDocument/2006/relationships" xmlns:p="http://schemas.openxmlformats.org/presentationml/2006/main">
  <p:tag name="EE4P_AGENDAWIZARD" val="item_f315729b-e58f-410a-bf73-858f7a14bcef_Topic"/>
  <p:tag name="EE4P_AGENDAWIZARD_CONTENT" val="/Plane Sweep"/>
  <p:tag name="EE4P_AGENDAWIZARD_PROPERTIES" val="77.00465/208.2594/194.0013/31.50472"/>
</p:tagLst>
</file>

<file path=ppt/tags/tag284.xml><?xml version="1.0" encoding="utf-8"?>
<p:tagLst xmlns:a="http://schemas.openxmlformats.org/drawingml/2006/main" xmlns:r="http://schemas.openxmlformats.org/officeDocument/2006/relationships" xmlns:p="http://schemas.openxmlformats.org/presentationml/2006/main">
  <p:tag name="EE4P_AGENDAWIZARD" val="item_f315729b-e58f-410a-bf73-858f7a14bcef_ItemNo"/>
  <p:tag name="EE4P_AGENDAWIZARD_CONTENT" val="/3"/>
  <p:tag name="EE4P_AGENDAWIZARD_PROPERTIES" val="40.49992/208.2594/31.50472/31.50472"/>
</p:tagLst>
</file>

<file path=ppt/tags/tag285.xml><?xml version="1.0" encoding="utf-8"?>
<p:tagLst xmlns:a="http://schemas.openxmlformats.org/drawingml/2006/main" xmlns:r="http://schemas.openxmlformats.org/officeDocument/2006/relationships" xmlns:p="http://schemas.openxmlformats.org/presentationml/2006/main">
  <p:tag name="EE4P_AGENDAWIZARD" val="item_e59f1fcb-52ea-47bc-9e48-94dfad786789_PageNo"/>
  <p:tag name="EE4P_AGENDAWIZARD_PROPERTIES" val="904.8554/171.7547/8.45685/31.50472"/>
  <p:tag name="EE4P_AGENDAWIZARD_CONTENT" val="/34"/>
</p:tagLst>
</file>

<file path=ppt/tags/tag286.xml><?xml version="1.0" encoding="utf-8"?>
<p:tagLst xmlns:a="http://schemas.openxmlformats.org/drawingml/2006/main" xmlns:r="http://schemas.openxmlformats.org/officeDocument/2006/relationships" xmlns:p="http://schemas.openxmlformats.org/presentationml/2006/main">
  <p:tag name="EE4P_AGENDAWIZARD" val="item_e59f1fcb-52ea-47bc-9e48-94dfad786789_Topic"/>
  <p:tag name="EE4P_AGENDAWIZARD_CONTENT" val="/View Selection"/>
  <p:tag name="EE4P_AGENDAWIZARD_PROPERTIES" val="77.00465/171.7547/194.0013/31.50472"/>
</p:tagLst>
</file>

<file path=ppt/tags/tag287.xml><?xml version="1.0" encoding="utf-8"?>
<p:tagLst xmlns:a="http://schemas.openxmlformats.org/drawingml/2006/main" xmlns:r="http://schemas.openxmlformats.org/officeDocument/2006/relationships" xmlns:p="http://schemas.openxmlformats.org/presentationml/2006/main">
  <p:tag name="EE4P_AGENDAWIZARD" val="item_e59f1fcb-52ea-47bc-9e48-94dfad786789_ItemNo"/>
  <p:tag name="EE4P_AGENDAWIZARD_CONTENT" val="/2"/>
  <p:tag name="EE4P_AGENDAWIZARD_PROPERTIES" val="40.49992/171.7547/31.50472/31.50472"/>
</p:tagLst>
</file>

<file path=ppt/tags/tag288.xml><?xml version="1.0" encoding="utf-8"?>
<p:tagLst xmlns:a="http://schemas.openxmlformats.org/drawingml/2006/main" xmlns:r="http://schemas.openxmlformats.org/officeDocument/2006/relationships" xmlns:p="http://schemas.openxmlformats.org/presentationml/2006/main">
  <p:tag name="EE4P_AGENDAWIZARD" val="item_5b94bc02-f5dc-42eb-89f9-41d9c1c063eb_PageNo"/>
  <p:tag name="EE4P_AGENDAWIZARD_PROPERTIES" val="904.8554/135.25/8.45685/31.50472"/>
  <p:tag name="EE4P_AGENDAWIZARD_CONTENT" val="/15"/>
</p:tagLst>
</file>

<file path=ppt/tags/tag289.xml><?xml version="1.0" encoding="utf-8"?>
<p:tagLst xmlns:a="http://schemas.openxmlformats.org/drawingml/2006/main" xmlns:r="http://schemas.openxmlformats.org/officeDocument/2006/relationships" xmlns:p="http://schemas.openxmlformats.org/presentationml/2006/main">
  <p:tag name="EE4P_AGENDAWIZARD" val="item_5b94bc02-f5dc-42eb-89f9-41d9c1c063eb_Topic"/>
  <p:tag name="EE4P_AGENDAWIZARD_CONTENT" val="/Camera Calibration"/>
  <p:tag name="EE4P_AGENDAWIZARD_PROPERTIES" val="77.00465/135.25/194.0013/31.50472"/>
</p:tagLst>
</file>

<file path=ppt/tags/tag29.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PageNo"/>
  <p:tag name="EE4P_AGENDAWIZARD_PROPERTIES" val="904.8554/281.2689/8.45685/31.50472"/>
  <p:tag name="EE4P_AGENDAWIZARD_CONTENT" val="/118"/>
</p:tagLst>
</file>

<file path=ppt/tags/tag290.xml><?xml version="1.0" encoding="utf-8"?>
<p:tagLst xmlns:a="http://schemas.openxmlformats.org/drawingml/2006/main" xmlns:r="http://schemas.openxmlformats.org/officeDocument/2006/relationships" xmlns:p="http://schemas.openxmlformats.org/presentationml/2006/main">
  <p:tag name="EE4P_AGENDAWIZARD" val="item_5b94bc02-f5dc-42eb-89f9-41d9c1c063eb_ItemNo"/>
  <p:tag name="EE4P_AGENDAWIZARD_CONTENT" val="/1"/>
  <p:tag name="EE4P_AGENDAWIZARD_PROPERTIES" val="40.49992/135.25/31.50472/31.50472"/>
</p:tagLst>
</file>

<file path=ppt/tags/tag291.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9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3.xml><?xml version="1.0" encoding="utf-8"?>
<p:tagLst xmlns:a="http://schemas.openxmlformats.org/drawingml/2006/main" xmlns:r="http://schemas.openxmlformats.org/officeDocument/2006/relationships" xmlns:p="http://schemas.openxmlformats.org/presentationml/2006/main">
  <p:tag name="EE4P_TEMPLATESTYLE" val="5"/>
</p:tagLst>
</file>

<file path=ppt/tags/tag294.xml><?xml version="1.0" encoding="utf-8"?>
<p:tagLst xmlns:a="http://schemas.openxmlformats.org/drawingml/2006/main" xmlns:r="http://schemas.openxmlformats.org/officeDocument/2006/relationships" xmlns:p="http://schemas.openxmlformats.org/presentationml/2006/main">
  <p:tag name="EE4P_TEMPLATESTYLE" val="5"/>
</p:tagLst>
</file>

<file path=ppt/tags/tag29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6.xml><?xml version="1.0" encoding="utf-8"?>
<p:tagLst xmlns:a="http://schemas.openxmlformats.org/drawingml/2006/main" xmlns:r="http://schemas.openxmlformats.org/officeDocument/2006/relationships" xmlns:p="http://schemas.openxmlformats.org/presentationml/2006/main">
  <p:tag name="EE4P_TEMPLATESTYLE" val="5"/>
</p:tagLst>
</file>

<file path=ppt/tags/tag297.xml><?xml version="1.0" encoding="utf-8"?>
<p:tagLst xmlns:a="http://schemas.openxmlformats.org/drawingml/2006/main" xmlns:r="http://schemas.openxmlformats.org/officeDocument/2006/relationships" xmlns:p="http://schemas.openxmlformats.org/presentationml/2006/main">
  <p:tag name="EE4P_TEMPLATESTYLE" val="5"/>
</p:tagLst>
</file>

<file path=ppt/tags/tag298.xml><?xml version="1.0" encoding="utf-8"?>
<p:tagLst xmlns:a="http://schemas.openxmlformats.org/drawingml/2006/main" xmlns:r="http://schemas.openxmlformats.org/officeDocument/2006/relationships" xmlns:p="http://schemas.openxmlformats.org/presentationml/2006/main">
  <p:tag name="EE4P_TEMPLATESTYLE" val="5"/>
</p:tagLst>
</file>

<file path=ppt/tags/tag299.xml><?xml version="1.0" encoding="utf-8"?>
<p:tagLst xmlns:a="http://schemas.openxmlformats.org/drawingml/2006/main" xmlns:r="http://schemas.openxmlformats.org/officeDocument/2006/relationships" xmlns:p="http://schemas.openxmlformats.org/presentationml/2006/main">
  <p:tag name="EE4P_TEMPLATESTYLE" val="5"/>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Topic"/>
  <p:tag name="EE4P_AGENDAWIZARD_CONTENT" val="/Discussions"/>
  <p:tag name="EE4P_AGENDAWIZARD_PROPERTIES" val="77.00465/281.2689/285.9168/31.50472"/>
</p:tagLst>
</file>

<file path=ppt/tags/tag300.xml><?xml version="1.0" encoding="utf-8"?>
<p:tagLst xmlns:a="http://schemas.openxmlformats.org/drawingml/2006/main" xmlns:r="http://schemas.openxmlformats.org/officeDocument/2006/relationships" xmlns:p="http://schemas.openxmlformats.org/presentationml/2006/main">
  <p:tag name="EE4P_SLIDEID" val="6f92aa67-2a61-49d5-824e-4ac4a7570df0"/>
</p:tagLst>
</file>

<file path=ppt/tags/tag301.xml><?xml version="1.0" encoding="utf-8"?>
<p:tagLst xmlns:a="http://schemas.openxmlformats.org/drawingml/2006/main" xmlns:r="http://schemas.openxmlformats.org/officeDocument/2006/relationships" xmlns:p="http://schemas.openxmlformats.org/presentationml/2006/main">
  <p:tag name="EE4P_AGENDAWIZARD" val="item_6f92aa67-2a61-49d5-824e-4ac4a7570df0_Element"/>
</p:tagLst>
</file>

<file path=ppt/tags/tag302.xml><?xml version="1.0" encoding="utf-8"?>
<p:tagLst xmlns:a="http://schemas.openxmlformats.org/drawingml/2006/main" xmlns:r="http://schemas.openxmlformats.org/officeDocument/2006/relationships" xmlns:p="http://schemas.openxmlformats.org/presentationml/2006/main">
  <p:tag name="EE4P_AGENDAWIZARD" val="item_6f92aa67-2a61-49d5-824e-4ac4a7570df0_PageNo"/>
  <p:tag name="EE4P_AGENDAWIZARD_PROPERTIES" val="904.8554/317.7736/8.45685/31.50472"/>
  <p:tag name="EE4P_AGENDAWIZARD_CONTENT" val="/55"/>
</p:tagLst>
</file>

<file path=ppt/tags/tag303.xml><?xml version="1.0" encoding="utf-8"?>
<p:tagLst xmlns:a="http://schemas.openxmlformats.org/drawingml/2006/main" xmlns:r="http://schemas.openxmlformats.org/officeDocument/2006/relationships" xmlns:p="http://schemas.openxmlformats.org/presentationml/2006/main">
  <p:tag name="EE4P_AGENDAWIZARD" val="item_6f92aa67-2a61-49d5-824e-4ac4a7570df0_Topic"/>
  <p:tag name="EE4P_AGENDAWIZARD_CONTENT" val="/Evaluation Metrics"/>
  <p:tag name="EE4P_AGENDAWIZARD_PROPERTIES" val="77.00465/317.7736/194.0013/31.50472"/>
</p:tagLst>
</file>

<file path=ppt/tags/tag304.xml><?xml version="1.0" encoding="utf-8"?>
<p:tagLst xmlns:a="http://schemas.openxmlformats.org/drawingml/2006/main" xmlns:r="http://schemas.openxmlformats.org/officeDocument/2006/relationships" xmlns:p="http://schemas.openxmlformats.org/presentationml/2006/main">
  <p:tag name="EE4P_AGENDAWIZARD" val="item_6f92aa67-2a61-49d5-824e-4ac4a7570df0_ItemNo"/>
  <p:tag name="EE4P_AGENDAWIZARD_CONTENT" val="/6"/>
  <p:tag name="EE4P_AGENDAWIZARD_PROPERTIES" val="40.49992/317.7736/31.50472/31.50472"/>
</p:tagLst>
</file>

<file path=ppt/tags/tag305.xml><?xml version="1.0" encoding="utf-8"?>
<p:tagLst xmlns:a="http://schemas.openxmlformats.org/drawingml/2006/main" xmlns:r="http://schemas.openxmlformats.org/officeDocument/2006/relationships" xmlns:p="http://schemas.openxmlformats.org/presentationml/2006/main">
  <p:tag name="EE4P_AGENDAWIZARD" val="item_044a94fc-c2b1-4232-9fbe-12ab8fff60ef_PageNo"/>
  <p:tag name="EE4P_AGENDAWIZARD_PROPERTIES" val="904.8554/281.2689/8.45685/31.50472"/>
  <p:tag name="EE4P_AGENDAWIZARD_CONTENT" val="/52"/>
</p:tagLst>
</file>

<file path=ppt/tags/tag306.xml><?xml version="1.0" encoding="utf-8"?>
<p:tagLst xmlns:a="http://schemas.openxmlformats.org/drawingml/2006/main" xmlns:r="http://schemas.openxmlformats.org/officeDocument/2006/relationships" xmlns:p="http://schemas.openxmlformats.org/presentationml/2006/main">
  <p:tag name="EE4P_AGENDAWIZARD" val="item_044a94fc-c2b1-4232-9fbe-12ab8fff60ef_Topic"/>
  <p:tag name="EE4P_AGENDAWIZARD_CONTENT" val="/Datasets and Benchmarks"/>
  <p:tag name="EE4P_AGENDAWIZARD_PROPERTIES" val="77.00465/281.2689/194.0013/31.50472"/>
</p:tagLst>
</file>

<file path=ppt/tags/tag307.xml><?xml version="1.0" encoding="utf-8"?>
<p:tagLst xmlns:a="http://schemas.openxmlformats.org/drawingml/2006/main" xmlns:r="http://schemas.openxmlformats.org/officeDocument/2006/relationships" xmlns:p="http://schemas.openxmlformats.org/presentationml/2006/main">
  <p:tag name="EE4P_AGENDAWIZARD" val="item_044a94fc-c2b1-4232-9fbe-12ab8fff60ef_ItemNo"/>
  <p:tag name="EE4P_AGENDAWIZARD_CONTENT" val="/5"/>
  <p:tag name="EE4P_AGENDAWIZARD_PROPERTIES" val="40.49992/281.2689/31.50472/31.50472"/>
</p:tagLst>
</file>

<file path=ppt/tags/tag308.xml><?xml version="1.0" encoding="utf-8"?>
<p:tagLst xmlns:a="http://schemas.openxmlformats.org/drawingml/2006/main" xmlns:r="http://schemas.openxmlformats.org/officeDocument/2006/relationships" xmlns:p="http://schemas.openxmlformats.org/presentationml/2006/main">
  <p:tag name="EE4P_AGENDAWIZARD" val="item_98396063-4762-4875-ab1e-3f3e5a302b5b_PageNo"/>
  <p:tag name="EE4P_AGENDAWIZARD_PROPERTIES" val="904.8554/244.7642/8.45685/31.50472"/>
  <p:tag name="EE4P_AGENDAWIZARD_CONTENT" val="/48"/>
</p:tagLst>
</file>

<file path=ppt/tags/tag309.xml><?xml version="1.0" encoding="utf-8"?>
<p:tagLst xmlns:a="http://schemas.openxmlformats.org/drawingml/2006/main" xmlns:r="http://schemas.openxmlformats.org/officeDocument/2006/relationships" xmlns:p="http://schemas.openxmlformats.org/presentationml/2006/main">
  <p:tag name="EE4P_AGENDAWIZARD" val="item_98396063-4762-4875-ab1e-3f3e5a302b5b_Topic"/>
  <p:tag name="EE4P_AGENDAWIZARD_CONTENT" val="/Depth Fusion"/>
  <p:tag name="EE4P_AGENDAWIZARD_PROPERTIES" val="77.00465/244.7642/194.0013/31.50472"/>
</p:tagLst>
</file>

<file path=ppt/tags/tag31.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ItemNo"/>
  <p:tag name="EE4P_AGENDAWIZARD_CONTENT" val="/5"/>
  <p:tag name="EE4P_AGENDAWIZARD_PROPERTIES" val="40.49992/281.2689/31.50472/31.50472"/>
</p:tagLst>
</file>

<file path=ppt/tags/tag310.xml><?xml version="1.0" encoding="utf-8"?>
<p:tagLst xmlns:a="http://schemas.openxmlformats.org/drawingml/2006/main" xmlns:r="http://schemas.openxmlformats.org/officeDocument/2006/relationships" xmlns:p="http://schemas.openxmlformats.org/presentationml/2006/main">
  <p:tag name="EE4P_AGENDAWIZARD" val="item_98396063-4762-4875-ab1e-3f3e5a302b5b_ItemNo"/>
  <p:tag name="EE4P_AGENDAWIZARD_CONTENT" val="/4"/>
  <p:tag name="EE4P_AGENDAWIZARD_PROPERTIES" val="40.49992/244.7642/31.50472/31.50472"/>
</p:tagLst>
</file>

<file path=ppt/tags/tag311.xml><?xml version="1.0" encoding="utf-8"?>
<p:tagLst xmlns:a="http://schemas.openxmlformats.org/drawingml/2006/main" xmlns:r="http://schemas.openxmlformats.org/officeDocument/2006/relationships" xmlns:p="http://schemas.openxmlformats.org/presentationml/2006/main">
  <p:tag name="EE4P_AGENDAWIZARD" val="item_f315729b-e58f-410a-bf73-858f7a14bcef_PageNo"/>
  <p:tag name="EE4P_AGENDAWIZARD_PROPERTIES" val="904.8554/208.2594/8.45685/31.50472"/>
  <p:tag name="EE4P_AGENDAWIZARD_CONTENT" val="/37"/>
</p:tagLst>
</file>

<file path=ppt/tags/tag312.xml><?xml version="1.0" encoding="utf-8"?>
<p:tagLst xmlns:a="http://schemas.openxmlformats.org/drawingml/2006/main" xmlns:r="http://schemas.openxmlformats.org/officeDocument/2006/relationships" xmlns:p="http://schemas.openxmlformats.org/presentationml/2006/main">
  <p:tag name="EE4P_AGENDAWIZARD" val="item_f315729b-e58f-410a-bf73-858f7a14bcef_Topic"/>
  <p:tag name="EE4P_AGENDAWIZARD_CONTENT" val="/Plane Sweep"/>
  <p:tag name="EE4P_AGENDAWIZARD_PROPERTIES" val="77.00465/208.2594/194.0013/31.50472"/>
</p:tagLst>
</file>

<file path=ppt/tags/tag313.xml><?xml version="1.0" encoding="utf-8"?>
<p:tagLst xmlns:a="http://schemas.openxmlformats.org/drawingml/2006/main" xmlns:r="http://schemas.openxmlformats.org/officeDocument/2006/relationships" xmlns:p="http://schemas.openxmlformats.org/presentationml/2006/main">
  <p:tag name="EE4P_AGENDAWIZARD" val="item_f315729b-e58f-410a-bf73-858f7a14bcef_ItemNo"/>
  <p:tag name="EE4P_AGENDAWIZARD_CONTENT" val="/3"/>
  <p:tag name="EE4P_AGENDAWIZARD_PROPERTIES" val="40.49992/208.2594/31.50472/31.50472"/>
</p:tagLst>
</file>

<file path=ppt/tags/tag314.xml><?xml version="1.0" encoding="utf-8"?>
<p:tagLst xmlns:a="http://schemas.openxmlformats.org/drawingml/2006/main" xmlns:r="http://schemas.openxmlformats.org/officeDocument/2006/relationships" xmlns:p="http://schemas.openxmlformats.org/presentationml/2006/main">
  <p:tag name="EE4P_AGENDAWIZARD" val="item_e59f1fcb-52ea-47bc-9e48-94dfad786789_PageNo"/>
  <p:tag name="EE4P_AGENDAWIZARD_PROPERTIES" val="904.8554/171.7547/8.45685/31.50472"/>
  <p:tag name="EE4P_AGENDAWIZARD_CONTENT" val="/34"/>
</p:tagLst>
</file>

<file path=ppt/tags/tag315.xml><?xml version="1.0" encoding="utf-8"?>
<p:tagLst xmlns:a="http://schemas.openxmlformats.org/drawingml/2006/main" xmlns:r="http://schemas.openxmlformats.org/officeDocument/2006/relationships" xmlns:p="http://schemas.openxmlformats.org/presentationml/2006/main">
  <p:tag name="EE4P_AGENDAWIZARD" val="item_e59f1fcb-52ea-47bc-9e48-94dfad786789_Topic"/>
  <p:tag name="EE4P_AGENDAWIZARD_CONTENT" val="/View Selection"/>
  <p:tag name="EE4P_AGENDAWIZARD_PROPERTIES" val="77.00465/171.7547/194.0013/31.50472"/>
</p:tagLst>
</file>

<file path=ppt/tags/tag316.xml><?xml version="1.0" encoding="utf-8"?>
<p:tagLst xmlns:a="http://schemas.openxmlformats.org/drawingml/2006/main" xmlns:r="http://schemas.openxmlformats.org/officeDocument/2006/relationships" xmlns:p="http://schemas.openxmlformats.org/presentationml/2006/main">
  <p:tag name="EE4P_AGENDAWIZARD" val="item_e59f1fcb-52ea-47bc-9e48-94dfad786789_ItemNo"/>
  <p:tag name="EE4P_AGENDAWIZARD_CONTENT" val="/2"/>
  <p:tag name="EE4P_AGENDAWIZARD_PROPERTIES" val="40.49992/171.7547/31.50472/31.50472"/>
</p:tagLst>
</file>

<file path=ppt/tags/tag317.xml><?xml version="1.0" encoding="utf-8"?>
<p:tagLst xmlns:a="http://schemas.openxmlformats.org/drawingml/2006/main" xmlns:r="http://schemas.openxmlformats.org/officeDocument/2006/relationships" xmlns:p="http://schemas.openxmlformats.org/presentationml/2006/main">
  <p:tag name="EE4P_AGENDAWIZARD" val="item_5b94bc02-f5dc-42eb-89f9-41d9c1c063eb_PageNo"/>
  <p:tag name="EE4P_AGENDAWIZARD_PROPERTIES" val="904.8554/135.25/8.45685/31.50472"/>
  <p:tag name="EE4P_AGENDAWIZARD_CONTENT" val="/15"/>
</p:tagLst>
</file>

<file path=ppt/tags/tag318.xml><?xml version="1.0" encoding="utf-8"?>
<p:tagLst xmlns:a="http://schemas.openxmlformats.org/drawingml/2006/main" xmlns:r="http://schemas.openxmlformats.org/officeDocument/2006/relationships" xmlns:p="http://schemas.openxmlformats.org/presentationml/2006/main">
  <p:tag name="EE4P_AGENDAWIZARD" val="item_5b94bc02-f5dc-42eb-89f9-41d9c1c063eb_Topic"/>
  <p:tag name="EE4P_AGENDAWIZARD_CONTENT" val="/Camera Calibration"/>
  <p:tag name="EE4P_AGENDAWIZARD_PROPERTIES" val="77.00465/135.25/194.0013/31.50472"/>
</p:tagLst>
</file>

<file path=ppt/tags/tag319.xml><?xml version="1.0" encoding="utf-8"?>
<p:tagLst xmlns:a="http://schemas.openxmlformats.org/drawingml/2006/main" xmlns:r="http://schemas.openxmlformats.org/officeDocument/2006/relationships" xmlns:p="http://schemas.openxmlformats.org/presentationml/2006/main">
  <p:tag name="EE4P_AGENDAWIZARD" val="item_5b94bc02-f5dc-42eb-89f9-41d9c1c063eb_ItemNo"/>
  <p:tag name="EE4P_AGENDAWIZARD_CONTENT" val="/1"/>
  <p:tag name="EE4P_AGENDAWIZARD_PROPERTIES" val="40.49992/135.25/31.50472/31.50472"/>
</p:tagLst>
</file>

<file path=ppt/tags/tag32.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PageNo"/>
  <p:tag name="EE4P_AGENDAWIZARD_PROPERTIES" val="904.8554/244.7642/8.45685/31.50472"/>
  <p:tag name="EE4P_AGENDAWIZARD_CONTENT" val="/106"/>
</p:tagLst>
</file>

<file path=ppt/tags/tag320.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3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2.xml><?xml version="1.0" encoding="utf-8"?>
<p:tagLst xmlns:a="http://schemas.openxmlformats.org/drawingml/2006/main" xmlns:r="http://schemas.openxmlformats.org/officeDocument/2006/relationships" xmlns:p="http://schemas.openxmlformats.org/presentationml/2006/main">
  <p:tag name="EE4P_TEMPLATESTYLE" val="5"/>
</p:tagLst>
</file>

<file path=ppt/tags/tag323.xml><?xml version="1.0" encoding="utf-8"?>
<p:tagLst xmlns:a="http://schemas.openxmlformats.org/drawingml/2006/main" xmlns:r="http://schemas.openxmlformats.org/officeDocument/2006/relationships" xmlns:p="http://schemas.openxmlformats.org/presentationml/2006/main">
  <p:tag name="EE4P_TEMPLATESTYLE" val="5"/>
</p:tagLst>
</file>

<file path=ppt/tags/tag324.xml><?xml version="1.0" encoding="utf-8"?>
<p:tagLst xmlns:a="http://schemas.openxmlformats.org/drawingml/2006/main" xmlns:r="http://schemas.openxmlformats.org/officeDocument/2006/relationships" xmlns:p="http://schemas.openxmlformats.org/presentationml/2006/main">
  <p:tag name="EE4P_TEMPLATESTYLE" val="3"/>
</p:tagLst>
</file>

<file path=ppt/tags/tag325.xml><?xml version="1.0" encoding="utf-8"?>
<p:tagLst xmlns:a="http://schemas.openxmlformats.org/drawingml/2006/main" xmlns:r="http://schemas.openxmlformats.org/officeDocument/2006/relationships" xmlns:p="http://schemas.openxmlformats.org/presentationml/2006/main">
  <p:tag name="EE4P_TEMPLATESTYLE" val="3"/>
</p:tagLst>
</file>

<file path=ppt/tags/tag326.xml><?xml version="1.0" encoding="utf-8"?>
<p:tagLst xmlns:a="http://schemas.openxmlformats.org/drawingml/2006/main" xmlns:r="http://schemas.openxmlformats.org/officeDocument/2006/relationships" xmlns:p="http://schemas.openxmlformats.org/presentationml/2006/main">
  <p:tag name="EE4P_TEMPLATESTYLE" val="5"/>
</p:tagLst>
</file>

<file path=ppt/tags/tag3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8.xml><?xml version="1.0" encoding="utf-8"?>
<p:tagLst xmlns:a="http://schemas.openxmlformats.org/drawingml/2006/main" xmlns:r="http://schemas.openxmlformats.org/officeDocument/2006/relationships" xmlns:p="http://schemas.openxmlformats.org/presentationml/2006/main">
  <p:tag name="EE4P_TEMPLATESTYLE" val="5"/>
</p:tagLst>
</file>

<file path=ppt/tags/tag329.xml><?xml version="1.0" encoding="utf-8"?>
<p:tagLst xmlns:a="http://schemas.openxmlformats.org/drawingml/2006/main" xmlns:r="http://schemas.openxmlformats.org/officeDocument/2006/relationships" xmlns:p="http://schemas.openxmlformats.org/presentationml/2006/main">
  <p:tag name="EE4P_TEMPLATESTYLE" val="5"/>
</p:tagLst>
</file>

<file path=ppt/tags/tag33.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Topic"/>
  <p:tag name="EE4P_AGENDAWIZARD_CONTENT" val="/None Depth Estimation"/>
  <p:tag name="EE4P_AGENDAWIZARD_PROPERTIES" val="77.00465/244.7642/285.9168/31.50472"/>
</p:tagLst>
</file>

<file path=ppt/tags/tag330.xml><?xml version="1.0" encoding="utf-8"?>
<p:tagLst xmlns:a="http://schemas.openxmlformats.org/drawingml/2006/main" xmlns:r="http://schemas.openxmlformats.org/officeDocument/2006/relationships" xmlns:p="http://schemas.openxmlformats.org/presentationml/2006/main">
  <p:tag name="EE4P_TEMPLATESTYLE" val="5"/>
</p:tagLst>
</file>

<file path=ppt/tags/tag331.xml><?xml version="1.0" encoding="utf-8"?>
<p:tagLst xmlns:a="http://schemas.openxmlformats.org/drawingml/2006/main" xmlns:r="http://schemas.openxmlformats.org/officeDocument/2006/relationships" xmlns:p="http://schemas.openxmlformats.org/presentationml/2006/main">
  <p:tag name="EE4P_TEMPLATESTYLE" val="3"/>
</p:tagLst>
</file>

<file path=ppt/tags/tag332.xml><?xml version="1.0" encoding="utf-8"?>
<p:tagLst xmlns:a="http://schemas.openxmlformats.org/drawingml/2006/main" xmlns:r="http://schemas.openxmlformats.org/officeDocument/2006/relationships" xmlns:p="http://schemas.openxmlformats.org/presentationml/2006/main">
  <p:tag name="EE4P_TEMPLATESTYLE" val="3"/>
</p:tagLst>
</file>

<file path=ppt/tags/tag333.xml><?xml version="1.0" encoding="utf-8"?>
<p:tagLst xmlns:a="http://schemas.openxmlformats.org/drawingml/2006/main" xmlns:r="http://schemas.openxmlformats.org/officeDocument/2006/relationships" xmlns:p="http://schemas.openxmlformats.org/presentationml/2006/main">
  <p:tag name="EE4P_TEMPLATESTYLE" val="3"/>
</p:tagLst>
</file>

<file path=ppt/tags/tag334.xml><?xml version="1.0" encoding="utf-8"?>
<p:tagLst xmlns:a="http://schemas.openxmlformats.org/drawingml/2006/main" xmlns:r="http://schemas.openxmlformats.org/officeDocument/2006/relationships" xmlns:p="http://schemas.openxmlformats.org/presentationml/2006/main">
  <p:tag name="EE4P_TEMPLATESTYLE" val="5"/>
</p:tagLst>
</file>

<file path=ppt/tags/tag3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6.xml><?xml version="1.0" encoding="utf-8"?>
<p:tagLst xmlns:a="http://schemas.openxmlformats.org/drawingml/2006/main" xmlns:r="http://schemas.openxmlformats.org/officeDocument/2006/relationships" xmlns:p="http://schemas.openxmlformats.org/presentationml/2006/main">
  <p:tag name="EE4P_TEMPLATESTYLE" val="5"/>
</p:tagLst>
</file>

<file path=ppt/tags/tag337.xml><?xml version="1.0" encoding="utf-8"?>
<p:tagLst xmlns:a="http://schemas.openxmlformats.org/drawingml/2006/main" xmlns:r="http://schemas.openxmlformats.org/officeDocument/2006/relationships" xmlns:p="http://schemas.openxmlformats.org/presentationml/2006/main">
  <p:tag name="EE4P_TEMPLATESTYLE" val="5"/>
</p:tagLst>
</file>

<file path=ppt/tags/tag338.xml><?xml version="1.0" encoding="utf-8"?>
<p:tagLst xmlns:a="http://schemas.openxmlformats.org/drawingml/2006/main" xmlns:r="http://schemas.openxmlformats.org/officeDocument/2006/relationships" xmlns:p="http://schemas.openxmlformats.org/presentationml/2006/main">
  <p:tag name="EE4P_TEMPLATESTYLE" val="5"/>
</p:tagLst>
</file>

<file path=ppt/tags/tag339.xml><?xml version="1.0" encoding="utf-8"?>
<p:tagLst xmlns:a="http://schemas.openxmlformats.org/drawingml/2006/main" xmlns:r="http://schemas.openxmlformats.org/officeDocument/2006/relationships" xmlns:p="http://schemas.openxmlformats.org/presentationml/2006/main">
  <p:tag name="EE4P_TEMPLATESTYLE" val="18"/>
</p:tagLst>
</file>

<file path=ppt/tags/tag34.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ItemNo"/>
  <p:tag name="EE4P_AGENDAWIZARD_CONTENT" val="/4"/>
  <p:tag name="EE4P_AGENDAWIZARD_PROPERTIES" val="40.49992/244.7642/31.50472/31.50472"/>
</p:tagLst>
</file>

<file path=ppt/tags/tag340.xml><?xml version="1.0" encoding="utf-8"?>
<p:tagLst xmlns:a="http://schemas.openxmlformats.org/drawingml/2006/main" xmlns:r="http://schemas.openxmlformats.org/officeDocument/2006/relationships" xmlns:p="http://schemas.openxmlformats.org/presentationml/2006/main">
  <p:tag name="EE4P_TEMPLATESTYLE" val="18"/>
</p:tagLst>
</file>

<file path=ppt/tags/tag341.xml><?xml version="1.0" encoding="utf-8"?>
<p:tagLst xmlns:a="http://schemas.openxmlformats.org/drawingml/2006/main" xmlns:r="http://schemas.openxmlformats.org/officeDocument/2006/relationships" xmlns:p="http://schemas.openxmlformats.org/presentationml/2006/main">
  <p:tag name="EE4P_TEMPLATESTYLE" val="18"/>
</p:tagLst>
</file>

<file path=ppt/tags/tag342.xml><?xml version="1.0" encoding="utf-8"?>
<p:tagLst xmlns:a="http://schemas.openxmlformats.org/drawingml/2006/main" xmlns:r="http://schemas.openxmlformats.org/officeDocument/2006/relationships" xmlns:p="http://schemas.openxmlformats.org/presentationml/2006/main">
  <p:tag name="EE4P_SLIDEID" val="57f756fa-0a0d-4faf-86b4-61abd619b9a9"/>
</p:tagLst>
</file>

<file path=ppt/tags/tag343.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PageNo"/>
  <p:tag name="EE4P_AGENDAWIZARD_PROPERTIES" val="904.8554/390.7831/8.45685/31.50472"/>
  <p:tag name="EE4P_AGENDAWIZARD_CONTENT" val="/143"/>
</p:tagLst>
</file>

<file path=ppt/tags/tag344.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Topic"/>
  <p:tag name="EE4P_AGENDAWIZARD_CONTENT" val="/Conclusion"/>
  <p:tag name="EE4P_AGENDAWIZARD_PROPERTIES" val="77.00465/390.7831/285.9168/31.50472"/>
</p:tagLst>
</file>

<file path=ppt/tags/tag345.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ItemNo"/>
  <p:tag name="EE4P_AGENDAWIZARD_CONTENT" val="/6"/>
  <p:tag name="EE4P_AGENDAWIZARD_PROPERTIES" val="40.49992/390.7831/31.50472/31.50472"/>
</p:tagLst>
</file>

<file path=ppt/tags/tag346.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PageNo"/>
  <p:tag name="EE4P_AGENDAWIZARD_PROPERTIES" val="904.8554/354.2784/8.45685/31.5048"/>
  <p:tag name="EE4P_AGENDAWIZARD_CONTENT" val="/118"/>
</p:tagLst>
</file>

<file path=ppt/tags/tag347.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Topic"/>
  <p:tag name="EE4P_AGENDAWIZARD_CONTENT" val="/Discussions"/>
  <p:tag name="EE4P_AGENDAWIZARD_PROPERTIES" val="77.00465/354.2784/285.9168/31.5048"/>
</p:tagLst>
</file>

<file path=ppt/tags/tag348.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ItemNo"/>
  <p:tag name="EE4P_AGENDAWIZARD_CONTENT" val="/5"/>
  <p:tag name="EE4P_AGENDAWIZARD_PROPERTIES" val="40.49992/354.2784/31.50472/31.5048"/>
</p:tagLst>
</file>

<file path=ppt/tags/tag349.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PageNo"/>
  <p:tag name="EE4P_AGENDAWIZARD_PROPERTIES" val="904.8554/317.7736/8.45685/31.50472"/>
  <p:tag name="EE4P_AGENDAWIZARD_CONTENT" val="/106"/>
</p:tagLst>
</file>

<file path=ppt/tags/tag35.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PageNo"/>
  <p:tag name="EE4P_AGENDAWIZARD_PROPERTIES" val="904.8554/208.2594/8.45685/31.50472"/>
  <p:tag name="EE4P_AGENDAWIZARD_CONTENT" val="/59"/>
</p:tagLst>
</file>

<file path=ppt/tags/tag350.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Topic"/>
  <p:tag name="EE4P_AGENDAWIZARD_CONTENT" val="/None Depth Estimation"/>
  <p:tag name="EE4P_AGENDAWIZARD_PROPERTIES" val="77.00465/317.7736/285.9168/31.50472"/>
</p:tagLst>
</file>

<file path=ppt/tags/tag351.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ItemNo"/>
  <p:tag name="EE4P_AGENDAWIZARD_CONTENT" val="/4"/>
  <p:tag name="EE4P_AGENDAWIZARD_PROPERTIES" val="40.49992/317.7736/31.50472/31.50472"/>
</p:tagLst>
</file>

<file path=ppt/tags/tag352.xml><?xml version="1.0" encoding="utf-8"?>
<p:tagLst xmlns:a="http://schemas.openxmlformats.org/drawingml/2006/main" xmlns:r="http://schemas.openxmlformats.org/officeDocument/2006/relationships" xmlns:p="http://schemas.openxmlformats.org/presentationml/2006/main">
  <p:tag name="EE4P_AGENDAWIZARD" val="item_0db287d0-d46b-49b7-b57a-948c6eb26d4d_PageNo"/>
  <p:tag name="EE4P_AGENDAWIZARD_PROPERTIES" val="904.8554/281.2689/8.45685/31.50472"/>
  <p:tag name="EE4P_AGENDAWIZARD_CONTENT" val="/95"/>
</p:tagLst>
</file>

<file path=ppt/tags/tag353.xml><?xml version="1.0" encoding="utf-8"?>
<p:tagLst xmlns:a="http://schemas.openxmlformats.org/drawingml/2006/main" xmlns:r="http://schemas.openxmlformats.org/officeDocument/2006/relationships" xmlns:p="http://schemas.openxmlformats.org/presentationml/2006/main">
  <p:tag name="EE4P_AGENDAWIZARD" val="item_0db287d0-d46b-49b7-b57a-948c6eb26d4d_Topic"/>
  <p:tag name="EE4P_AGENDAWIZARD_CONTENT" val="/Unsupervised &amp; Semi-supervised"/>
  <p:tag name="EE4P_AGENDAWIZARD_PROPERTIES" val="113.5094/281.2689/249.4121/31.50472"/>
</p:tagLst>
</file>

<file path=ppt/tags/tag354.xml><?xml version="1.0" encoding="utf-8"?>
<p:tagLst xmlns:a="http://schemas.openxmlformats.org/drawingml/2006/main" xmlns:r="http://schemas.openxmlformats.org/officeDocument/2006/relationships" xmlns:p="http://schemas.openxmlformats.org/presentationml/2006/main">
  <p:tag name="EE4P_AGENDAWIZARD" val="item_0db287d0-d46b-49b7-b57a-948c6eb26d4d_ItemNo"/>
  <p:tag name="EE4P_AGENDAWIZARD_CONTENT" val="/3.2"/>
  <p:tag name="EE4P_AGENDAWIZARD_PROPERTIES" val="77.00465/281.2689/31.50472/31.50472"/>
</p:tagLst>
</file>

<file path=ppt/tags/tag355.xml><?xml version="1.0" encoding="utf-8"?>
<p:tagLst xmlns:a="http://schemas.openxmlformats.org/drawingml/2006/main" xmlns:r="http://schemas.openxmlformats.org/officeDocument/2006/relationships" xmlns:p="http://schemas.openxmlformats.org/presentationml/2006/main">
  <p:tag name="EE4P_AGENDAWIZARD" val="item_34d24309-caa5-47f8-8eb5-626844a84e7c_PageNo"/>
  <p:tag name="EE4P_AGENDAWIZARD_PROPERTIES" val="904.8554/244.7642/8.45685/31.50472"/>
  <p:tag name="EE4P_AGENDAWIZARD_CONTENT" val="/61"/>
</p:tagLst>
</file>

<file path=ppt/tags/tag356.xml><?xml version="1.0" encoding="utf-8"?>
<p:tagLst xmlns:a="http://schemas.openxmlformats.org/drawingml/2006/main" xmlns:r="http://schemas.openxmlformats.org/officeDocument/2006/relationships" xmlns:p="http://schemas.openxmlformats.org/presentationml/2006/main">
  <p:tag name="EE4P_AGENDAWIZARD" val="item_34d24309-caa5-47f8-8eb5-626844a84e7c_Topic"/>
  <p:tag name="EE4P_AGENDAWIZARD_CONTENT" val="/Supervised"/>
  <p:tag name="EE4P_AGENDAWIZARD_PROPERTIES" val="113.5094/244.7642/249.4121/31.50472"/>
</p:tagLst>
</file>

<file path=ppt/tags/tag357.xml><?xml version="1.0" encoding="utf-8"?>
<p:tagLst xmlns:a="http://schemas.openxmlformats.org/drawingml/2006/main" xmlns:r="http://schemas.openxmlformats.org/officeDocument/2006/relationships" xmlns:p="http://schemas.openxmlformats.org/presentationml/2006/main">
  <p:tag name="EE4P_AGENDAWIZARD" val="item_34d24309-caa5-47f8-8eb5-626844a84e7c_ItemNo"/>
  <p:tag name="EE4P_AGENDAWIZARD_CONTENT" val="/3.1"/>
  <p:tag name="EE4P_AGENDAWIZARD_PROPERTIES" val="77.00465/244.7642/31.50472/31.50472"/>
</p:tagLst>
</file>

<file path=ppt/tags/tag358.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Element"/>
</p:tagLst>
</file>

<file path=ppt/tags/tag359.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PageNo"/>
  <p:tag name="EE4P_AGENDAWIZARD_PROPERTIES" val="904.8554/208.2594/8.45685/31.50472"/>
  <p:tag name="EE4P_AGENDAWIZARD_CONTENT" val="/59"/>
</p:tagLst>
</file>

<file path=ppt/tags/tag36.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Topic"/>
  <p:tag name="EE4P_AGENDAWIZARD_CONTENT" val="/Depth Estimation"/>
  <p:tag name="EE4P_AGENDAWIZARD_PROPERTIES" val="77.00465/208.2594/285.9168/31.50472"/>
</p:tagLst>
</file>

<file path=ppt/tags/tag360.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Topic"/>
  <p:tag name="EE4P_AGENDAWIZARD_CONTENT" val="/Depth Estimation"/>
  <p:tag name="EE4P_AGENDAWIZARD_PROPERTIES" val="77.00465/208.2594/285.9168/31.50472"/>
</p:tagLst>
</file>

<file path=ppt/tags/tag361.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ItemNo"/>
  <p:tag name="EE4P_AGENDAWIZARD_CONTENT" val="/3"/>
  <p:tag name="EE4P_AGENDAWIZARD_PROPERTIES" val="40.49992/208.2594/31.50472/31.50472"/>
</p:tagLst>
</file>

<file path=ppt/tags/tag362.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PageNo"/>
  <p:tag name="EE4P_AGENDAWIZARD_PROPERTIES" val="904.8554/171.7547/8.45685/31.50472"/>
  <p:tag name="EE4P_AGENDAWIZARD_CONTENT" val="/13"/>
</p:tagLst>
</file>

<file path=ppt/tags/tag363.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Topic"/>
  <p:tag name="EE4P_AGENDAWIZARD_CONTENT" val="/Preliminaries"/>
  <p:tag name="EE4P_AGENDAWIZARD_PROPERTIES" val="77.00465/171.7547/285.9168/31.50472"/>
</p:tagLst>
</file>

<file path=ppt/tags/tag364.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ItemNo"/>
  <p:tag name="EE4P_AGENDAWIZARD_CONTENT" val="/2"/>
  <p:tag name="EE4P_AGENDAWIZARD_PROPERTIES" val="40.49992/171.7547/31.50472/31.50472"/>
</p:tagLst>
</file>

<file path=ppt/tags/tag365.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PageNo"/>
  <p:tag name="EE4P_AGENDAWIZARD_PROPERTIES" val="904.8554/135.25/8.45685/31.50472"/>
  <p:tag name="EE4P_AGENDAWIZARD_CONTENT" val="/4"/>
</p:tagLst>
</file>

<file path=ppt/tags/tag366.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Topic"/>
  <p:tag name="EE4P_AGENDAWIZARD_CONTENT" val="/Introduction"/>
  <p:tag name="EE4P_AGENDAWIZARD_PROPERTIES" val="77.00465/135.25/285.9168/31.50472"/>
</p:tagLst>
</file>

<file path=ppt/tags/tag367.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ItemNo"/>
  <p:tag name="EE4P_AGENDAWIZARD_CONTENT" val="/1"/>
  <p:tag name="EE4P_AGENDAWIZARD_PROPERTIES" val="40.49992/135.25/31.50472/31.50472"/>
</p:tagLst>
</file>

<file path=ppt/tags/tag368.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36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ItemNo"/>
  <p:tag name="EE4P_AGENDAWIZARD_CONTENT" val="/3"/>
  <p:tag name="EE4P_AGENDAWIZARD_PROPERTIES" val="40.49992/208.2594/31.50472/31.50472"/>
</p:tagLst>
</file>

<file path=ppt/tags/tag37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1.xml><?xml version="1.0" encoding="utf-8"?>
<p:tagLst xmlns:a="http://schemas.openxmlformats.org/drawingml/2006/main" xmlns:r="http://schemas.openxmlformats.org/officeDocument/2006/relationships" xmlns:p="http://schemas.openxmlformats.org/presentationml/2006/main">
  <p:tag name="EE4P_SLIDEID" val="34d24309-caa5-47f8-8eb5-626844a84e7c"/>
</p:tagLst>
</file>

<file path=ppt/tags/tag372.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PageNo"/>
  <p:tag name="EE4P_AGENDAWIZARD_PROPERTIES" val="904.8554/390.7831/8.45685/31.50472"/>
  <p:tag name="EE4P_AGENDAWIZARD_CONTENT" val="/143"/>
</p:tagLst>
</file>

<file path=ppt/tags/tag373.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Topic"/>
  <p:tag name="EE4P_AGENDAWIZARD_CONTENT" val="/Conclusion"/>
  <p:tag name="EE4P_AGENDAWIZARD_PROPERTIES" val="77.00465/390.7831/285.9168/31.50472"/>
</p:tagLst>
</file>

<file path=ppt/tags/tag374.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ItemNo"/>
  <p:tag name="EE4P_AGENDAWIZARD_CONTENT" val="/6"/>
  <p:tag name="EE4P_AGENDAWIZARD_PROPERTIES" val="40.49992/390.7831/31.50472/31.50472"/>
</p:tagLst>
</file>

<file path=ppt/tags/tag375.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PageNo"/>
  <p:tag name="EE4P_AGENDAWIZARD_PROPERTIES" val="904.8554/354.2784/8.45685/31.5048"/>
  <p:tag name="EE4P_AGENDAWIZARD_CONTENT" val="/118"/>
</p:tagLst>
</file>

<file path=ppt/tags/tag376.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Topic"/>
  <p:tag name="EE4P_AGENDAWIZARD_CONTENT" val="/Discussions"/>
  <p:tag name="EE4P_AGENDAWIZARD_PROPERTIES" val="77.00465/354.2784/285.9168/31.5048"/>
</p:tagLst>
</file>

<file path=ppt/tags/tag377.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ItemNo"/>
  <p:tag name="EE4P_AGENDAWIZARD_CONTENT" val="/5"/>
  <p:tag name="EE4P_AGENDAWIZARD_PROPERTIES" val="40.49992/354.2784/31.50472/31.5048"/>
</p:tagLst>
</file>

<file path=ppt/tags/tag378.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PageNo"/>
  <p:tag name="EE4P_AGENDAWIZARD_PROPERTIES" val="904.8554/317.7736/8.45685/31.50472"/>
  <p:tag name="EE4P_AGENDAWIZARD_CONTENT" val="/106"/>
</p:tagLst>
</file>

<file path=ppt/tags/tag379.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Topic"/>
  <p:tag name="EE4P_AGENDAWIZARD_CONTENT" val="/None Depth Estimation"/>
  <p:tag name="EE4P_AGENDAWIZARD_PROPERTIES" val="77.00465/317.7736/285.9168/31.50472"/>
</p:tagLst>
</file>

<file path=ppt/tags/tag38.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PageNo"/>
  <p:tag name="EE4P_AGENDAWIZARD_PROPERTIES" val="904.8554/171.7547/8.45685/31.50472"/>
  <p:tag name="EE4P_AGENDAWIZARD_CONTENT" val="/13"/>
</p:tagLst>
</file>

<file path=ppt/tags/tag380.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ItemNo"/>
  <p:tag name="EE4P_AGENDAWIZARD_CONTENT" val="/4"/>
  <p:tag name="EE4P_AGENDAWIZARD_PROPERTIES" val="40.49992/317.7736/31.50472/31.50472"/>
</p:tagLst>
</file>

<file path=ppt/tags/tag381.xml><?xml version="1.0" encoding="utf-8"?>
<p:tagLst xmlns:a="http://schemas.openxmlformats.org/drawingml/2006/main" xmlns:r="http://schemas.openxmlformats.org/officeDocument/2006/relationships" xmlns:p="http://schemas.openxmlformats.org/presentationml/2006/main">
  <p:tag name="EE4P_AGENDAWIZARD" val="item_0db287d0-d46b-49b7-b57a-948c6eb26d4d_PageNo"/>
  <p:tag name="EE4P_AGENDAWIZARD_PROPERTIES" val="904.8554/281.2689/8.45685/31.50472"/>
  <p:tag name="EE4P_AGENDAWIZARD_CONTENT" val="/95"/>
</p:tagLst>
</file>

<file path=ppt/tags/tag382.xml><?xml version="1.0" encoding="utf-8"?>
<p:tagLst xmlns:a="http://schemas.openxmlformats.org/drawingml/2006/main" xmlns:r="http://schemas.openxmlformats.org/officeDocument/2006/relationships" xmlns:p="http://schemas.openxmlformats.org/presentationml/2006/main">
  <p:tag name="EE4P_AGENDAWIZARD" val="item_0db287d0-d46b-49b7-b57a-948c6eb26d4d_Topic"/>
  <p:tag name="EE4P_AGENDAWIZARD_CONTENT" val="/Unsupervised &amp; Semi-supervised"/>
  <p:tag name="EE4P_AGENDAWIZARD_PROPERTIES" val="113.5094/281.2689/249.4121/31.50472"/>
</p:tagLst>
</file>

<file path=ppt/tags/tag383.xml><?xml version="1.0" encoding="utf-8"?>
<p:tagLst xmlns:a="http://schemas.openxmlformats.org/drawingml/2006/main" xmlns:r="http://schemas.openxmlformats.org/officeDocument/2006/relationships" xmlns:p="http://schemas.openxmlformats.org/presentationml/2006/main">
  <p:tag name="EE4P_AGENDAWIZARD" val="item_0db287d0-d46b-49b7-b57a-948c6eb26d4d_ItemNo"/>
  <p:tag name="EE4P_AGENDAWIZARD_CONTENT" val="/3.2"/>
  <p:tag name="EE4P_AGENDAWIZARD_PROPERTIES" val="77.00465/281.2689/31.50472/31.50472"/>
</p:tagLst>
</file>

<file path=ppt/tags/tag384.xml><?xml version="1.0" encoding="utf-8"?>
<p:tagLst xmlns:a="http://schemas.openxmlformats.org/drawingml/2006/main" xmlns:r="http://schemas.openxmlformats.org/officeDocument/2006/relationships" xmlns:p="http://schemas.openxmlformats.org/presentationml/2006/main">
  <p:tag name="EE4P_AGENDAWIZARD" val="item_34d24309-caa5-47f8-8eb5-626844a84e7c_Element"/>
</p:tagLst>
</file>

<file path=ppt/tags/tag385.xml><?xml version="1.0" encoding="utf-8"?>
<p:tagLst xmlns:a="http://schemas.openxmlformats.org/drawingml/2006/main" xmlns:r="http://schemas.openxmlformats.org/officeDocument/2006/relationships" xmlns:p="http://schemas.openxmlformats.org/presentationml/2006/main">
  <p:tag name="EE4P_AGENDAWIZARD" val="item_34d24309-caa5-47f8-8eb5-626844a84e7c_PageNo"/>
  <p:tag name="EE4P_AGENDAWIZARD_PROPERTIES" val="904.8554/244.7642/8.45685/31.50472"/>
  <p:tag name="EE4P_AGENDAWIZARD_CONTENT" val="/61"/>
</p:tagLst>
</file>

<file path=ppt/tags/tag386.xml><?xml version="1.0" encoding="utf-8"?>
<p:tagLst xmlns:a="http://schemas.openxmlformats.org/drawingml/2006/main" xmlns:r="http://schemas.openxmlformats.org/officeDocument/2006/relationships" xmlns:p="http://schemas.openxmlformats.org/presentationml/2006/main">
  <p:tag name="EE4P_AGENDAWIZARD" val="item_34d24309-caa5-47f8-8eb5-626844a84e7c_Topic"/>
  <p:tag name="EE4P_AGENDAWIZARD_CONTENT" val="/Supervised"/>
  <p:tag name="EE4P_AGENDAWIZARD_PROPERTIES" val="113.5094/244.7642/249.4121/31.50472"/>
</p:tagLst>
</file>

<file path=ppt/tags/tag387.xml><?xml version="1.0" encoding="utf-8"?>
<p:tagLst xmlns:a="http://schemas.openxmlformats.org/drawingml/2006/main" xmlns:r="http://schemas.openxmlformats.org/officeDocument/2006/relationships" xmlns:p="http://schemas.openxmlformats.org/presentationml/2006/main">
  <p:tag name="EE4P_AGENDAWIZARD" val="item_34d24309-caa5-47f8-8eb5-626844a84e7c_ItemNo"/>
  <p:tag name="EE4P_AGENDAWIZARD_CONTENT" val="/3.1"/>
  <p:tag name="EE4P_AGENDAWIZARD_PROPERTIES" val="77.00465/244.7642/31.50472/31.50472"/>
</p:tagLst>
</file>

<file path=ppt/tags/tag388.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PageNo"/>
  <p:tag name="EE4P_AGENDAWIZARD_PROPERTIES" val="904.8554/208.2594/8.45685/31.50472"/>
  <p:tag name="EE4P_AGENDAWIZARD_CONTENT" val="/59"/>
</p:tagLst>
</file>

<file path=ppt/tags/tag389.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Topic"/>
  <p:tag name="EE4P_AGENDAWIZARD_CONTENT" val="/Depth Estimation"/>
  <p:tag name="EE4P_AGENDAWIZARD_PROPERTIES" val="77.00465/208.2594/285.9168/31.50472"/>
</p:tagLst>
</file>

<file path=ppt/tags/tag39.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Topic"/>
  <p:tag name="EE4P_AGENDAWIZARD_CONTENT" val="/Preliminaries"/>
  <p:tag name="EE4P_AGENDAWIZARD_PROPERTIES" val="77.00465/171.7547/285.9168/31.50472"/>
</p:tagLst>
</file>

<file path=ppt/tags/tag390.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ItemNo"/>
  <p:tag name="EE4P_AGENDAWIZARD_CONTENT" val="/3"/>
  <p:tag name="EE4P_AGENDAWIZARD_PROPERTIES" val="40.49992/208.2594/31.50472/31.50472"/>
</p:tagLst>
</file>

<file path=ppt/tags/tag391.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PageNo"/>
  <p:tag name="EE4P_AGENDAWIZARD_PROPERTIES" val="904.8554/171.7547/8.45685/31.50472"/>
  <p:tag name="EE4P_AGENDAWIZARD_CONTENT" val="/13"/>
</p:tagLst>
</file>

<file path=ppt/tags/tag392.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Topic"/>
  <p:tag name="EE4P_AGENDAWIZARD_CONTENT" val="/Preliminaries"/>
  <p:tag name="EE4P_AGENDAWIZARD_PROPERTIES" val="77.00465/171.7547/285.9168/31.50472"/>
</p:tagLst>
</file>

<file path=ppt/tags/tag393.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ItemNo"/>
  <p:tag name="EE4P_AGENDAWIZARD_CONTENT" val="/2"/>
  <p:tag name="EE4P_AGENDAWIZARD_PROPERTIES" val="40.49992/171.7547/31.50472/31.50472"/>
</p:tagLst>
</file>

<file path=ppt/tags/tag394.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PageNo"/>
  <p:tag name="EE4P_AGENDAWIZARD_PROPERTIES" val="904.8554/135.25/8.45685/31.50472"/>
  <p:tag name="EE4P_AGENDAWIZARD_CONTENT" val="/4"/>
</p:tagLst>
</file>

<file path=ppt/tags/tag395.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Topic"/>
  <p:tag name="EE4P_AGENDAWIZARD_CONTENT" val="/Introduction"/>
  <p:tag name="EE4P_AGENDAWIZARD_PROPERTIES" val="77.00465/135.25/285.9168/31.50472"/>
</p:tagLst>
</file>

<file path=ppt/tags/tag396.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ItemNo"/>
  <p:tag name="EE4P_AGENDAWIZARD_CONTENT" val="/1"/>
  <p:tag name="EE4P_AGENDAWIZARD_PROPERTIES" val="40.49992/135.25/31.50472/31.50472"/>
</p:tagLst>
</file>

<file path=ppt/tags/tag397.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39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9.xml><?xml version="1.0" encoding="utf-8"?>
<p:tagLst xmlns:a="http://schemas.openxmlformats.org/drawingml/2006/main" xmlns:r="http://schemas.openxmlformats.org/officeDocument/2006/relationships" xmlns:p="http://schemas.openxmlformats.org/presentationml/2006/main">
  <p:tag name="EE4P_SLIDEID" val="19cadcda-82f0-4182-9304-70f95c9418d5"/>
</p:tagLst>
</file>

<file path=ppt/tags/tag4.xml><?xml version="1.0" encoding="utf-8"?>
<p:tagLst xmlns:a="http://schemas.openxmlformats.org/drawingml/2006/main" xmlns:r="http://schemas.openxmlformats.org/officeDocument/2006/relationships" xmlns:p="http://schemas.openxmlformats.org/presentationml/2006/main">
  <p:tag name="EE4P_SLIDEID" val="34ce8e2c-6fa6-4a85-8197-f9966fba1779"/>
</p:tagLst>
</file>

<file path=ppt/tags/tag40.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ItemNo"/>
  <p:tag name="EE4P_AGENDAWIZARD_CONTENT" val="/2"/>
  <p:tag name="EE4P_AGENDAWIZARD_PROPERTIES" val="40.49992/171.7547/31.50472/31.50472"/>
</p:tagLst>
</file>

<file path=ppt/tags/tag40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1.xml><?xml version="1.0" encoding="utf-8"?>
<p:tagLst xmlns:a="http://schemas.openxmlformats.org/drawingml/2006/main" xmlns:r="http://schemas.openxmlformats.org/officeDocument/2006/relationships" xmlns:p="http://schemas.openxmlformats.org/presentationml/2006/main">
  <p:tag name="EE4P_AGENDAWIZARD" val="item_f906fac7-a5d1-4b41-860f-8337785e341a_PageNo"/>
  <p:tag name="EE4P_AGENDAWIZARD_PROPERTIES" val="904.8554/390.7831/8.45685/31.50472"/>
  <p:tag name="EE4P_AGENDAWIZARD_CONTENT" val="/92"/>
</p:tagLst>
</file>

<file path=ppt/tags/tag402.xml><?xml version="1.0" encoding="utf-8"?>
<p:tagLst xmlns:a="http://schemas.openxmlformats.org/drawingml/2006/main" xmlns:r="http://schemas.openxmlformats.org/officeDocument/2006/relationships" xmlns:p="http://schemas.openxmlformats.org/presentationml/2006/main">
  <p:tag name="EE4P_AGENDAWIZARD" val="item_f906fac7-a5d1-4b41-860f-8337785e341a_Topic"/>
  <p:tag name="EE4P_AGENDAWIZARD_CONTENT" val="/Loss Function"/>
  <p:tag name="EE4P_AGENDAWIZARD_PROPERTIES" val="77.00465/390.7831/209.2739/31.50472"/>
</p:tagLst>
</file>

<file path=ppt/tags/tag403.xml><?xml version="1.0" encoding="utf-8"?>
<p:tagLst xmlns:a="http://schemas.openxmlformats.org/drawingml/2006/main" xmlns:r="http://schemas.openxmlformats.org/officeDocument/2006/relationships" xmlns:p="http://schemas.openxmlformats.org/presentationml/2006/main">
  <p:tag name="EE4P_AGENDAWIZARD" val="item_f906fac7-a5d1-4b41-860f-8337785e341a_ItemNo"/>
  <p:tag name="EE4P_AGENDAWIZARD_CONTENT" val="/8"/>
  <p:tag name="EE4P_AGENDAWIZARD_PROPERTIES" val="40.49992/390.7831/31.50472/31.50472"/>
</p:tagLst>
</file>

<file path=ppt/tags/tag404.xml><?xml version="1.0" encoding="utf-8"?>
<p:tagLst xmlns:a="http://schemas.openxmlformats.org/drawingml/2006/main" xmlns:r="http://schemas.openxmlformats.org/officeDocument/2006/relationships" xmlns:p="http://schemas.openxmlformats.org/presentationml/2006/main">
  <p:tag name="EE4P_AGENDAWIZARD" val="item_a4f8fe52-eb03-4a64-a899-36dca659d9d3_PageNo"/>
  <p:tag name="EE4P_AGENDAWIZARD_PROPERTIES" val="904.8554/354.2784/8.45685/31.5048"/>
  <p:tag name="EE4P_AGENDAWIZARD_CONTENT" val="/90"/>
</p:tagLst>
</file>

<file path=ppt/tags/tag405.xml><?xml version="1.0" encoding="utf-8"?>
<p:tagLst xmlns:a="http://schemas.openxmlformats.org/drawingml/2006/main" xmlns:r="http://schemas.openxmlformats.org/officeDocument/2006/relationships" xmlns:p="http://schemas.openxmlformats.org/presentationml/2006/main">
  <p:tag name="EE4P_AGENDAWIZARD" val="item_a4f8fe52-eb03-4a64-a899-36dca659d9d3_Topic"/>
  <p:tag name="EE4P_AGENDAWIZARD_CONTENT" val="/Confidence Estimation"/>
  <p:tag name="EE4P_AGENDAWIZARD_PROPERTIES" val="77.00465/354.2784/209.2739/31.5048"/>
</p:tagLst>
</file>

<file path=ppt/tags/tag406.xml><?xml version="1.0" encoding="utf-8"?>
<p:tagLst xmlns:a="http://schemas.openxmlformats.org/drawingml/2006/main" xmlns:r="http://schemas.openxmlformats.org/officeDocument/2006/relationships" xmlns:p="http://schemas.openxmlformats.org/presentationml/2006/main">
  <p:tag name="EE4P_AGENDAWIZARD" val="item_a4f8fe52-eb03-4a64-a899-36dca659d9d3_ItemNo"/>
  <p:tag name="EE4P_AGENDAWIZARD_CONTENT" val="/7"/>
  <p:tag name="EE4P_AGENDAWIZARD_PROPERTIES" val="40.49992/354.2784/31.50472/31.5048"/>
</p:tagLst>
</file>

<file path=ppt/tags/tag407.xml><?xml version="1.0" encoding="utf-8"?>
<p:tagLst xmlns:a="http://schemas.openxmlformats.org/drawingml/2006/main" xmlns:r="http://schemas.openxmlformats.org/officeDocument/2006/relationships" xmlns:p="http://schemas.openxmlformats.org/presentationml/2006/main">
  <p:tag name="EE4P_AGENDAWIZARD" val="item_367414a1-98bb-4daf-abd4-ce0f55e24f96_PageNo"/>
  <p:tag name="EE4P_AGENDAWIZARD_PROPERTIES" val="904.8554/317.7736/8.45685/31.50472"/>
  <p:tag name="EE4P_AGENDAWIZARD_CONTENT" val="/88"/>
</p:tagLst>
</file>

<file path=ppt/tags/tag408.xml><?xml version="1.0" encoding="utf-8"?>
<p:tagLst xmlns:a="http://schemas.openxmlformats.org/drawingml/2006/main" xmlns:r="http://schemas.openxmlformats.org/officeDocument/2006/relationships" xmlns:p="http://schemas.openxmlformats.org/presentationml/2006/main">
  <p:tag name="EE4P_AGENDAWIZARD" val="item_367414a1-98bb-4daf-abd4-ce0f55e24f96_Topic"/>
  <p:tag name="EE4P_AGENDAWIZARD_CONTENT" val="/Depth Refinement"/>
  <p:tag name="EE4P_AGENDAWIZARD_PROPERTIES" val="77.00465/317.7736/209.2739/31.50472"/>
</p:tagLst>
</file>

<file path=ppt/tags/tag409.xml><?xml version="1.0" encoding="utf-8"?>
<p:tagLst xmlns:a="http://schemas.openxmlformats.org/drawingml/2006/main" xmlns:r="http://schemas.openxmlformats.org/officeDocument/2006/relationships" xmlns:p="http://schemas.openxmlformats.org/presentationml/2006/main">
  <p:tag name="EE4P_AGENDAWIZARD" val="item_367414a1-98bb-4daf-abd4-ce0f55e24f96_ItemNo"/>
  <p:tag name="EE4P_AGENDAWIZARD_CONTENT" val="/6"/>
  <p:tag name="EE4P_AGENDAWIZARD_PROPERTIES" val="40.49992/317.7736/31.50472/31.50472"/>
</p:tagLst>
</file>

<file path=ppt/tags/tag41.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Element"/>
</p:tagLst>
</file>

<file path=ppt/tags/tag410.xml><?xml version="1.0" encoding="utf-8"?>
<p:tagLst xmlns:a="http://schemas.openxmlformats.org/drawingml/2006/main" xmlns:r="http://schemas.openxmlformats.org/officeDocument/2006/relationships" xmlns:p="http://schemas.openxmlformats.org/presentationml/2006/main">
  <p:tag name="EE4P_AGENDAWIZARD" val="item_32d3aa07-6672-440b-8b0e-154b20e8bc62_PageNo"/>
  <p:tag name="EE4P_AGENDAWIZARD_PROPERTIES" val="904.8554/281.2689/8.45685/31.50472"/>
  <p:tag name="EE4P_AGENDAWIZARD_CONTENT" val="/85"/>
</p:tagLst>
</file>

<file path=ppt/tags/tag411.xml><?xml version="1.0" encoding="utf-8"?>
<p:tagLst xmlns:a="http://schemas.openxmlformats.org/drawingml/2006/main" xmlns:r="http://schemas.openxmlformats.org/officeDocument/2006/relationships" xmlns:p="http://schemas.openxmlformats.org/presentationml/2006/main">
  <p:tag name="EE4P_AGENDAWIZARD" val="item_32d3aa07-6672-440b-8b0e-154b20e8bc62_Topic"/>
  <p:tag name="EE4P_AGENDAWIZARD_CONTENT" val="/Depth Estimation"/>
  <p:tag name="EE4P_AGENDAWIZARD_PROPERTIES" val="77.00465/281.2689/209.2739/31.50472"/>
</p:tagLst>
</file>

<file path=ppt/tags/tag412.xml><?xml version="1.0" encoding="utf-8"?>
<p:tagLst xmlns:a="http://schemas.openxmlformats.org/drawingml/2006/main" xmlns:r="http://schemas.openxmlformats.org/officeDocument/2006/relationships" xmlns:p="http://schemas.openxmlformats.org/presentationml/2006/main">
  <p:tag name="EE4P_AGENDAWIZARD" val="item_32d3aa07-6672-440b-8b0e-154b20e8bc62_ItemNo"/>
  <p:tag name="EE4P_AGENDAWIZARD_CONTENT" val="/5"/>
  <p:tag name="EE4P_AGENDAWIZARD_PROPERTIES" val="40.49992/281.2689/31.50472/31.50472"/>
</p:tagLst>
</file>

<file path=ppt/tags/tag413.xml><?xml version="1.0" encoding="utf-8"?>
<p:tagLst xmlns:a="http://schemas.openxmlformats.org/drawingml/2006/main" xmlns:r="http://schemas.openxmlformats.org/officeDocument/2006/relationships" xmlns:p="http://schemas.openxmlformats.org/presentationml/2006/main">
  <p:tag name="EE4P_AGENDAWIZARD" val="item_dd645ab7-4035-4779-8b5e-cd8169044bc1_PageNo"/>
  <p:tag name="EE4P_AGENDAWIZARD_PROPERTIES" val="904.8554/244.7642/8.45685/31.50472"/>
  <p:tag name="EE4P_AGENDAWIZARD_CONTENT" val="/82"/>
</p:tagLst>
</file>

<file path=ppt/tags/tag414.xml><?xml version="1.0" encoding="utf-8"?>
<p:tagLst xmlns:a="http://schemas.openxmlformats.org/drawingml/2006/main" xmlns:r="http://schemas.openxmlformats.org/officeDocument/2006/relationships" xmlns:p="http://schemas.openxmlformats.org/presentationml/2006/main">
  <p:tag name="EE4P_AGENDAWIZARD" val="item_dd645ab7-4035-4779-8b5e-cd8169044bc1_Topic"/>
  <p:tag name="EE4P_AGENDAWIZARD_CONTENT" val="/Iterative Update"/>
  <p:tag name="EE4P_AGENDAWIZARD_PROPERTIES" val="77.00465/244.7642/209.2739/31.50472"/>
</p:tagLst>
</file>

<file path=ppt/tags/tag415.xml><?xml version="1.0" encoding="utf-8"?>
<p:tagLst xmlns:a="http://schemas.openxmlformats.org/drawingml/2006/main" xmlns:r="http://schemas.openxmlformats.org/officeDocument/2006/relationships" xmlns:p="http://schemas.openxmlformats.org/presentationml/2006/main">
  <p:tag name="EE4P_AGENDAWIZARD" val="item_dd645ab7-4035-4779-8b5e-cd8169044bc1_ItemNo"/>
  <p:tag name="EE4P_AGENDAWIZARD_CONTENT" val="/4"/>
  <p:tag name="EE4P_AGENDAWIZARD_PROPERTIES" val="40.49992/244.7642/31.50472/31.50472"/>
</p:tagLst>
</file>

<file path=ppt/tags/tag416.xml><?xml version="1.0" encoding="utf-8"?>
<p:tagLst xmlns:a="http://schemas.openxmlformats.org/drawingml/2006/main" xmlns:r="http://schemas.openxmlformats.org/officeDocument/2006/relationships" xmlns:p="http://schemas.openxmlformats.org/presentationml/2006/main">
  <p:tag name="EE4P_AGENDAWIZARD" val="item_63170358-5ea2-48e8-9c61-8241873dffb5_PageNo"/>
  <p:tag name="EE4P_AGENDAWIZARD_PROPERTIES" val="904.8554/208.2594/8.45685/31.50472"/>
  <p:tag name="EE4P_AGENDAWIZARD_CONTENT" val="/69"/>
</p:tagLst>
</file>

<file path=ppt/tags/tag417.xml><?xml version="1.0" encoding="utf-8"?>
<p:tagLst xmlns:a="http://schemas.openxmlformats.org/drawingml/2006/main" xmlns:r="http://schemas.openxmlformats.org/officeDocument/2006/relationships" xmlns:p="http://schemas.openxmlformats.org/presentationml/2006/main">
  <p:tag name="EE4P_AGENDAWIZARD" val="item_63170358-5ea2-48e8-9c61-8241873dffb5_Topic"/>
  <p:tag name="EE4P_AGENDAWIZARD_CONTENT" val="/Cost Volume Regularization"/>
  <p:tag name="EE4P_AGENDAWIZARD_PROPERTIES" val="77.00465/208.2594/209.2739/31.50472"/>
</p:tagLst>
</file>

<file path=ppt/tags/tag418.xml><?xml version="1.0" encoding="utf-8"?>
<p:tagLst xmlns:a="http://schemas.openxmlformats.org/drawingml/2006/main" xmlns:r="http://schemas.openxmlformats.org/officeDocument/2006/relationships" xmlns:p="http://schemas.openxmlformats.org/presentationml/2006/main">
  <p:tag name="EE4P_AGENDAWIZARD" val="item_63170358-5ea2-48e8-9c61-8241873dffb5_ItemNo"/>
  <p:tag name="EE4P_AGENDAWIZARD_CONTENT" val="/3"/>
  <p:tag name="EE4P_AGENDAWIZARD_PROPERTIES" val="40.49992/208.2594/31.50472/31.50472"/>
</p:tagLst>
</file>

<file path=ppt/tags/tag419.xml><?xml version="1.0" encoding="utf-8"?>
<p:tagLst xmlns:a="http://schemas.openxmlformats.org/drawingml/2006/main" xmlns:r="http://schemas.openxmlformats.org/officeDocument/2006/relationships" xmlns:p="http://schemas.openxmlformats.org/presentationml/2006/main">
  <p:tag name="EE4P_AGENDAWIZARD" val="item_6412c2ba-59e4-4aad-b054-b567368bc5b3_PageNo"/>
  <p:tag name="EE4P_AGENDAWIZARD_PROPERTIES" val="904.8554/171.7547/8.45685/31.50472"/>
  <p:tag name="EE4P_AGENDAWIZARD_CONTENT" val="/65"/>
</p:tagLst>
</file>

<file path=ppt/tags/tag42.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PageNo"/>
  <p:tag name="EE4P_AGENDAWIZARD_PROPERTIES" val="904.8554/135.25/8.45685/31.50472"/>
  <p:tag name="EE4P_AGENDAWIZARD_CONTENT" val="/4"/>
</p:tagLst>
</file>

<file path=ppt/tags/tag420.xml><?xml version="1.0" encoding="utf-8"?>
<p:tagLst xmlns:a="http://schemas.openxmlformats.org/drawingml/2006/main" xmlns:r="http://schemas.openxmlformats.org/officeDocument/2006/relationships" xmlns:p="http://schemas.openxmlformats.org/presentationml/2006/main">
  <p:tag name="EE4P_AGENDAWIZARD" val="item_6412c2ba-59e4-4aad-b054-b567368bc5b3_Topic"/>
  <p:tag name="EE4P_AGENDAWIZARD_CONTENT" val="/Cost Volume Construction"/>
  <p:tag name="EE4P_AGENDAWIZARD_PROPERTIES" val="77.00465/171.7547/209.2739/31.50472"/>
</p:tagLst>
</file>

<file path=ppt/tags/tag421.xml><?xml version="1.0" encoding="utf-8"?>
<p:tagLst xmlns:a="http://schemas.openxmlformats.org/drawingml/2006/main" xmlns:r="http://schemas.openxmlformats.org/officeDocument/2006/relationships" xmlns:p="http://schemas.openxmlformats.org/presentationml/2006/main">
  <p:tag name="EE4P_AGENDAWIZARD" val="item_6412c2ba-59e4-4aad-b054-b567368bc5b3_ItemNo"/>
  <p:tag name="EE4P_AGENDAWIZARD_CONTENT" val="/2"/>
  <p:tag name="EE4P_AGENDAWIZARD_PROPERTIES" val="40.49992/171.7547/31.50472/31.50472"/>
</p:tagLst>
</file>

<file path=ppt/tags/tag422.xml><?xml version="1.0" encoding="utf-8"?>
<p:tagLst xmlns:a="http://schemas.openxmlformats.org/drawingml/2006/main" xmlns:r="http://schemas.openxmlformats.org/officeDocument/2006/relationships" xmlns:p="http://schemas.openxmlformats.org/presentationml/2006/main">
  <p:tag name="EE4P_AGENDAWIZARD" val="item_19cadcda-82f0-4182-9304-70f95c9418d5_Element"/>
</p:tagLst>
</file>

<file path=ppt/tags/tag423.xml><?xml version="1.0" encoding="utf-8"?>
<p:tagLst xmlns:a="http://schemas.openxmlformats.org/drawingml/2006/main" xmlns:r="http://schemas.openxmlformats.org/officeDocument/2006/relationships" xmlns:p="http://schemas.openxmlformats.org/presentationml/2006/main">
  <p:tag name="EE4P_AGENDAWIZARD" val="item_19cadcda-82f0-4182-9304-70f95c9418d5_PageNo"/>
  <p:tag name="EE4P_AGENDAWIZARD_PROPERTIES" val="904.8554/135.25/8.45685/31.50472"/>
  <p:tag name="EE4P_AGENDAWIZARD_CONTENT" val="/63"/>
</p:tagLst>
</file>

<file path=ppt/tags/tag424.xml><?xml version="1.0" encoding="utf-8"?>
<p:tagLst xmlns:a="http://schemas.openxmlformats.org/drawingml/2006/main" xmlns:r="http://schemas.openxmlformats.org/officeDocument/2006/relationships" xmlns:p="http://schemas.openxmlformats.org/presentationml/2006/main">
  <p:tag name="EE4P_AGENDAWIZARD" val="item_19cadcda-82f0-4182-9304-70f95c9418d5_Topic"/>
  <p:tag name="EE4P_AGENDAWIZARD_CONTENT" val="/Feature Extraction"/>
  <p:tag name="EE4P_AGENDAWIZARD_PROPERTIES" val="77.00465/135.25/209.2739/31.50472"/>
</p:tagLst>
</file>

<file path=ppt/tags/tag425.xml><?xml version="1.0" encoding="utf-8"?>
<p:tagLst xmlns:a="http://schemas.openxmlformats.org/drawingml/2006/main" xmlns:r="http://schemas.openxmlformats.org/officeDocument/2006/relationships" xmlns:p="http://schemas.openxmlformats.org/presentationml/2006/main">
  <p:tag name="EE4P_AGENDAWIZARD" val="item_19cadcda-82f0-4182-9304-70f95c9418d5_ItemNo"/>
  <p:tag name="EE4P_AGENDAWIZARD_CONTENT" val="/1"/>
  <p:tag name="EE4P_AGENDAWIZARD_PROPERTIES" val="40.49992/135.25/31.50472/31.50472"/>
</p:tagLst>
</file>

<file path=ppt/tags/tag426.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4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8.xml><?xml version="1.0" encoding="utf-8"?>
<p:tagLst xmlns:a="http://schemas.openxmlformats.org/drawingml/2006/main" xmlns:r="http://schemas.openxmlformats.org/officeDocument/2006/relationships" xmlns:p="http://schemas.openxmlformats.org/presentationml/2006/main">
  <p:tag name="EE4P_TEMPLATESTYLE" val="5"/>
</p:tagLst>
</file>

<file path=ppt/tags/tag429.xml><?xml version="1.0" encoding="utf-8"?>
<p:tagLst xmlns:a="http://schemas.openxmlformats.org/drawingml/2006/main" xmlns:r="http://schemas.openxmlformats.org/officeDocument/2006/relationships" xmlns:p="http://schemas.openxmlformats.org/presentationml/2006/main">
  <p:tag name="EE4P_SLIDEID" val="6412c2ba-59e4-4aad-b054-b567368bc5b3"/>
</p:tagLst>
</file>

<file path=ppt/tags/tag43.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Topic"/>
  <p:tag name="EE4P_AGENDAWIZARD_CONTENT" val="/Introduction"/>
  <p:tag name="EE4P_AGENDAWIZARD_PROPERTIES" val="77.00465/135.25/285.9168/31.50472"/>
</p:tagLst>
</file>

<file path=ppt/tags/tag430.xml><?xml version="1.0" encoding="utf-8"?>
<p:tagLst xmlns:a="http://schemas.openxmlformats.org/drawingml/2006/main" xmlns:r="http://schemas.openxmlformats.org/officeDocument/2006/relationships" xmlns:p="http://schemas.openxmlformats.org/presentationml/2006/main">
  <p:tag name="EE4P_AGENDAWIZARD" val="item_f906fac7-a5d1-4b41-860f-8337785e341a_PageNo"/>
  <p:tag name="EE4P_AGENDAWIZARD_PROPERTIES" val="904.8554/390.7831/8.45685/31.50472"/>
  <p:tag name="EE4P_AGENDAWIZARD_CONTENT" val="/92"/>
</p:tagLst>
</file>

<file path=ppt/tags/tag431.xml><?xml version="1.0" encoding="utf-8"?>
<p:tagLst xmlns:a="http://schemas.openxmlformats.org/drawingml/2006/main" xmlns:r="http://schemas.openxmlformats.org/officeDocument/2006/relationships" xmlns:p="http://schemas.openxmlformats.org/presentationml/2006/main">
  <p:tag name="EE4P_AGENDAWIZARD" val="item_f906fac7-a5d1-4b41-860f-8337785e341a_Topic"/>
  <p:tag name="EE4P_AGENDAWIZARD_CONTENT" val="/Loss Function"/>
  <p:tag name="EE4P_AGENDAWIZARD_PROPERTIES" val="77.00465/390.7831/209.2739/31.50472"/>
</p:tagLst>
</file>

<file path=ppt/tags/tag432.xml><?xml version="1.0" encoding="utf-8"?>
<p:tagLst xmlns:a="http://schemas.openxmlformats.org/drawingml/2006/main" xmlns:r="http://schemas.openxmlformats.org/officeDocument/2006/relationships" xmlns:p="http://schemas.openxmlformats.org/presentationml/2006/main">
  <p:tag name="EE4P_AGENDAWIZARD" val="item_f906fac7-a5d1-4b41-860f-8337785e341a_ItemNo"/>
  <p:tag name="EE4P_AGENDAWIZARD_CONTENT" val="/8"/>
  <p:tag name="EE4P_AGENDAWIZARD_PROPERTIES" val="40.49992/390.7831/31.50472/31.50472"/>
</p:tagLst>
</file>

<file path=ppt/tags/tag433.xml><?xml version="1.0" encoding="utf-8"?>
<p:tagLst xmlns:a="http://schemas.openxmlformats.org/drawingml/2006/main" xmlns:r="http://schemas.openxmlformats.org/officeDocument/2006/relationships" xmlns:p="http://schemas.openxmlformats.org/presentationml/2006/main">
  <p:tag name="EE4P_AGENDAWIZARD" val="item_a4f8fe52-eb03-4a64-a899-36dca659d9d3_PageNo"/>
  <p:tag name="EE4P_AGENDAWIZARD_PROPERTIES" val="904.8554/354.2784/8.45685/31.5048"/>
  <p:tag name="EE4P_AGENDAWIZARD_CONTENT" val="/90"/>
</p:tagLst>
</file>

<file path=ppt/tags/tag434.xml><?xml version="1.0" encoding="utf-8"?>
<p:tagLst xmlns:a="http://schemas.openxmlformats.org/drawingml/2006/main" xmlns:r="http://schemas.openxmlformats.org/officeDocument/2006/relationships" xmlns:p="http://schemas.openxmlformats.org/presentationml/2006/main">
  <p:tag name="EE4P_AGENDAWIZARD" val="item_a4f8fe52-eb03-4a64-a899-36dca659d9d3_Topic"/>
  <p:tag name="EE4P_AGENDAWIZARD_CONTENT" val="/Confidence Estimation"/>
  <p:tag name="EE4P_AGENDAWIZARD_PROPERTIES" val="77.00465/354.2784/209.2739/31.5048"/>
</p:tagLst>
</file>

<file path=ppt/tags/tag435.xml><?xml version="1.0" encoding="utf-8"?>
<p:tagLst xmlns:a="http://schemas.openxmlformats.org/drawingml/2006/main" xmlns:r="http://schemas.openxmlformats.org/officeDocument/2006/relationships" xmlns:p="http://schemas.openxmlformats.org/presentationml/2006/main">
  <p:tag name="EE4P_AGENDAWIZARD" val="item_a4f8fe52-eb03-4a64-a899-36dca659d9d3_ItemNo"/>
  <p:tag name="EE4P_AGENDAWIZARD_CONTENT" val="/7"/>
  <p:tag name="EE4P_AGENDAWIZARD_PROPERTIES" val="40.49992/354.2784/31.50472/31.5048"/>
</p:tagLst>
</file>

<file path=ppt/tags/tag436.xml><?xml version="1.0" encoding="utf-8"?>
<p:tagLst xmlns:a="http://schemas.openxmlformats.org/drawingml/2006/main" xmlns:r="http://schemas.openxmlformats.org/officeDocument/2006/relationships" xmlns:p="http://schemas.openxmlformats.org/presentationml/2006/main">
  <p:tag name="EE4P_AGENDAWIZARD" val="item_367414a1-98bb-4daf-abd4-ce0f55e24f96_PageNo"/>
  <p:tag name="EE4P_AGENDAWIZARD_PROPERTIES" val="904.8554/317.7736/8.45685/31.50472"/>
  <p:tag name="EE4P_AGENDAWIZARD_CONTENT" val="/88"/>
</p:tagLst>
</file>

<file path=ppt/tags/tag437.xml><?xml version="1.0" encoding="utf-8"?>
<p:tagLst xmlns:a="http://schemas.openxmlformats.org/drawingml/2006/main" xmlns:r="http://schemas.openxmlformats.org/officeDocument/2006/relationships" xmlns:p="http://schemas.openxmlformats.org/presentationml/2006/main">
  <p:tag name="EE4P_AGENDAWIZARD" val="item_367414a1-98bb-4daf-abd4-ce0f55e24f96_Topic"/>
  <p:tag name="EE4P_AGENDAWIZARD_CONTENT" val="/Depth Refinement"/>
  <p:tag name="EE4P_AGENDAWIZARD_PROPERTIES" val="77.00465/317.7736/209.2739/31.50472"/>
</p:tagLst>
</file>

<file path=ppt/tags/tag438.xml><?xml version="1.0" encoding="utf-8"?>
<p:tagLst xmlns:a="http://schemas.openxmlformats.org/drawingml/2006/main" xmlns:r="http://schemas.openxmlformats.org/officeDocument/2006/relationships" xmlns:p="http://schemas.openxmlformats.org/presentationml/2006/main">
  <p:tag name="EE4P_AGENDAWIZARD" val="item_367414a1-98bb-4daf-abd4-ce0f55e24f96_ItemNo"/>
  <p:tag name="EE4P_AGENDAWIZARD_CONTENT" val="/6"/>
  <p:tag name="EE4P_AGENDAWIZARD_PROPERTIES" val="40.49992/317.7736/31.50472/31.50472"/>
</p:tagLst>
</file>

<file path=ppt/tags/tag439.xml><?xml version="1.0" encoding="utf-8"?>
<p:tagLst xmlns:a="http://schemas.openxmlformats.org/drawingml/2006/main" xmlns:r="http://schemas.openxmlformats.org/officeDocument/2006/relationships" xmlns:p="http://schemas.openxmlformats.org/presentationml/2006/main">
  <p:tag name="EE4P_AGENDAWIZARD" val="item_32d3aa07-6672-440b-8b0e-154b20e8bc62_PageNo"/>
  <p:tag name="EE4P_AGENDAWIZARD_PROPERTIES" val="904.8554/281.2689/8.45685/31.50472"/>
  <p:tag name="EE4P_AGENDAWIZARD_CONTENT" val="/85"/>
</p:tagLst>
</file>

<file path=ppt/tags/tag44.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ItemNo"/>
  <p:tag name="EE4P_AGENDAWIZARD_CONTENT" val="/1"/>
  <p:tag name="EE4P_AGENDAWIZARD_PROPERTIES" val="40.49992/135.25/31.50472/31.50472"/>
</p:tagLst>
</file>

<file path=ppt/tags/tag440.xml><?xml version="1.0" encoding="utf-8"?>
<p:tagLst xmlns:a="http://schemas.openxmlformats.org/drawingml/2006/main" xmlns:r="http://schemas.openxmlformats.org/officeDocument/2006/relationships" xmlns:p="http://schemas.openxmlformats.org/presentationml/2006/main">
  <p:tag name="EE4P_AGENDAWIZARD" val="item_32d3aa07-6672-440b-8b0e-154b20e8bc62_Topic"/>
  <p:tag name="EE4P_AGENDAWIZARD_CONTENT" val="/Depth Estimation"/>
  <p:tag name="EE4P_AGENDAWIZARD_PROPERTIES" val="77.00465/281.2689/209.2739/31.50472"/>
</p:tagLst>
</file>

<file path=ppt/tags/tag441.xml><?xml version="1.0" encoding="utf-8"?>
<p:tagLst xmlns:a="http://schemas.openxmlformats.org/drawingml/2006/main" xmlns:r="http://schemas.openxmlformats.org/officeDocument/2006/relationships" xmlns:p="http://schemas.openxmlformats.org/presentationml/2006/main">
  <p:tag name="EE4P_AGENDAWIZARD" val="item_32d3aa07-6672-440b-8b0e-154b20e8bc62_ItemNo"/>
  <p:tag name="EE4P_AGENDAWIZARD_CONTENT" val="/5"/>
  <p:tag name="EE4P_AGENDAWIZARD_PROPERTIES" val="40.49992/281.2689/31.50472/31.50472"/>
</p:tagLst>
</file>

<file path=ppt/tags/tag442.xml><?xml version="1.0" encoding="utf-8"?>
<p:tagLst xmlns:a="http://schemas.openxmlformats.org/drawingml/2006/main" xmlns:r="http://schemas.openxmlformats.org/officeDocument/2006/relationships" xmlns:p="http://schemas.openxmlformats.org/presentationml/2006/main">
  <p:tag name="EE4P_AGENDAWIZARD" val="item_dd645ab7-4035-4779-8b5e-cd8169044bc1_PageNo"/>
  <p:tag name="EE4P_AGENDAWIZARD_PROPERTIES" val="904.8554/244.7642/8.45685/31.50472"/>
  <p:tag name="EE4P_AGENDAWIZARD_CONTENT" val="/82"/>
</p:tagLst>
</file>

<file path=ppt/tags/tag443.xml><?xml version="1.0" encoding="utf-8"?>
<p:tagLst xmlns:a="http://schemas.openxmlformats.org/drawingml/2006/main" xmlns:r="http://schemas.openxmlformats.org/officeDocument/2006/relationships" xmlns:p="http://schemas.openxmlformats.org/presentationml/2006/main">
  <p:tag name="EE4P_AGENDAWIZARD" val="item_dd645ab7-4035-4779-8b5e-cd8169044bc1_Topic"/>
  <p:tag name="EE4P_AGENDAWIZARD_CONTENT" val="/Iterative Update"/>
  <p:tag name="EE4P_AGENDAWIZARD_PROPERTIES" val="77.00465/244.7642/209.2739/31.50472"/>
</p:tagLst>
</file>

<file path=ppt/tags/tag444.xml><?xml version="1.0" encoding="utf-8"?>
<p:tagLst xmlns:a="http://schemas.openxmlformats.org/drawingml/2006/main" xmlns:r="http://schemas.openxmlformats.org/officeDocument/2006/relationships" xmlns:p="http://schemas.openxmlformats.org/presentationml/2006/main">
  <p:tag name="EE4P_AGENDAWIZARD" val="item_dd645ab7-4035-4779-8b5e-cd8169044bc1_ItemNo"/>
  <p:tag name="EE4P_AGENDAWIZARD_CONTENT" val="/4"/>
  <p:tag name="EE4P_AGENDAWIZARD_PROPERTIES" val="40.49992/244.7642/31.50472/31.50472"/>
</p:tagLst>
</file>

<file path=ppt/tags/tag445.xml><?xml version="1.0" encoding="utf-8"?>
<p:tagLst xmlns:a="http://schemas.openxmlformats.org/drawingml/2006/main" xmlns:r="http://schemas.openxmlformats.org/officeDocument/2006/relationships" xmlns:p="http://schemas.openxmlformats.org/presentationml/2006/main">
  <p:tag name="EE4P_AGENDAWIZARD" val="item_63170358-5ea2-48e8-9c61-8241873dffb5_PageNo"/>
  <p:tag name="EE4P_AGENDAWIZARD_PROPERTIES" val="904.8554/208.2594/8.45685/31.50472"/>
  <p:tag name="EE4P_AGENDAWIZARD_CONTENT" val="/69"/>
</p:tagLst>
</file>

<file path=ppt/tags/tag446.xml><?xml version="1.0" encoding="utf-8"?>
<p:tagLst xmlns:a="http://schemas.openxmlformats.org/drawingml/2006/main" xmlns:r="http://schemas.openxmlformats.org/officeDocument/2006/relationships" xmlns:p="http://schemas.openxmlformats.org/presentationml/2006/main">
  <p:tag name="EE4P_AGENDAWIZARD" val="item_63170358-5ea2-48e8-9c61-8241873dffb5_Topic"/>
  <p:tag name="EE4P_AGENDAWIZARD_CONTENT" val="/Cost Volume Regularization"/>
  <p:tag name="EE4P_AGENDAWIZARD_PROPERTIES" val="77.00465/208.2594/209.2739/31.50472"/>
</p:tagLst>
</file>

<file path=ppt/tags/tag447.xml><?xml version="1.0" encoding="utf-8"?>
<p:tagLst xmlns:a="http://schemas.openxmlformats.org/drawingml/2006/main" xmlns:r="http://schemas.openxmlformats.org/officeDocument/2006/relationships" xmlns:p="http://schemas.openxmlformats.org/presentationml/2006/main">
  <p:tag name="EE4P_AGENDAWIZARD" val="item_63170358-5ea2-48e8-9c61-8241873dffb5_ItemNo"/>
  <p:tag name="EE4P_AGENDAWIZARD_CONTENT" val="/3"/>
  <p:tag name="EE4P_AGENDAWIZARD_PROPERTIES" val="40.49992/208.2594/31.50472/31.50472"/>
</p:tagLst>
</file>

<file path=ppt/tags/tag448.xml><?xml version="1.0" encoding="utf-8"?>
<p:tagLst xmlns:a="http://schemas.openxmlformats.org/drawingml/2006/main" xmlns:r="http://schemas.openxmlformats.org/officeDocument/2006/relationships" xmlns:p="http://schemas.openxmlformats.org/presentationml/2006/main">
  <p:tag name="EE4P_AGENDAWIZARD" val="item_6412c2ba-59e4-4aad-b054-b567368bc5b3_Element"/>
</p:tagLst>
</file>

<file path=ppt/tags/tag449.xml><?xml version="1.0" encoding="utf-8"?>
<p:tagLst xmlns:a="http://schemas.openxmlformats.org/drawingml/2006/main" xmlns:r="http://schemas.openxmlformats.org/officeDocument/2006/relationships" xmlns:p="http://schemas.openxmlformats.org/presentationml/2006/main">
  <p:tag name="EE4P_AGENDAWIZARD" val="item_6412c2ba-59e4-4aad-b054-b567368bc5b3_PageNo"/>
  <p:tag name="EE4P_AGENDAWIZARD_PROPERTIES" val="904.8554/171.7547/8.45685/31.50472"/>
  <p:tag name="EE4P_AGENDAWIZARD_CONTENT" val="/65"/>
</p:tagLst>
</file>

<file path=ppt/tags/tag45.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450.xml><?xml version="1.0" encoding="utf-8"?>
<p:tagLst xmlns:a="http://schemas.openxmlformats.org/drawingml/2006/main" xmlns:r="http://schemas.openxmlformats.org/officeDocument/2006/relationships" xmlns:p="http://schemas.openxmlformats.org/presentationml/2006/main">
  <p:tag name="EE4P_AGENDAWIZARD" val="item_6412c2ba-59e4-4aad-b054-b567368bc5b3_Topic"/>
  <p:tag name="EE4P_AGENDAWIZARD_CONTENT" val="/Cost Volume Construction"/>
  <p:tag name="EE4P_AGENDAWIZARD_PROPERTIES" val="77.00465/171.7547/209.2739/31.50472"/>
</p:tagLst>
</file>

<file path=ppt/tags/tag451.xml><?xml version="1.0" encoding="utf-8"?>
<p:tagLst xmlns:a="http://schemas.openxmlformats.org/drawingml/2006/main" xmlns:r="http://schemas.openxmlformats.org/officeDocument/2006/relationships" xmlns:p="http://schemas.openxmlformats.org/presentationml/2006/main">
  <p:tag name="EE4P_AGENDAWIZARD" val="item_6412c2ba-59e4-4aad-b054-b567368bc5b3_ItemNo"/>
  <p:tag name="EE4P_AGENDAWIZARD_CONTENT" val="/2"/>
  <p:tag name="EE4P_AGENDAWIZARD_PROPERTIES" val="40.49992/171.7547/31.50472/31.50472"/>
</p:tagLst>
</file>

<file path=ppt/tags/tag452.xml><?xml version="1.0" encoding="utf-8"?>
<p:tagLst xmlns:a="http://schemas.openxmlformats.org/drawingml/2006/main" xmlns:r="http://schemas.openxmlformats.org/officeDocument/2006/relationships" xmlns:p="http://schemas.openxmlformats.org/presentationml/2006/main">
  <p:tag name="EE4P_AGENDAWIZARD" val="item_19cadcda-82f0-4182-9304-70f95c9418d5_PageNo"/>
  <p:tag name="EE4P_AGENDAWIZARD_PROPERTIES" val="904.8554/135.25/8.45685/31.50472"/>
  <p:tag name="EE4P_AGENDAWIZARD_CONTENT" val="/63"/>
</p:tagLst>
</file>

<file path=ppt/tags/tag453.xml><?xml version="1.0" encoding="utf-8"?>
<p:tagLst xmlns:a="http://schemas.openxmlformats.org/drawingml/2006/main" xmlns:r="http://schemas.openxmlformats.org/officeDocument/2006/relationships" xmlns:p="http://schemas.openxmlformats.org/presentationml/2006/main">
  <p:tag name="EE4P_AGENDAWIZARD" val="item_19cadcda-82f0-4182-9304-70f95c9418d5_Topic"/>
  <p:tag name="EE4P_AGENDAWIZARD_CONTENT" val="/Feature Extraction"/>
  <p:tag name="EE4P_AGENDAWIZARD_PROPERTIES" val="77.00465/135.25/209.2739/31.50472"/>
</p:tagLst>
</file>

<file path=ppt/tags/tag454.xml><?xml version="1.0" encoding="utf-8"?>
<p:tagLst xmlns:a="http://schemas.openxmlformats.org/drawingml/2006/main" xmlns:r="http://schemas.openxmlformats.org/officeDocument/2006/relationships" xmlns:p="http://schemas.openxmlformats.org/presentationml/2006/main">
  <p:tag name="EE4P_AGENDAWIZARD" val="item_19cadcda-82f0-4182-9304-70f95c9418d5_ItemNo"/>
  <p:tag name="EE4P_AGENDAWIZARD_CONTENT" val="/1"/>
  <p:tag name="EE4P_AGENDAWIZARD_PROPERTIES" val="40.49992/135.25/31.50472/31.50472"/>
</p:tagLst>
</file>

<file path=ppt/tags/tag455.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45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57.xml><?xml version="1.0" encoding="utf-8"?>
<p:tagLst xmlns:a="http://schemas.openxmlformats.org/drawingml/2006/main" xmlns:r="http://schemas.openxmlformats.org/officeDocument/2006/relationships" xmlns:p="http://schemas.openxmlformats.org/presentationml/2006/main">
  <p:tag name="EE4P_TEMPLATESTYLE" val="5"/>
</p:tagLst>
</file>

<file path=ppt/tags/tag45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59.xml><?xml version="1.0" encoding="utf-8"?>
<p:tagLst xmlns:a="http://schemas.openxmlformats.org/drawingml/2006/main" xmlns:r="http://schemas.openxmlformats.org/officeDocument/2006/relationships" xmlns:p="http://schemas.openxmlformats.org/presentationml/2006/main">
  <p:tag name="EE4P_TEMPLATESTYLE" val="5"/>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6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61.xml><?xml version="1.0" encoding="utf-8"?>
<p:tagLst xmlns:a="http://schemas.openxmlformats.org/drawingml/2006/main" xmlns:r="http://schemas.openxmlformats.org/officeDocument/2006/relationships" xmlns:p="http://schemas.openxmlformats.org/presentationml/2006/main">
  <p:tag name="EE4P_TEMPLATESTYLE" val="5"/>
</p:tagLst>
</file>

<file path=ppt/tags/tag462.xml><?xml version="1.0" encoding="utf-8"?>
<p:tagLst xmlns:a="http://schemas.openxmlformats.org/drawingml/2006/main" xmlns:r="http://schemas.openxmlformats.org/officeDocument/2006/relationships" xmlns:p="http://schemas.openxmlformats.org/presentationml/2006/main">
  <p:tag name="EE4P_SLIDEID" val="63170358-5ea2-48e8-9c61-8241873dffb5"/>
</p:tagLst>
</file>

<file path=ppt/tags/tag463.xml><?xml version="1.0" encoding="utf-8"?>
<p:tagLst xmlns:a="http://schemas.openxmlformats.org/drawingml/2006/main" xmlns:r="http://schemas.openxmlformats.org/officeDocument/2006/relationships" xmlns:p="http://schemas.openxmlformats.org/presentationml/2006/main">
  <p:tag name="EE4P_AGENDAWIZARD" val="item_f906fac7-a5d1-4b41-860f-8337785e341a_PageNo"/>
  <p:tag name="EE4P_AGENDAWIZARD_PROPERTIES" val="904.8554/390.7831/8.45685/31.50472"/>
  <p:tag name="EE4P_AGENDAWIZARD_CONTENT" val="/92"/>
</p:tagLst>
</file>

<file path=ppt/tags/tag464.xml><?xml version="1.0" encoding="utf-8"?>
<p:tagLst xmlns:a="http://schemas.openxmlformats.org/drawingml/2006/main" xmlns:r="http://schemas.openxmlformats.org/officeDocument/2006/relationships" xmlns:p="http://schemas.openxmlformats.org/presentationml/2006/main">
  <p:tag name="EE4P_AGENDAWIZARD" val="item_f906fac7-a5d1-4b41-860f-8337785e341a_Topic"/>
  <p:tag name="EE4P_AGENDAWIZARD_CONTENT" val="/Loss Function"/>
  <p:tag name="EE4P_AGENDAWIZARD_PROPERTIES" val="77.00465/390.7831/209.2739/31.50472"/>
</p:tagLst>
</file>

<file path=ppt/tags/tag465.xml><?xml version="1.0" encoding="utf-8"?>
<p:tagLst xmlns:a="http://schemas.openxmlformats.org/drawingml/2006/main" xmlns:r="http://schemas.openxmlformats.org/officeDocument/2006/relationships" xmlns:p="http://schemas.openxmlformats.org/presentationml/2006/main">
  <p:tag name="EE4P_AGENDAWIZARD" val="item_f906fac7-a5d1-4b41-860f-8337785e341a_ItemNo"/>
  <p:tag name="EE4P_AGENDAWIZARD_CONTENT" val="/8"/>
  <p:tag name="EE4P_AGENDAWIZARD_PROPERTIES" val="40.49992/390.7831/31.50472/31.50472"/>
</p:tagLst>
</file>

<file path=ppt/tags/tag466.xml><?xml version="1.0" encoding="utf-8"?>
<p:tagLst xmlns:a="http://schemas.openxmlformats.org/drawingml/2006/main" xmlns:r="http://schemas.openxmlformats.org/officeDocument/2006/relationships" xmlns:p="http://schemas.openxmlformats.org/presentationml/2006/main">
  <p:tag name="EE4P_AGENDAWIZARD" val="item_a4f8fe52-eb03-4a64-a899-36dca659d9d3_PageNo"/>
  <p:tag name="EE4P_AGENDAWIZARD_PROPERTIES" val="904.8554/354.2784/8.45685/31.5048"/>
  <p:tag name="EE4P_AGENDAWIZARD_CONTENT" val="/90"/>
</p:tagLst>
</file>

<file path=ppt/tags/tag467.xml><?xml version="1.0" encoding="utf-8"?>
<p:tagLst xmlns:a="http://schemas.openxmlformats.org/drawingml/2006/main" xmlns:r="http://schemas.openxmlformats.org/officeDocument/2006/relationships" xmlns:p="http://schemas.openxmlformats.org/presentationml/2006/main">
  <p:tag name="EE4P_AGENDAWIZARD" val="item_a4f8fe52-eb03-4a64-a899-36dca659d9d3_Topic"/>
  <p:tag name="EE4P_AGENDAWIZARD_CONTENT" val="/Confidence Estimation"/>
  <p:tag name="EE4P_AGENDAWIZARD_PROPERTIES" val="77.00465/354.2784/209.2739/31.5048"/>
</p:tagLst>
</file>

<file path=ppt/tags/tag468.xml><?xml version="1.0" encoding="utf-8"?>
<p:tagLst xmlns:a="http://schemas.openxmlformats.org/drawingml/2006/main" xmlns:r="http://schemas.openxmlformats.org/officeDocument/2006/relationships" xmlns:p="http://schemas.openxmlformats.org/presentationml/2006/main">
  <p:tag name="EE4P_AGENDAWIZARD" val="item_a4f8fe52-eb03-4a64-a899-36dca659d9d3_ItemNo"/>
  <p:tag name="EE4P_AGENDAWIZARD_CONTENT" val="/7"/>
  <p:tag name="EE4P_AGENDAWIZARD_PROPERTIES" val="40.49992/354.2784/31.50472/31.5048"/>
</p:tagLst>
</file>

<file path=ppt/tags/tag469.xml><?xml version="1.0" encoding="utf-8"?>
<p:tagLst xmlns:a="http://schemas.openxmlformats.org/drawingml/2006/main" xmlns:r="http://schemas.openxmlformats.org/officeDocument/2006/relationships" xmlns:p="http://schemas.openxmlformats.org/presentationml/2006/main">
  <p:tag name="EE4P_AGENDAWIZARD" val="item_367414a1-98bb-4daf-abd4-ce0f55e24f96_PageNo"/>
  <p:tag name="EE4P_AGENDAWIZARD_PROPERTIES" val="904.8554/317.7736/8.45685/31.50472"/>
  <p:tag name="EE4P_AGENDAWIZARD_CONTENT" val="/88"/>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70.xml><?xml version="1.0" encoding="utf-8"?>
<p:tagLst xmlns:a="http://schemas.openxmlformats.org/drawingml/2006/main" xmlns:r="http://schemas.openxmlformats.org/officeDocument/2006/relationships" xmlns:p="http://schemas.openxmlformats.org/presentationml/2006/main">
  <p:tag name="EE4P_AGENDAWIZARD" val="item_367414a1-98bb-4daf-abd4-ce0f55e24f96_Topic"/>
  <p:tag name="EE4P_AGENDAWIZARD_CONTENT" val="/Depth Refinement"/>
  <p:tag name="EE4P_AGENDAWIZARD_PROPERTIES" val="77.00465/317.7736/209.2739/31.50472"/>
</p:tagLst>
</file>

<file path=ppt/tags/tag471.xml><?xml version="1.0" encoding="utf-8"?>
<p:tagLst xmlns:a="http://schemas.openxmlformats.org/drawingml/2006/main" xmlns:r="http://schemas.openxmlformats.org/officeDocument/2006/relationships" xmlns:p="http://schemas.openxmlformats.org/presentationml/2006/main">
  <p:tag name="EE4P_AGENDAWIZARD" val="item_367414a1-98bb-4daf-abd4-ce0f55e24f96_ItemNo"/>
  <p:tag name="EE4P_AGENDAWIZARD_CONTENT" val="/6"/>
  <p:tag name="EE4P_AGENDAWIZARD_PROPERTIES" val="40.49992/317.7736/31.50472/31.50472"/>
</p:tagLst>
</file>

<file path=ppt/tags/tag472.xml><?xml version="1.0" encoding="utf-8"?>
<p:tagLst xmlns:a="http://schemas.openxmlformats.org/drawingml/2006/main" xmlns:r="http://schemas.openxmlformats.org/officeDocument/2006/relationships" xmlns:p="http://schemas.openxmlformats.org/presentationml/2006/main">
  <p:tag name="EE4P_AGENDAWIZARD" val="item_32d3aa07-6672-440b-8b0e-154b20e8bc62_PageNo"/>
  <p:tag name="EE4P_AGENDAWIZARD_PROPERTIES" val="904.8554/281.2689/8.45685/31.50472"/>
  <p:tag name="EE4P_AGENDAWIZARD_CONTENT" val="/85"/>
</p:tagLst>
</file>

<file path=ppt/tags/tag473.xml><?xml version="1.0" encoding="utf-8"?>
<p:tagLst xmlns:a="http://schemas.openxmlformats.org/drawingml/2006/main" xmlns:r="http://schemas.openxmlformats.org/officeDocument/2006/relationships" xmlns:p="http://schemas.openxmlformats.org/presentationml/2006/main">
  <p:tag name="EE4P_AGENDAWIZARD" val="item_32d3aa07-6672-440b-8b0e-154b20e8bc62_Topic"/>
  <p:tag name="EE4P_AGENDAWIZARD_CONTENT" val="/Depth Estimation"/>
  <p:tag name="EE4P_AGENDAWIZARD_PROPERTIES" val="77.00465/281.2689/209.2739/31.50472"/>
</p:tagLst>
</file>

<file path=ppt/tags/tag474.xml><?xml version="1.0" encoding="utf-8"?>
<p:tagLst xmlns:a="http://schemas.openxmlformats.org/drawingml/2006/main" xmlns:r="http://schemas.openxmlformats.org/officeDocument/2006/relationships" xmlns:p="http://schemas.openxmlformats.org/presentationml/2006/main">
  <p:tag name="EE4P_AGENDAWIZARD" val="item_32d3aa07-6672-440b-8b0e-154b20e8bc62_ItemNo"/>
  <p:tag name="EE4P_AGENDAWIZARD_CONTENT" val="/5"/>
  <p:tag name="EE4P_AGENDAWIZARD_PROPERTIES" val="40.49992/281.2689/31.50472/31.50472"/>
</p:tagLst>
</file>

<file path=ppt/tags/tag475.xml><?xml version="1.0" encoding="utf-8"?>
<p:tagLst xmlns:a="http://schemas.openxmlformats.org/drawingml/2006/main" xmlns:r="http://schemas.openxmlformats.org/officeDocument/2006/relationships" xmlns:p="http://schemas.openxmlformats.org/presentationml/2006/main">
  <p:tag name="EE4P_AGENDAWIZARD" val="item_dd645ab7-4035-4779-8b5e-cd8169044bc1_PageNo"/>
  <p:tag name="EE4P_AGENDAWIZARD_PROPERTIES" val="904.8554/244.7642/8.45685/31.50472"/>
  <p:tag name="EE4P_AGENDAWIZARD_CONTENT" val="/82"/>
</p:tagLst>
</file>

<file path=ppt/tags/tag476.xml><?xml version="1.0" encoding="utf-8"?>
<p:tagLst xmlns:a="http://schemas.openxmlformats.org/drawingml/2006/main" xmlns:r="http://schemas.openxmlformats.org/officeDocument/2006/relationships" xmlns:p="http://schemas.openxmlformats.org/presentationml/2006/main">
  <p:tag name="EE4P_AGENDAWIZARD" val="item_dd645ab7-4035-4779-8b5e-cd8169044bc1_Topic"/>
  <p:tag name="EE4P_AGENDAWIZARD_CONTENT" val="/Iterative Update"/>
  <p:tag name="EE4P_AGENDAWIZARD_PROPERTIES" val="77.00465/244.7642/209.2739/31.50472"/>
</p:tagLst>
</file>

<file path=ppt/tags/tag477.xml><?xml version="1.0" encoding="utf-8"?>
<p:tagLst xmlns:a="http://schemas.openxmlformats.org/drawingml/2006/main" xmlns:r="http://schemas.openxmlformats.org/officeDocument/2006/relationships" xmlns:p="http://schemas.openxmlformats.org/presentationml/2006/main">
  <p:tag name="EE4P_AGENDAWIZARD" val="item_dd645ab7-4035-4779-8b5e-cd8169044bc1_ItemNo"/>
  <p:tag name="EE4P_AGENDAWIZARD_CONTENT" val="/4"/>
  <p:tag name="EE4P_AGENDAWIZARD_PROPERTIES" val="40.49992/244.7642/31.50472/31.50472"/>
</p:tagLst>
</file>

<file path=ppt/tags/tag478.xml><?xml version="1.0" encoding="utf-8"?>
<p:tagLst xmlns:a="http://schemas.openxmlformats.org/drawingml/2006/main" xmlns:r="http://schemas.openxmlformats.org/officeDocument/2006/relationships" xmlns:p="http://schemas.openxmlformats.org/presentationml/2006/main">
  <p:tag name="EE4P_AGENDAWIZARD" val="item_63170358-5ea2-48e8-9c61-8241873dffb5_Element"/>
</p:tagLst>
</file>

<file path=ppt/tags/tag479.xml><?xml version="1.0" encoding="utf-8"?>
<p:tagLst xmlns:a="http://schemas.openxmlformats.org/drawingml/2006/main" xmlns:r="http://schemas.openxmlformats.org/officeDocument/2006/relationships" xmlns:p="http://schemas.openxmlformats.org/presentationml/2006/main">
  <p:tag name="EE4P_AGENDAWIZARD" val="item_63170358-5ea2-48e8-9c61-8241873dffb5_PageNo"/>
  <p:tag name="EE4P_AGENDAWIZARD_PROPERTIES" val="904.8554/208.2594/8.45685/31.50472"/>
  <p:tag name="EE4P_AGENDAWIZARD_CONTENT" val="/69"/>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80.xml><?xml version="1.0" encoding="utf-8"?>
<p:tagLst xmlns:a="http://schemas.openxmlformats.org/drawingml/2006/main" xmlns:r="http://schemas.openxmlformats.org/officeDocument/2006/relationships" xmlns:p="http://schemas.openxmlformats.org/presentationml/2006/main">
  <p:tag name="EE4P_AGENDAWIZARD" val="item_63170358-5ea2-48e8-9c61-8241873dffb5_Topic"/>
  <p:tag name="EE4P_AGENDAWIZARD_CONTENT" val="/Cost Volume Regularization"/>
  <p:tag name="EE4P_AGENDAWIZARD_PROPERTIES" val="77.00465/208.2594/209.2739/31.50472"/>
</p:tagLst>
</file>

<file path=ppt/tags/tag481.xml><?xml version="1.0" encoding="utf-8"?>
<p:tagLst xmlns:a="http://schemas.openxmlformats.org/drawingml/2006/main" xmlns:r="http://schemas.openxmlformats.org/officeDocument/2006/relationships" xmlns:p="http://schemas.openxmlformats.org/presentationml/2006/main">
  <p:tag name="EE4P_AGENDAWIZARD" val="item_63170358-5ea2-48e8-9c61-8241873dffb5_ItemNo"/>
  <p:tag name="EE4P_AGENDAWIZARD_CONTENT" val="/3"/>
  <p:tag name="EE4P_AGENDAWIZARD_PROPERTIES" val="40.49992/208.2594/31.50472/31.50472"/>
</p:tagLst>
</file>

<file path=ppt/tags/tag482.xml><?xml version="1.0" encoding="utf-8"?>
<p:tagLst xmlns:a="http://schemas.openxmlformats.org/drawingml/2006/main" xmlns:r="http://schemas.openxmlformats.org/officeDocument/2006/relationships" xmlns:p="http://schemas.openxmlformats.org/presentationml/2006/main">
  <p:tag name="EE4P_AGENDAWIZARD" val="item_6412c2ba-59e4-4aad-b054-b567368bc5b3_PageNo"/>
  <p:tag name="EE4P_AGENDAWIZARD_PROPERTIES" val="904.8554/171.7547/8.45685/31.50472"/>
  <p:tag name="EE4P_AGENDAWIZARD_CONTENT" val="/65"/>
</p:tagLst>
</file>

<file path=ppt/tags/tag483.xml><?xml version="1.0" encoding="utf-8"?>
<p:tagLst xmlns:a="http://schemas.openxmlformats.org/drawingml/2006/main" xmlns:r="http://schemas.openxmlformats.org/officeDocument/2006/relationships" xmlns:p="http://schemas.openxmlformats.org/presentationml/2006/main">
  <p:tag name="EE4P_AGENDAWIZARD" val="item_6412c2ba-59e4-4aad-b054-b567368bc5b3_Topic"/>
  <p:tag name="EE4P_AGENDAWIZARD_CONTENT" val="/Cost Volume Construction"/>
  <p:tag name="EE4P_AGENDAWIZARD_PROPERTIES" val="77.00465/171.7547/209.2739/31.50472"/>
</p:tagLst>
</file>

<file path=ppt/tags/tag484.xml><?xml version="1.0" encoding="utf-8"?>
<p:tagLst xmlns:a="http://schemas.openxmlformats.org/drawingml/2006/main" xmlns:r="http://schemas.openxmlformats.org/officeDocument/2006/relationships" xmlns:p="http://schemas.openxmlformats.org/presentationml/2006/main">
  <p:tag name="EE4P_AGENDAWIZARD" val="item_6412c2ba-59e4-4aad-b054-b567368bc5b3_ItemNo"/>
  <p:tag name="EE4P_AGENDAWIZARD_CONTENT" val="/2"/>
  <p:tag name="EE4P_AGENDAWIZARD_PROPERTIES" val="40.49992/171.7547/31.50472/31.50472"/>
</p:tagLst>
</file>

<file path=ppt/tags/tag485.xml><?xml version="1.0" encoding="utf-8"?>
<p:tagLst xmlns:a="http://schemas.openxmlformats.org/drawingml/2006/main" xmlns:r="http://schemas.openxmlformats.org/officeDocument/2006/relationships" xmlns:p="http://schemas.openxmlformats.org/presentationml/2006/main">
  <p:tag name="EE4P_AGENDAWIZARD" val="item_19cadcda-82f0-4182-9304-70f95c9418d5_PageNo"/>
  <p:tag name="EE4P_AGENDAWIZARD_PROPERTIES" val="904.8554/135.25/8.45685/31.50472"/>
  <p:tag name="EE4P_AGENDAWIZARD_CONTENT" val="/63"/>
</p:tagLst>
</file>

<file path=ppt/tags/tag486.xml><?xml version="1.0" encoding="utf-8"?>
<p:tagLst xmlns:a="http://schemas.openxmlformats.org/drawingml/2006/main" xmlns:r="http://schemas.openxmlformats.org/officeDocument/2006/relationships" xmlns:p="http://schemas.openxmlformats.org/presentationml/2006/main">
  <p:tag name="EE4P_AGENDAWIZARD" val="item_19cadcda-82f0-4182-9304-70f95c9418d5_Topic"/>
  <p:tag name="EE4P_AGENDAWIZARD_CONTENT" val="/Feature Extraction"/>
  <p:tag name="EE4P_AGENDAWIZARD_PROPERTIES" val="77.00465/135.25/209.2739/31.50472"/>
</p:tagLst>
</file>

<file path=ppt/tags/tag487.xml><?xml version="1.0" encoding="utf-8"?>
<p:tagLst xmlns:a="http://schemas.openxmlformats.org/drawingml/2006/main" xmlns:r="http://schemas.openxmlformats.org/officeDocument/2006/relationships" xmlns:p="http://schemas.openxmlformats.org/presentationml/2006/main">
  <p:tag name="EE4P_AGENDAWIZARD" val="item_19cadcda-82f0-4182-9304-70f95c9418d5_ItemNo"/>
  <p:tag name="EE4P_AGENDAWIZARD_CONTENT" val="/1"/>
  <p:tag name="EE4P_AGENDAWIZARD_PROPERTIES" val="40.49992/135.25/31.50472/31.50472"/>
</p:tagLst>
</file>

<file path=ppt/tags/tag488.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48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9.xml><?xml version="1.0" encoding="utf-8"?>
<p:tagLst xmlns:a="http://schemas.openxmlformats.org/drawingml/2006/main" xmlns:r="http://schemas.openxmlformats.org/officeDocument/2006/relationships" xmlns:p="http://schemas.openxmlformats.org/presentationml/2006/main">
  <p:tag name="EE4P_TEMPLATESTYLE" val="5"/>
</p:tagLst>
</file>

<file path=ppt/tags/tag490.xml><?xml version="1.0" encoding="utf-8"?>
<p:tagLst xmlns:a="http://schemas.openxmlformats.org/drawingml/2006/main" xmlns:r="http://schemas.openxmlformats.org/officeDocument/2006/relationships" xmlns:p="http://schemas.openxmlformats.org/presentationml/2006/main">
  <p:tag name="EE4P_TEMPLATESTYLE" val="5"/>
</p:tagLst>
</file>

<file path=ppt/tags/tag491.xml><?xml version="1.0" encoding="utf-8"?>
<p:tagLst xmlns:a="http://schemas.openxmlformats.org/drawingml/2006/main" xmlns:r="http://schemas.openxmlformats.org/officeDocument/2006/relationships" xmlns:p="http://schemas.openxmlformats.org/presentationml/2006/main">
  <p:tag name="EE4P_TEMPLATESTYLE" val="3"/>
</p:tagLst>
</file>

<file path=ppt/tags/tag492.xml><?xml version="1.0" encoding="utf-8"?>
<p:tagLst xmlns:a="http://schemas.openxmlformats.org/drawingml/2006/main" xmlns:r="http://schemas.openxmlformats.org/officeDocument/2006/relationships" xmlns:p="http://schemas.openxmlformats.org/presentationml/2006/main">
  <p:tag name="EE4P_TEMPLATESTYLE" val="5"/>
</p:tagLst>
</file>

<file path=ppt/tags/tag493.xml><?xml version="1.0" encoding="utf-8"?>
<p:tagLst xmlns:a="http://schemas.openxmlformats.org/drawingml/2006/main" xmlns:r="http://schemas.openxmlformats.org/officeDocument/2006/relationships" xmlns:p="http://schemas.openxmlformats.org/presentationml/2006/main">
  <p:tag name="EE4P_TEMPLATESTYLE" val="18"/>
</p:tagLst>
</file>

<file path=ppt/tags/tag49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9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96.xml><?xml version="1.0" encoding="utf-8"?>
<p:tagLst xmlns:a="http://schemas.openxmlformats.org/drawingml/2006/main" xmlns:r="http://schemas.openxmlformats.org/officeDocument/2006/relationships" xmlns:p="http://schemas.openxmlformats.org/presentationml/2006/main">
  <p:tag name="EE4P_TEMPLATESTYLE" val="16"/>
</p:tagLst>
</file>

<file path=ppt/tags/tag497.xml><?xml version="1.0" encoding="utf-8"?>
<p:tagLst xmlns:a="http://schemas.openxmlformats.org/drawingml/2006/main" xmlns:r="http://schemas.openxmlformats.org/officeDocument/2006/relationships" xmlns:p="http://schemas.openxmlformats.org/presentationml/2006/main">
  <p:tag name="EE4P_TEMPLATESTYLE" val="15"/>
</p:tagLst>
</file>

<file path=ppt/tags/tag498.xml><?xml version="1.0" encoding="utf-8"?>
<p:tagLst xmlns:a="http://schemas.openxmlformats.org/drawingml/2006/main" xmlns:r="http://schemas.openxmlformats.org/officeDocument/2006/relationships" xmlns:p="http://schemas.openxmlformats.org/presentationml/2006/main">
  <p:tag name="EE4P_TEMPLATESTYLE" val="16"/>
</p:tagLst>
</file>

<file path=ppt/tags/tag499.xml><?xml version="1.0" encoding="utf-8"?>
<p:tagLst xmlns:a="http://schemas.openxmlformats.org/drawingml/2006/main" xmlns:r="http://schemas.openxmlformats.org/officeDocument/2006/relationships" xmlns:p="http://schemas.openxmlformats.org/presentationml/2006/main">
  <p:tag name="EE4P_TEMPLATESTYLE" val="16"/>
</p:tagLst>
</file>

<file path=ppt/tags/tag5.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PageNo"/>
  <p:tag name="EE4P_AGENDAWIZARD_PROPERTIES" val="904.8554/317.7736/8.45685/31.50472"/>
  <p:tag name="EE4P_AGENDAWIZARD_CONTENT" val="/143"/>
</p:tagLst>
</file>

<file path=ppt/tags/tag50.xml><?xml version="1.0" encoding="utf-8"?>
<p:tagLst xmlns:a="http://schemas.openxmlformats.org/drawingml/2006/main" xmlns:r="http://schemas.openxmlformats.org/officeDocument/2006/relationships" xmlns:p="http://schemas.openxmlformats.org/presentationml/2006/main">
  <p:tag name="EE4P_TEMPLATESTYLE" val="5"/>
</p:tagLst>
</file>

<file path=ppt/tags/tag500.xml><?xml version="1.0" encoding="utf-8"?>
<p:tagLst xmlns:a="http://schemas.openxmlformats.org/drawingml/2006/main" xmlns:r="http://schemas.openxmlformats.org/officeDocument/2006/relationships" xmlns:p="http://schemas.openxmlformats.org/presentationml/2006/main">
  <p:tag name="EE4P_TEMPLATESTYLE" val="16"/>
</p:tagLst>
</file>

<file path=ppt/tags/tag501.xml><?xml version="1.0" encoding="utf-8"?>
<p:tagLst xmlns:a="http://schemas.openxmlformats.org/drawingml/2006/main" xmlns:r="http://schemas.openxmlformats.org/officeDocument/2006/relationships" xmlns:p="http://schemas.openxmlformats.org/presentationml/2006/main">
  <p:tag name="EE4P_TEMPLATESTYLE" val="16"/>
</p:tagLst>
</file>

<file path=ppt/tags/tag502.xml><?xml version="1.0" encoding="utf-8"?>
<p:tagLst xmlns:a="http://schemas.openxmlformats.org/drawingml/2006/main" xmlns:r="http://schemas.openxmlformats.org/officeDocument/2006/relationships" xmlns:p="http://schemas.openxmlformats.org/presentationml/2006/main">
  <p:tag name="EE4P_TEMPLATESTYLE" val="16"/>
</p:tagLst>
</file>

<file path=ppt/tags/tag503.xml><?xml version="1.0" encoding="utf-8"?>
<p:tagLst xmlns:a="http://schemas.openxmlformats.org/drawingml/2006/main" xmlns:r="http://schemas.openxmlformats.org/officeDocument/2006/relationships" xmlns:p="http://schemas.openxmlformats.org/presentationml/2006/main">
  <p:tag name="EE4P_TEMPLATESTYLE" val="16"/>
</p:tagLst>
</file>

<file path=ppt/tags/tag504.xml><?xml version="1.0" encoding="utf-8"?>
<p:tagLst xmlns:a="http://schemas.openxmlformats.org/drawingml/2006/main" xmlns:r="http://schemas.openxmlformats.org/officeDocument/2006/relationships" xmlns:p="http://schemas.openxmlformats.org/presentationml/2006/main">
  <p:tag name="EE4P_TEMPLATESTYLE" val="16"/>
</p:tagLst>
</file>

<file path=ppt/tags/tag505.xml><?xml version="1.0" encoding="utf-8"?>
<p:tagLst xmlns:a="http://schemas.openxmlformats.org/drawingml/2006/main" xmlns:r="http://schemas.openxmlformats.org/officeDocument/2006/relationships" xmlns:p="http://schemas.openxmlformats.org/presentationml/2006/main">
  <p:tag name="EE4P_TEMPLATESTYLE" val="16"/>
</p:tagLst>
</file>

<file path=ppt/tags/tag506.xml><?xml version="1.0" encoding="utf-8"?>
<p:tagLst xmlns:a="http://schemas.openxmlformats.org/drawingml/2006/main" xmlns:r="http://schemas.openxmlformats.org/officeDocument/2006/relationships" xmlns:p="http://schemas.openxmlformats.org/presentationml/2006/main">
  <p:tag name="EE4P_TEMPLATESTYLE" val="16"/>
</p:tagLst>
</file>

<file path=ppt/tags/tag507.xml><?xml version="1.0" encoding="utf-8"?>
<p:tagLst xmlns:a="http://schemas.openxmlformats.org/drawingml/2006/main" xmlns:r="http://schemas.openxmlformats.org/officeDocument/2006/relationships" xmlns:p="http://schemas.openxmlformats.org/presentationml/2006/main">
  <p:tag name="EE4P_TEMPLATESTYLE" val="15"/>
</p:tagLst>
</file>

<file path=ppt/tags/tag508.xml><?xml version="1.0" encoding="utf-8"?>
<p:tagLst xmlns:a="http://schemas.openxmlformats.org/drawingml/2006/main" xmlns:r="http://schemas.openxmlformats.org/officeDocument/2006/relationships" xmlns:p="http://schemas.openxmlformats.org/presentationml/2006/main">
  <p:tag name="EE4P_TEMPLATESTYLE" val="16"/>
</p:tagLst>
</file>

<file path=ppt/tags/tag509.xml><?xml version="1.0" encoding="utf-8"?>
<p:tagLst xmlns:a="http://schemas.openxmlformats.org/drawingml/2006/main" xmlns:r="http://schemas.openxmlformats.org/officeDocument/2006/relationships" xmlns:p="http://schemas.openxmlformats.org/presentationml/2006/main">
  <p:tag name="EE4P_TEMPLATESTYLE" val="16"/>
</p:tagLst>
</file>

<file path=ppt/tags/tag51.xml><?xml version="1.0" encoding="utf-8"?>
<p:tagLst xmlns:a="http://schemas.openxmlformats.org/drawingml/2006/main" xmlns:r="http://schemas.openxmlformats.org/officeDocument/2006/relationships" xmlns:p="http://schemas.openxmlformats.org/presentationml/2006/main">
  <p:tag name="EE4P_TEMPLATESTYLE" val="3"/>
</p:tagLst>
</file>

<file path=ppt/tags/tag510.xml><?xml version="1.0" encoding="utf-8"?>
<p:tagLst xmlns:a="http://schemas.openxmlformats.org/drawingml/2006/main" xmlns:r="http://schemas.openxmlformats.org/officeDocument/2006/relationships" xmlns:p="http://schemas.openxmlformats.org/presentationml/2006/main">
  <p:tag name="EE4P_TEMPLATESTYLE" val="16"/>
</p:tagLst>
</file>

<file path=ppt/tags/tag511.xml><?xml version="1.0" encoding="utf-8"?>
<p:tagLst xmlns:a="http://schemas.openxmlformats.org/drawingml/2006/main" xmlns:r="http://schemas.openxmlformats.org/officeDocument/2006/relationships" xmlns:p="http://schemas.openxmlformats.org/presentationml/2006/main">
  <p:tag name="EE4P_TEMPLATESTYLE" val="16"/>
</p:tagLst>
</file>

<file path=ppt/tags/tag512.xml><?xml version="1.0" encoding="utf-8"?>
<p:tagLst xmlns:a="http://schemas.openxmlformats.org/drawingml/2006/main" xmlns:r="http://schemas.openxmlformats.org/officeDocument/2006/relationships" xmlns:p="http://schemas.openxmlformats.org/presentationml/2006/main">
  <p:tag name="EE4P_TEMPLATESTYLE" val="16"/>
</p:tagLst>
</file>

<file path=ppt/tags/tag513.xml><?xml version="1.0" encoding="utf-8"?>
<p:tagLst xmlns:a="http://schemas.openxmlformats.org/drawingml/2006/main" xmlns:r="http://schemas.openxmlformats.org/officeDocument/2006/relationships" xmlns:p="http://schemas.openxmlformats.org/presentationml/2006/main">
  <p:tag name="EE4P_TEMPLATESTYLE" val="16"/>
</p:tagLst>
</file>

<file path=ppt/tags/tag514.xml><?xml version="1.0" encoding="utf-8"?>
<p:tagLst xmlns:a="http://schemas.openxmlformats.org/drawingml/2006/main" xmlns:r="http://schemas.openxmlformats.org/officeDocument/2006/relationships" xmlns:p="http://schemas.openxmlformats.org/presentationml/2006/main">
  <p:tag name="EE4P_TEMPLATESTYLE" val="15"/>
</p:tagLst>
</file>

<file path=ppt/tags/tag515.xml><?xml version="1.0" encoding="utf-8"?>
<p:tagLst xmlns:a="http://schemas.openxmlformats.org/drawingml/2006/main" xmlns:r="http://schemas.openxmlformats.org/officeDocument/2006/relationships" xmlns:p="http://schemas.openxmlformats.org/presentationml/2006/main">
  <p:tag name="EE4P_TEMPLATESTYLE" val="16"/>
</p:tagLst>
</file>

<file path=ppt/tags/tag516.xml><?xml version="1.0" encoding="utf-8"?>
<p:tagLst xmlns:a="http://schemas.openxmlformats.org/drawingml/2006/main" xmlns:r="http://schemas.openxmlformats.org/officeDocument/2006/relationships" xmlns:p="http://schemas.openxmlformats.org/presentationml/2006/main">
  <p:tag name="EE4P_TEMPLATESTYLE" val="16"/>
</p:tagLst>
</file>

<file path=ppt/tags/tag517.xml><?xml version="1.0" encoding="utf-8"?>
<p:tagLst xmlns:a="http://schemas.openxmlformats.org/drawingml/2006/main" xmlns:r="http://schemas.openxmlformats.org/officeDocument/2006/relationships" xmlns:p="http://schemas.openxmlformats.org/presentationml/2006/main">
  <p:tag name="EE4P_TEMPLATESTYLE" val="16"/>
</p:tagLst>
</file>

<file path=ppt/tags/tag518.xml><?xml version="1.0" encoding="utf-8"?>
<p:tagLst xmlns:a="http://schemas.openxmlformats.org/drawingml/2006/main" xmlns:r="http://schemas.openxmlformats.org/officeDocument/2006/relationships" xmlns:p="http://schemas.openxmlformats.org/presentationml/2006/main">
  <p:tag name="EE4P_TEMPLATESTYLE" val="16"/>
</p:tagLst>
</file>

<file path=ppt/tags/tag519.xml><?xml version="1.0" encoding="utf-8"?>
<p:tagLst xmlns:a="http://schemas.openxmlformats.org/drawingml/2006/main" xmlns:r="http://schemas.openxmlformats.org/officeDocument/2006/relationships" xmlns:p="http://schemas.openxmlformats.org/presentationml/2006/main">
  <p:tag name="EE4P_TEMPLATESTYLE" val="16"/>
</p:tagLst>
</file>

<file path=ppt/tags/tag52.xml><?xml version="1.0" encoding="utf-8"?>
<p:tagLst xmlns:a="http://schemas.openxmlformats.org/drawingml/2006/main" xmlns:r="http://schemas.openxmlformats.org/officeDocument/2006/relationships" xmlns:p="http://schemas.openxmlformats.org/presentationml/2006/main">
  <p:tag name="EE4P_TEMPLATESTYLE" val="3"/>
</p:tagLst>
</file>

<file path=ppt/tags/tag520.xml><?xml version="1.0" encoding="utf-8"?>
<p:tagLst xmlns:a="http://schemas.openxmlformats.org/drawingml/2006/main" xmlns:r="http://schemas.openxmlformats.org/officeDocument/2006/relationships" xmlns:p="http://schemas.openxmlformats.org/presentationml/2006/main">
  <p:tag name="EE4P_TEMPLATESTYLE" val="16"/>
</p:tagLst>
</file>

<file path=ppt/tags/tag521.xml><?xml version="1.0" encoding="utf-8"?>
<p:tagLst xmlns:a="http://schemas.openxmlformats.org/drawingml/2006/main" xmlns:r="http://schemas.openxmlformats.org/officeDocument/2006/relationships" xmlns:p="http://schemas.openxmlformats.org/presentationml/2006/main">
  <p:tag name="EE4P_TEMPLATESTYLE" val="16"/>
</p:tagLst>
</file>

<file path=ppt/tags/tag522.xml><?xml version="1.0" encoding="utf-8"?>
<p:tagLst xmlns:a="http://schemas.openxmlformats.org/drawingml/2006/main" xmlns:r="http://schemas.openxmlformats.org/officeDocument/2006/relationships" xmlns:p="http://schemas.openxmlformats.org/presentationml/2006/main">
  <p:tag name="EE4P_TEMPLATESTYLE" val="16"/>
</p:tagLst>
</file>

<file path=ppt/tags/tag523.xml><?xml version="1.0" encoding="utf-8"?>
<p:tagLst xmlns:a="http://schemas.openxmlformats.org/drawingml/2006/main" xmlns:r="http://schemas.openxmlformats.org/officeDocument/2006/relationships" xmlns:p="http://schemas.openxmlformats.org/presentationml/2006/main">
  <p:tag name="EE4P_TEMPLATESTYLE" val="16"/>
</p:tagLst>
</file>

<file path=ppt/tags/tag524.xml><?xml version="1.0" encoding="utf-8"?>
<p:tagLst xmlns:a="http://schemas.openxmlformats.org/drawingml/2006/main" xmlns:r="http://schemas.openxmlformats.org/officeDocument/2006/relationships" xmlns:p="http://schemas.openxmlformats.org/presentationml/2006/main">
  <p:tag name="EE4P_TEMPLATESTYLE" val="15"/>
</p:tagLst>
</file>

<file path=ppt/tags/tag525.xml><?xml version="1.0" encoding="utf-8"?>
<p:tagLst xmlns:a="http://schemas.openxmlformats.org/drawingml/2006/main" xmlns:r="http://schemas.openxmlformats.org/officeDocument/2006/relationships" xmlns:p="http://schemas.openxmlformats.org/presentationml/2006/main">
  <p:tag name="EE4P_TEMPLATESTYLE" val="16"/>
</p:tagLst>
</file>

<file path=ppt/tags/tag526.xml><?xml version="1.0" encoding="utf-8"?>
<p:tagLst xmlns:a="http://schemas.openxmlformats.org/drawingml/2006/main" xmlns:r="http://schemas.openxmlformats.org/officeDocument/2006/relationships" xmlns:p="http://schemas.openxmlformats.org/presentationml/2006/main">
  <p:tag name="EE4P_TEMPLATESTYLE" val="16"/>
</p:tagLst>
</file>

<file path=ppt/tags/tag527.xml><?xml version="1.0" encoding="utf-8"?>
<p:tagLst xmlns:a="http://schemas.openxmlformats.org/drawingml/2006/main" xmlns:r="http://schemas.openxmlformats.org/officeDocument/2006/relationships" xmlns:p="http://schemas.openxmlformats.org/presentationml/2006/main">
  <p:tag name="EE4P_TEMPLATESTYLE" val="16"/>
</p:tagLst>
</file>

<file path=ppt/tags/tag528.xml><?xml version="1.0" encoding="utf-8"?>
<p:tagLst xmlns:a="http://schemas.openxmlformats.org/drawingml/2006/main" xmlns:r="http://schemas.openxmlformats.org/officeDocument/2006/relationships" xmlns:p="http://schemas.openxmlformats.org/presentationml/2006/main">
  <p:tag name="EE4P_TEMPLATESTYLE" val="16"/>
</p:tagLst>
</file>

<file path=ppt/tags/tag529.xml><?xml version="1.0" encoding="utf-8"?>
<p:tagLst xmlns:a="http://schemas.openxmlformats.org/drawingml/2006/main" xmlns:r="http://schemas.openxmlformats.org/officeDocument/2006/relationships" xmlns:p="http://schemas.openxmlformats.org/presentationml/2006/main">
  <p:tag name="EE4P_TEMPLATESTYLE" val="16"/>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30.xml><?xml version="1.0" encoding="utf-8"?>
<p:tagLst xmlns:a="http://schemas.openxmlformats.org/drawingml/2006/main" xmlns:r="http://schemas.openxmlformats.org/officeDocument/2006/relationships" xmlns:p="http://schemas.openxmlformats.org/presentationml/2006/main">
  <p:tag name="EE4P_TEMPLATESTYLE" val="16"/>
</p:tagLst>
</file>

<file path=ppt/tags/tag531.xml><?xml version="1.0" encoding="utf-8"?>
<p:tagLst xmlns:a="http://schemas.openxmlformats.org/drawingml/2006/main" xmlns:r="http://schemas.openxmlformats.org/officeDocument/2006/relationships" xmlns:p="http://schemas.openxmlformats.org/presentationml/2006/main">
  <p:tag name="EE4P_TEMPLATESTYLE" val="16"/>
</p:tagLst>
</file>

<file path=ppt/tags/tag532.xml><?xml version="1.0" encoding="utf-8"?>
<p:tagLst xmlns:a="http://schemas.openxmlformats.org/drawingml/2006/main" xmlns:r="http://schemas.openxmlformats.org/officeDocument/2006/relationships" xmlns:p="http://schemas.openxmlformats.org/presentationml/2006/main">
  <p:tag name="EE4P_TEMPLATESTYLE" val="16"/>
</p:tagLst>
</file>

<file path=ppt/tags/tag533.xml><?xml version="1.0" encoding="utf-8"?>
<p:tagLst xmlns:a="http://schemas.openxmlformats.org/drawingml/2006/main" xmlns:r="http://schemas.openxmlformats.org/officeDocument/2006/relationships" xmlns:p="http://schemas.openxmlformats.org/presentationml/2006/main">
  <p:tag name="EE4P_TEMPLATESTYLE" val="16"/>
</p:tagLst>
</file>

<file path=ppt/tags/tag534.xml><?xml version="1.0" encoding="utf-8"?>
<p:tagLst xmlns:a="http://schemas.openxmlformats.org/drawingml/2006/main" xmlns:r="http://schemas.openxmlformats.org/officeDocument/2006/relationships" xmlns:p="http://schemas.openxmlformats.org/presentationml/2006/main">
  <p:tag name="EE4P_TEMPLATESTYLE" val="15"/>
</p:tagLst>
</file>

<file path=ppt/tags/tag535.xml><?xml version="1.0" encoding="utf-8"?>
<p:tagLst xmlns:a="http://schemas.openxmlformats.org/drawingml/2006/main" xmlns:r="http://schemas.openxmlformats.org/officeDocument/2006/relationships" xmlns:p="http://schemas.openxmlformats.org/presentationml/2006/main">
  <p:tag name="EE4P_TEMPLATESTYLE" val="16"/>
</p:tagLst>
</file>

<file path=ppt/tags/tag536.xml><?xml version="1.0" encoding="utf-8"?>
<p:tagLst xmlns:a="http://schemas.openxmlformats.org/drawingml/2006/main" xmlns:r="http://schemas.openxmlformats.org/officeDocument/2006/relationships" xmlns:p="http://schemas.openxmlformats.org/presentationml/2006/main">
  <p:tag name="EE4P_TEMPLATESTYLE" val="16"/>
</p:tagLst>
</file>

<file path=ppt/tags/tag537.xml><?xml version="1.0" encoding="utf-8"?>
<p:tagLst xmlns:a="http://schemas.openxmlformats.org/drawingml/2006/main" xmlns:r="http://schemas.openxmlformats.org/officeDocument/2006/relationships" xmlns:p="http://schemas.openxmlformats.org/presentationml/2006/main">
  <p:tag name="EE4P_TEMPLATESTYLE" val="16"/>
</p:tagLst>
</file>

<file path=ppt/tags/tag538.xml><?xml version="1.0" encoding="utf-8"?>
<p:tagLst xmlns:a="http://schemas.openxmlformats.org/drawingml/2006/main" xmlns:r="http://schemas.openxmlformats.org/officeDocument/2006/relationships" xmlns:p="http://schemas.openxmlformats.org/presentationml/2006/main">
  <p:tag name="EE4P_TEMPLATESTYLE" val="16"/>
</p:tagLst>
</file>

<file path=ppt/tags/tag539.xml><?xml version="1.0" encoding="utf-8"?>
<p:tagLst xmlns:a="http://schemas.openxmlformats.org/drawingml/2006/main" xmlns:r="http://schemas.openxmlformats.org/officeDocument/2006/relationships" xmlns:p="http://schemas.openxmlformats.org/presentationml/2006/main">
  <p:tag name="EE4P_TEMPLATESTYLE" val="16"/>
</p:tagLst>
</file>

<file path=ppt/tags/tag54.xml><?xml version="1.0" encoding="utf-8"?>
<p:tagLst xmlns:a="http://schemas.openxmlformats.org/drawingml/2006/main" xmlns:r="http://schemas.openxmlformats.org/officeDocument/2006/relationships" xmlns:p="http://schemas.openxmlformats.org/presentationml/2006/main">
  <p:tag name="EE4P_TEMPLATESTYLE" val="5"/>
</p:tagLst>
</file>

<file path=ppt/tags/tag540.xml><?xml version="1.0" encoding="utf-8"?>
<p:tagLst xmlns:a="http://schemas.openxmlformats.org/drawingml/2006/main" xmlns:r="http://schemas.openxmlformats.org/officeDocument/2006/relationships" xmlns:p="http://schemas.openxmlformats.org/presentationml/2006/main">
  <p:tag name="EE4P_TEMPLATESTYLE" val="16"/>
</p:tagLst>
</file>

<file path=ppt/tags/tag541.xml><?xml version="1.0" encoding="utf-8"?>
<p:tagLst xmlns:a="http://schemas.openxmlformats.org/drawingml/2006/main" xmlns:r="http://schemas.openxmlformats.org/officeDocument/2006/relationships" xmlns:p="http://schemas.openxmlformats.org/presentationml/2006/main">
  <p:tag name="EE4P_TEMPLATESTYLE" val="15"/>
</p:tagLst>
</file>

<file path=ppt/tags/tag542.xml><?xml version="1.0" encoding="utf-8"?>
<p:tagLst xmlns:a="http://schemas.openxmlformats.org/drawingml/2006/main" xmlns:r="http://schemas.openxmlformats.org/officeDocument/2006/relationships" xmlns:p="http://schemas.openxmlformats.org/presentationml/2006/main">
  <p:tag name="EE4P_TEMPLATESTYLE" val="16"/>
</p:tagLst>
</file>

<file path=ppt/tags/tag543.xml><?xml version="1.0" encoding="utf-8"?>
<p:tagLst xmlns:a="http://schemas.openxmlformats.org/drawingml/2006/main" xmlns:r="http://schemas.openxmlformats.org/officeDocument/2006/relationships" xmlns:p="http://schemas.openxmlformats.org/presentationml/2006/main">
  <p:tag name="EE4P_TEMPLATESTYLE" val="16"/>
</p:tagLst>
</file>

<file path=ppt/tags/tag544.xml><?xml version="1.0" encoding="utf-8"?>
<p:tagLst xmlns:a="http://schemas.openxmlformats.org/drawingml/2006/main" xmlns:r="http://schemas.openxmlformats.org/officeDocument/2006/relationships" xmlns:p="http://schemas.openxmlformats.org/presentationml/2006/main">
  <p:tag name="EE4P_TEMPLATESTYLE" val="16"/>
</p:tagLst>
</file>

<file path=ppt/tags/tag545.xml><?xml version="1.0" encoding="utf-8"?>
<p:tagLst xmlns:a="http://schemas.openxmlformats.org/drawingml/2006/main" xmlns:r="http://schemas.openxmlformats.org/officeDocument/2006/relationships" xmlns:p="http://schemas.openxmlformats.org/presentationml/2006/main">
  <p:tag name="EE4P_TEMPLATESTYLE" val="16"/>
</p:tagLst>
</file>

<file path=ppt/tags/tag546.xml><?xml version="1.0" encoding="utf-8"?>
<p:tagLst xmlns:a="http://schemas.openxmlformats.org/drawingml/2006/main" xmlns:r="http://schemas.openxmlformats.org/officeDocument/2006/relationships" xmlns:p="http://schemas.openxmlformats.org/presentationml/2006/main">
  <p:tag name="EE4P_TEMPLATESTYLE" val="16"/>
</p:tagLst>
</file>

<file path=ppt/tags/tag547.xml><?xml version="1.0" encoding="utf-8"?>
<p:tagLst xmlns:a="http://schemas.openxmlformats.org/drawingml/2006/main" xmlns:r="http://schemas.openxmlformats.org/officeDocument/2006/relationships" xmlns:p="http://schemas.openxmlformats.org/presentationml/2006/main">
  <p:tag name="EE4P_TEMPLATESTYLE" val="16"/>
</p:tagLst>
</file>

<file path=ppt/tags/tag548.xml><?xml version="1.0" encoding="utf-8"?>
<p:tagLst xmlns:a="http://schemas.openxmlformats.org/drawingml/2006/main" xmlns:r="http://schemas.openxmlformats.org/officeDocument/2006/relationships" xmlns:p="http://schemas.openxmlformats.org/presentationml/2006/main">
  <p:tag name="EE4P_TEMPLATESTYLE" val="16"/>
</p:tagLst>
</file>

<file path=ppt/tags/tag549.xml><?xml version="1.0" encoding="utf-8"?>
<p:tagLst xmlns:a="http://schemas.openxmlformats.org/drawingml/2006/main" xmlns:r="http://schemas.openxmlformats.org/officeDocument/2006/relationships" xmlns:p="http://schemas.openxmlformats.org/presentationml/2006/main">
  <p:tag name="EE4P_TEMPLATESTYLE" val="16"/>
</p:tagLst>
</file>

<file path=ppt/tags/tag55.xml><?xml version="1.0" encoding="utf-8"?>
<p:tagLst xmlns:a="http://schemas.openxmlformats.org/drawingml/2006/main" xmlns:r="http://schemas.openxmlformats.org/officeDocument/2006/relationships" xmlns:p="http://schemas.openxmlformats.org/presentationml/2006/main">
  <p:tag name="EE4P_TEMPLATESTYLE" val="5"/>
</p:tagLst>
</file>

<file path=ppt/tags/tag550.xml><?xml version="1.0" encoding="utf-8"?>
<p:tagLst xmlns:a="http://schemas.openxmlformats.org/drawingml/2006/main" xmlns:r="http://schemas.openxmlformats.org/officeDocument/2006/relationships" xmlns:p="http://schemas.openxmlformats.org/presentationml/2006/main">
  <p:tag name="EE4P_TEMPLATESTYLE" val="16"/>
</p:tagLst>
</file>

<file path=ppt/tags/tag551.xml><?xml version="1.0" encoding="utf-8"?>
<p:tagLst xmlns:a="http://schemas.openxmlformats.org/drawingml/2006/main" xmlns:r="http://schemas.openxmlformats.org/officeDocument/2006/relationships" xmlns:p="http://schemas.openxmlformats.org/presentationml/2006/main">
  <p:tag name="EE4P_TEMPLATESTYLE" val="15"/>
</p:tagLst>
</file>

<file path=ppt/tags/tag552.xml><?xml version="1.0" encoding="utf-8"?>
<p:tagLst xmlns:a="http://schemas.openxmlformats.org/drawingml/2006/main" xmlns:r="http://schemas.openxmlformats.org/officeDocument/2006/relationships" xmlns:p="http://schemas.openxmlformats.org/presentationml/2006/main">
  <p:tag name="EE4P_TEMPLATESTYLE" val="16"/>
</p:tagLst>
</file>

<file path=ppt/tags/tag553.xml><?xml version="1.0" encoding="utf-8"?>
<p:tagLst xmlns:a="http://schemas.openxmlformats.org/drawingml/2006/main" xmlns:r="http://schemas.openxmlformats.org/officeDocument/2006/relationships" xmlns:p="http://schemas.openxmlformats.org/presentationml/2006/main">
  <p:tag name="EE4P_TEMPLATESTYLE" val="16"/>
</p:tagLst>
</file>

<file path=ppt/tags/tag554.xml><?xml version="1.0" encoding="utf-8"?>
<p:tagLst xmlns:a="http://schemas.openxmlformats.org/drawingml/2006/main" xmlns:r="http://schemas.openxmlformats.org/officeDocument/2006/relationships" xmlns:p="http://schemas.openxmlformats.org/presentationml/2006/main">
  <p:tag name="EE4P_TEMPLATESTYLE" val="16"/>
</p:tagLst>
</file>

<file path=ppt/tags/tag555.xml><?xml version="1.0" encoding="utf-8"?>
<p:tagLst xmlns:a="http://schemas.openxmlformats.org/drawingml/2006/main" xmlns:r="http://schemas.openxmlformats.org/officeDocument/2006/relationships" xmlns:p="http://schemas.openxmlformats.org/presentationml/2006/main">
  <p:tag name="EE4P_TEMPLATESTYLE" val="16"/>
</p:tagLst>
</file>

<file path=ppt/tags/tag556.xml><?xml version="1.0" encoding="utf-8"?>
<p:tagLst xmlns:a="http://schemas.openxmlformats.org/drawingml/2006/main" xmlns:r="http://schemas.openxmlformats.org/officeDocument/2006/relationships" xmlns:p="http://schemas.openxmlformats.org/presentationml/2006/main">
  <p:tag name="EE4P_TEMPLATESTYLE" val="16"/>
</p:tagLst>
</file>

<file path=ppt/tags/tag557.xml><?xml version="1.0" encoding="utf-8"?>
<p:tagLst xmlns:a="http://schemas.openxmlformats.org/drawingml/2006/main" xmlns:r="http://schemas.openxmlformats.org/officeDocument/2006/relationships" xmlns:p="http://schemas.openxmlformats.org/presentationml/2006/main">
  <p:tag name="EE4P_TEMPLATESTYLE" val="16"/>
</p:tagLst>
</file>

<file path=ppt/tags/tag558.xml><?xml version="1.0" encoding="utf-8"?>
<p:tagLst xmlns:a="http://schemas.openxmlformats.org/drawingml/2006/main" xmlns:r="http://schemas.openxmlformats.org/officeDocument/2006/relationships" xmlns:p="http://schemas.openxmlformats.org/presentationml/2006/main">
  <p:tag name="EE4P_TEMPLATESTYLE" val="16"/>
</p:tagLst>
</file>

<file path=ppt/tags/tag559.xml><?xml version="1.0" encoding="utf-8"?>
<p:tagLst xmlns:a="http://schemas.openxmlformats.org/drawingml/2006/main" xmlns:r="http://schemas.openxmlformats.org/officeDocument/2006/relationships" xmlns:p="http://schemas.openxmlformats.org/presentationml/2006/main">
  <p:tag name="EE4P_TEMPLATESTYLE" val="16"/>
</p:tagLst>
</file>

<file path=ppt/tags/tag56.xml><?xml version="1.0" encoding="utf-8"?>
<p:tagLst xmlns:a="http://schemas.openxmlformats.org/drawingml/2006/main" xmlns:r="http://schemas.openxmlformats.org/officeDocument/2006/relationships" xmlns:p="http://schemas.openxmlformats.org/presentationml/2006/main">
  <p:tag name="EE4P_TEMPLATESTYLE" val="5"/>
</p:tagLst>
</file>

<file path=ppt/tags/tag560.xml><?xml version="1.0" encoding="utf-8"?>
<p:tagLst xmlns:a="http://schemas.openxmlformats.org/drawingml/2006/main" xmlns:r="http://schemas.openxmlformats.org/officeDocument/2006/relationships" xmlns:p="http://schemas.openxmlformats.org/presentationml/2006/main">
  <p:tag name="EE4P_TEMPLATESTYLE" val="16"/>
</p:tagLst>
</file>

<file path=ppt/tags/tag561.xml><?xml version="1.0" encoding="utf-8"?>
<p:tagLst xmlns:a="http://schemas.openxmlformats.org/drawingml/2006/main" xmlns:r="http://schemas.openxmlformats.org/officeDocument/2006/relationships" xmlns:p="http://schemas.openxmlformats.org/presentationml/2006/main">
  <p:tag name="EE4P_TEMPLATESTYLE" val="15"/>
</p:tagLst>
</file>

<file path=ppt/tags/tag562.xml><?xml version="1.0" encoding="utf-8"?>
<p:tagLst xmlns:a="http://schemas.openxmlformats.org/drawingml/2006/main" xmlns:r="http://schemas.openxmlformats.org/officeDocument/2006/relationships" xmlns:p="http://schemas.openxmlformats.org/presentationml/2006/main">
  <p:tag name="EE4P_TEMPLATESTYLE" val="16"/>
</p:tagLst>
</file>

<file path=ppt/tags/tag563.xml><?xml version="1.0" encoding="utf-8"?>
<p:tagLst xmlns:a="http://schemas.openxmlformats.org/drawingml/2006/main" xmlns:r="http://schemas.openxmlformats.org/officeDocument/2006/relationships" xmlns:p="http://schemas.openxmlformats.org/presentationml/2006/main">
  <p:tag name="EE4P_TEMPLATESTYLE" val="16"/>
</p:tagLst>
</file>

<file path=ppt/tags/tag564.xml><?xml version="1.0" encoding="utf-8"?>
<p:tagLst xmlns:a="http://schemas.openxmlformats.org/drawingml/2006/main" xmlns:r="http://schemas.openxmlformats.org/officeDocument/2006/relationships" xmlns:p="http://schemas.openxmlformats.org/presentationml/2006/main">
  <p:tag name="EE4P_TEMPLATESTYLE" val="16"/>
</p:tagLst>
</file>

<file path=ppt/tags/tag565.xml><?xml version="1.0" encoding="utf-8"?>
<p:tagLst xmlns:a="http://schemas.openxmlformats.org/drawingml/2006/main" xmlns:r="http://schemas.openxmlformats.org/officeDocument/2006/relationships" xmlns:p="http://schemas.openxmlformats.org/presentationml/2006/main">
  <p:tag name="EE4P_TEMPLATESTYLE" val="16"/>
</p:tagLst>
</file>

<file path=ppt/tags/tag566.xml><?xml version="1.0" encoding="utf-8"?>
<p:tagLst xmlns:a="http://schemas.openxmlformats.org/drawingml/2006/main" xmlns:r="http://schemas.openxmlformats.org/officeDocument/2006/relationships" xmlns:p="http://schemas.openxmlformats.org/presentationml/2006/main">
  <p:tag name="EE4P_TEMPLATESTYLE" val="16"/>
</p:tagLst>
</file>

<file path=ppt/tags/tag567.xml><?xml version="1.0" encoding="utf-8"?>
<p:tagLst xmlns:a="http://schemas.openxmlformats.org/drawingml/2006/main" xmlns:r="http://schemas.openxmlformats.org/officeDocument/2006/relationships" xmlns:p="http://schemas.openxmlformats.org/presentationml/2006/main">
  <p:tag name="EE4P_TEMPLATESTYLE" val="16"/>
</p:tagLst>
</file>

<file path=ppt/tags/tag568.xml><?xml version="1.0" encoding="utf-8"?>
<p:tagLst xmlns:a="http://schemas.openxmlformats.org/drawingml/2006/main" xmlns:r="http://schemas.openxmlformats.org/officeDocument/2006/relationships" xmlns:p="http://schemas.openxmlformats.org/presentationml/2006/main">
  <p:tag name="EE4P_TEMPLATESTYLE" val="15"/>
</p:tagLst>
</file>

<file path=ppt/tags/tag569.xml><?xml version="1.0" encoding="utf-8"?>
<p:tagLst xmlns:a="http://schemas.openxmlformats.org/drawingml/2006/main" xmlns:r="http://schemas.openxmlformats.org/officeDocument/2006/relationships" xmlns:p="http://schemas.openxmlformats.org/presentationml/2006/main">
  <p:tag name="EE4P_TEMPLATESTYLE" val="16"/>
</p:tagLst>
</file>

<file path=ppt/tags/tag57.xml><?xml version="1.0" encoding="utf-8"?>
<p:tagLst xmlns:a="http://schemas.openxmlformats.org/drawingml/2006/main" xmlns:r="http://schemas.openxmlformats.org/officeDocument/2006/relationships" xmlns:p="http://schemas.openxmlformats.org/presentationml/2006/main">
  <p:tag name="EE4P_TEMPLATESTYLE" val="3"/>
</p:tagLst>
</file>

<file path=ppt/tags/tag570.xml><?xml version="1.0" encoding="utf-8"?>
<p:tagLst xmlns:a="http://schemas.openxmlformats.org/drawingml/2006/main" xmlns:r="http://schemas.openxmlformats.org/officeDocument/2006/relationships" xmlns:p="http://schemas.openxmlformats.org/presentationml/2006/main">
  <p:tag name="EE4P_TEMPLATESTYLE" val="16"/>
</p:tagLst>
</file>

<file path=ppt/tags/tag571.xml><?xml version="1.0" encoding="utf-8"?>
<p:tagLst xmlns:a="http://schemas.openxmlformats.org/drawingml/2006/main" xmlns:r="http://schemas.openxmlformats.org/officeDocument/2006/relationships" xmlns:p="http://schemas.openxmlformats.org/presentationml/2006/main">
  <p:tag name="EE4P_TEMPLATESTYLE" val="16"/>
</p:tagLst>
</file>

<file path=ppt/tags/tag572.xml><?xml version="1.0" encoding="utf-8"?>
<p:tagLst xmlns:a="http://schemas.openxmlformats.org/drawingml/2006/main" xmlns:r="http://schemas.openxmlformats.org/officeDocument/2006/relationships" xmlns:p="http://schemas.openxmlformats.org/presentationml/2006/main">
  <p:tag name="EE4P_TEMPLATESTYLE" val="16"/>
</p:tagLst>
</file>

<file path=ppt/tags/tag573.xml><?xml version="1.0" encoding="utf-8"?>
<p:tagLst xmlns:a="http://schemas.openxmlformats.org/drawingml/2006/main" xmlns:r="http://schemas.openxmlformats.org/officeDocument/2006/relationships" xmlns:p="http://schemas.openxmlformats.org/presentationml/2006/main">
  <p:tag name="EE4P_TEMPLATESTYLE" val="16"/>
</p:tagLst>
</file>

<file path=ppt/tags/tag574.xml><?xml version="1.0" encoding="utf-8"?>
<p:tagLst xmlns:a="http://schemas.openxmlformats.org/drawingml/2006/main" xmlns:r="http://schemas.openxmlformats.org/officeDocument/2006/relationships" xmlns:p="http://schemas.openxmlformats.org/presentationml/2006/main">
  <p:tag name="EE4P_TEMPLATESTYLE" val="16"/>
</p:tagLst>
</file>

<file path=ppt/tags/tag575.xml><?xml version="1.0" encoding="utf-8"?>
<p:tagLst xmlns:a="http://schemas.openxmlformats.org/drawingml/2006/main" xmlns:r="http://schemas.openxmlformats.org/officeDocument/2006/relationships" xmlns:p="http://schemas.openxmlformats.org/presentationml/2006/main">
  <p:tag name="EE4P_TEMPLATESTYLE" val="16"/>
</p:tagLst>
</file>

<file path=ppt/tags/tag576.xml><?xml version="1.0" encoding="utf-8"?>
<p:tagLst xmlns:a="http://schemas.openxmlformats.org/drawingml/2006/main" xmlns:r="http://schemas.openxmlformats.org/officeDocument/2006/relationships" xmlns:p="http://schemas.openxmlformats.org/presentationml/2006/main">
  <p:tag name="EE4P_TEMPLATESTYLE" val="16"/>
</p:tagLst>
</file>

<file path=ppt/tags/tag577.xml><?xml version="1.0" encoding="utf-8"?>
<p:tagLst xmlns:a="http://schemas.openxmlformats.org/drawingml/2006/main" xmlns:r="http://schemas.openxmlformats.org/officeDocument/2006/relationships" xmlns:p="http://schemas.openxmlformats.org/presentationml/2006/main">
  <p:tag name="EE4P_TEMPLATESTYLE" val="16"/>
</p:tagLst>
</file>

<file path=ppt/tags/tag578.xml><?xml version="1.0" encoding="utf-8"?>
<p:tagLst xmlns:a="http://schemas.openxmlformats.org/drawingml/2006/main" xmlns:r="http://schemas.openxmlformats.org/officeDocument/2006/relationships" xmlns:p="http://schemas.openxmlformats.org/presentationml/2006/main">
  <p:tag name="EE4P_TEMPLATESTYLE" val="15"/>
</p:tagLst>
</file>

<file path=ppt/tags/tag579.xml><?xml version="1.0" encoding="utf-8"?>
<p:tagLst xmlns:a="http://schemas.openxmlformats.org/drawingml/2006/main" xmlns:r="http://schemas.openxmlformats.org/officeDocument/2006/relationships" xmlns:p="http://schemas.openxmlformats.org/presentationml/2006/main">
  <p:tag name="EE4P_TEMPLATESTYLE" val="16"/>
</p:tagLst>
</file>

<file path=ppt/tags/tag58.xml><?xml version="1.0" encoding="utf-8"?>
<p:tagLst xmlns:a="http://schemas.openxmlformats.org/drawingml/2006/main" xmlns:r="http://schemas.openxmlformats.org/officeDocument/2006/relationships" xmlns:p="http://schemas.openxmlformats.org/presentationml/2006/main">
  <p:tag name="EE4P_TEMPLATESTYLE" val="3"/>
</p:tagLst>
</file>

<file path=ppt/tags/tag580.xml><?xml version="1.0" encoding="utf-8"?>
<p:tagLst xmlns:a="http://schemas.openxmlformats.org/drawingml/2006/main" xmlns:r="http://schemas.openxmlformats.org/officeDocument/2006/relationships" xmlns:p="http://schemas.openxmlformats.org/presentationml/2006/main">
  <p:tag name="EE4P_TEMPLATESTYLE" val="16"/>
</p:tagLst>
</file>

<file path=ppt/tags/tag581.xml><?xml version="1.0" encoding="utf-8"?>
<p:tagLst xmlns:a="http://schemas.openxmlformats.org/drawingml/2006/main" xmlns:r="http://schemas.openxmlformats.org/officeDocument/2006/relationships" xmlns:p="http://schemas.openxmlformats.org/presentationml/2006/main">
  <p:tag name="EE4P_TEMPLATESTYLE" val="16"/>
</p:tagLst>
</file>

<file path=ppt/tags/tag582.xml><?xml version="1.0" encoding="utf-8"?>
<p:tagLst xmlns:a="http://schemas.openxmlformats.org/drawingml/2006/main" xmlns:r="http://schemas.openxmlformats.org/officeDocument/2006/relationships" xmlns:p="http://schemas.openxmlformats.org/presentationml/2006/main">
  <p:tag name="EE4P_TEMPLATESTYLE" val="16"/>
</p:tagLst>
</file>

<file path=ppt/tags/tag583.xml><?xml version="1.0" encoding="utf-8"?>
<p:tagLst xmlns:a="http://schemas.openxmlformats.org/drawingml/2006/main" xmlns:r="http://schemas.openxmlformats.org/officeDocument/2006/relationships" xmlns:p="http://schemas.openxmlformats.org/presentationml/2006/main">
  <p:tag name="EE4P_TEMPLATESTYLE" val="16"/>
</p:tagLst>
</file>

<file path=ppt/tags/tag584.xml><?xml version="1.0" encoding="utf-8"?>
<p:tagLst xmlns:a="http://schemas.openxmlformats.org/drawingml/2006/main" xmlns:r="http://schemas.openxmlformats.org/officeDocument/2006/relationships" xmlns:p="http://schemas.openxmlformats.org/presentationml/2006/main">
  <p:tag name="EE4P_TEMPLATESTYLE" val="16"/>
</p:tagLst>
</file>

<file path=ppt/tags/tag585.xml><?xml version="1.0" encoding="utf-8"?>
<p:tagLst xmlns:a="http://schemas.openxmlformats.org/drawingml/2006/main" xmlns:r="http://schemas.openxmlformats.org/officeDocument/2006/relationships" xmlns:p="http://schemas.openxmlformats.org/presentationml/2006/main">
  <p:tag name="EE4P_TEMPLATESTYLE" val="16"/>
</p:tagLst>
</file>

<file path=ppt/tags/tag586.xml><?xml version="1.0" encoding="utf-8"?>
<p:tagLst xmlns:a="http://schemas.openxmlformats.org/drawingml/2006/main" xmlns:r="http://schemas.openxmlformats.org/officeDocument/2006/relationships" xmlns:p="http://schemas.openxmlformats.org/presentationml/2006/main">
  <p:tag name="EE4P_TEMPLATESTYLE" val="16"/>
</p:tagLst>
</file>

<file path=ppt/tags/tag587.xml><?xml version="1.0" encoding="utf-8"?>
<p:tagLst xmlns:a="http://schemas.openxmlformats.org/drawingml/2006/main" xmlns:r="http://schemas.openxmlformats.org/officeDocument/2006/relationships" xmlns:p="http://schemas.openxmlformats.org/presentationml/2006/main">
  <p:tag name="EE4P_TEMPLATESTYLE" val="16"/>
</p:tagLst>
</file>

<file path=ppt/tags/tag588.xml><?xml version="1.0" encoding="utf-8"?>
<p:tagLst xmlns:a="http://schemas.openxmlformats.org/drawingml/2006/main" xmlns:r="http://schemas.openxmlformats.org/officeDocument/2006/relationships" xmlns:p="http://schemas.openxmlformats.org/presentationml/2006/main">
  <p:tag name="EE4P_TEMPLATESTYLE" val="15"/>
</p:tagLst>
</file>

<file path=ppt/tags/tag589.xml><?xml version="1.0" encoding="utf-8"?>
<p:tagLst xmlns:a="http://schemas.openxmlformats.org/drawingml/2006/main" xmlns:r="http://schemas.openxmlformats.org/officeDocument/2006/relationships" xmlns:p="http://schemas.openxmlformats.org/presentationml/2006/main">
  <p:tag name="EE4P_TEMPLATESTYLE" val="16"/>
</p:tagLst>
</file>

<file path=ppt/tags/tag59.xml><?xml version="1.0" encoding="utf-8"?>
<p:tagLst xmlns:a="http://schemas.openxmlformats.org/drawingml/2006/main" xmlns:r="http://schemas.openxmlformats.org/officeDocument/2006/relationships" xmlns:p="http://schemas.openxmlformats.org/presentationml/2006/main">
  <p:tag name="EE4P_TEMPLATESTYLE" val="3"/>
</p:tagLst>
</file>

<file path=ppt/tags/tag590.xml><?xml version="1.0" encoding="utf-8"?>
<p:tagLst xmlns:a="http://schemas.openxmlformats.org/drawingml/2006/main" xmlns:r="http://schemas.openxmlformats.org/officeDocument/2006/relationships" xmlns:p="http://schemas.openxmlformats.org/presentationml/2006/main">
  <p:tag name="EE4P_TEMPLATESTYLE" val="16"/>
</p:tagLst>
</file>

<file path=ppt/tags/tag591.xml><?xml version="1.0" encoding="utf-8"?>
<p:tagLst xmlns:a="http://schemas.openxmlformats.org/drawingml/2006/main" xmlns:r="http://schemas.openxmlformats.org/officeDocument/2006/relationships" xmlns:p="http://schemas.openxmlformats.org/presentationml/2006/main">
  <p:tag name="EE4P_TEMPLATESTYLE" val="16"/>
</p:tagLst>
</file>

<file path=ppt/tags/tag592.xml><?xml version="1.0" encoding="utf-8"?>
<p:tagLst xmlns:a="http://schemas.openxmlformats.org/drawingml/2006/main" xmlns:r="http://schemas.openxmlformats.org/officeDocument/2006/relationships" xmlns:p="http://schemas.openxmlformats.org/presentationml/2006/main">
  <p:tag name="EE4P_TEMPLATESTYLE" val="16"/>
</p:tagLst>
</file>

<file path=ppt/tags/tag593.xml><?xml version="1.0" encoding="utf-8"?>
<p:tagLst xmlns:a="http://schemas.openxmlformats.org/drawingml/2006/main" xmlns:r="http://schemas.openxmlformats.org/officeDocument/2006/relationships" xmlns:p="http://schemas.openxmlformats.org/presentationml/2006/main">
  <p:tag name="EE4P_TEMPLATESTYLE" val="16"/>
</p:tagLst>
</file>

<file path=ppt/tags/tag594.xml><?xml version="1.0" encoding="utf-8"?>
<p:tagLst xmlns:a="http://schemas.openxmlformats.org/drawingml/2006/main" xmlns:r="http://schemas.openxmlformats.org/officeDocument/2006/relationships" xmlns:p="http://schemas.openxmlformats.org/presentationml/2006/main">
  <p:tag name="EE4P_TEMPLATESTYLE" val="16"/>
</p:tagLst>
</file>

<file path=ppt/tags/tag595.xml><?xml version="1.0" encoding="utf-8"?>
<p:tagLst xmlns:a="http://schemas.openxmlformats.org/drawingml/2006/main" xmlns:r="http://schemas.openxmlformats.org/officeDocument/2006/relationships" xmlns:p="http://schemas.openxmlformats.org/presentationml/2006/main">
  <p:tag name="EE4P_TEMPLATESTYLE" val="15"/>
</p:tagLst>
</file>

<file path=ppt/tags/tag596.xml><?xml version="1.0" encoding="utf-8"?>
<p:tagLst xmlns:a="http://schemas.openxmlformats.org/drawingml/2006/main" xmlns:r="http://schemas.openxmlformats.org/officeDocument/2006/relationships" xmlns:p="http://schemas.openxmlformats.org/presentationml/2006/main">
  <p:tag name="EE4P_TEMPLATESTYLE" val="16"/>
</p:tagLst>
</file>

<file path=ppt/tags/tag597.xml><?xml version="1.0" encoding="utf-8"?>
<p:tagLst xmlns:a="http://schemas.openxmlformats.org/drawingml/2006/main" xmlns:r="http://schemas.openxmlformats.org/officeDocument/2006/relationships" xmlns:p="http://schemas.openxmlformats.org/presentationml/2006/main">
  <p:tag name="EE4P_TEMPLATESTYLE" val="16"/>
</p:tagLst>
</file>

<file path=ppt/tags/tag598.xml><?xml version="1.0" encoding="utf-8"?>
<p:tagLst xmlns:a="http://schemas.openxmlformats.org/drawingml/2006/main" xmlns:r="http://schemas.openxmlformats.org/officeDocument/2006/relationships" xmlns:p="http://schemas.openxmlformats.org/presentationml/2006/main">
  <p:tag name="EE4P_TEMPLATESTYLE" val="16"/>
</p:tagLst>
</file>

<file path=ppt/tags/tag599.xml><?xml version="1.0" encoding="utf-8"?>
<p:tagLst xmlns:a="http://schemas.openxmlformats.org/drawingml/2006/main" xmlns:r="http://schemas.openxmlformats.org/officeDocument/2006/relationships" xmlns:p="http://schemas.openxmlformats.org/presentationml/2006/main">
  <p:tag name="EE4P_TEMPLATESTYLE" val="16"/>
</p:tagLst>
</file>

<file path=ppt/tags/tag6.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Topic"/>
  <p:tag name="EE4P_AGENDAWIZARD_CONTENT" val="/Conclusion"/>
  <p:tag name="EE4P_AGENDAWIZARD_PROPERTIES" val="77.00465/317.7736/285.9168/31.50472"/>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00.xml><?xml version="1.0" encoding="utf-8"?>
<p:tagLst xmlns:a="http://schemas.openxmlformats.org/drawingml/2006/main" xmlns:r="http://schemas.openxmlformats.org/officeDocument/2006/relationships" xmlns:p="http://schemas.openxmlformats.org/presentationml/2006/main">
  <p:tag name="EE4P_TEMPLATESTYLE" val="16"/>
</p:tagLst>
</file>

<file path=ppt/tags/tag601.xml><?xml version="1.0" encoding="utf-8"?>
<p:tagLst xmlns:a="http://schemas.openxmlformats.org/drawingml/2006/main" xmlns:r="http://schemas.openxmlformats.org/officeDocument/2006/relationships" xmlns:p="http://schemas.openxmlformats.org/presentationml/2006/main">
  <p:tag name="EE4P_TEMPLATESTYLE" val="16"/>
</p:tagLst>
</file>

<file path=ppt/tags/tag602.xml><?xml version="1.0" encoding="utf-8"?>
<p:tagLst xmlns:a="http://schemas.openxmlformats.org/drawingml/2006/main" xmlns:r="http://schemas.openxmlformats.org/officeDocument/2006/relationships" xmlns:p="http://schemas.openxmlformats.org/presentationml/2006/main">
  <p:tag name="EE4P_TEMPLATESTYLE" val="16"/>
</p:tagLst>
</file>

<file path=ppt/tags/tag603.xml><?xml version="1.0" encoding="utf-8"?>
<p:tagLst xmlns:a="http://schemas.openxmlformats.org/drawingml/2006/main" xmlns:r="http://schemas.openxmlformats.org/officeDocument/2006/relationships" xmlns:p="http://schemas.openxmlformats.org/presentationml/2006/main">
  <p:tag name="EE4P_TEMPLATESTYLE" val="16"/>
</p:tagLst>
</file>

<file path=ppt/tags/tag604.xml><?xml version="1.0" encoding="utf-8"?>
<p:tagLst xmlns:a="http://schemas.openxmlformats.org/drawingml/2006/main" xmlns:r="http://schemas.openxmlformats.org/officeDocument/2006/relationships" xmlns:p="http://schemas.openxmlformats.org/presentationml/2006/main">
  <p:tag name="EE4P_TEMPLATESTYLE" val="16"/>
</p:tagLst>
</file>

<file path=ppt/tags/tag605.xml><?xml version="1.0" encoding="utf-8"?>
<p:tagLst xmlns:a="http://schemas.openxmlformats.org/drawingml/2006/main" xmlns:r="http://schemas.openxmlformats.org/officeDocument/2006/relationships" xmlns:p="http://schemas.openxmlformats.org/presentationml/2006/main">
  <p:tag name="EE4P_TEMPLATESTYLE" val="15"/>
</p:tagLst>
</file>

<file path=ppt/tags/tag606.xml><?xml version="1.0" encoding="utf-8"?>
<p:tagLst xmlns:a="http://schemas.openxmlformats.org/drawingml/2006/main" xmlns:r="http://schemas.openxmlformats.org/officeDocument/2006/relationships" xmlns:p="http://schemas.openxmlformats.org/presentationml/2006/main">
  <p:tag name="EE4P_TEMPLATESTYLE" val="16"/>
</p:tagLst>
</file>

<file path=ppt/tags/tag607.xml><?xml version="1.0" encoding="utf-8"?>
<p:tagLst xmlns:a="http://schemas.openxmlformats.org/drawingml/2006/main" xmlns:r="http://schemas.openxmlformats.org/officeDocument/2006/relationships" xmlns:p="http://schemas.openxmlformats.org/presentationml/2006/main">
  <p:tag name="EE4P_TEMPLATESTYLE" val="16"/>
</p:tagLst>
</file>

<file path=ppt/tags/tag608.xml><?xml version="1.0" encoding="utf-8"?>
<p:tagLst xmlns:a="http://schemas.openxmlformats.org/drawingml/2006/main" xmlns:r="http://schemas.openxmlformats.org/officeDocument/2006/relationships" xmlns:p="http://schemas.openxmlformats.org/presentationml/2006/main">
  <p:tag name="EE4P_TEMPLATESTYLE" val="16"/>
</p:tagLst>
</file>

<file path=ppt/tags/tag609.xml><?xml version="1.0" encoding="utf-8"?>
<p:tagLst xmlns:a="http://schemas.openxmlformats.org/drawingml/2006/main" xmlns:r="http://schemas.openxmlformats.org/officeDocument/2006/relationships" xmlns:p="http://schemas.openxmlformats.org/presentationml/2006/main">
  <p:tag name="EE4P_TEMPLATESTYLE" val="16"/>
</p:tagLst>
</file>

<file path=ppt/tags/tag61.xml><?xml version="1.0" encoding="utf-8"?>
<p:tagLst xmlns:a="http://schemas.openxmlformats.org/drawingml/2006/main" xmlns:r="http://schemas.openxmlformats.org/officeDocument/2006/relationships" xmlns:p="http://schemas.openxmlformats.org/presentationml/2006/main">
  <p:tag name="EE4P_TEMPLATESTYLE" val="5"/>
</p:tagLst>
</file>

<file path=ppt/tags/tag610.xml><?xml version="1.0" encoding="utf-8"?>
<p:tagLst xmlns:a="http://schemas.openxmlformats.org/drawingml/2006/main" xmlns:r="http://schemas.openxmlformats.org/officeDocument/2006/relationships" xmlns:p="http://schemas.openxmlformats.org/presentationml/2006/main">
  <p:tag name="EE4P_TEMPLATESTYLE" val="16"/>
</p:tagLst>
</file>

<file path=ppt/tags/tag611.xml><?xml version="1.0" encoding="utf-8"?>
<p:tagLst xmlns:a="http://schemas.openxmlformats.org/drawingml/2006/main" xmlns:r="http://schemas.openxmlformats.org/officeDocument/2006/relationships" xmlns:p="http://schemas.openxmlformats.org/presentationml/2006/main">
  <p:tag name="EE4P_TEMPLATESTYLE" val="16"/>
</p:tagLst>
</file>

<file path=ppt/tags/tag612.xml><?xml version="1.0" encoding="utf-8"?>
<p:tagLst xmlns:a="http://schemas.openxmlformats.org/drawingml/2006/main" xmlns:r="http://schemas.openxmlformats.org/officeDocument/2006/relationships" xmlns:p="http://schemas.openxmlformats.org/presentationml/2006/main">
  <p:tag name="EE4P_TEMPLATESTYLE" val="16"/>
</p:tagLst>
</file>

<file path=ppt/tags/tag613.xml><?xml version="1.0" encoding="utf-8"?>
<p:tagLst xmlns:a="http://schemas.openxmlformats.org/drawingml/2006/main" xmlns:r="http://schemas.openxmlformats.org/officeDocument/2006/relationships" xmlns:p="http://schemas.openxmlformats.org/presentationml/2006/main">
  <p:tag name="EE4P_TEMPLATESTYLE" val="16"/>
</p:tagLst>
</file>

<file path=ppt/tags/tag614.xml><?xml version="1.0" encoding="utf-8"?>
<p:tagLst xmlns:a="http://schemas.openxmlformats.org/drawingml/2006/main" xmlns:r="http://schemas.openxmlformats.org/officeDocument/2006/relationships" xmlns:p="http://schemas.openxmlformats.org/presentationml/2006/main">
  <p:tag name="EE4P_TEMPLATESTYLE" val="16"/>
</p:tagLst>
</file>

<file path=ppt/tags/tag615.xml><?xml version="1.0" encoding="utf-8"?>
<p:tagLst xmlns:a="http://schemas.openxmlformats.org/drawingml/2006/main" xmlns:r="http://schemas.openxmlformats.org/officeDocument/2006/relationships" xmlns:p="http://schemas.openxmlformats.org/presentationml/2006/main">
  <p:tag name="EE4P_TEMPLATESTYLE" val="15"/>
</p:tagLst>
</file>

<file path=ppt/tags/tag616.xml><?xml version="1.0" encoding="utf-8"?>
<p:tagLst xmlns:a="http://schemas.openxmlformats.org/drawingml/2006/main" xmlns:r="http://schemas.openxmlformats.org/officeDocument/2006/relationships" xmlns:p="http://schemas.openxmlformats.org/presentationml/2006/main">
  <p:tag name="EE4P_TEMPLATESTYLE" val="16"/>
</p:tagLst>
</file>

<file path=ppt/tags/tag617.xml><?xml version="1.0" encoding="utf-8"?>
<p:tagLst xmlns:a="http://schemas.openxmlformats.org/drawingml/2006/main" xmlns:r="http://schemas.openxmlformats.org/officeDocument/2006/relationships" xmlns:p="http://schemas.openxmlformats.org/presentationml/2006/main">
  <p:tag name="EE4P_TEMPLATESTYLE" val="16"/>
</p:tagLst>
</file>

<file path=ppt/tags/tag618.xml><?xml version="1.0" encoding="utf-8"?>
<p:tagLst xmlns:a="http://schemas.openxmlformats.org/drawingml/2006/main" xmlns:r="http://schemas.openxmlformats.org/officeDocument/2006/relationships" xmlns:p="http://schemas.openxmlformats.org/presentationml/2006/main">
  <p:tag name="EE4P_TEMPLATESTYLE" val="16"/>
</p:tagLst>
</file>

<file path=ppt/tags/tag619.xml><?xml version="1.0" encoding="utf-8"?>
<p:tagLst xmlns:a="http://schemas.openxmlformats.org/drawingml/2006/main" xmlns:r="http://schemas.openxmlformats.org/officeDocument/2006/relationships" xmlns:p="http://schemas.openxmlformats.org/presentationml/2006/main">
  <p:tag name="EE4P_TEMPLATESTYLE" val="16"/>
</p:tagLst>
</file>

<file path=ppt/tags/tag62.xml><?xml version="1.0" encoding="utf-8"?>
<p:tagLst xmlns:a="http://schemas.openxmlformats.org/drawingml/2006/main" xmlns:r="http://schemas.openxmlformats.org/officeDocument/2006/relationships" xmlns:p="http://schemas.openxmlformats.org/presentationml/2006/main">
  <p:tag name="EE4P_TEMPLATESTYLE" val="5"/>
</p:tagLst>
</file>

<file path=ppt/tags/tag620.xml><?xml version="1.0" encoding="utf-8"?>
<p:tagLst xmlns:a="http://schemas.openxmlformats.org/drawingml/2006/main" xmlns:r="http://schemas.openxmlformats.org/officeDocument/2006/relationships" xmlns:p="http://schemas.openxmlformats.org/presentationml/2006/main">
  <p:tag name="EE4P_TEMPLATESTYLE" val="16"/>
</p:tagLst>
</file>

<file path=ppt/tags/tag621.xml><?xml version="1.0" encoding="utf-8"?>
<p:tagLst xmlns:a="http://schemas.openxmlformats.org/drawingml/2006/main" xmlns:r="http://schemas.openxmlformats.org/officeDocument/2006/relationships" xmlns:p="http://schemas.openxmlformats.org/presentationml/2006/main">
  <p:tag name="EE4P_TEMPLATESTYLE" val="16"/>
</p:tagLst>
</file>

<file path=ppt/tags/tag622.xml><?xml version="1.0" encoding="utf-8"?>
<p:tagLst xmlns:a="http://schemas.openxmlformats.org/drawingml/2006/main" xmlns:r="http://schemas.openxmlformats.org/officeDocument/2006/relationships" xmlns:p="http://schemas.openxmlformats.org/presentationml/2006/main">
  <p:tag name="EE4P_TEMPLATESTYLE" val="15"/>
</p:tagLst>
</file>

<file path=ppt/tags/tag623.xml><?xml version="1.0" encoding="utf-8"?>
<p:tagLst xmlns:a="http://schemas.openxmlformats.org/drawingml/2006/main" xmlns:r="http://schemas.openxmlformats.org/officeDocument/2006/relationships" xmlns:p="http://schemas.openxmlformats.org/presentationml/2006/main">
  <p:tag name="EE4P_TEMPLATESTYLE" val="16"/>
</p:tagLst>
</file>

<file path=ppt/tags/tag624.xml><?xml version="1.0" encoding="utf-8"?>
<p:tagLst xmlns:a="http://schemas.openxmlformats.org/drawingml/2006/main" xmlns:r="http://schemas.openxmlformats.org/officeDocument/2006/relationships" xmlns:p="http://schemas.openxmlformats.org/presentationml/2006/main">
  <p:tag name="EE4P_TEMPLATESTYLE" val="16"/>
</p:tagLst>
</file>

<file path=ppt/tags/tag625.xml><?xml version="1.0" encoding="utf-8"?>
<p:tagLst xmlns:a="http://schemas.openxmlformats.org/drawingml/2006/main" xmlns:r="http://schemas.openxmlformats.org/officeDocument/2006/relationships" xmlns:p="http://schemas.openxmlformats.org/presentationml/2006/main">
  <p:tag name="EE4P_TEMPLATESTYLE" val="16"/>
</p:tagLst>
</file>

<file path=ppt/tags/tag626.xml><?xml version="1.0" encoding="utf-8"?>
<p:tagLst xmlns:a="http://schemas.openxmlformats.org/drawingml/2006/main" xmlns:r="http://schemas.openxmlformats.org/officeDocument/2006/relationships" xmlns:p="http://schemas.openxmlformats.org/presentationml/2006/main">
  <p:tag name="EE4P_TEMPLATESTYLE" val="16"/>
</p:tagLst>
</file>

<file path=ppt/tags/tag627.xml><?xml version="1.0" encoding="utf-8"?>
<p:tagLst xmlns:a="http://schemas.openxmlformats.org/drawingml/2006/main" xmlns:r="http://schemas.openxmlformats.org/officeDocument/2006/relationships" xmlns:p="http://schemas.openxmlformats.org/presentationml/2006/main">
  <p:tag name="EE4P_TEMPLATESTYLE" val="16"/>
</p:tagLst>
</file>

<file path=ppt/tags/tag628.xml><?xml version="1.0" encoding="utf-8"?>
<p:tagLst xmlns:a="http://schemas.openxmlformats.org/drawingml/2006/main" xmlns:r="http://schemas.openxmlformats.org/officeDocument/2006/relationships" xmlns:p="http://schemas.openxmlformats.org/presentationml/2006/main">
  <p:tag name="EE4P_TEMPLATESTYLE" val="16"/>
</p:tagLst>
</file>

<file path=ppt/tags/tag629.xml><?xml version="1.0" encoding="utf-8"?>
<p:tagLst xmlns:a="http://schemas.openxmlformats.org/drawingml/2006/main" xmlns:r="http://schemas.openxmlformats.org/officeDocument/2006/relationships" xmlns:p="http://schemas.openxmlformats.org/presentationml/2006/main">
  <p:tag name="EE4P_TEMPLATESTYLE" val="16"/>
</p:tagLst>
</file>

<file path=ppt/tags/tag63.xml><?xml version="1.0" encoding="utf-8"?>
<p:tagLst xmlns:a="http://schemas.openxmlformats.org/drawingml/2006/main" xmlns:r="http://schemas.openxmlformats.org/officeDocument/2006/relationships" xmlns:p="http://schemas.openxmlformats.org/presentationml/2006/main">
  <p:tag name="EE4P_TEMPLATESTYLE" val="5"/>
</p:tagLst>
</file>

<file path=ppt/tags/tag630.xml><?xml version="1.0" encoding="utf-8"?>
<p:tagLst xmlns:a="http://schemas.openxmlformats.org/drawingml/2006/main" xmlns:r="http://schemas.openxmlformats.org/officeDocument/2006/relationships" xmlns:p="http://schemas.openxmlformats.org/presentationml/2006/main">
  <p:tag name="EE4P_TEMPLATESTYLE" val="16"/>
</p:tagLst>
</file>

<file path=ppt/tags/tag631.xml><?xml version="1.0" encoding="utf-8"?>
<p:tagLst xmlns:a="http://schemas.openxmlformats.org/drawingml/2006/main" xmlns:r="http://schemas.openxmlformats.org/officeDocument/2006/relationships" xmlns:p="http://schemas.openxmlformats.org/presentationml/2006/main">
  <p:tag name="EE4P_TEMPLATESTYLE" val="16"/>
</p:tagLst>
</file>

<file path=ppt/tags/tag632.xml><?xml version="1.0" encoding="utf-8"?>
<p:tagLst xmlns:a="http://schemas.openxmlformats.org/drawingml/2006/main" xmlns:r="http://schemas.openxmlformats.org/officeDocument/2006/relationships" xmlns:p="http://schemas.openxmlformats.org/presentationml/2006/main">
  <p:tag name="EE4P_TEMPLATESTYLE" val="15"/>
</p:tagLst>
</file>

<file path=ppt/tags/tag633.xml><?xml version="1.0" encoding="utf-8"?>
<p:tagLst xmlns:a="http://schemas.openxmlformats.org/drawingml/2006/main" xmlns:r="http://schemas.openxmlformats.org/officeDocument/2006/relationships" xmlns:p="http://schemas.openxmlformats.org/presentationml/2006/main">
  <p:tag name="EE4P_TEMPLATESTYLE" val="16"/>
</p:tagLst>
</file>

<file path=ppt/tags/tag634.xml><?xml version="1.0" encoding="utf-8"?>
<p:tagLst xmlns:a="http://schemas.openxmlformats.org/drawingml/2006/main" xmlns:r="http://schemas.openxmlformats.org/officeDocument/2006/relationships" xmlns:p="http://schemas.openxmlformats.org/presentationml/2006/main">
  <p:tag name="EE4P_TEMPLATESTYLE" val="16"/>
</p:tagLst>
</file>

<file path=ppt/tags/tag635.xml><?xml version="1.0" encoding="utf-8"?>
<p:tagLst xmlns:a="http://schemas.openxmlformats.org/drawingml/2006/main" xmlns:r="http://schemas.openxmlformats.org/officeDocument/2006/relationships" xmlns:p="http://schemas.openxmlformats.org/presentationml/2006/main">
  <p:tag name="EE4P_TEMPLATESTYLE" val="16"/>
</p:tagLst>
</file>

<file path=ppt/tags/tag636.xml><?xml version="1.0" encoding="utf-8"?>
<p:tagLst xmlns:a="http://schemas.openxmlformats.org/drawingml/2006/main" xmlns:r="http://schemas.openxmlformats.org/officeDocument/2006/relationships" xmlns:p="http://schemas.openxmlformats.org/presentationml/2006/main">
  <p:tag name="EE4P_TEMPLATESTYLE" val="16"/>
</p:tagLst>
</file>

<file path=ppt/tags/tag637.xml><?xml version="1.0" encoding="utf-8"?>
<p:tagLst xmlns:a="http://schemas.openxmlformats.org/drawingml/2006/main" xmlns:r="http://schemas.openxmlformats.org/officeDocument/2006/relationships" xmlns:p="http://schemas.openxmlformats.org/presentationml/2006/main">
  <p:tag name="EE4P_TEMPLATESTYLE" val="16"/>
</p:tagLst>
</file>

<file path=ppt/tags/tag638.xml><?xml version="1.0" encoding="utf-8"?>
<p:tagLst xmlns:a="http://schemas.openxmlformats.org/drawingml/2006/main" xmlns:r="http://schemas.openxmlformats.org/officeDocument/2006/relationships" xmlns:p="http://schemas.openxmlformats.org/presentationml/2006/main">
  <p:tag name="EE4P_TEMPLATESTYLE" val="16"/>
</p:tagLst>
</file>

<file path=ppt/tags/tag639.xml><?xml version="1.0" encoding="utf-8"?>
<p:tagLst xmlns:a="http://schemas.openxmlformats.org/drawingml/2006/main" xmlns:r="http://schemas.openxmlformats.org/officeDocument/2006/relationships" xmlns:p="http://schemas.openxmlformats.org/presentationml/2006/main">
  <p:tag name="EE4P_TEMPLATESTYLE" val="16"/>
</p:tagLst>
</file>

<file path=ppt/tags/tag64.xml><?xml version="1.0" encoding="utf-8"?>
<p:tagLst xmlns:a="http://schemas.openxmlformats.org/drawingml/2006/main" xmlns:r="http://schemas.openxmlformats.org/officeDocument/2006/relationships" xmlns:p="http://schemas.openxmlformats.org/presentationml/2006/main">
  <p:tag name="EE4P_TEMPLATESTYLE" val="3"/>
</p:tagLst>
</file>

<file path=ppt/tags/tag640.xml><?xml version="1.0" encoding="utf-8"?>
<p:tagLst xmlns:a="http://schemas.openxmlformats.org/drawingml/2006/main" xmlns:r="http://schemas.openxmlformats.org/officeDocument/2006/relationships" xmlns:p="http://schemas.openxmlformats.org/presentationml/2006/main">
  <p:tag name="EE4P_TEMPLATESTYLE" val="16"/>
</p:tagLst>
</file>

<file path=ppt/tags/tag641.xml><?xml version="1.0" encoding="utf-8"?>
<p:tagLst xmlns:a="http://schemas.openxmlformats.org/drawingml/2006/main" xmlns:r="http://schemas.openxmlformats.org/officeDocument/2006/relationships" xmlns:p="http://schemas.openxmlformats.org/presentationml/2006/main">
  <p:tag name="EE4P_TEMPLATESTYLE" val="16"/>
</p:tagLst>
</file>

<file path=ppt/tags/tag642.xml><?xml version="1.0" encoding="utf-8"?>
<p:tagLst xmlns:a="http://schemas.openxmlformats.org/drawingml/2006/main" xmlns:r="http://schemas.openxmlformats.org/officeDocument/2006/relationships" xmlns:p="http://schemas.openxmlformats.org/presentationml/2006/main">
  <p:tag name="EE4P_TEMPLATESTYLE" val="15"/>
</p:tagLst>
</file>

<file path=ppt/tags/tag643.xml><?xml version="1.0" encoding="utf-8"?>
<p:tagLst xmlns:a="http://schemas.openxmlformats.org/drawingml/2006/main" xmlns:r="http://schemas.openxmlformats.org/officeDocument/2006/relationships" xmlns:p="http://schemas.openxmlformats.org/presentationml/2006/main">
  <p:tag name="EE4P_TEMPLATESTYLE" val="16"/>
</p:tagLst>
</file>

<file path=ppt/tags/tag644.xml><?xml version="1.0" encoding="utf-8"?>
<p:tagLst xmlns:a="http://schemas.openxmlformats.org/drawingml/2006/main" xmlns:r="http://schemas.openxmlformats.org/officeDocument/2006/relationships" xmlns:p="http://schemas.openxmlformats.org/presentationml/2006/main">
  <p:tag name="EE4P_TEMPLATESTYLE" val="16"/>
</p:tagLst>
</file>

<file path=ppt/tags/tag645.xml><?xml version="1.0" encoding="utf-8"?>
<p:tagLst xmlns:a="http://schemas.openxmlformats.org/drawingml/2006/main" xmlns:r="http://schemas.openxmlformats.org/officeDocument/2006/relationships" xmlns:p="http://schemas.openxmlformats.org/presentationml/2006/main">
  <p:tag name="EE4P_TEMPLATESTYLE" val="16"/>
</p:tagLst>
</file>

<file path=ppt/tags/tag646.xml><?xml version="1.0" encoding="utf-8"?>
<p:tagLst xmlns:a="http://schemas.openxmlformats.org/drawingml/2006/main" xmlns:r="http://schemas.openxmlformats.org/officeDocument/2006/relationships" xmlns:p="http://schemas.openxmlformats.org/presentationml/2006/main">
  <p:tag name="EE4P_TEMPLATESTYLE" val="16"/>
</p:tagLst>
</file>

<file path=ppt/tags/tag647.xml><?xml version="1.0" encoding="utf-8"?>
<p:tagLst xmlns:a="http://schemas.openxmlformats.org/drawingml/2006/main" xmlns:r="http://schemas.openxmlformats.org/officeDocument/2006/relationships" xmlns:p="http://schemas.openxmlformats.org/presentationml/2006/main">
  <p:tag name="EE4P_TEMPLATESTYLE" val="16"/>
</p:tagLst>
</file>

<file path=ppt/tags/tag648.xml><?xml version="1.0" encoding="utf-8"?>
<p:tagLst xmlns:a="http://schemas.openxmlformats.org/drawingml/2006/main" xmlns:r="http://schemas.openxmlformats.org/officeDocument/2006/relationships" xmlns:p="http://schemas.openxmlformats.org/presentationml/2006/main">
  <p:tag name="EE4P_TEMPLATESTYLE" val="16"/>
</p:tagLst>
</file>

<file path=ppt/tags/tag649.xml><?xml version="1.0" encoding="utf-8"?>
<p:tagLst xmlns:a="http://schemas.openxmlformats.org/drawingml/2006/main" xmlns:r="http://schemas.openxmlformats.org/officeDocument/2006/relationships" xmlns:p="http://schemas.openxmlformats.org/presentationml/2006/main">
  <p:tag name="EE4P_TEMPLATESTYLE" val="15"/>
</p:tagLst>
</file>

<file path=ppt/tags/tag65.xml><?xml version="1.0" encoding="utf-8"?>
<p:tagLst xmlns:a="http://schemas.openxmlformats.org/drawingml/2006/main" xmlns:r="http://schemas.openxmlformats.org/officeDocument/2006/relationships" xmlns:p="http://schemas.openxmlformats.org/presentationml/2006/main">
  <p:tag name="EE4P_TEMPLATESTYLE" val="3"/>
</p:tagLst>
</file>

<file path=ppt/tags/tag650.xml><?xml version="1.0" encoding="utf-8"?>
<p:tagLst xmlns:a="http://schemas.openxmlformats.org/drawingml/2006/main" xmlns:r="http://schemas.openxmlformats.org/officeDocument/2006/relationships" xmlns:p="http://schemas.openxmlformats.org/presentationml/2006/main">
  <p:tag name="EE4P_TEMPLATESTYLE" val="16"/>
</p:tagLst>
</file>

<file path=ppt/tags/tag651.xml><?xml version="1.0" encoding="utf-8"?>
<p:tagLst xmlns:a="http://schemas.openxmlformats.org/drawingml/2006/main" xmlns:r="http://schemas.openxmlformats.org/officeDocument/2006/relationships" xmlns:p="http://schemas.openxmlformats.org/presentationml/2006/main">
  <p:tag name="EE4P_TEMPLATESTYLE" val="16"/>
</p:tagLst>
</file>

<file path=ppt/tags/tag652.xml><?xml version="1.0" encoding="utf-8"?>
<p:tagLst xmlns:a="http://schemas.openxmlformats.org/drawingml/2006/main" xmlns:r="http://schemas.openxmlformats.org/officeDocument/2006/relationships" xmlns:p="http://schemas.openxmlformats.org/presentationml/2006/main">
  <p:tag name="EE4P_TEMPLATESTYLE" val="16"/>
</p:tagLst>
</file>

<file path=ppt/tags/tag653.xml><?xml version="1.0" encoding="utf-8"?>
<p:tagLst xmlns:a="http://schemas.openxmlformats.org/drawingml/2006/main" xmlns:r="http://schemas.openxmlformats.org/officeDocument/2006/relationships" xmlns:p="http://schemas.openxmlformats.org/presentationml/2006/main">
  <p:tag name="EE4P_TEMPLATESTYLE" val="16"/>
</p:tagLst>
</file>

<file path=ppt/tags/tag654.xml><?xml version="1.0" encoding="utf-8"?>
<p:tagLst xmlns:a="http://schemas.openxmlformats.org/drawingml/2006/main" xmlns:r="http://schemas.openxmlformats.org/officeDocument/2006/relationships" xmlns:p="http://schemas.openxmlformats.org/presentationml/2006/main">
  <p:tag name="EE4P_TEMPLATESTYLE" val="16"/>
</p:tagLst>
</file>

<file path=ppt/tags/tag655.xml><?xml version="1.0" encoding="utf-8"?>
<p:tagLst xmlns:a="http://schemas.openxmlformats.org/drawingml/2006/main" xmlns:r="http://schemas.openxmlformats.org/officeDocument/2006/relationships" xmlns:p="http://schemas.openxmlformats.org/presentationml/2006/main">
  <p:tag name="EE4P_TEMPLATESTYLE" val="16"/>
</p:tagLst>
</file>

<file path=ppt/tags/tag656.xml><?xml version="1.0" encoding="utf-8"?>
<p:tagLst xmlns:a="http://schemas.openxmlformats.org/drawingml/2006/main" xmlns:r="http://schemas.openxmlformats.org/officeDocument/2006/relationships" xmlns:p="http://schemas.openxmlformats.org/presentationml/2006/main">
  <p:tag name="EE4P_TEMPLATESTYLE" val="16"/>
</p:tagLst>
</file>

<file path=ppt/tags/tag657.xml><?xml version="1.0" encoding="utf-8"?>
<p:tagLst xmlns:a="http://schemas.openxmlformats.org/drawingml/2006/main" xmlns:r="http://schemas.openxmlformats.org/officeDocument/2006/relationships" xmlns:p="http://schemas.openxmlformats.org/presentationml/2006/main">
  <p:tag name="EE4P_TEMPLATESTYLE" val="16"/>
</p:tagLst>
</file>

<file path=ppt/tags/tag658.xml><?xml version="1.0" encoding="utf-8"?>
<p:tagLst xmlns:a="http://schemas.openxmlformats.org/drawingml/2006/main" xmlns:r="http://schemas.openxmlformats.org/officeDocument/2006/relationships" xmlns:p="http://schemas.openxmlformats.org/presentationml/2006/main">
  <p:tag name="EE4P_TEMPLATESTYLE" val="16"/>
</p:tagLst>
</file>

<file path=ppt/tags/tag659.xml><?xml version="1.0" encoding="utf-8"?>
<p:tagLst xmlns:a="http://schemas.openxmlformats.org/drawingml/2006/main" xmlns:r="http://schemas.openxmlformats.org/officeDocument/2006/relationships" xmlns:p="http://schemas.openxmlformats.org/presentationml/2006/main">
  <p:tag name="EE4P_TEMPLATESTYLE" val="15"/>
</p:tagLst>
</file>

<file path=ppt/tags/tag66.xml><?xml version="1.0" encoding="utf-8"?>
<p:tagLst xmlns:a="http://schemas.openxmlformats.org/drawingml/2006/main" xmlns:r="http://schemas.openxmlformats.org/officeDocument/2006/relationships" xmlns:p="http://schemas.openxmlformats.org/presentationml/2006/main">
  <p:tag name="EE4P_TEMPLATESTYLE" val="3"/>
</p:tagLst>
</file>

<file path=ppt/tags/tag660.xml><?xml version="1.0" encoding="utf-8"?>
<p:tagLst xmlns:a="http://schemas.openxmlformats.org/drawingml/2006/main" xmlns:r="http://schemas.openxmlformats.org/officeDocument/2006/relationships" xmlns:p="http://schemas.openxmlformats.org/presentationml/2006/main">
  <p:tag name="EE4P_TEMPLATESTYLE" val="16"/>
</p:tagLst>
</file>

<file path=ppt/tags/tag661.xml><?xml version="1.0" encoding="utf-8"?>
<p:tagLst xmlns:a="http://schemas.openxmlformats.org/drawingml/2006/main" xmlns:r="http://schemas.openxmlformats.org/officeDocument/2006/relationships" xmlns:p="http://schemas.openxmlformats.org/presentationml/2006/main">
  <p:tag name="EE4P_TEMPLATESTYLE" val="16"/>
</p:tagLst>
</file>

<file path=ppt/tags/tag662.xml><?xml version="1.0" encoding="utf-8"?>
<p:tagLst xmlns:a="http://schemas.openxmlformats.org/drawingml/2006/main" xmlns:r="http://schemas.openxmlformats.org/officeDocument/2006/relationships" xmlns:p="http://schemas.openxmlformats.org/presentationml/2006/main">
  <p:tag name="EE4P_TEMPLATESTYLE" val="16"/>
</p:tagLst>
</file>

<file path=ppt/tags/tag663.xml><?xml version="1.0" encoding="utf-8"?>
<p:tagLst xmlns:a="http://schemas.openxmlformats.org/drawingml/2006/main" xmlns:r="http://schemas.openxmlformats.org/officeDocument/2006/relationships" xmlns:p="http://schemas.openxmlformats.org/presentationml/2006/main">
  <p:tag name="EE4P_TEMPLATESTYLE" val="16"/>
</p:tagLst>
</file>

<file path=ppt/tags/tag664.xml><?xml version="1.0" encoding="utf-8"?>
<p:tagLst xmlns:a="http://schemas.openxmlformats.org/drawingml/2006/main" xmlns:r="http://schemas.openxmlformats.org/officeDocument/2006/relationships" xmlns:p="http://schemas.openxmlformats.org/presentationml/2006/main">
  <p:tag name="EE4P_TEMPLATESTYLE" val="16"/>
</p:tagLst>
</file>

<file path=ppt/tags/tag665.xml><?xml version="1.0" encoding="utf-8"?>
<p:tagLst xmlns:a="http://schemas.openxmlformats.org/drawingml/2006/main" xmlns:r="http://schemas.openxmlformats.org/officeDocument/2006/relationships" xmlns:p="http://schemas.openxmlformats.org/presentationml/2006/main">
  <p:tag name="EE4P_TEMPLATESTYLE" val="16"/>
</p:tagLst>
</file>

<file path=ppt/tags/tag666.xml><?xml version="1.0" encoding="utf-8"?>
<p:tagLst xmlns:a="http://schemas.openxmlformats.org/drawingml/2006/main" xmlns:r="http://schemas.openxmlformats.org/officeDocument/2006/relationships" xmlns:p="http://schemas.openxmlformats.org/presentationml/2006/main">
  <p:tag name="EE4P_TEMPLATESTYLE" val="16"/>
</p:tagLst>
</file>

<file path=ppt/tags/tag667.xml><?xml version="1.0" encoding="utf-8"?>
<p:tagLst xmlns:a="http://schemas.openxmlformats.org/drawingml/2006/main" xmlns:r="http://schemas.openxmlformats.org/officeDocument/2006/relationships" xmlns:p="http://schemas.openxmlformats.org/presentationml/2006/main">
  <p:tag name="EE4P_TEMPLATESTYLE" val="16"/>
</p:tagLst>
</file>

<file path=ppt/tags/tag668.xml><?xml version="1.0" encoding="utf-8"?>
<p:tagLst xmlns:a="http://schemas.openxmlformats.org/drawingml/2006/main" xmlns:r="http://schemas.openxmlformats.org/officeDocument/2006/relationships" xmlns:p="http://schemas.openxmlformats.org/presentationml/2006/main">
  <p:tag name="EE4P_TEMPLATESTYLE" val="16"/>
</p:tagLst>
</file>

<file path=ppt/tags/tag669.xml><?xml version="1.0" encoding="utf-8"?>
<p:tagLst xmlns:a="http://schemas.openxmlformats.org/drawingml/2006/main" xmlns:r="http://schemas.openxmlformats.org/officeDocument/2006/relationships" xmlns:p="http://schemas.openxmlformats.org/presentationml/2006/main">
  <p:tag name="EE4P_TEMPLATESTYLE" val="15"/>
</p:tagLst>
</file>

<file path=ppt/tags/tag67.xml><?xml version="1.0" encoding="utf-8"?>
<p:tagLst xmlns:a="http://schemas.openxmlformats.org/drawingml/2006/main" xmlns:r="http://schemas.openxmlformats.org/officeDocument/2006/relationships" xmlns:p="http://schemas.openxmlformats.org/presentationml/2006/main">
  <p:tag name="EE4P_TEMPLATESTYLE" val="5"/>
</p:tagLst>
</file>

<file path=ppt/tags/tag670.xml><?xml version="1.0" encoding="utf-8"?>
<p:tagLst xmlns:a="http://schemas.openxmlformats.org/drawingml/2006/main" xmlns:r="http://schemas.openxmlformats.org/officeDocument/2006/relationships" xmlns:p="http://schemas.openxmlformats.org/presentationml/2006/main">
  <p:tag name="EE4P_TEMPLATESTYLE" val="16"/>
</p:tagLst>
</file>

<file path=ppt/tags/tag671.xml><?xml version="1.0" encoding="utf-8"?>
<p:tagLst xmlns:a="http://schemas.openxmlformats.org/drawingml/2006/main" xmlns:r="http://schemas.openxmlformats.org/officeDocument/2006/relationships" xmlns:p="http://schemas.openxmlformats.org/presentationml/2006/main">
  <p:tag name="EE4P_TEMPLATESTYLE" val="16"/>
</p:tagLst>
</file>

<file path=ppt/tags/tag672.xml><?xml version="1.0" encoding="utf-8"?>
<p:tagLst xmlns:a="http://schemas.openxmlformats.org/drawingml/2006/main" xmlns:r="http://schemas.openxmlformats.org/officeDocument/2006/relationships" xmlns:p="http://schemas.openxmlformats.org/presentationml/2006/main">
  <p:tag name="EE4P_TEMPLATESTYLE" val="16"/>
</p:tagLst>
</file>

<file path=ppt/tags/tag673.xml><?xml version="1.0" encoding="utf-8"?>
<p:tagLst xmlns:a="http://schemas.openxmlformats.org/drawingml/2006/main" xmlns:r="http://schemas.openxmlformats.org/officeDocument/2006/relationships" xmlns:p="http://schemas.openxmlformats.org/presentationml/2006/main">
  <p:tag name="EE4P_TEMPLATESTYLE" val="16"/>
</p:tagLst>
</file>

<file path=ppt/tags/tag674.xml><?xml version="1.0" encoding="utf-8"?>
<p:tagLst xmlns:a="http://schemas.openxmlformats.org/drawingml/2006/main" xmlns:r="http://schemas.openxmlformats.org/officeDocument/2006/relationships" xmlns:p="http://schemas.openxmlformats.org/presentationml/2006/main">
  <p:tag name="EE4P_TEMPLATESTYLE" val="16"/>
</p:tagLst>
</file>

<file path=ppt/tags/tag675.xml><?xml version="1.0" encoding="utf-8"?>
<p:tagLst xmlns:a="http://schemas.openxmlformats.org/drawingml/2006/main" xmlns:r="http://schemas.openxmlformats.org/officeDocument/2006/relationships" xmlns:p="http://schemas.openxmlformats.org/presentationml/2006/main">
  <p:tag name="EE4P_TEMPLATESTYLE" val="16"/>
</p:tagLst>
</file>

<file path=ppt/tags/tag676.xml><?xml version="1.0" encoding="utf-8"?>
<p:tagLst xmlns:a="http://schemas.openxmlformats.org/drawingml/2006/main" xmlns:r="http://schemas.openxmlformats.org/officeDocument/2006/relationships" xmlns:p="http://schemas.openxmlformats.org/presentationml/2006/main">
  <p:tag name="EE4P_TEMPLATESTYLE" val="15"/>
</p:tagLst>
</file>

<file path=ppt/tags/tag677.xml><?xml version="1.0" encoding="utf-8"?>
<p:tagLst xmlns:a="http://schemas.openxmlformats.org/drawingml/2006/main" xmlns:r="http://schemas.openxmlformats.org/officeDocument/2006/relationships" xmlns:p="http://schemas.openxmlformats.org/presentationml/2006/main">
  <p:tag name="EE4P_TEMPLATESTYLE" val="16"/>
</p:tagLst>
</file>

<file path=ppt/tags/tag678.xml><?xml version="1.0" encoding="utf-8"?>
<p:tagLst xmlns:a="http://schemas.openxmlformats.org/drawingml/2006/main" xmlns:r="http://schemas.openxmlformats.org/officeDocument/2006/relationships" xmlns:p="http://schemas.openxmlformats.org/presentationml/2006/main">
  <p:tag name="EE4P_TEMPLATESTYLE" val="16"/>
</p:tagLst>
</file>

<file path=ppt/tags/tag679.xml><?xml version="1.0" encoding="utf-8"?>
<p:tagLst xmlns:a="http://schemas.openxmlformats.org/drawingml/2006/main" xmlns:r="http://schemas.openxmlformats.org/officeDocument/2006/relationships" xmlns:p="http://schemas.openxmlformats.org/presentationml/2006/main">
  <p:tag name="EE4P_TEMPLATESTYLE" val="16"/>
</p:tagLst>
</file>

<file path=ppt/tags/tag6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80.xml><?xml version="1.0" encoding="utf-8"?>
<p:tagLst xmlns:a="http://schemas.openxmlformats.org/drawingml/2006/main" xmlns:r="http://schemas.openxmlformats.org/officeDocument/2006/relationships" xmlns:p="http://schemas.openxmlformats.org/presentationml/2006/main">
  <p:tag name="EE4P_TEMPLATESTYLE" val="16"/>
</p:tagLst>
</file>

<file path=ppt/tags/tag681.xml><?xml version="1.0" encoding="utf-8"?>
<p:tagLst xmlns:a="http://schemas.openxmlformats.org/drawingml/2006/main" xmlns:r="http://schemas.openxmlformats.org/officeDocument/2006/relationships" xmlns:p="http://schemas.openxmlformats.org/presentationml/2006/main">
  <p:tag name="EE4P_TEMPLATESTYLE" val="16"/>
</p:tagLst>
</file>

<file path=ppt/tags/tag682.xml><?xml version="1.0" encoding="utf-8"?>
<p:tagLst xmlns:a="http://schemas.openxmlformats.org/drawingml/2006/main" xmlns:r="http://schemas.openxmlformats.org/officeDocument/2006/relationships" xmlns:p="http://schemas.openxmlformats.org/presentationml/2006/main">
  <p:tag name="EE4P_TEMPLATESTYLE" val="16"/>
</p:tagLst>
</file>

<file path=ppt/tags/tag683.xml><?xml version="1.0" encoding="utf-8"?>
<p:tagLst xmlns:a="http://schemas.openxmlformats.org/drawingml/2006/main" xmlns:r="http://schemas.openxmlformats.org/officeDocument/2006/relationships" xmlns:p="http://schemas.openxmlformats.org/presentationml/2006/main">
  <p:tag name="EE4P_TEMPLATESTYLE" val="16"/>
</p:tagLst>
</file>

<file path=ppt/tags/tag684.xml><?xml version="1.0" encoding="utf-8"?>
<p:tagLst xmlns:a="http://schemas.openxmlformats.org/drawingml/2006/main" xmlns:r="http://schemas.openxmlformats.org/officeDocument/2006/relationships" xmlns:p="http://schemas.openxmlformats.org/presentationml/2006/main">
  <p:tag name="EE4P_TEMPLATESTYLE" val="16"/>
</p:tagLst>
</file>

<file path=ppt/tags/tag685.xml><?xml version="1.0" encoding="utf-8"?>
<p:tagLst xmlns:a="http://schemas.openxmlformats.org/drawingml/2006/main" xmlns:r="http://schemas.openxmlformats.org/officeDocument/2006/relationships" xmlns:p="http://schemas.openxmlformats.org/presentationml/2006/main">
  <p:tag name="EE4P_TEMPLATESTYLE" val="16"/>
</p:tagLst>
</file>

<file path=ppt/tags/tag686.xml><?xml version="1.0" encoding="utf-8"?>
<p:tagLst xmlns:a="http://schemas.openxmlformats.org/drawingml/2006/main" xmlns:r="http://schemas.openxmlformats.org/officeDocument/2006/relationships" xmlns:p="http://schemas.openxmlformats.org/presentationml/2006/main">
  <p:tag name="EE4P_TEMPLATESTYLE" val="15"/>
</p:tagLst>
</file>

<file path=ppt/tags/tag687.xml><?xml version="1.0" encoding="utf-8"?>
<p:tagLst xmlns:a="http://schemas.openxmlformats.org/drawingml/2006/main" xmlns:r="http://schemas.openxmlformats.org/officeDocument/2006/relationships" xmlns:p="http://schemas.openxmlformats.org/presentationml/2006/main">
  <p:tag name="EE4P_TEMPLATESTYLE" val="16"/>
</p:tagLst>
</file>

<file path=ppt/tags/tag688.xml><?xml version="1.0" encoding="utf-8"?>
<p:tagLst xmlns:a="http://schemas.openxmlformats.org/drawingml/2006/main" xmlns:r="http://schemas.openxmlformats.org/officeDocument/2006/relationships" xmlns:p="http://schemas.openxmlformats.org/presentationml/2006/main">
  <p:tag name="EE4P_TEMPLATESTYLE" val="16"/>
</p:tagLst>
</file>

<file path=ppt/tags/tag689.xml><?xml version="1.0" encoding="utf-8"?>
<p:tagLst xmlns:a="http://schemas.openxmlformats.org/drawingml/2006/main" xmlns:r="http://schemas.openxmlformats.org/officeDocument/2006/relationships" xmlns:p="http://schemas.openxmlformats.org/presentationml/2006/main">
  <p:tag name="EE4P_TEMPLATESTYLE" val="16"/>
</p:tagLst>
</file>

<file path=ppt/tags/tag69.xml><?xml version="1.0" encoding="utf-8"?>
<p:tagLst xmlns:a="http://schemas.openxmlformats.org/drawingml/2006/main" xmlns:r="http://schemas.openxmlformats.org/officeDocument/2006/relationships" xmlns:p="http://schemas.openxmlformats.org/presentationml/2006/main">
  <p:tag name="EE4P_TEMPLATESTYLE" val="5"/>
</p:tagLst>
</file>

<file path=ppt/tags/tag690.xml><?xml version="1.0" encoding="utf-8"?>
<p:tagLst xmlns:a="http://schemas.openxmlformats.org/drawingml/2006/main" xmlns:r="http://schemas.openxmlformats.org/officeDocument/2006/relationships" xmlns:p="http://schemas.openxmlformats.org/presentationml/2006/main">
  <p:tag name="EE4P_TEMPLATESTYLE" val="16"/>
</p:tagLst>
</file>

<file path=ppt/tags/tag691.xml><?xml version="1.0" encoding="utf-8"?>
<p:tagLst xmlns:a="http://schemas.openxmlformats.org/drawingml/2006/main" xmlns:r="http://schemas.openxmlformats.org/officeDocument/2006/relationships" xmlns:p="http://schemas.openxmlformats.org/presentationml/2006/main">
  <p:tag name="EE4P_TEMPLATESTYLE" val="16"/>
</p:tagLst>
</file>

<file path=ppt/tags/tag692.xml><?xml version="1.0" encoding="utf-8"?>
<p:tagLst xmlns:a="http://schemas.openxmlformats.org/drawingml/2006/main" xmlns:r="http://schemas.openxmlformats.org/officeDocument/2006/relationships" xmlns:p="http://schemas.openxmlformats.org/presentationml/2006/main">
  <p:tag name="EE4P_TEMPLATESTYLE" val="16"/>
</p:tagLst>
</file>

<file path=ppt/tags/tag693.xml><?xml version="1.0" encoding="utf-8"?>
<p:tagLst xmlns:a="http://schemas.openxmlformats.org/drawingml/2006/main" xmlns:r="http://schemas.openxmlformats.org/officeDocument/2006/relationships" xmlns:p="http://schemas.openxmlformats.org/presentationml/2006/main">
  <p:tag name="EE4P_TEMPLATESTYLE" val="16"/>
</p:tagLst>
</file>

<file path=ppt/tags/tag694.xml><?xml version="1.0" encoding="utf-8"?>
<p:tagLst xmlns:a="http://schemas.openxmlformats.org/drawingml/2006/main" xmlns:r="http://schemas.openxmlformats.org/officeDocument/2006/relationships" xmlns:p="http://schemas.openxmlformats.org/presentationml/2006/main">
  <p:tag name="EE4P_TEMPLATESTYLE" val="16"/>
</p:tagLst>
</file>

<file path=ppt/tags/tag695.xml><?xml version="1.0" encoding="utf-8"?>
<p:tagLst xmlns:a="http://schemas.openxmlformats.org/drawingml/2006/main" xmlns:r="http://schemas.openxmlformats.org/officeDocument/2006/relationships" xmlns:p="http://schemas.openxmlformats.org/presentationml/2006/main">
  <p:tag name="EE4P_TEMPLATESTYLE" val="16"/>
</p:tagLst>
</file>

<file path=ppt/tags/tag696.xml><?xml version="1.0" encoding="utf-8"?>
<p:tagLst xmlns:a="http://schemas.openxmlformats.org/drawingml/2006/main" xmlns:r="http://schemas.openxmlformats.org/officeDocument/2006/relationships" xmlns:p="http://schemas.openxmlformats.org/presentationml/2006/main">
  <p:tag name="EE4P_TEMPLATESTYLE" val="15"/>
</p:tagLst>
</file>

<file path=ppt/tags/tag697.xml><?xml version="1.0" encoding="utf-8"?>
<p:tagLst xmlns:a="http://schemas.openxmlformats.org/drawingml/2006/main" xmlns:r="http://schemas.openxmlformats.org/officeDocument/2006/relationships" xmlns:p="http://schemas.openxmlformats.org/presentationml/2006/main">
  <p:tag name="EE4P_TEMPLATESTYLE" val="16"/>
</p:tagLst>
</file>

<file path=ppt/tags/tag698.xml><?xml version="1.0" encoding="utf-8"?>
<p:tagLst xmlns:a="http://schemas.openxmlformats.org/drawingml/2006/main" xmlns:r="http://schemas.openxmlformats.org/officeDocument/2006/relationships" xmlns:p="http://schemas.openxmlformats.org/presentationml/2006/main">
  <p:tag name="EE4P_TEMPLATESTYLE" val="16"/>
</p:tagLst>
</file>

<file path=ppt/tags/tag699.xml><?xml version="1.0" encoding="utf-8"?>
<p:tagLst xmlns:a="http://schemas.openxmlformats.org/drawingml/2006/main" xmlns:r="http://schemas.openxmlformats.org/officeDocument/2006/relationships" xmlns:p="http://schemas.openxmlformats.org/presentationml/2006/main">
  <p:tag name="EE4P_TEMPLATESTYLE" val="16"/>
</p:tagLst>
</file>

<file path=ppt/tags/tag7.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ItemNo"/>
  <p:tag name="EE4P_AGENDAWIZARD_CONTENT" val="/6"/>
  <p:tag name="EE4P_AGENDAWIZARD_PROPERTIES" val="40.49992/317.7736/31.50472/31.50472"/>
</p:tagLst>
</file>

<file path=ppt/tags/tag70.xml><?xml version="1.0" encoding="utf-8"?>
<p:tagLst xmlns:a="http://schemas.openxmlformats.org/drawingml/2006/main" xmlns:r="http://schemas.openxmlformats.org/officeDocument/2006/relationships" xmlns:p="http://schemas.openxmlformats.org/presentationml/2006/main">
  <p:tag name="EE4P_TEMPLATESTYLE" val="5"/>
</p:tagLst>
</file>

<file path=ppt/tags/tag700.xml><?xml version="1.0" encoding="utf-8"?>
<p:tagLst xmlns:a="http://schemas.openxmlformats.org/drawingml/2006/main" xmlns:r="http://schemas.openxmlformats.org/officeDocument/2006/relationships" xmlns:p="http://schemas.openxmlformats.org/presentationml/2006/main">
  <p:tag name="EE4P_TEMPLATESTYLE" val="16"/>
</p:tagLst>
</file>

<file path=ppt/tags/tag701.xml><?xml version="1.0" encoding="utf-8"?>
<p:tagLst xmlns:a="http://schemas.openxmlformats.org/drawingml/2006/main" xmlns:r="http://schemas.openxmlformats.org/officeDocument/2006/relationships" xmlns:p="http://schemas.openxmlformats.org/presentationml/2006/main">
  <p:tag name="EE4P_TEMPLATESTYLE" val="16"/>
</p:tagLst>
</file>

<file path=ppt/tags/tag702.xml><?xml version="1.0" encoding="utf-8"?>
<p:tagLst xmlns:a="http://schemas.openxmlformats.org/drawingml/2006/main" xmlns:r="http://schemas.openxmlformats.org/officeDocument/2006/relationships" xmlns:p="http://schemas.openxmlformats.org/presentationml/2006/main">
  <p:tag name="EE4P_TEMPLATESTYLE" val="16"/>
</p:tagLst>
</file>

<file path=ppt/tags/tag703.xml><?xml version="1.0" encoding="utf-8"?>
<p:tagLst xmlns:a="http://schemas.openxmlformats.org/drawingml/2006/main" xmlns:r="http://schemas.openxmlformats.org/officeDocument/2006/relationships" xmlns:p="http://schemas.openxmlformats.org/presentationml/2006/main">
  <p:tag name="EE4P_TEMPLATESTYLE" val="15"/>
</p:tagLst>
</file>

<file path=ppt/tags/tag704.xml><?xml version="1.0" encoding="utf-8"?>
<p:tagLst xmlns:a="http://schemas.openxmlformats.org/drawingml/2006/main" xmlns:r="http://schemas.openxmlformats.org/officeDocument/2006/relationships" xmlns:p="http://schemas.openxmlformats.org/presentationml/2006/main">
  <p:tag name="EE4P_TEMPLATESTYLE" val="16"/>
</p:tagLst>
</file>

<file path=ppt/tags/tag705.xml><?xml version="1.0" encoding="utf-8"?>
<p:tagLst xmlns:a="http://schemas.openxmlformats.org/drawingml/2006/main" xmlns:r="http://schemas.openxmlformats.org/officeDocument/2006/relationships" xmlns:p="http://schemas.openxmlformats.org/presentationml/2006/main">
  <p:tag name="EE4P_TEMPLATESTYLE" val="16"/>
</p:tagLst>
</file>

<file path=ppt/tags/tag706.xml><?xml version="1.0" encoding="utf-8"?>
<p:tagLst xmlns:a="http://schemas.openxmlformats.org/drawingml/2006/main" xmlns:r="http://schemas.openxmlformats.org/officeDocument/2006/relationships" xmlns:p="http://schemas.openxmlformats.org/presentationml/2006/main">
  <p:tag name="EE4P_TEMPLATESTYLE" val="16"/>
</p:tagLst>
</file>

<file path=ppt/tags/tag707.xml><?xml version="1.0" encoding="utf-8"?>
<p:tagLst xmlns:a="http://schemas.openxmlformats.org/drawingml/2006/main" xmlns:r="http://schemas.openxmlformats.org/officeDocument/2006/relationships" xmlns:p="http://schemas.openxmlformats.org/presentationml/2006/main">
  <p:tag name="EE4P_TEMPLATESTYLE" val="16"/>
</p:tagLst>
</file>

<file path=ppt/tags/tag708.xml><?xml version="1.0" encoding="utf-8"?>
<p:tagLst xmlns:a="http://schemas.openxmlformats.org/drawingml/2006/main" xmlns:r="http://schemas.openxmlformats.org/officeDocument/2006/relationships" xmlns:p="http://schemas.openxmlformats.org/presentationml/2006/main">
  <p:tag name="EE4P_TEMPLATESTYLE" val="16"/>
</p:tagLst>
</file>

<file path=ppt/tags/tag709.xml><?xml version="1.0" encoding="utf-8"?>
<p:tagLst xmlns:a="http://schemas.openxmlformats.org/drawingml/2006/main" xmlns:r="http://schemas.openxmlformats.org/officeDocument/2006/relationships" xmlns:p="http://schemas.openxmlformats.org/presentationml/2006/main">
  <p:tag name="EE4P_TEMPLATESTYLE" val="16"/>
</p:tagLst>
</file>

<file path=ppt/tags/tag71.xml><?xml version="1.0" encoding="utf-8"?>
<p:tagLst xmlns:a="http://schemas.openxmlformats.org/drawingml/2006/main" xmlns:r="http://schemas.openxmlformats.org/officeDocument/2006/relationships" xmlns:p="http://schemas.openxmlformats.org/presentationml/2006/main">
  <p:tag name="EE4P_TEMPLATESTYLE" val="5"/>
</p:tagLst>
</file>

<file path=ppt/tags/tag710.xml><?xml version="1.0" encoding="utf-8"?>
<p:tagLst xmlns:a="http://schemas.openxmlformats.org/drawingml/2006/main" xmlns:r="http://schemas.openxmlformats.org/officeDocument/2006/relationships" xmlns:p="http://schemas.openxmlformats.org/presentationml/2006/main">
  <p:tag name="EE4P_TEMPLATESTYLE" val="16"/>
</p:tagLst>
</file>

<file path=ppt/tags/tag711.xml><?xml version="1.0" encoding="utf-8"?>
<p:tagLst xmlns:a="http://schemas.openxmlformats.org/drawingml/2006/main" xmlns:r="http://schemas.openxmlformats.org/officeDocument/2006/relationships" xmlns:p="http://schemas.openxmlformats.org/presentationml/2006/main">
  <p:tag name="EE4P_TEMPLATESTYLE" val="16"/>
</p:tagLst>
</file>

<file path=ppt/tags/tag712.xml><?xml version="1.0" encoding="utf-8"?>
<p:tagLst xmlns:a="http://schemas.openxmlformats.org/drawingml/2006/main" xmlns:r="http://schemas.openxmlformats.org/officeDocument/2006/relationships" xmlns:p="http://schemas.openxmlformats.org/presentationml/2006/main">
  <p:tag name="EE4P_TEMPLATESTYLE" val="16"/>
</p:tagLst>
</file>

<file path=ppt/tags/tag713.xml><?xml version="1.0" encoding="utf-8"?>
<p:tagLst xmlns:a="http://schemas.openxmlformats.org/drawingml/2006/main" xmlns:r="http://schemas.openxmlformats.org/officeDocument/2006/relationships" xmlns:p="http://schemas.openxmlformats.org/presentationml/2006/main">
  <p:tag name="EE4P_TEMPLATESTYLE" val="15"/>
</p:tagLst>
</file>

<file path=ppt/tags/tag714.xml><?xml version="1.0" encoding="utf-8"?>
<p:tagLst xmlns:a="http://schemas.openxmlformats.org/drawingml/2006/main" xmlns:r="http://schemas.openxmlformats.org/officeDocument/2006/relationships" xmlns:p="http://schemas.openxmlformats.org/presentationml/2006/main">
  <p:tag name="EE4P_TEMPLATESTYLE" val="16"/>
</p:tagLst>
</file>

<file path=ppt/tags/tag715.xml><?xml version="1.0" encoding="utf-8"?>
<p:tagLst xmlns:a="http://schemas.openxmlformats.org/drawingml/2006/main" xmlns:r="http://schemas.openxmlformats.org/officeDocument/2006/relationships" xmlns:p="http://schemas.openxmlformats.org/presentationml/2006/main">
  <p:tag name="EE4P_TEMPLATESTYLE" val="16"/>
</p:tagLst>
</file>

<file path=ppt/tags/tag716.xml><?xml version="1.0" encoding="utf-8"?>
<p:tagLst xmlns:a="http://schemas.openxmlformats.org/drawingml/2006/main" xmlns:r="http://schemas.openxmlformats.org/officeDocument/2006/relationships" xmlns:p="http://schemas.openxmlformats.org/presentationml/2006/main">
  <p:tag name="EE4P_TEMPLATESTYLE" val="16"/>
</p:tagLst>
</file>

<file path=ppt/tags/tag717.xml><?xml version="1.0" encoding="utf-8"?>
<p:tagLst xmlns:a="http://schemas.openxmlformats.org/drawingml/2006/main" xmlns:r="http://schemas.openxmlformats.org/officeDocument/2006/relationships" xmlns:p="http://schemas.openxmlformats.org/presentationml/2006/main">
  <p:tag name="EE4P_TEMPLATESTYLE" val="16"/>
</p:tagLst>
</file>

<file path=ppt/tags/tag718.xml><?xml version="1.0" encoding="utf-8"?>
<p:tagLst xmlns:a="http://schemas.openxmlformats.org/drawingml/2006/main" xmlns:r="http://schemas.openxmlformats.org/officeDocument/2006/relationships" xmlns:p="http://schemas.openxmlformats.org/presentationml/2006/main">
  <p:tag name="EE4P_TEMPLATESTYLE" val="16"/>
</p:tagLst>
</file>

<file path=ppt/tags/tag719.xml><?xml version="1.0" encoding="utf-8"?>
<p:tagLst xmlns:a="http://schemas.openxmlformats.org/drawingml/2006/main" xmlns:r="http://schemas.openxmlformats.org/officeDocument/2006/relationships" xmlns:p="http://schemas.openxmlformats.org/presentationml/2006/main">
  <p:tag name="EE4P_TEMPLATESTYLE" val="16"/>
</p:tagLst>
</file>

<file path=ppt/tags/tag72.xml><?xml version="1.0" encoding="utf-8"?>
<p:tagLst xmlns:a="http://schemas.openxmlformats.org/drawingml/2006/main" xmlns:r="http://schemas.openxmlformats.org/officeDocument/2006/relationships" xmlns:p="http://schemas.openxmlformats.org/presentationml/2006/main">
  <p:tag name="EE4P_TEMPLATESTYLE" val="5"/>
</p:tagLst>
</file>

<file path=ppt/tags/tag720.xml><?xml version="1.0" encoding="utf-8"?>
<p:tagLst xmlns:a="http://schemas.openxmlformats.org/drawingml/2006/main" xmlns:r="http://schemas.openxmlformats.org/officeDocument/2006/relationships" xmlns:p="http://schemas.openxmlformats.org/presentationml/2006/main">
  <p:tag name="EE4P_TEMPLATESTYLE" val="16"/>
</p:tagLst>
</file>

<file path=ppt/tags/tag721.xml><?xml version="1.0" encoding="utf-8"?>
<p:tagLst xmlns:a="http://schemas.openxmlformats.org/drawingml/2006/main" xmlns:r="http://schemas.openxmlformats.org/officeDocument/2006/relationships" xmlns:p="http://schemas.openxmlformats.org/presentationml/2006/main">
  <p:tag name="EE4P_TEMPLATESTYLE" val="16"/>
</p:tagLst>
</file>

<file path=ppt/tags/tag722.xml><?xml version="1.0" encoding="utf-8"?>
<p:tagLst xmlns:a="http://schemas.openxmlformats.org/drawingml/2006/main" xmlns:r="http://schemas.openxmlformats.org/officeDocument/2006/relationships" xmlns:p="http://schemas.openxmlformats.org/presentationml/2006/main">
  <p:tag name="EE4P_TEMPLATESTYLE" val="16"/>
</p:tagLst>
</file>

<file path=ppt/tags/tag723.xml><?xml version="1.0" encoding="utf-8"?>
<p:tagLst xmlns:a="http://schemas.openxmlformats.org/drawingml/2006/main" xmlns:r="http://schemas.openxmlformats.org/officeDocument/2006/relationships" xmlns:p="http://schemas.openxmlformats.org/presentationml/2006/main">
  <p:tag name="EE4P_TEMPLATESTYLE" val="15"/>
</p:tagLst>
</file>

<file path=ppt/tags/tag724.xml><?xml version="1.0" encoding="utf-8"?>
<p:tagLst xmlns:a="http://schemas.openxmlformats.org/drawingml/2006/main" xmlns:r="http://schemas.openxmlformats.org/officeDocument/2006/relationships" xmlns:p="http://schemas.openxmlformats.org/presentationml/2006/main">
  <p:tag name="EE4P_TEMPLATESTYLE" val="16"/>
</p:tagLst>
</file>

<file path=ppt/tags/tag725.xml><?xml version="1.0" encoding="utf-8"?>
<p:tagLst xmlns:a="http://schemas.openxmlformats.org/drawingml/2006/main" xmlns:r="http://schemas.openxmlformats.org/officeDocument/2006/relationships" xmlns:p="http://schemas.openxmlformats.org/presentationml/2006/main">
  <p:tag name="EE4P_TEMPLATESTYLE" val="16"/>
</p:tagLst>
</file>

<file path=ppt/tags/tag726.xml><?xml version="1.0" encoding="utf-8"?>
<p:tagLst xmlns:a="http://schemas.openxmlformats.org/drawingml/2006/main" xmlns:r="http://schemas.openxmlformats.org/officeDocument/2006/relationships" xmlns:p="http://schemas.openxmlformats.org/presentationml/2006/main">
  <p:tag name="EE4P_TEMPLATESTYLE" val="16"/>
</p:tagLst>
</file>

<file path=ppt/tags/tag727.xml><?xml version="1.0" encoding="utf-8"?>
<p:tagLst xmlns:a="http://schemas.openxmlformats.org/drawingml/2006/main" xmlns:r="http://schemas.openxmlformats.org/officeDocument/2006/relationships" xmlns:p="http://schemas.openxmlformats.org/presentationml/2006/main">
  <p:tag name="EE4P_TEMPLATESTYLE" val="16"/>
</p:tagLst>
</file>

<file path=ppt/tags/tag728.xml><?xml version="1.0" encoding="utf-8"?>
<p:tagLst xmlns:a="http://schemas.openxmlformats.org/drawingml/2006/main" xmlns:r="http://schemas.openxmlformats.org/officeDocument/2006/relationships" xmlns:p="http://schemas.openxmlformats.org/presentationml/2006/main">
  <p:tag name="EE4P_TEMPLATESTYLE" val="16"/>
</p:tagLst>
</file>

<file path=ppt/tags/tag729.xml><?xml version="1.0" encoding="utf-8"?>
<p:tagLst xmlns:a="http://schemas.openxmlformats.org/drawingml/2006/main" xmlns:r="http://schemas.openxmlformats.org/officeDocument/2006/relationships" xmlns:p="http://schemas.openxmlformats.org/presentationml/2006/main">
  <p:tag name="EE4P_TEMPLATESTYLE" val="16"/>
</p:tagLst>
</file>

<file path=ppt/tags/tag73.xml><?xml version="1.0" encoding="utf-8"?>
<p:tagLst xmlns:a="http://schemas.openxmlformats.org/drawingml/2006/main" xmlns:r="http://schemas.openxmlformats.org/officeDocument/2006/relationships" xmlns:p="http://schemas.openxmlformats.org/presentationml/2006/main">
  <p:tag name="EE4P_TEMPLATESTYLE" val="5"/>
</p:tagLst>
</file>

<file path=ppt/tags/tag730.xml><?xml version="1.0" encoding="utf-8"?>
<p:tagLst xmlns:a="http://schemas.openxmlformats.org/drawingml/2006/main" xmlns:r="http://schemas.openxmlformats.org/officeDocument/2006/relationships" xmlns:p="http://schemas.openxmlformats.org/presentationml/2006/main">
  <p:tag name="EE4P_TEMPLATESTYLE" val="15"/>
</p:tagLst>
</file>

<file path=ppt/tags/tag731.xml><?xml version="1.0" encoding="utf-8"?>
<p:tagLst xmlns:a="http://schemas.openxmlformats.org/drawingml/2006/main" xmlns:r="http://schemas.openxmlformats.org/officeDocument/2006/relationships" xmlns:p="http://schemas.openxmlformats.org/presentationml/2006/main">
  <p:tag name="EE4P_TEMPLATESTYLE" val="16"/>
</p:tagLst>
</file>

<file path=ppt/tags/tag732.xml><?xml version="1.0" encoding="utf-8"?>
<p:tagLst xmlns:a="http://schemas.openxmlformats.org/drawingml/2006/main" xmlns:r="http://schemas.openxmlformats.org/officeDocument/2006/relationships" xmlns:p="http://schemas.openxmlformats.org/presentationml/2006/main">
  <p:tag name="EE4P_TEMPLATESTYLE" val="16"/>
</p:tagLst>
</file>

<file path=ppt/tags/tag733.xml><?xml version="1.0" encoding="utf-8"?>
<p:tagLst xmlns:a="http://schemas.openxmlformats.org/drawingml/2006/main" xmlns:r="http://schemas.openxmlformats.org/officeDocument/2006/relationships" xmlns:p="http://schemas.openxmlformats.org/presentationml/2006/main">
  <p:tag name="EE4P_TEMPLATESTYLE" val="16"/>
</p:tagLst>
</file>

<file path=ppt/tags/tag734.xml><?xml version="1.0" encoding="utf-8"?>
<p:tagLst xmlns:a="http://schemas.openxmlformats.org/drawingml/2006/main" xmlns:r="http://schemas.openxmlformats.org/officeDocument/2006/relationships" xmlns:p="http://schemas.openxmlformats.org/presentationml/2006/main">
  <p:tag name="EE4P_TEMPLATESTYLE" val="16"/>
</p:tagLst>
</file>

<file path=ppt/tags/tag735.xml><?xml version="1.0" encoding="utf-8"?>
<p:tagLst xmlns:a="http://schemas.openxmlformats.org/drawingml/2006/main" xmlns:r="http://schemas.openxmlformats.org/officeDocument/2006/relationships" xmlns:p="http://schemas.openxmlformats.org/presentationml/2006/main">
  <p:tag name="EE4P_TEMPLATESTYLE" val="16"/>
</p:tagLst>
</file>

<file path=ppt/tags/tag736.xml><?xml version="1.0" encoding="utf-8"?>
<p:tagLst xmlns:a="http://schemas.openxmlformats.org/drawingml/2006/main" xmlns:r="http://schemas.openxmlformats.org/officeDocument/2006/relationships" xmlns:p="http://schemas.openxmlformats.org/presentationml/2006/main">
  <p:tag name="EE4P_TEMPLATESTYLE" val="16"/>
</p:tagLst>
</file>

<file path=ppt/tags/tag737.xml><?xml version="1.0" encoding="utf-8"?>
<p:tagLst xmlns:a="http://schemas.openxmlformats.org/drawingml/2006/main" xmlns:r="http://schemas.openxmlformats.org/officeDocument/2006/relationships" xmlns:p="http://schemas.openxmlformats.org/presentationml/2006/main">
  <p:tag name="EE4P_TEMPLATESTYLE" val="16"/>
</p:tagLst>
</file>

<file path=ppt/tags/tag738.xml><?xml version="1.0" encoding="utf-8"?>
<p:tagLst xmlns:a="http://schemas.openxmlformats.org/drawingml/2006/main" xmlns:r="http://schemas.openxmlformats.org/officeDocument/2006/relationships" xmlns:p="http://schemas.openxmlformats.org/presentationml/2006/main">
  <p:tag name="EE4P_TEMPLATESTYLE" val="16"/>
</p:tagLst>
</file>

<file path=ppt/tags/tag739.xml><?xml version="1.0" encoding="utf-8"?>
<p:tagLst xmlns:a="http://schemas.openxmlformats.org/drawingml/2006/main" xmlns:r="http://schemas.openxmlformats.org/officeDocument/2006/relationships" xmlns:p="http://schemas.openxmlformats.org/presentationml/2006/main">
  <p:tag name="EE4P_TEMPLATESTYLE" val="16"/>
</p:tagLst>
</file>

<file path=ppt/tags/tag7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40.xml><?xml version="1.0" encoding="utf-8"?>
<p:tagLst xmlns:a="http://schemas.openxmlformats.org/drawingml/2006/main" xmlns:r="http://schemas.openxmlformats.org/officeDocument/2006/relationships" xmlns:p="http://schemas.openxmlformats.org/presentationml/2006/main">
  <p:tag name="EE4P_TEMPLATESTYLE" val="15"/>
</p:tagLst>
</file>

<file path=ppt/tags/tag741.xml><?xml version="1.0" encoding="utf-8"?>
<p:tagLst xmlns:a="http://schemas.openxmlformats.org/drawingml/2006/main" xmlns:r="http://schemas.openxmlformats.org/officeDocument/2006/relationships" xmlns:p="http://schemas.openxmlformats.org/presentationml/2006/main">
  <p:tag name="EE4P_TEMPLATESTYLE" val="16"/>
</p:tagLst>
</file>

<file path=ppt/tags/tag742.xml><?xml version="1.0" encoding="utf-8"?>
<p:tagLst xmlns:a="http://schemas.openxmlformats.org/drawingml/2006/main" xmlns:r="http://schemas.openxmlformats.org/officeDocument/2006/relationships" xmlns:p="http://schemas.openxmlformats.org/presentationml/2006/main">
  <p:tag name="EE4P_TEMPLATESTYLE" val="16"/>
</p:tagLst>
</file>

<file path=ppt/tags/tag743.xml><?xml version="1.0" encoding="utf-8"?>
<p:tagLst xmlns:a="http://schemas.openxmlformats.org/drawingml/2006/main" xmlns:r="http://schemas.openxmlformats.org/officeDocument/2006/relationships" xmlns:p="http://schemas.openxmlformats.org/presentationml/2006/main">
  <p:tag name="EE4P_TEMPLATESTYLE" val="16"/>
</p:tagLst>
</file>

<file path=ppt/tags/tag744.xml><?xml version="1.0" encoding="utf-8"?>
<p:tagLst xmlns:a="http://schemas.openxmlformats.org/drawingml/2006/main" xmlns:r="http://schemas.openxmlformats.org/officeDocument/2006/relationships" xmlns:p="http://schemas.openxmlformats.org/presentationml/2006/main">
  <p:tag name="EE4P_TEMPLATESTYLE" val="16"/>
</p:tagLst>
</file>

<file path=ppt/tags/tag745.xml><?xml version="1.0" encoding="utf-8"?>
<p:tagLst xmlns:a="http://schemas.openxmlformats.org/drawingml/2006/main" xmlns:r="http://schemas.openxmlformats.org/officeDocument/2006/relationships" xmlns:p="http://schemas.openxmlformats.org/presentationml/2006/main">
  <p:tag name="EE4P_TEMPLATESTYLE" val="16"/>
</p:tagLst>
</file>

<file path=ppt/tags/tag746.xml><?xml version="1.0" encoding="utf-8"?>
<p:tagLst xmlns:a="http://schemas.openxmlformats.org/drawingml/2006/main" xmlns:r="http://schemas.openxmlformats.org/officeDocument/2006/relationships" xmlns:p="http://schemas.openxmlformats.org/presentationml/2006/main">
  <p:tag name="EE4P_TEMPLATESTYLE" val="16"/>
</p:tagLst>
</file>

<file path=ppt/tags/tag747.xml><?xml version="1.0" encoding="utf-8"?>
<p:tagLst xmlns:a="http://schemas.openxmlformats.org/drawingml/2006/main" xmlns:r="http://schemas.openxmlformats.org/officeDocument/2006/relationships" xmlns:p="http://schemas.openxmlformats.org/presentationml/2006/main">
  <p:tag name="EE4P_TEMPLATESTYLE" val="16"/>
</p:tagLst>
</file>

<file path=ppt/tags/tag748.xml><?xml version="1.0" encoding="utf-8"?>
<p:tagLst xmlns:a="http://schemas.openxmlformats.org/drawingml/2006/main" xmlns:r="http://schemas.openxmlformats.org/officeDocument/2006/relationships" xmlns:p="http://schemas.openxmlformats.org/presentationml/2006/main">
  <p:tag name="EE4P_TEMPLATESTYLE" val="16"/>
</p:tagLst>
</file>

<file path=ppt/tags/tag749.xml><?xml version="1.0" encoding="utf-8"?>
<p:tagLst xmlns:a="http://schemas.openxmlformats.org/drawingml/2006/main" xmlns:r="http://schemas.openxmlformats.org/officeDocument/2006/relationships" xmlns:p="http://schemas.openxmlformats.org/presentationml/2006/main">
  <p:tag name="EE4P_TEMPLATESTYLE" val="16"/>
</p:tagLst>
</file>

<file path=ppt/tags/tag7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50.xml><?xml version="1.0" encoding="utf-8"?>
<p:tagLst xmlns:a="http://schemas.openxmlformats.org/drawingml/2006/main" xmlns:r="http://schemas.openxmlformats.org/officeDocument/2006/relationships" xmlns:p="http://schemas.openxmlformats.org/presentationml/2006/main">
  <p:tag name="EE4P_TEMPLATESTYLE" val="15"/>
</p:tagLst>
</file>

<file path=ppt/tags/tag751.xml><?xml version="1.0" encoding="utf-8"?>
<p:tagLst xmlns:a="http://schemas.openxmlformats.org/drawingml/2006/main" xmlns:r="http://schemas.openxmlformats.org/officeDocument/2006/relationships" xmlns:p="http://schemas.openxmlformats.org/presentationml/2006/main">
  <p:tag name="EE4P_TEMPLATESTYLE" val="16"/>
</p:tagLst>
</file>

<file path=ppt/tags/tag752.xml><?xml version="1.0" encoding="utf-8"?>
<p:tagLst xmlns:a="http://schemas.openxmlformats.org/drawingml/2006/main" xmlns:r="http://schemas.openxmlformats.org/officeDocument/2006/relationships" xmlns:p="http://schemas.openxmlformats.org/presentationml/2006/main">
  <p:tag name="EE4P_TEMPLATESTYLE" val="16"/>
</p:tagLst>
</file>

<file path=ppt/tags/tag753.xml><?xml version="1.0" encoding="utf-8"?>
<p:tagLst xmlns:a="http://schemas.openxmlformats.org/drawingml/2006/main" xmlns:r="http://schemas.openxmlformats.org/officeDocument/2006/relationships" xmlns:p="http://schemas.openxmlformats.org/presentationml/2006/main">
  <p:tag name="EE4P_TEMPLATESTYLE" val="16"/>
</p:tagLst>
</file>

<file path=ppt/tags/tag754.xml><?xml version="1.0" encoding="utf-8"?>
<p:tagLst xmlns:a="http://schemas.openxmlformats.org/drawingml/2006/main" xmlns:r="http://schemas.openxmlformats.org/officeDocument/2006/relationships" xmlns:p="http://schemas.openxmlformats.org/presentationml/2006/main">
  <p:tag name="EE4P_TEMPLATESTYLE" val="16"/>
</p:tagLst>
</file>

<file path=ppt/tags/tag755.xml><?xml version="1.0" encoding="utf-8"?>
<p:tagLst xmlns:a="http://schemas.openxmlformats.org/drawingml/2006/main" xmlns:r="http://schemas.openxmlformats.org/officeDocument/2006/relationships" xmlns:p="http://schemas.openxmlformats.org/presentationml/2006/main">
  <p:tag name="EE4P_TEMPLATESTYLE" val="16"/>
</p:tagLst>
</file>

<file path=ppt/tags/tag756.xml><?xml version="1.0" encoding="utf-8"?>
<p:tagLst xmlns:a="http://schemas.openxmlformats.org/drawingml/2006/main" xmlns:r="http://schemas.openxmlformats.org/officeDocument/2006/relationships" xmlns:p="http://schemas.openxmlformats.org/presentationml/2006/main">
  <p:tag name="EE4P_TEMPLATESTYLE" val="16"/>
</p:tagLst>
</file>

<file path=ppt/tags/tag757.xml><?xml version="1.0" encoding="utf-8"?>
<p:tagLst xmlns:a="http://schemas.openxmlformats.org/drawingml/2006/main" xmlns:r="http://schemas.openxmlformats.org/officeDocument/2006/relationships" xmlns:p="http://schemas.openxmlformats.org/presentationml/2006/main">
  <p:tag name="EE4P_TEMPLATESTYLE" val="15"/>
</p:tagLst>
</file>

<file path=ppt/tags/tag758.xml><?xml version="1.0" encoding="utf-8"?>
<p:tagLst xmlns:a="http://schemas.openxmlformats.org/drawingml/2006/main" xmlns:r="http://schemas.openxmlformats.org/officeDocument/2006/relationships" xmlns:p="http://schemas.openxmlformats.org/presentationml/2006/main">
  <p:tag name="EE4P_TEMPLATESTYLE" val="16"/>
</p:tagLst>
</file>

<file path=ppt/tags/tag759.xml><?xml version="1.0" encoding="utf-8"?>
<p:tagLst xmlns:a="http://schemas.openxmlformats.org/drawingml/2006/main" xmlns:r="http://schemas.openxmlformats.org/officeDocument/2006/relationships" xmlns:p="http://schemas.openxmlformats.org/presentationml/2006/main">
  <p:tag name="EE4P_TEMPLATESTYLE" val="16"/>
</p:tagLst>
</file>

<file path=ppt/tags/tag76.xml><?xml version="1.0" encoding="utf-8"?>
<p:tagLst xmlns:a="http://schemas.openxmlformats.org/drawingml/2006/main" xmlns:r="http://schemas.openxmlformats.org/officeDocument/2006/relationships" xmlns:p="http://schemas.openxmlformats.org/presentationml/2006/main">
  <p:tag name="EE4P_TEMPLATESTYLE" val="5"/>
</p:tagLst>
</file>

<file path=ppt/tags/tag760.xml><?xml version="1.0" encoding="utf-8"?>
<p:tagLst xmlns:a="http://schemas.openxmlformats.org/drawingml/2006/main" xmlns:r="http://schemas.openxmlformats.org/officeDocument/2006/relationships" xmlns:p="http://schemas.openxmlformats.org/presentationml/2006/main">
  <p:tag name="EE4P_TEMPLATESTYLE" val="16"/>
</p:tagLst>
</file>

<file path=ppt/tags/tag761.xml><?xml version="1.0" encoding="utf-8"?>
<p:tagLst xmlns:a="http://schemas.openxmlformats.org/drawingml/2006/main" xmlns:r="http://schemas.openxmlformats.org/officeDocument/2006/relationships" xmlns:p="http://schemas.openxmlformats.org/presentationml/2006/main">
  <p:tag name="EE4P_TEMPLATESTYLE" val="16"/>
</p:tagLst>
</file>

<file path=ppt/tags/tag762.xml><?xml version="1.0" encoding="utf-8"?>
<p:tagLst xmlns:a="http://schemas.openxmlformats.org/drawingml/2006/main" xmlns:r="http://schemas.openxmlformats.org/officeDocument/2006/relationships" xmlns:p="http://schemas.openxmlformats.org/presentationml/2006/main">
  <p:tag name="EE4P_TEMPLATESTYLE" val="16"/>
</p:tagLst>
</file>

<file path=ppt/tags/tag763.xml><?xml version="1.0" encoding="utf-8"?>
<p:tagLst xmlns:a="http://schemas.openxmlformats.org/drawingml/2006/main" xmlns:r="http://schemas.openxmlformats.org/officeDocument/2006/relationships" xmlns:p="http://schemas.openxmlformats.org/presentationml/2006/main">
  <p:tag name="EE4P_TEMPLATESTYLE" val="16"/>
</p:tagLst>
</file>

<file path=ppt/tags/tag764.xml><?xml version="1.0" encoding="utf-8"?>
<p:tagLst xmlns:a="http://schemas.openxmlformats.org/drawingml/2006/main" xmlns:r="http://schemas.openxmlformats.org/officeDocument/2006/relationships" xmlns:p="http://schemas.openxmlformats.org/presentationml/2006/main">
  <p:tag name="EE4P_TEMPLATESTYLE" val="16"/>
</p:tagLst>
</file>

<file path=ppt/tags/tag765.xml><?xml version="1.0" encoding="utf-8"?>
<p:tagLst xmlns:a="http://schemas.openxmlformats.org/drawingml/2006/main" xmlns:r="http://schemas.openxmlformats.org/officeDocument/2006/relationships" xmlns:p="http://schemas.openxmlformats.org/presentationml/2006/main">
  <p:tag name="EE4P_TEMPLATESTYLE" val="16"/>
</p:tagLst>
</file>

<file path=ppt/tags/tag766.xml><?xml version="1.0" encoding="utf-8"?>
<p:tagLst xmlns:a="http://schemas.openxmlformats.org/drawingml/2006/main" xmlns:r="http://schemas.openxmlformats.org/officeDocument/2006/relationships" xmlns:p="http://schemas.openxmlformats.org/presentationml/2006/main">
  <p:tag name="EE4P_TEMPLATESTYLE" val="16"/>
</p:tagLst>
</file>

<file path=ppt/tags/tag767.xml><?xml version="1.0" encoding="utf-8"?>
<p:tagLst xmlns:a="http://schemas.openxmlformats.org/drawingml/2006/main" xmlns:r="http://schemas.openxmlformats.org/officeDocument/2006/relationships" xmlns:p="http://schemas.openxmlformats.org/presentationml/2006/main">
  <p:tag name="EE4P_TEMPLATESTYLE" val="15"/>
</p:tagLst>
</file>

<file path=ppt/tags/tag768.xml><?xml version="1.0" encoding="utf-8"?>
<p:tagLst xmlns:a="http://schemas.openxmlformats.org/drawingml/2006/main" xmlns:r="http://schemas.openxmlformats.org/officeDocument/2006/relationships" xmlns:p="http://schemas.openxmlformats.org/presentationml/2006/main">
  <p:tag name="EE4P_TEMPLATESTYLE" val="16"/>
</p:tagLst>
</file>

<file path=ppt/tags/tag769.xml><?xml version="1.0" encoding="utf-8"?>
<p:tagLst xmlns:a="http://schemas.openxmlformats.org/drawingml/2006/main" xmlns:r="http://schemas.openxmlformats.org/officeDocument/2006/relationships" xmlns:p="http://schemas.openxmlformats.org/presentationml/2006/main">
  <p:tag name="EE4P_TEMPLATESTYLE" val="16"/>
</p:tagLst>
</file>

<file path=ppt/tags/tag77.xml><?xml version="1.0" encoding="utf-8"?>
<p:tagLst xmlns:a="http://schemas.openxmlformats.org/drawingml/2006/main" xmlns:r="http://schemas.openxmlformats.org/officeDocument/2006/relationships" xmlns:p="http://schemas.openxmlformats.org/presentationml/2006/main">
  <p:tag name="EE4P_SLIDEID" val="9990acd5-2cb4-45f6-82ce-d8e583c6b0d3"/>
</p:tagLst>
</file>

<file path=ppt/tags/tag770.xml><?xml version="1.0" encoding="utf-8"?>
<p:tagLst xmlns:a="http://schemas.openxmlformats.org/drawingml/2006/main" xmlns:r="http://schemas.openxmlformats.org/officeDocument/2006/relationships" xmlns:p="http://schemas.openxmlformats.org/presentationml/2006/main">
  <p:tag name="EE4P_TEMPLATESTYLE" val="16"/>
</p:tagLst>
</file>

<file path=ppt/tags/tag771.xml><?xml version="1.0" encoding="utf-8"?>
<p:tagLst xmlns:a="http://schemas.openxmlformats.org/drawingml/2006/main" xmlns:r="http://schemas.openxmlformats.org/officeDocument/2006/relationships" xmlns:p="http://schemas.openxmlformats.org/presentationml/2006/main">
  <p:tag name="EE4P_TEMPLATESTYLE" val="16"/>
</p:tagLst>
</file>

<file path=ppt/tags/tag772.xml><?xml version="1.0" encoding="utf-8"?>
<p:tagLst xmlns:a="http://schemas.openxmlformats.org/drawingml/2006/main" xmlns:r="http://schemas.openxmlformats.org/officeDocument/2006/relationships" xmlns:p="http://schemas.openxmlformats.org/presentationml/2006/main">
  <p:tag name="EE4P_TEMPLATESTYLE" val="16"/>
</p:tagLst>
</file>

<file path=ppt/tags/tag773.xml><?xml version="1.0" encoding="utf-8"?>
<p:tagLst xmlns:a="http://schemas.openxmlformats.org/drawingml/2006/main" xmlns:r="http://schemas.openxmlformats.org/officeDocument/2006/relationships" xmlns:p="http://schemas.openxmlformats.org/presentationml/2006/main">
  <p:tag name="EE4P_TEMPLATESTYLE" val="16"/>
</p:tagLst>
</file>

<file path=ppt/tags/tag774.xml><?xml version="1.0" encoding="utf-8"?>
<p:tagLst xmlns:a="http://schemas.openxmlformats.org/drawingml/2006/main" xmlns:r="http://schemas.openxmlformats.org/officeDocument/2006/relationships" xmlns:p="http://schemas.openxmlformats.org/presentationml/2006/main">
  <p:tag name="EE4P_TEMPLATESTYLE" val="16"/>
</p:tagLst>
</file>

<file path=ppt/tags/tag775.xml><?xml version="1.0" encoding="utf-8"?>
<p:tagLst xmlns:a="http://schemas.openxmlformats.org/drawingml/2006/main" xmlns:r="http://schemas.openxmlformats.org/officeDocument/2006/relationships" xmlns:p="http://schemas.openxmlformats.org/presentationml/2006/main">
  <p:tag name="EE4P_TEMPLATESTYLE" val="16"/>
</p:tagLst>
</file>

<file path=ppt/tags/tag776.xml><?xml version="1.0" encoding="utf-8"?>
<p:tagLst xmlns:a="http://schemas.openxmlformats.org/drawingml/2006/main" xmlns:r="http://schemas.openxmlformats.org/officeDocument/2006/relationships" xmlns:p="http://schemas.openxmlformats.org/presentationml/2006/main">
  <p:tag name="EE4P_TEMPLATESTYLE" val="16"/>
</p:tagLst>
</file>

<file path=ppt/tags/tag777.xml><?xml version="1.0" encoding="utf-8"?>
<p:tagLst xmlns:a="http://schemas.openxmlformats.org/drawingml/2006/main" xmlns:r="http://schemas.openxmlformats.org/officeDocument/2006/relationships" xmlns:p="http://schemas.openxmlformats.org/presentationml/2006/main">
  <p:tag name="EE4P_TEMPLATESTYLE" val="15"/>
</p:tagLst>
</file>

<file path=ppt/tags/tag778.xml><?xml version="1.0" encoding="utf-8"?>
<p:tagLst xmlns:a="http://schemas.openxmlformats.org/drawingml/2006/main" xmlns:r="http://schemas.openxmlformats.org/officeDocument/2006/relationships" xmlns:p="http://schemas.openxmlformats.org/presentationml/2006/main">
  <p:tag name="EE4P_TEMPLATESTYLE" val="16"/>
</p:tagLst>
</file>

<file path=ppt/tags/tag779.xml><?xml version="1.0" encoding="utf-8"?>
<p:tagLst xmlns:a="http://schemas.openxmlformats.org/drawingml/2006/main" xmlns:r="http://schemas.openxmlformats.org/officeDocument/2006/relationships" xmlns:p="http://schemas.openxmlformats.org/presentationml/2006/main">
  <p:tag name="EE4P_TEMPLATESTYLE" val="16"/>
</p:tagLst>
</file>

<file path=ppt/tags/tag78.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PageNo"/>
  <p:tag name="EE4P_AGENDAWIZARD_PROPERTIES" val="904.8554/317.7736/8.45685/31.50472"/>
  <p:tag name="EE4P_AGENDAWIZARD_CONTENT" val="/143"/>
</p:tagLst>
</file>

<file path=ppt/tags/tag780.xml><?xml version="1.0" encoding="utf-8"?>
<p:tagLst xmlns:a="http://schemas.openxmlformats.org/drawingml/2006/main" xmlns:r="http://schemas.openxmlformats.org/officeDocument/2006/relationships" xmlns:p="http://schemas.openxmlformats.org/presentationml/2006/main">
  <p:tag name="EE4P_TEMPLATESTYLE" val="16"/>
</p:tagLst>
</file>

<file path=ppt/tags/tag781.xml><?xml version="1.0" encoding="utf-8"?>
<p:tagLst xmlns:a="http://schemas.openxmlformats.org/drawingml/2006/main" xmlns:r="http://schemas.openxmlformats.org/officeDocument/2006/relationships" xmlns:p="http://schemas.openxmlformats.org/presentationml/2006/main">
  <p:tag name="EE4P_TEMPLATESTYLE" val="16"/>
</p:tagLst>
</file>

<file path=ppt/tags/tag782.xml><?xml version="1.0" encoding="utf-8"?>
<p:tagLst xmlns:a="http://schemas.openxmlformats.org/drawingml/2006/main" xmlns:r="http://schemas.openxmlformats.org/officeDocument/2006/relationships" xmlns:p="http://schemas.openxmlformats.org/presentationml/2006/main">
  <p:tag name="EE4P_TEMPLATESTYLE" val="16"/>
</p:tagLst>
</file>

<file path=ppt/tags/tag783.xml><?xml version="1.0" encoding="utf-8"?>
<p:tagLst xmlns:a="http://schemas.openxmlformats.org/drawingml/2006/main" xmlns:r="http://schemas.openxmlformats.org/officeDocument/2006/relationships" xmlns:p="http://schemas.openxmlformats.org/presentationml/2006/main">
  <p:tag name="EE4P_TEMPLATESTYLE" val="16"/>
</p:tagLst>
</file>

<file path=ppt/tags/tag784.xml><?xml version="1.0" encoding="utf-8"?>
<p:tagLst xmlns:a="http://schemas.openxmlformats.org/drawingml/2006/main" xmlns:r="http://schemas.openxmlformats.org/officeDocument/2006/relationships" xmlns:p="http://schemas.openxmlformats.org/presentationml/2006/main">
  <p:tag name="EE4P_TEMPLATESTYLE" val="15"/>
</p:tagLst>
</file>

<file path=ppt/tags/tag785.xml><?xml version="1.0" encoding="utf-8"?>
<p:tagLst xmlns:a="http://schemas.openxmlformats.org/drawingml/2006/main" xmlns:r="http://schemas.openxmlformats.org/officeDocument/2006/relationships" xmlns:p="http://schemas.openxmlformats.org/presentationml/2006/main">
  <p:tag name="EE4P_TEMPLATESTYLE" val="16"/>
</p:tagLst>
</file>

<file path=ppt/tags/tag786.xml><?xml version="1.0" encoding="utf-8"?>
<p:tagLst xmlns:a="http://schemas.openxmlformats.org/drawingml/2006/main" xmlns:r="http://schemas.openxmlformats.org/officeDocument/2006/relationships" xmlns:p="http://schemas.openxmlformats.org/presentationml/2006/main">
  <p:tag name="EE4P_TEMPLATESTYLE" val="16"/>
</p:tagLst>
</file>

<file path=ppt/tags/tag787.xml><?xml version="1.0" encoding="utf-8"?>
<p:tagLst xmlns:a="http://schemas.openxmlformats.org/drawingml/2006/main" xmlns:r="http://schemas.openxmlformats.org/officeDocument/2006/relationships" xmlns:p="http://schemas.openxmlformats.org/presentationml/2006/main">
  <p:tag name="EE4P_TEMPLATESTYLE" val="16"/>
</p:tagLst>
</file>

<file path=ppt/tags/tag788.xml><?xml version="1.0" encoding="utf-8"?>
<p:tagLst xmlns:a="http://schemas.openxmlformats.org/drawingml/2006/main" xmlns:r="http://schemas.openxmlformats.org/officeDocument/2006/relationships" xmlns:p="http://schemas.openxmlformats.org/presentationml/2006/main">
  <p:tag name="EE4P_TEMPLATESTYLE" val="16"/>
</p:tagLst>
</file>

<file path=ppt/tags/tag789.xml><?xml version="1.0" encoding="utf-8"?>
<p:tagLst xmlns:a="http://schemas.openxmlformats.org/drawingml/2006/main" xmlns:r="http://schemas.openxmlformats.org/officeDocument/2006/relationships" xmlns:p="http://schemas.openxmlformats.org/presentationml/2006/main">
  <p:tag name="EE4P_TEMPLATESTYLE" val="16"/>
</p:tagLst>
</file>

<file path=ppt/tags/tag79.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Topic"/>
  <p:tag name="EE4P_AGENDAWIZARD_CONTENT" val="/Conclusion"/>
  <p:tag name="EE4P_AGENDAWIZARD_PROPERTIES" val="77.00465/317.7736/285.9168/31.50472"/>
</p:tagLst>
</file>

<file path=ppt/tags/tag790.xml><?xml version="1.0" encoding="utf-8"?>
<p:tagLst xmlns:a="http://schemas.openxmlformats.org/drawingml/2006/main" xmlns:r="http://schemas.openxmlformats.org/officeDocument/2006/relationships" xmlns:p="http://schemas.openxmlformats.org/presentationml/2006/main">
  <p:tag name="EE4P_TEMPLATESTYLE" val="16"/>
</p:tagLst>
</file>

<file path=ppt/tags/tag791.xml><?xml version="1.0" encoding="utf-8"?>
<p:tagLst xmlns:a="http://schemas.openxmlformats.org/drawingml/2006/main" xmlns:r="http://schemas.openxmlformats.org/officeDocument/2006/relationships" xmlns:p="http://schemas.openxmlformats.org/presentationml/2006/main">
  <p:tag name="EE4P_TEMPLATESTYLE" val="16"/>
</p:tagLst>
</file>

<file path=ppt/tags/tag792.xml><?xml version="1.0" encoding="utf-8"?>
<p:tagLst xmlns:a="http://schemas.openxmlformats.org/drawingml/2006/main" xmlns:r="http://schemas.openxmlformats.org/officeDocument/2006/relationships" xmlns:p="http://schemas.openxmlformats.org/presentationml/2006/main">
  <p:tag name="EE4P_TEMPLATESTYLE" val="16"/>
</p:tagLst>
</file>

<file path=ppt/tags/tag793.xml><?xml version="1.0" encoding="utf-8"?>
<p:tagLst xmlns:a="http://schemas.openxmlformats.org/drawingml/2006/main" xmlns:r="http://schemas.openxmlformats.org/officeDocument/2006/relationships" xmlns:p="http://schemas.openxmlformats.org/presentationml/2006/main">
  <p:tag name="EE4P_TEMPLATESTYLE" val="16"/>
</p:tagLst>
</file>

<file path=ppt/tags/tag794.xml><?xml version="1.0" encoding="utf-8"?>
<p:tagLst xmlns:a="http://schemas.openxmlformats.org/drawingml/2006/main" xmlns:r="http://schemas.openxmlformats.org/officeDocument/2006/relationships" xmlns:p="http://schemas.openxmlformats.org/presentationml/2006/main">
  <p:tag name="EE4P_TEMPLATESTYLE" val="15"/>
</p:tagLst>
</file>

<file path=ppt/tags/tag795.xml><?xml version="1.0" encoding="utf-8"?>
<p:tagLst xmlns:a="http://schemas.openxmlformats.org/drawingml/2006/main" xmlns:r="http://schemas.openxmlformats.org/officeDocument/2006/relationships" xmlns:p="http://schemas.openxmlformats.org/presentationml/2006/main">
  <p:tag name="EE4P_TEMPLATESTYLE" val="16"/>
</p:tagLst>
</file>

<file path=ppt/tags/tag796.xml><?xml version="1.0" encoding="utf-8"?>
<p:tagLst xmlns:a="http://schemas.openxmlformats.org/drawingml/2006/main" xmlns:r="http://schemas.openxmlformats.org/officeDocument/2006/relationships" xmlns:p="http://schemas.openxmlformats.org/presentationml/2006/main">
  <p:tag name="EE4P_TEMPLATESTYLE" val="16"/>
</p:tagLst>
</file>

<file path=ppt/tags/tag797.xml><?xml version="1.0" encoding="utf-8"?>
<p:tagLst xmlns:a="http://schemas.openxmlformats.org/drawingml/2006/main" xmlns:r="http://schemas.openxmlformats.org/officeDocument/2006/relationships" xmlns:p="http://schemas.openxmlformats.org/presentationml/2006/main">
  <p:tag name="EE4P_TEMPLATESTYLE" val="16"/>
</p:tagLst>
</file>

<file path=ppt/tags/tag798.xml><?xml version="1.0" encoding="utf-8"?>
<p:tagLst xmlns:a="http://schemas.openxmlformats.org/drawingml/2006/main" xmlns:r="http://schemas.openxmlformats.org/officeDocument/2006/relationships" xmlns:p="http://schemas.openxmlformats.org/presentationml/2006/main">
  <p:tag name="EE4P_TEMPLATESTYLE" val="16"/>
</p:tagLst>
</file>

<file path=ppt/tags/tag799.xml><?xml version="1.0" encoding="utf-8"?>
<p:tagLst xmlns:a="http://schemas.openxmlformats.org/drawingml/2006/main" xmlns:r="http://schemas.openxmlformats.org/officeDocument/2006/relationships" xmlns:p="http://schemas.openxmlformats.org/presentationml/2006/main">
  <p:tag name="EE4P_TEMPLATESTYLE" val="16"/>
</p:tagLst>
</file>

<file path=ppt/tags/tag8.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PageNo"/>
  <p:tag name="EE4P_AGENDAWIZARD_PROPERTIES" val="904.8554/281.2689/8.45685/31.50472"/>
  <p:tag name="EE4P_AGENDAWIZARD_CONTENT" val="/118"/>
</p:tagLst>
</file>

<file path=ppt/tags/tag80.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ItemNo"/>
  <p:tag name="EE4P_AGENDAWIZARD_CONTENT" val="/6"/>
  <p:tag name="EE4P_AGENDAWIZARD_PROPERTIES" val="40.49992/317.7736/31.50472/31.50472"/>
</p:tagLst>
</file>

<file path=ppt/tags/tag800.xml><?xml version="1.0" encoding="utf-8"?>
<p:tagLst xmlns:a="http://schemas.openxmlformats.org/drawingml/2006/main" xmlns:r="http://schemas.openxmlformats.org/officeDocument/2006/relationships" xmlns:p="http://schemas.openxmlformats.org/presentationml/2006/main">
  <p:tag name="EE4P_TEMPLATESTYLE" val="16"/>
</p:tagLst>
</file>

<file path=ppt/tags/tag801.xml><?xml version="1.0" encoding="utf-8"?>
<p:tagLst xmlns:a="http://schemas.openxmlformats.org/drawingml/2006/main" xmlns:r="http://schemas.openxmlformats.org/officeDocument/2006/relationships" xmlns:p="http://schemas.openxmlformats.org/presentationml/2006/main">
  <p:tag name="EE4P_TEMPLATESTYLE" val="16"/>
</p:tagLst>
</file>

<file path=ppt/tags/tag802.xml><?xml version="1.0" encoding="utf-8"?>
<p:tagLst xmlns:a="http://schemas.openxmlformats.org/drawingml/2006/main" xmlns:r="http://schemas.openxmlformats.org/officeDocument/2006/relationships" xmlns:p="http://schemas.openxmlformats.org/presentationml/2006/main">
  <p:tag name="EE4P_TEMPLATESTYLE" val="16"/>
</p:tagLst>
</file>

<file path=ppt/tags/tag803.xml><?xml version="1.0" encoding="utf-8"?>
<p:tagLst xmlns:a="http://schemas.openxmlformats.org/drawingml/2006/main" xmlns:r="http://schemas.openxmlformats.org/officeDocument/2006/relationships" xmlns:p="http://schemas.openxmlformats.org/presentationml/2006/main">
  <p:tag name="EE4P_TEMPLATESTYLE" val="16"/>
</p:tagLst>
</file>

<file path=ppt/tags/tag804.xml><?xml version="1.0" encoding="utf-8"?>
<p:tagLst xmlns:a="http://schemas.openxmlformats.org/drawingml/2006/main" xmlns:r="http://schemas.openxmlformats.org/officeDocument/2006/relationships" xmlns:p="http://schemas.openxmlformats.org/presentationml/2006/main">
  <p:tag name="EE4P_TEMPLATESTYLE" val="15"/>
</p:tagLst>
</file>

<file path=ppt/tags/tag805.xml><?xml version="1.0" encoding="utf-8"?>
<p:tagLst xmlns:a="http://schemas.openxmlformats.org/drawingml/2006/main" xmlns:r="http://schemas.openxmlformats.org/officeDocument/2006/relationships" xmlns:p="http://schemas.openxmlformats.org/presentationml/2006/main">
  <p:tag name="EE4P_TEMPLATESTYLE" val="16"/>
</p:tagLst>
</file>

<file path=ppt/tags/tag806.xml><?xml version="1.0" encoding="utf-8"?>
<p:tagLst xmlns:a="http://schemas.openxmlformats.org/drawingml/2006/main" xmlns:r="http://schemas.openxmlformats.org/officeDocument/2006/relationships" xmlns:p="http://schemas.openxmlformats.org/presentationml/2006/main">
  <p:tag name="EE4P_TEMPLATESTYLE" val="16"/>
</p:tagLst>
</file>

<file path=ppt/tags/tag807.xml><?xml version="1.0" encoding="utf-8"?>
<p:tagLst xmlns:a="http://schemas.openxmlformats.org/drawingml/2006/main" xmlns:r="http://schemas.openxmlformats.org/officeDocument/2006/relationships" xmlns:p="http://schemas.openxmlformats.org/presentationml/2006/main">
  <p:tag name="EE4P_TEMPLATESTYLE" val="16"/>
</p:tagLst>
</file>

<file path=ppt/tags/tag808.xml><?xml version="1.0" encoding="utf-8"?>
<p:tagLst xmlns:a="http://schemas.openxmlformats.org/drawingml/2006/main" xmlns:r="http://schemas.openxmlformats.org/officeDocument/2006/relationships" xmlns:p="http://schemas.openxmlformats.org/presentationml/2006/main">
  <p:tag name="EE4P_TEMPLATESTYLE" val="16"/>
</p:tagLst>
</file>

<file path=ppt/tags/tag809.xml><?xml version="1.0" encoding="utf-8"?>
<p:tagLst xmlns:a="http://schemas.openxmlformats.org/drawingml/2006/main" xmlns:r="http://schemas.openxmlformats.org/officeDocument/2006/relationships" xmlns:p="http://schemas.openxmlformats.org/presentationml/2006/main">
  <p:tag name="EE4P_TEMPLATESTYLE" val="16"/>
</p:tagLst>
</file>

<file path=ppt/tags/tag81.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PageNo"/>
  <p:tag name="EE4P_AGENDAWIZARD_PROPERTIES" val="904.8554/281.2689/8.45685/31.50472"/>
  <p:tag name="EE4P_AGENDAWIZARD_CONTENT" val="/118"/>
</p:tagLst>
</file>

<file path=ppt/tags/tag810.xml><?xml version="1.0" encoding="utf-8"?>
<p:tagLst xmlns:a="http://schemas.openxmlformats.org/drawingml/2006/main" xmlns:r="http://schemas.openxmlformats.org/officeDocument/2006/relationships" xmlns:p="http://schemas.openxmlformats.org/presentationml/2006/main">
  <p:tag name="EE4P_TEMPLATESTYLE" val="16"/>
</p:tagLst>
</file>

<file path=ppt/tags/tag811.xml><?xml version="1.0" encoding="utf-8"?>
<p:tagLst xmlns:a="http://schemas.openxmlformats.org/drawingml/2006/main" xmlns:r="http://schemas.openxmlformats.org/officeDocument/2006/relationships" xmlns:p="http://schemas.openxmlformats.org/presentationml/2006/main">
  <p:tag name="EE4P_TEMPLATESTYLE" val="15"/>
</p:tagLst>
</file>

<file path=ppt/tags/tag812.xml><?xml version="1.0" encoding="utf-8"?>
<p:tagLst xmlns:a="http://schemas.openxmlformats.org/drawingml/2006/main" xmlns:r="http://schemas.openxmlformats.org/officeDocument/2006/relationships" xmlns:p="http://schemas.openxmlformats.org/presentationml/2006/main">
  <p:tag name="EE4P_TEMPLATESTYLE" val="16"/>
</p:tagLst>
</file>

<file path=ppt/tags/tag813.xml><?xml version="1.0" encoding="utf-8"?>
<p:tagLst xmlns:a="http://schemas.openxmlformats.org/drawingml/2006/main" xmlns:r="http://schemas.openxmlformats.org/officeDocument/2006/relationships" xmlns:p="http://schemas.openxmlformats.org/presentationml/2006/main">
  <p:tag name="EE4P_TEMPLATESTYLE" val="16"/>
</p:tagLst>
</file>

<file path=ppt/tags/tag814.xml><?xml version="1.0" encoding="utf-8"?>
<p:tagLst xmlns:a="http://schemas.openxmlformats.org/drawingml/2006/main" xmlns:r="http://schemas.openxmlformats.org/officeDocument/2006/relationships" xmlns:p="http://schemas.openxmlformats.org/presentationml/2006/main">
  <p:tag name="EE4P_TEMPLATESTYLE" val="16"/>
</p:tagLst>
</file>

<file path=ppt/tags/tag815.xml><?xml version="1.0" encoding="utf-8"?>
<p:tagLst xmlns:a="http://schemas.openxmlformats.org/drawingml/2006/main" xmlns:r="http://schemas.openxmlformats.org/officeDocument/2006/relationships" xmlns:p="http://schemas.openxmlformats.org/presentationml/2006/main">
  <p:tag name="EE4P_TEMPLATESTYLE" val="16"/>
</p:tagLst>
</file>

<file path=ppt/tags/tag816.xml><?xml version="1.0" encoding="utf-8"?>
<p:tagLst xmlns:a="http://schemas.openxmlformats.org/drawingml/2006/main" xmlns:r="http://schemas.openxmlformats.org/officeDocument/2006/relationships" xmlns:p="http://schemas.openxmlformats.org/presentationml/2006/main">
  <p:tag name="EE4P_TEMPLATESTYLE" val="16"/>
</p:tagLst>
</file>

<file path=ppt/tags/tag817.xml><?xml version="1.0" encoding="utf-8"?>
<p:tagLst xmlns:a="http://schemas.openxmlformats.org/drawingml/2006/main" xmlns:r="http://schemas.openxmlformats.org/officeDocument/2006/relationships" xmlns:p="http://schemas.openxmlformats.org/presentationml/2006/main">
  <p:tag name="EE4P_TEMPLATESTYLE" val="16"/>
</p:tagLst>
</file>

<file path=ppt/tags/tag818.xml><?xml version="1.0" encoding="utf-8"?>
<p:tagLst xmlns:a="http://schemas.openxmlformats.org/drawingml/2006/main" xmlns:r="http://schemas.openxmlformats.org/officeDocument/2006/relationships" xmlns:p="http://schemas.openxmlformats.org/presentationml/2006/main">
  <p:tag name="EE4P_TEMPLATESTYLE" val="16"/>
</p:tagLst>
</file>

<file path=ppt/tags/tag819.xml><?xml version="1.0" encoding="utf-8"?>
<p:tagLst xmlns:a="http://schemas.openxmlformats.org/drawingml/2006/main" xmlns:r="http://schemas.openxmlformats.org/officeDocument/2006/relationships" xmlns:p="http://schemas.openxmlformats.org/presentationml/2006/main">
  <p:tag name="EE4P_TEMPLATESTYLE" val="16"/>
</p:tagLst>
</file>

<file path=ppt/tags/tag82.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Topic"/>
  <p:tag name="EE4P_AGENDAWIZARD_CONTENT" val="/Discussions"/>
  <p:tag name="EE4P_AGENDAWIZARD_PROPERTIES" val="77.00465/281.2689/285.9168/31.50472"/>
</p:tagLst>
</file>

<file path=ppt/tags/tag820.xml><?xml version="1.0" encoding="utf-8"?>
<p:tagLst xmlns:a="http://schemas.openxmlformats.org/drawingml/2006/main" xmlns:r="http://schemas.openxmlformats.org/officeDocument/2006/relationships" xmlns:p="http://schemas.openxmlformats.org/presentationml/2006/main">
  <p:tag name="EE4P_TEMPLATESTYLE" val="16"/>
</p:tagLst>
</file>

<file path=ppt/tags/tag821.xml><?xml version="1.0" encoding="utf-8"?>
<p:tagLst xmlns:a="http://schemas.openxmlformats.org/drawingml/2006/main" xmlns:r="http://schemas.openxmlformats.org/officeDocument/2006/relationships" xmlns:p="http://schemas.openxmlformats.org/presentationml/2006/main">
  <p:tag name="EE4P_TEMPLATESTYLE" val="15"/>
</p:tagLst>
</file>

<file path=ppt/tags/tag822.xml><?xml version="1.0" encoding="utf-8"?>
<p:tagLst xmlns:a="http://schemas.openxmlformats.org/drawingml/2006/main" xmlns:r="http://schemas.openxmlformats.org/officeDocument/2006/relationships" xmlns:p="http://schemas.openxmlformats.org/presentationml/2006/main">
  <p:tag name="EE4P_TEMPLATESTYLE" val="16"/>
</p:tagLst>
</file>

<file path=ppt/tags/tag823.xml><?xml version="1.0" encoding="utf-8"?>
<p:tagLst xmlns:a="http://schemas.openxmlformats.org/drawingml/2006/main" xmlns:r="http://schemas.openxmlformats.org/officeDocument/2006/relationships" xmlns:p="http://schemas.openxmlformats.org/presentationml/2006/main">
  <p:tag name="EE4P_TEMPLATESTYLE" val="16"/>
</p:tagLst>
</file>

<file path=ppt/tags/tag824.xml><?xml version="1.0" encoding="utf-8"?>
<p:tagLst xmlns:a="http://schemas.openxmlformats.org/drawingml/2006/main" xmlns:r="http://schemas.openxmlformats.org/officeDocument/2006/relationships" xmlns:p="http://schemas.openxmlformats.org/presentationml/2006/main">
  <p:tag name="EE4P_TEMPLATESTYLE" val="16"/>
</p:tagLst>
</file>

<file path=ppt/tags/tag825.xml><?xml version="1.0" encoding="utf-8"?>
<p:tagLst xmlns:a="http://schemas.openxmlformats.org/drawingml/2006/main" xmlns:r="http://schemas.openxmlformats.org/officeDocument/2006/relationships" xmlns:p="http://schemas.openxmlformats.org/presentationml/2006/main">
  <p:tag name="EE4P_TEMPLATESTYLE" val="16"/>
</p:tagLst>
</file>

<file path=ppt/tags/tag826.xml><?xml version="1.0" encoding="utf-8"?>
<p:tagLst xmlns:a="http://schemas.openxmlformats.org/drawingml/2006/main" xmlns:r="http://schemas.openxmlformats.org/officeDocument/2006/relationships" xmlns:p="http://schemas.openxmlformats.org/presentationml/2006/main">
  <p:tag name="EE4P_TEMPLATESTYLE" val="16"/>
</p:tagLst>
</file>

<file path=ppt/tags/tag827.xml><?xml version="1.0" encoding="utf-8"?>
<p:tagLst xmlns:a="http://schemas.openxmlformats.org/drawingml/2006/main" xmlns:r="http://schemas.openxmlformats.org/officeDocument/2006/relationships" xmlns:p="http://schemas.openxmlformats.org/presentationml/2006/main">
  <p:tag name="EE4P_TEMPLATESTYLE" val="16"/>
</p:tagLst>
</file>

<file path=ppt/tags/tag828.xml><?xml version="1.0" encoding="utf-8"?>
<p:tagLst xmlns:a="http://schemas.openxmlformats.org/drawingml/2006/main" xmlns:r="http://schemas.openxmlformats.org/officeDocument/2006/relationships" xmlns:p="http://schemas.openxmlformats.org/presentationml/2006/main">
  <p:tag name="EE4P_TEMPLATESTYLE" val="16"/>
</p:tagLst>
</file>

<file path=ppt/tags/tag829.xml><?xml version="1.0" encoding="utf-8"?>
<p:tagLst xmlns:a="http://schemas.openxmlformats.org/drawingml/2006/main" xmlns:r="http://schemas.openxmlformats.org/officeDocument/2006/relationships" xmlns:p="http://schemas.openxmlformats.org/presentationml/2006/main">
  <p:tag name="EE4P_TEMPLATESTYLE" val="16"/>
</p:tagLst>
</file>

<file path=ppt/tags/tag83.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ItemNo"/>
  <p:tag name="EE4P_AGENDAWIZARD_CONTENT" val="/5"/>
  <p:tag name="EE4P_AGENDAWIZARD_PROPERTIES" val="40.49992/281.2689/31.50472/31.50472"/>
</p:tagLst>
</file>

<file path=ppt/tags/tag830.xml><?xml version="1.0" encoding="utf-8"?>
<p:tagLst xmlns:a="http://schemas.openxmlformats.org/drawingml/2006/main" xmlns:r="http://schemas.openxmlformats.org/officeDocument/2006/relationships" xmlns:p="http://schemas.openxmlformats.org/presentationml/2006/main">
  <p:tag name="EE4P_TEMPLATESTYLE" val="16"/>
</p:tagLst>
</file>

<file path=ppt/tags/tag831.xml><?xml version="1.0" encoding="utf-8"?>
<p:tagLst xmlns:a="http://schemas.openxmlformats.org/drawingml/2006/main" xmlns:r="http://schemas.openxmlformats.org/officeDocument/2006/relationships" xmlns:p="http://schemas.openxmlformats.org/presentationml/2006/main">
  <p:tag name="EE4P_TEMPLATESTYLE" val="15"/>
</p:tagLst>
</file>

<file path=ppt/tags/tag832.xml><?xml version="1.0" encoding="utf-8"?>
<p:tagLst xmlns:a="http://schemas.openxmlformats.org/drawingml/2006/main" xmlns:r="http://schemas.openxmlformats.org/officeDocument/2006/relationships" xmlns:p="http://schemas.openxmlformats.org/presentationml/2006/main">
  <p:tag name="EE4P_TEMPLATESTYLE" val="16"/>
</p:tagLst>
</file>

<file path=ppt/tags/tag833.xml><?xml version="1.0" encoding="utf-8"?>
<p:tagLst xmlns:a="http://schemas.openxmlformats.org/drawingml/2006/main" xmlns:r="http://schemas.openxmlformats.org/officeDocument/2006/relationships" xmlns:p="http://schemas.openxmlformats.org/presentationml/2006/main">
  <p:tag name="EE4P_TEMPLATESTYLE" val="16"/>
</p:tagLst>
</file>

<file path=ppt/tags/tag834.xml><?xml version="1.0" encoding="utf-8"?>
<p:tagLst xmlns:a="http://schemas.openxmlformats.org/drawingml/2006/main" xmlns:r="http://schemas.openxmlformats.org/officeDocument/2006/relationships" xmlns:p="http://schemas.openxmlformats.org/presentationml/2006/main">
  <p:tag name="EE4P_TEMPLATESTYLE" val="16"/>
</p:tagLst>
</file>

<file path=ppt/tags/tag835.xml><?xml version="1.0" encoding="utf-8"?>
<p:tagLst xmlns:a="http://schemas.openxmlformats.org/drawingml/2006/main" xmlns:r="http://schemas.openxmlformats.org/officeDocument/2006/relationships" xmlns:p="http://schemas.openxmlformats.org/presentationml/2006/main">
  <p:tag name="EE4P_TEMPLATESTYLE" val="16"/>
</p:tagLst>
</file>

<file path=ppt/tags/tag836.xml><?xml version="1.0" encoding="utf-8"?>
<p:tagLst xmlns:a="http://schemas.openxmlformats.org/drawingml/2006/main" xmlns:r="http://schemas.openxmlformats.org/officeDocument/2006/relationships" xmlns:p="http://schemas.openxmlformats.org/presentationml/2006/main">
  <p:tag name="EE4P_TEMPLATESTYLE" val="16"/>
</p:tagLst>
</file>

<file path=ppt/tags/tag837.xml><?xml version="1.0" encoding="utf-8"?>
<p:tagLst xmlns:a="http://schemas.openxmlformats.org/drawingml/2006/main" xmlns:r="http://schemas.openxmlformats.org/officeDocument/2006/relationships" xmlns:p="http://schemas.openxmlformats.org/presentationml/2006/main">
  <p:tag name="EE4P_TEMPLATESTYLE" val="16"/>
</p:tagLst>
</file>

<file path=ppt/tags/tag838.xml><?xml version="1.0" encoding="utf-8"?>
<p:tagLst xmlns:a="http://schemas.openxmlformats.org/drawingml/2006/main" xmlns:r="http://schemas.openxmlformats.org/officeDocument/2006/relationships" xmlns:p="http://schemas.openxmlformats.org/presentationml/2006/main">
  <p:tag name="EE4P_TEMPLATESTYLE" val="15"/>
</p:tagLst>
</file>

<file path=ppt/tags/tag839.xml><?xml version="1.0" encoding="utf-8"?>
<p:tagLst xmlns:a="http://schemas.openxmlformats.org/drawingml/2006/main" xmlns:r="http://schemas.openxmlformats.org/officeDocument/2006/relationships" xmlns:p="http://schemas.openxmlformats.org/presentationml/2006/main">
  <p:tag name="EE4P_TEMPLATESTYLE" val="16"/>
</p:tagLst>
</file>

<file path=ppt/tags/tag84.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PageNo"/>
  <p:tag name="EE4P_AGENDAWIZARD_PROPERTIES" val="904.8554/244.7642/8.45685/31.50472"/>
  <p:tag name="EE4P_AGENDAWIZARD_CONTENT" val="/106"/>
</p:tagLst>
</file>

<file path=ppt/tags/tag840.xml><?xml version="1.0" encoding="utf-8"?>
<p:tagLst xmlns:a="http://schemas.openxmlformats.org/drawingml/2006/main" xmlns:r="http://schemas.openxmlformats.org/officeDocument/2006/relationships" xmlns:p="http://schemas.openxmlformats.org/presentationml/2006/main">
  <p:tag name="EE4P_TEMPLATESTYLE" val="16"/>
</p:tagLst>
</file>

<file path=ppt/tags/tag841.xml><?xml version="1.0" encoding="utf-8"?>
<p:tagLst xmlns:a="http://schemas.openxmlformats.org/drawingml/2006/main" xmlns:r="http://schemas.openxmlformats.org/officeDocument/2006/relationships" xmlns:p="http://schemas.openxmlformats.org/presentationml/2006/main">
  <p:tag name="EE4P_TEMPLATESTYLE" val="16"/>
</p:tagLst>
</file>

<file path=ppt/tags/tag842.xml><?xml version="1.0" encoding="utf-8"?>
<p:tagLst xmlns:a="http://schemas.openxmlformats.org/drawingml/2006/main" xmlns:r="http://schemas.openxmlformats.org/officeDocument/2006/relationships" xmlns:p="http://schemas.openxmlformats.org/presentationml/2006/main">
  <p:tag name="EE4P_TEMPLATESTYLE" val="16"/>
</p:tagLst>
</file>

<file path=ppt/tags/tag843.xml><?xml version="1.0" encoding="utf-8"?>
<p:tagLst xmlns:a="http://schemas.openxmlformats.org/drawingml/2006/main" xmlns:r="http://schemas.openxmlformats.org/officeDocument/2006/relationships" xmlns:p="http://schemas.openxmlformats.org/presentationml/2006/main">
  <p:tag name="EE4P_TEMPLATESTYLE" val="16"/>
</p:tagLst>
</file>

<file path=ppt/tags/tag844.xml><?xml version="1.0" encoding="utf-8"?>
<p:tagLst xmlns:a="http://schemas.openxmlformats.org/drawingml/2006/main" xmlns:r="http://schemas.openxmlformats.org/officeDocument/2006/relationships" xmlns:p="http://schemas.openxmlformats.org/presentationml/2006/main">
  <p:tag name="EE4P_TEMPLATESTYLE" val="16"/>
</p:tagLst>
</file>

<file path=ppt/tags/tag845.xml><?xml version="1.0" encoding="utf-8"?>
<p:tagLst xmlns:a="http://schemas.openxmlformats.org/drawingml/2006/main" xmlns:r="http://schemas.openxmlformats.org/officeDocument/2006/relationships" xmlns:p="http://schemas.openxmlformats.org/presentationml/2006/main">
  <p:tag name="EE4P_TEMPLATESTYLE" val="16"/>
</p:tagLst>
</file>

<file path=ppt/tags/tag846.xml><?xml version="1.0" encoding="utf-8"?>
<p:tagLst xmlns:a="http://schemas.openxmlformats.org/drawingml/2006/main" xmlns:r="http://schemas.openxmlformats.org/officeDocument/2006/relationships" xmlns:p="http://schemas.openxmlformats.org/presentationml/2006/main">
  <p:tag name="EE4P_TEMPLATESTYLE" val="16"/>
</p:tagLst>
</file>

<file path=ppt/tags/tag847.xml><?xml version="1.0" encoding="utf-8"?>
<p:tagLst xmlns:a="http://schemas.openxmlformats.org/drawingml/2006/main" xmlns:r="http://schemas.openxmlformats.org/officeDocument/2006/relationships" xmlns:p="http://schemas.openxmlformats.org/presentationml/2006/main">
  <p:tag name="EE4P_TEMPLATESTYLE" val="16"/>
</p:tagLst>
</file>

<file path=ppt/tags/tag848.xml><?xml version="1.0" encoding="utf-8"?>
<p:tagLst xmlns:a="http://schemas.openxmlformats.org/drawingml/2006/main" xmlns:r="http://schemas.openxmlformats.org/officeDocument/2006/relationships" xmlns:p="http://schemas.openxmlformats.org/presentationml/2006/main">
  <p:tag name="EE4P_TEMPLATESTYLE" val="15"/>
</p:tagLst>
</file>

<file path=ppt/tags/tag849.xml><?xml version="1.0" encoding="utf-8"?>
<p:tagLst xmlns:a="http://schemas.openxmlformats.org/drawingml/2006/main" xmlns:r="http://schemas.openxmlformats.org/officeDocument/2006/relationships" xmlns:p="http://schemas.openxmlformats.org/presentationml/2006/main">
  <p:tag name="EE4P_TEMPLATESTYLE" val="16"/>
</p:tagLst>
</file>

<file path=ppt/tags/tag85.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Topic"/>
  <p:tag name="EE4P_AGENDAWIZARD_CONTENT" val="/None Depth Estimation"/>
  <p:tag name="EE4P_AGENDAWIZARD_PROPERTIES" val="77.00465/244.7642/285.9168/31.50472"/>
</p:tagLst>
</file>

<file path=ppt/tags/tag850.xml><?xml version="1.0" encoding="utf-8"?>
<p:tagLst xmlns:a="http://schemas.openxmlformats.org/drawingml/2006/main" xmlns:r="http://schemas.openxmlformats.org/officeDocument/2006/relationships" xmlns:p="http://schemas.openxmlformats.org/presentationml/2006/main">
  <p:tag name="EE4P_TEMPLATESTYLE" val="16"/>
</p:tagLst>
</file>

<file path=ppt/tags/tag851.xml><?xml version="1.0" encoding="utf-8"?>
<p:tagLst xmlns:a="http://schemas.openxmlformats.org/drawingml/2006/main" xmlns:r="http://schemas.openxmlformats.org/officeDocument/2006/relationships" xmlns:p="http://schemas.openxmlformats.org/presentationml/2006/main">
  <p:tag name="EE4P_TEMPLATESTYLE" val="16"/>
</p:tagLst>
</file>

<file path=ppt/tags/tag852.xml><?xml version="1.0" encoding="utf-8"?>
<p:tagLst xmlns:a="http://schemas.openxmlformats.org/drawingml/2006/main" xmlns:r="http://schemas.openxmlformats.org/officeDocument/2006/relationships" xmlns:p="http://schemas.openxmlformats.org/presentationml/2006/main">
  <p:tag name="EE4P_TEMPLATESTYLE" val="16"/>
</p:tagLst>
</file>

<file path=ppt/tags/tag853.xml><?xml version="1.0" encoding="utf-8"?>
<p:tagLst xmlns:a="http://schemas.openxmlformats.org/drawingml/2006/main" xmlns:r="http://schemas.openxmlformats.org/officeDocument/2006/relationships" xmlns:p="http://schemas.openxmlformats.org/presentationml/2006/main">
  <p:tag name="EE4P_TEMPLATESTYLE" val="16"/>
</p:tagLst>
</file>

<file path=ppt/tags/tag854.xml><?xml version="1.0" encoding="utf-8"?>
<p:tagLst xmlns:a="http://schemas.openxmlformats.org/drawingml/2006/main" xmlns:r="http://schemas.openxmlformats.org/officeDocument/2006/relationships" xmlns:p="http://schemas.openxmlformats.org/presentationml/2006/main">
  <p:tag name="EE4P_TEMPLATESTYLE" val="16"/>
</p:tagLst>
</file>

<file path=ppt/tags/tag855.xml><?xml version="1.0" encoding="utf-8"?>
<p:tagLst xmlns:a="http://schemas.openxmlformats.org/drawingml/2006/main" xmlns:r="http://schemas.openxmlformats.org/officeDocument/2006/relationships" xmlns:p="http://schemas.openxmlformats.org/presentationml/2006/main">
  <p:tag name="EE4P_TEMPLATESTYLE" val="16"/>
</p:tagLst>
</file>

<file path=ppt/tags/tag856.xml><?xml version="1.0" encoding="utf-8"?>
<p:tagLst xmlns:a="http://schemas.openxmlformats.org/drawingml/2006/main" xmlns:r="http://schemas.openxmlformats.org/officeDocument/2006/relationships" xmlns:p="http://schemas.openxmlformats.org/presentationml/2006/main">
  <p:tag name="EE4P_TEMPLATESTYLE" val="16"/>
</p:tagLst>
</file>

<file path=ppt/tags/tag857.xml><?xml version="1.0" encoding="utf-8"?>
<p:tagLst xmlns:a="http://schemas.openxmlformats.org/drawingml/2006/main" xmlns:r="http://schemas.openxmlformats.org/officeDocument/2006/relationships" xmlns:p="http://schemas.openxmlformats.org/presentationml/2006/main">
  <p:tag name="EE4P_TEMPLATESTYLE" val="16"/>
</p:tagLst>
</file>

<file path=ppt/tags/tag858.xml><?xml version="1.0" encoding="utf-8"?>
<p:tagLst xmlns:a="http://schemas.openxmlformats.org/drawingml/2006/main" xmlns:r="http://schemas.openxmlformats.org/officeDocument/2006/relationships" xmlns:p="http://schemas.openxmlformats.org/presentationml/2006/main">
  <p:tag name="EE4P_TEMPLATESTYLE" val="15"/>
</p:tagLst>
</file>

<file path=ppt/tags/tag859.xml><?xml version="1.0" encoding="utf-8"?>
<p:tagLst xmlns:a="http://schemas.openxmlformats.org/drawingml/2006/main" xmlns:r="http://schemas.openxmlformats.org/officeDocument/2006/relationships" xmlns:p="http://schemas.openxmlformats.org/presentationml/2006/main">
  <p:tag name="EE4P_TEMPLATESTYLE" val="16"/>
</p:tagLst>
</file>

<file path=ppt/tags/tag86.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ItemNo"/>
  <p:tag name="EE4P_AGENDAWIZARD_CONTENT" val="/4"/>
  <p:tag name="EE4P_AGENDAWIZARD_PROPERTIES" val="40.49992/244.7642/31.50472/31.50472"/>
</p:tagLst>
</file>

<file path=ppt/tags/tag860.xml><?xml version="1.0" encoding="utf-8"?>
<p:tagLst xmlns:a="http://schemas.openxmlformats.org/drawingml/2006/main" xmlns:r="http://schemas.openxmlformats.org/officeDocument/2006/relationships" xmlns:p="http://schemas.openxmlformats.org/presentationml/2006/main">
  <p:tag name="EE4P_TEMPLATESTYLE" val="16"/>
</p:tagLst>
</file>

<file path=ppt/tags/tag861.xml><?xml version="1.0" encoding="utf-8"?>
<p:tagLst xmlns:a="http://schemas.openxmlformats.org/drawingml/2006/main" xmlns:r="http://schemas.openxmlformats.org/officeDocument/2006/relationships" xmlns:p="http://schemas.openxmlformats.org/presentationml/2006/main">
  <p:tag name="EE4P_TEMPLATESTYLE" val="16"/>
</p:tagLst>
</file>

<file path=ppt/tags/tag862.xml><?xml version="1.0" encoding="utf-8"?>
<p:tagLst xmlns:a="http://schemas.openxmlformats.org/drawingml/2006/main" xmlns:r="http://schemas.openxmlformats.org/officeDocument/2006/relationships" xmlns:p="http://schemas.openxmlformats.org/presentationml/2006/main">
  <p:tag name="EE4P_TEMPLATESTYLE" val="16"/>
</p:tagLst>
</file>

<file path=ppt/tags/tag863.xml><?xml version="1.0" encoding="utf-8"?>
<p:tagLst xmlns:a="http://schemas.openxmlformats.org/drawingml/2006/main" xmlns:r="http://schemas.openxmlformats.org/officeDocument/2006/relationships" xmlns:p="http://schemas.openxmlformats.org/presentationml/2006/main">
  <p:tag name="EE4P_TEMPLATESTYLE" val="16"/>
</p:tagLst>
</file>

<file path=ppt/tags/tag864.xml><?xml version="1.0" encoding="utf-8"?>
<p:tagLst xmlns:a="http://schemas.openxmlformats.org/drawingml/2006/main" xmlns:r="http://schemas.openxmlformats.org/officeDocument/2006/relationships" xmlns:p="http://schemas.openxmlformats.org/presentationml/2006/main">
  <p:tag name="EE4P_TEMPLATESTYLE" val="16"/>
</p:tagLst>
</file>

<file path=ppt/tags/tag865.xml><?xml version="1.0" encoding="utf-8"?>
<p:tagLst xmlns:a="http://schemas.openxmlformats.org/drawingml/2006/main" xmlns:r="http://schemas.openxmlformats.org/officeDocument/2006/relationships" xmlns:p="http://schemas.openxmlformats.org/presentationml/2006/main">
  <p:tag name="EE4P_TEMPLATESTYLE" val="15"/>
</p:tagLst>
</file>

<file path=ppt/tags/tag866.xml><?xml version="1.0" encoding="utf-8"?>
<p:tagLst xmlns:a="http://schemas.openxmlformats.org/drawingml/2006/main" xmlns:r="http://schemas.openxmlformats.org/officeDocument/2006/relationships" xmlns:p="http://schemas.openxmlformats.org/presentationml/2006/main">
  <p:tag name="EE4P_TEMPLATESTYLE" val="16"/>
</p:tagLst>
</file>

<file path=ppt/tags/tag867.xml><?xml version="1.0" encoding="utf-8"?>
<p:tagLst xmlns:a="http://schemas.openxmlformats.org/drawingml/2006/main" xmlns:r="http://schemas.openxmlformats.org/officeDocument/2006/relationships" xmlns:p="http://schemas.openxmlformats.org/presentationml/2006/main">
  <p:tag name="EE4P_TEMPLATESTYLE" val="16"/>
</p:tagLst>
</file>

<file path=ppt/tags/tag868.xml><?xml version="1.0" encoding="utf-8"?>
<p:tagLst xmlns:a="http://schemas.openxmlformats.org/drawingml/2006/main" xmlns:r="http://schemas.openxmlformats.org/officeDocument/2006/relationships" xmlns:p="http://schemas.openxmlformats.org/presentationml/2006/main">
  <p:tag name="EE4P_TEMPLATESTYLE" val="16"/>
</p:tagLst>
</file>

<file path=ppt/tags/tag869.xml><?xml version="1.0" encoding="utf-8"?>
<p:tagLst xmlns:a="http://schemas.openxmlformats.org/drawingml/2006/main" xmlns:r="http://schemas.openxmlformats.org/officeDocument/2006/relationships" xmlns:p="http://schemas.openxmlformats.org/presentationml/2006/main">
  <p:tag name="EE4P_TEMPLATESTYLE" val="16"/>
</p:tagLst>
</file>

<file path=ppt/tags/tag87.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PageNo"/>
  <p:tag name="EE4P_AGENDAWIZARD_PROPERTIES" val="904.8554/208.2594/8.45685/31.50472"/>
  <p:tag name="EE4P_AGENDAWIZARD_CONTENT" val="/59"/>
</p:tagLst>
</file>

<file path=ppt/tags/tag870.xml><?xml version="1.0" encoding="utf-8"?>
<p:tagLst xmlns:a="http://schemas.openxmlformats.org/drawingml/2006/main" xmlns:r="http://schemas.openxmlformats.org/officeDocument/2006/relationships" xmlns:p="http://schemas.openxmlformats.org/presentationml/2006/main">
  <p:tag name="EE4P_TEMPLATESTYLE" val="16"/>
</p:tagLst>
</file>

<file path=ppt/tags/tag871.xml><?xml version="1.0" encoding="utf-8"?>
<p:tagLst xmlns:a="http://schemas.openxmlformats.org/drawingml/2006/main" xmlns:r="http://schemas.openxmlformats.org/officeDocument/2006/relationships" xmlns:p="http://schemas.openxmlformats.org/presentationml/2006/main">
  <p:tag name="EE4P_TEMPLATESTYLE" val="16"/>
</p:tagLst>
</file>

<file path=ppt/tags/tag872.xml><?xml version="1.0" encoding="utf-8"?>
<p:tagLst xmlns:a="http://schemas.openxmlformats.org/drawingml/2006/main" xmlns:r="http://schemas.openxmlformats.org/officeDocument/2006/relationships" xmlns:p="http://schemas.openxmlformats.org/presentationml/2006/main">
  <p:tag name="EE4P_TEMPLATESTYLE" val="16"/>
</p:tagLst>
</file>

<file path=ppt/tags/tag873.xml><?xml version="1.0" encoding="utf-8"?>
<p:tagLst xmlns:a="http://schemas.openxmlformats.org/drawingml/2006/main" xmlns:r="http://schemas.openxmlformats.org/officeDocument/2006/relationships" xmlns:p="http://schemas.openxmlformats.org/presentationml/2006/main">
  <p:tag name="EE4P_TEMPLATESTYLE" val="16"/>
</p:tagLst>
</file>

<file path=ppt/tags/tag874.xml><?xml version="1.0" encoding="utf-8"?>
<p:tagLst xmlns:a="http://schemas.openxmlformats.org/drawingml/2006/main" xmlns:r="http://schemas.openxmlformats.org/officeDocument/2006/relationships" xmlns:p="http://schemas.openxmlformats.org/presentationml/2006/main">
  <p:tag name="EE4P_TEMPLATESTYLE" val="16"/>
</p:tagLst>
</file>

<file path=ppt/tags/tag875.xml><?xml version="1.0" encoding="utf-8"?>
<p:tagLst xmlns:a="http://schemas.openxmlformats.org/drawingml/2006/main" xmlns:r="http://schemas.openxmlformats.org/officeDocument/2006/relationships" xmlns:p="http://schemas.openxmlformats.org/presentationml/2006/main">
  <p:tag name="EE4P_TEMPLATESTYLE" val="15"/>
</p:tagLst>
</file>

<file path=ppt/tags/tag876.xml><?xml version="1.0" encoding="utf-8"?>
<p:tagLst xmlns:a="http://schemas.openxmlformats.org/drawingml/2006/main" xmlns:r="http://schemas.openxmlformats.org/officeDocument/2006/relationships" xmlns:p="http://schemas.openxmlformats.org/presentationml/2006/main">
  <p:tag name="EE4P_TEMPLATESTYLE" val="16"/>
</p:tagLst>
</file>

<file path=ppt/tags/tag877.xml><?xml version="1.0" encoding="utf-8"?>
<p:tagLst xmlns:a="http://schemas.openxmlformats.org/drawingml/2006/main" xmlns:r="http://schemas.openxmlformats.org/officeDocument/2006/relationships" xmlns:p="http://schemas.openxmlformats.org/presentationml/2006/main">
  <p:tag name="EE4P_TEMPLATESTYLE" val="16"/>
</p:tagLst>
</file>

<file path=ppt/tags/tag878.xml><?xml version="1.0" encoding="utf-8"?>
<p:tagLst xmlns:a="http://schemas.openxmlformats.org/drawingml/2006/main" xmlns:r="http://schemas.openxmlformats.org/officeDocument/2006/relationships" xmlns:p="http://schemas.openxmlformats.org/presentationml/2006/main">
  <p:tag name="EE4P_TEMPLATESTYLE" val="16"/>
</p:tagLst>
</file>

<file path=ppt/tags/tag879.xml><?xml version="1.0" encoding="utf-8"?>
<p:tagLst xmlns:a="http://schemas.openxmlformats.org/drawingml/2006/main" xmlns:r="http://schemas.openxmlformats.org/officeDocument/2006/relationships" xmlns:p="http://schemas.openxmlformats.org/presentationml/2006/main">
  <p:tag name="EE4P_TEMPLATESTYLE" val="16"/>
</p:tagLst>
</file>

<file path=ppt/tags/tag88.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Topic"/>
  <p:tag name="EE4P_AGENDAWIZARD_CONTENT" val="/Depth Estimation"/>
  <p:tag name="EE4P_AGENDAWIZARD_PROPERTIES" val="77.00465/208.2594/285.9168/31.50472"/>
</p:tagLst>
</file>

<file path=ppt/tags/tag880.xml><?xml version="1.0" encoding="utf-8"?>
<p:tagLst xmlns:a="http://schemas.openxmlformats.org/drawingml/2006/main" xmlns:r="http://schemas.openxmlformats.org/officeDocument/2006/relationships" xmlns:p="http://schemas.openxmlformats.org/presentationml/2006/main">
  <p:tag name="EE4P_TEMPLATESTYLE" val="16"/>
</p:tagLst>
</file>

<file path=ppt/tags/tag881.xml><?xml version="1.0" encoding="utf-8"?>
<p:tagLst xmlns:a="http://schemas.openxmlformats.org/drawingml/2006/main" xmlns:r="http://schemas.openxmlformats.org/officeDocument/2006/relationships" xmlns:p="http://schemas.openxmlformats.org/presentationml/2006/main">
  <p:tag name="EE4P_TEMPLATESTYLE" val="16"/>
</p:tagLst>
</file>

<file path=ppt/tags/tag882.xml><?xml version="1.0" encoding="utf-8"?>
<p:tagLst xmlns:a="http://schemas.openxmlformats.org/drawingml/2006/main" xmlns:r="http://schemas.openxmlformats.org/officeDocument/2006/relationships" xmlns:p="http://schemas.openxmlformats.org/presentationml/2006/main">
  <p:tag name="EE4P_TEMPLATESTYLE" val="16"/>
</p:tagLst>
</file>

<file path=ppt/tags/tag883.xml><?xml version="1.0" encoding="utf-8"?>
<p:tagLst xmlns:a="http://schemas.openxmlformats.org/drawingml/2006/main" xmlns:r="http://schemas.openxmlformats.org/officeDocument/2006/relationships" xmlns:p="http://schemas.openxmlformats.org/presentationml/2006/main">
  <p:tag name="EE4P_TEMPLATESTYLE" val="16"/>
</p:tagLst>
</file>

<file path=ppt/tags/tag884.xml><?xml version="1.0" encoding="utf-8"?>
<p:tagLst xmlns:a="http://schemas.openxmlformats.org/drawingml/2006/main" xmlns:r="http://schemas.openxmlformats.org/officeDocument/2006/relationships" xmlns:p="http://schemas.openxmlformats.org/presentationml/2006/main">
  <p:tag name="EE4P_TEMPLATESTYLE" val="16"/>
</p:tagLst>
</file>

<file path=ppt/tags/tag885.xml><?xml version="1.0" encoding="utf-8"?>
<p:tagLst xmlns:a="http://schemas.openxmlformats.org/drawingml/2006/main" xmlns:r="http://schemas.openxmlformats.org/officeDocument/2006/relationships" xmlns:p="http://schemas.openxmlformats.org/presentationml/2006/main">
  <p:tag name="EE4P_TEMPLATESTYLE" val="15"/>
</p:tagLst>
</file>

<file path=ppt/tags/tag886.xml><?xml version="1.0" encoding="utf-8"?>
<p:tagLst xmlns:a="http://schemas.openxmlformats.org/drawingml/2006/main" xmlns:r="http://schemas.openxmlformats.org/officeDocument/2006/relationships" xmlns:p="http://schemas.openxmlformats.org/presentationml/2006/main">
  <p:tag name="EE4P_TEMPLATESTYLE" val="16"/>
</p:tagLst>
</file>

<file path=ppt/tags/tag887.xml><?xml version="1.0" encoding="utf-8"?>
<p:tagLst xmlns:a="http://schemas.openxmlformats.org/drawingml/2006/main" xmlns:r="http://schemas.openxmlformats.org/officeDocument/2006/relationships" xmlns:p="http://schemas.openxmlformats.org/presentationml/2006/main">
  <p:tag name="EE4P_TEMPLATESTYLE" val="16"/>
</p:tagLst>
</file>

<file path=ppt/tags/tag888.xml><?xml version="1.0" encoding="utf-8"?>
<p:tagLst xmlns:a="http://schemas.openxmlformats.org/drawingml/2006/main" xmlns:r="http://schemas.openxmlformats.org/officeDocument/2006/relationships" xmlns:p="http://schemas.openxmlformats.org/presentationml/2006/main">
  <p:tag name="EE4P_TEMPLATESTYLE" val="16"/>
</p:tagLst>
</file>

<file path=ppt/tags/tag889.xml><?xml version="1.0" encoding="utf-8"?>
<p:tagLst xmlns:a="http://schemas.openxmlformats.org/drawingml/2006/main" xmlns:r="http://schemas.openxmlformats.org/officeDocument/2006/relationships" xmlns:p="http://schemas.openxmlformats.org/presentationml/2006/main">
  <p:tag name="EE4P_TEMPLATESTYLE" val="16"/>
</p:tagLst>
</file>

<file path=ppt/tags/tag89.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ItemNo"/>
  <p:tag name="EE4P_AGENDAWIZARD_CONTENT" val="/3"/>
  <p:tag name="EE4P_AGENDAWIZARD_PROPERTIES" val="40.49992/208.2594/31.50472/31.50472"/>
</p:tagLst>
</file>

<file path=ppt/tags/tag890.xml><?xml version="1.0" encoding="utf-8"?>
<p:tagLst xmlns:a="http://schemas.openxmlformats.org/drawingml/2006/main" xmlns:r="http://schemas.openxmlformats.org/officeDocument/2006/relationships" xmlns:p="http://schemas.openxmlformats.org/presentationml/2006/main">
  <p:tag name="EE4P_TEMPLATESTYLE" val="16"/>
</p:tagLst>
</file>

<file path=ppt/tags/tag891.xml><?xml version="1.0" encoding="utf-8"?>
<p:tagLst xmlns:a="http://schemas.openxmlformats.org/drawingml/2006/main" xmlns:r="http://schemas.openxmlformats.org/officeDocument/2006/relationships" xmlns:p="http://schemas.openxmlformats.org/presentationml/2006/main">
  <p:tag name="EE4P_TEMPLATESTYLE" val="16"/>
</p:tagLst>
</file>

<file path=ppt/tags/tag892.xml><?xml version="1.0" encoding="utf-8"?>
<p:tagLst xmlns:a="http://schemas.openxmlformats.org/drawingml/2006/main" xmlns:r="http://schemas.openxmlformats.org/officeDocument/2006/relationships" xmlns:p="http://schemas.openxmlformats.org/presentationml/2006/main">
  <p:tag name="EE4P_TEMPLATESTYLE" val="15"/>
</p:tagLst>
</file>

<file path=ppt/tags/tag893.xml><?xml version="1.0" encoding="utf-8"?>
<p:tagLst xmlns:a="http://schemas.openxmlformats.org/drawingml/2006/main" xmlns:r="http://schemas.openxmlformats.org/officeDocument/2006/relationships" xmlns:p="http://schemas.openxmlformats.org/presentationml/2006/main">
  <p:tag name="EE4P_TEMPLATESTYLE" val="16"/>
</p:tagLst>
</file>

<file path=ppt/tags/tag894.xml><?xml version="1.0" encoding="utf-8"?>
<p:tagLst xmlns:a="http://schemas.openxmlformats.org/drawingml/2006/main" xmlns:r="http://schemas.openxmlformats.org/officeDocument/2006/relationships" xmlns:p="http://schemas.openxmlformats.org/presentationml/2006/main">
  <p:tag name="EE4P_TEMPLATESTYLE" val="16"/>
</p:tagLst>
</file>

<file path=ppt/tags/tag895.xml><?xml version="1.0" encoding="utf-8"?>
<p:tagLst xmlns:a="http://schemas.openxmlformats.org/drawingml/2006/main" xmlns:r="http://schemas.openxmlformats.org/officeDocument/2006/relationships" xmlns:p="http://schemas.openxmlformats.org/presentationml/2006/main">
  <p:tag name="EE4P_TEMPLATESTYLE" val="16"/>
</p:tagLst>
</file>

<file path=ppt/tags/tag896.xml><?xml version="1.0" encoding="utf-8"?>
<p:tagLst xmlns:a="http://schemas.openxmlformats.org/drawingml/2006/main" xmlns:r="http://schemas.openxmlformats.org/officeDocument/2006/relationships" xmlns:p="http://schemas.openxmlformats.org/presentationml/2006/main">
  <p:tag name="EE4P_TEMPLATESTYLE" val="16"/>
</p:tagLst>
</file>

<file path=ppt/tags/tag897.xml><?xml version="1.0" encoding="utf-8"?>
<p:tagLst xmlns:a="http://schemas.openxmlformats.org/drawingml/2006/main" xmlns:r="http://schemas.openxmlformats.org/officeDocument/2006/relationships" xmlns:p="http://schemas.openxmlformats.org/presentationml/2006/main">
  <p:tag name="EE4P_TEMPLATESTYLE" val="16"/>
</p:tagLst>
</file>

<file path=ppt/tags/tag898.xml><?xml version="1.0" encoding="utf-8"?>
<p:tagLst xmlns:a="http://schemas.openxmlformats.org/drawingml/2006/main" xmlns:r="http://schemas.openxmlformats.org/officeDocument/2006/relationships" xmlns:p="http://schemas.openxmlformats.org/presentationml/2006/main">
  <p:tag name="EE4P_TEMPLATESTYLE" val="16"/>
</p:tagLst>
</file>

<file path=ppt/tags/tag899.xml><?xml version="1.0" encoding="utf-8"?>
<p:tagLst xmlns:a="http://schemas.openxmlformats.org/drawingml/2006/main" xmlns:r="http://schemas.openxmlformats.org/officeDocument/2006/relationships" xmlns:p="http://schemas.openxmlformats.org/presentationml/2006/main">
  <p:tag name="EE4P_TEMPLATESTYLE" val="16"/>
</p:tagLst>
</file>

<file path=ppt/tags/tag9.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Topic"/>
  <p:tag name="EE4P_AGENDAWIZARD_CONTENT" val="/Discussions"/>
  <p:tag name="EE4P_AGENDAWIZARD_PROPERTIES" val="77.00465/281.2689/285.9168/31.50472"/>
</p:tagLst>
</file>

<file path=ppt/tags/tag90.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Element"/>
</p:tagLst>
</file>

<file path=ppt/tags/tag900.xml><?xml version="1.0" encoding="utf-8"?>
<p:tagLst xmlns:a="http://schemas.openxmlformats.org/drawingml/2006/main" xmlns:r="http://schemas.openxmlformats.org/officeDocument/2006/relationships" xmlns:p="http://schemas.openxmlformats.org/presentationml/2006/main">
  <p:tag name="EE4P_TEMPLATESTYLE" val="16"/>
</p:tagLst>
</file>

<file path=ppt/tags/tag90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0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03.xml><?xml version="1.0" encoding="utf-8"?>
<p:tagLst xmlns:a="http://schemas.openxmlformats.org/drawingml/2006/main" xmlns:r="http://schemas.openxmlformats.org/officeDocument/2006/relationships" xmlns:p="http://schemas.openxmlformats.org/presentationml/2006/main">
  <p:tag name="EE4P_TEMPLATESTYLE" val="5"/>
</p:tagLst>
</file>

<file path=ppt/tags/tag90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05.xml><?xml version="1.0" encoding="utf-8"?>
<p:tagLst xmlns:a="http://schemas.openxmlformats.org/drawingml/2006/main" xmlns:r="http://schemas.openxmlformats.org/officeDocument/2006/relationships" xmlns:p="http://schemas.openxmlformats.org/presentationml/2006/main">
  <p:tag name="EE4P_TEMPLATESTYLE" val="5"/>
</p:tagLst>
</file>

<file path=ppt/tags/tag90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07.xml><?xml version="1.0" encoding="utf-8"?>
<p:tagLst xmlns:a="http://schemas.openxmlformats.org/drawingml/2006/main" xmlns:r="http://schemas.openxmlformats.org/officeDocument/2006/relationships" xmlns:p="http://schemas.openxmlformats.org/presentationml/2006/main">
  <p:tag name="EE4P_TEMPLATESTYLE" val="5"/>
</p:tagLst>
</file>

<file path=ppt/tags/tag90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09.xml><?xml version="1.0" encoding="utf-8"?>
<p:tagLst xmlns:a="http://schemas.openxmlformats.org/drawingml/2006/main" xmlns:r="http://schemas.openxmlformats.org/officeDocument/2006/relationships" xmlns:p="http://schemas.openxmlformats.org/presentationml/2006/main">
  <p:tag name="EE4P_TEMPLATESTYLE" val="5"/>
</p:tagLst>
</file>

<file path=ppt/tags/tag91.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PageNo"/>
  <p:tag name="EE4P_AGENDAWIZARD_PROPERTIES" val="904.8554/171.7547/8.45685/31.50472"/>
  <p:tag name="EE4P_AGENDAWIZARD_CONTENT" val="/13"/>
</p:tagLst>
</file>

<file path=ppt/tags/tag9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11.xml><?xml version="1.0" encoding="utf-8"?>
<p:tagLst xmlns:a="http://schemas.openxmlformats.org/drawingml/2006/main" xmlns:r="http://schemas.openxmlformats.org/officeDocument/2006/relationships" xmlns:p="http://schemas.openxmlformats.org/presentationml/2006/main">
  <p:tag name="EE4P_TEMPLATESTYLE" val="5"/>
</p:tagLst>
</file>

<file path=ppt/tags/tag912.xml><?xml version="1.0" encoding="utf-8"?>
<p:tagLst xmlns:a="http://schemas.openxmlformats.org/drawingml/2006/main" xmlns:r="http://schemas.openxmlformats.org/officeDocument/2006/relationships" xmlns:p="http://schemas.openxmlformats.org/presentationml/2006/main">
  <p:tag name="EE4P_TEMPLATESTYLE" val="5"/>
</p:tagLst>
</file>

<file path=ppt/tags/tag913.xml><?xml version="1.0" encoding="utf-8"?>
<p:tagLst xmlns:a="http://schemas.openxmlformats.org/drawingml/2006/main" xmlns:r="http://schemas.openxmlformats.org/officeDocument/2006/relationships" xmlns:p="http://schemas.openxmlformats.org/presentationml/2006/main">
  <p:tag name="EE4P_TEMPLATESTYLE" val="18"/>
</p:tagLst>
</file>

<file path=ppt/tags/tag914.xml><?xml version="1.0" encoding="utf-8"?>
<p:tagLst xmlns:a="http://schemas.openxmlformats.org/drawingml/2006/main" xmlns:r="http://schemas.openxmlformats.org/officeDocument/2006/relationships" xmlns:p="http://schemas.openxmlformats.org/presentationml/2006/main">
  <p:tag name="EE4P_TEMPLATESTYLE" val="5"/>
</p:tagLst>
</file>

<file path=ppt/tags/tag915.xml><?xml version="1.0" encoding="utf-8"?>
<p:tagLst xmlns:a="http://schemas.openxmlformats.org/drawingml/2006/main" xmlns:r="http://schemas.openxmlformats.org/officeDocument/2006/relationships" xmlns:p="http://schemas.openxmlformats.org/presentationml/2006/main">
  <p:tag name="EE4P_TEMPLATESTYLE" val="18"/>
</p:tagLst>
</file>

<file path=ppt/tags/tag9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17.xml><?xml version="1.0" encoding="utf-8"?>
<p:tagLst xmlns:a="http://schemas.openxmlformats.org/drawingml/2006/main" xmlns:r="http://schemas.openxmlformats.org/officeDocument/2006/relationships" xmlns:p="http://schemas.openxmlformats.org/presentationml/2006/main">
  <p:tag name="EE4P_TEMPLATESTYLE" val="5"/>
</p:tagLst>
</file>

<file path=ppt/tags/tag918.xml><?xml version="1.0" encoding="utf-8"?>
<p:tagLst xmlns:a="http://schemas.openxmlformats.org/drawingml/2006/main" xmlns:r="http://schemas.openxmlformats.org/officeDocument/2006/relationships" xmlns:p="http://schemas.openxmlformats.org/presentationml/2006/main">
  <p:tag name="EE4P_TEMPLATESTYLE" val="18"/>
</p:tagLst>
</file>

<file path=ppt/tags/tag9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2.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Topic"/>
  <p:tag name="EE4P_AGENDAWIZARD_CONTENT" val="/Preliminaries"/>
  <p:tag name="EE4P_AGENDAWIZARD_PROPERTIES" val="77.00465/171.7547/285.9168/31.50472"/>
</p:tagLst>
</file>

<file path=ppt/tags/tag920.xml><?xml version="1.0" encoding="utf-8"?>
<p:tagLst xmlns:a="http://schemas.openxmlformats.org/drawingml/2006/main" xmlns:r="http://schemas.openxmlformats.org/officeDocument/2006/relationships" xmlns:p="http://schemas.openxmlformats.org/presentationml/2006/main">
  <p:tag name="EE4P_TEMPLATESTYLE" val="5"/>
</p:tagLst>
</file>

<file path=ppt/tags/tag9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22.xml><?xml version="1.0" encoding="utf-8"?>
<p:tagLst xmlns:a="http://schemas.openxmlformats.org/drawingml/2006/main" xmlns:r="http://schemas.openxmlformats.org/officeDocument/2006/relationships" xmlns:p="http://schemas.openxmlformats.org/presentationml/2006/main">
  <p:tag name="EE4P_SLIDEID" val="dd645ab7-4035-4779-8b5e-cd8169044bc1"/>
</p:tagLst>
</file>

<file path=ppt/tags/tag923.xml><?xml version="1.0" encoding="utf-8"?>
<p:tagLst xmlns:a="http://schemas.openxmlformats.org/drawingml/2006/main" xmlns:r="http://schemas.openxmlformats.org/officeDocument/2006/relationships" xmlns:p="http://schemas.openxmlformats.org/presentationml/2006/main">
  <p:tag name="EE4P_AGENDAWIZARD" val="item_f906fac7-a5d1-4b41-860f-8337785e341a_PageNo"/>
  <p:tag name="EE4P_AGENDAWIZARD_PROPERTIES" val="904.8554/390.7831/8.45685/31.50472"/>
  <p:tag name="EE4P_AGENDAWIZARD_CONTENT" val="/92"/>
</p:tagLst>
</file>

<file path=ppt/tags/tag924.xml><?xml version="1.0" encoding="utf-8"?>
<p:tagLst xmlns:a="http://schemas.openxmlformats.org/drawingml/2006/main" xmlns:r="http://schemas.openxmlformats.org/officeDocument/2006/relationships" xmlns:p="http://schemas.openxmlformats.org/presentationml/2006/main">
  <p:tag name="EE4P_AGENDAWIZARD" val="item_f906fac7-a5d1-4b41-860f-8337785e341a_Topic"/>
  <p:tag name="EE4P_AGENDAWIZARD_CONTENT" val="/Loss Function"/>
  <p:tag name="EE4P_AGENDAWIZARD_PROPERTIES" val="77.00465/390.7831/209.2739/31.50472"/>
</p:tagLst>
</file>

<file path=ppt/tags/tag925.xml><?xml version="1.0" encoding="utf-8"?>
<p:tagLst xmlns:a="http://schemas.openxmlformats.org/drawingml/2006/main" xmlns:r="http://schemas.openxmlformats.org/officeDocument/2006/relationships" xmlns:p="http://schemas.openxmlformats.org/presentationml/2006/main">
  <p:tag name="EE4P_AGENDAWIZARD" val="item_f906fac7-a5d1-4b41-860f-8337785e341a_ItemNo"/>
  <p:tag name="EE4P_AGENDAWIZARD_CONTENT" val="/8"/>
  <p:tag name="EE4P_AGENDAWIZARD_PROPERTIES" val="40.49992/390.7831/31.50472/31.50472"/>
</p:tagLst>
</file>

<file path=ppt/tags/tag926.xml><?xml version="1.0" encoding="utf-8"?>
<p:tagLst xmlns:a="http://schemas.openxmlformats.org/drawingml/2006/main" xmlns:r="http://schemas.openxmlformats.org/officeDocument/2006/relationships" xmlns:p="http://schemas.openxmlformats.org/presentationml/2006/main">
  <p:tag name="EE4P_AGENDAWIZARD" val="item_a4f8fe52-eb03-4a64-a899-36dca659d9d3_PageNo"/>
  <p:tag name="EE4P_AGENDAWIZARD_PROPERTIES" val="904.8554/354.2784/8.45685/31.5048"/>
  <p:tag name="EE4P_AGENDAWIZARD_CONTENT" val="/90"/>
</p:tagLst>
</file>

<file path=ppt/tags/tag927.xml><?xml version="1.0" encoding="utf-8"?>
<p:tagLst xmlns:a="http://schemas.openxmlformats.org/drawingml/2006/main" xmlns:r="http://schemas.openxmlformats.org/officeDocument/2006/relationships" xmlns:p="http://schemas.openxmlformats.org/presentationml/2006/main">
  <p:tag name="EE4P_AGENDAWIZARD" val="item_a4f8fe52-eb03-4a64-a899-36dca659d9d3_Topic"/>
  <p:tag name="EE4P_AGENDAWIZARD_CONTENT" val="/Confidence Estimation"/>
  <p:tag name="EE4P_AGENDAWIZARD_PROPERTIES" val="77.00465/354.2784/209.2739/31.5048"/>
</p:tagLst>
</file>

<file path=ppt/tags/tag928.xml><?xml version="1.0" encoding="utf-8"?>
<p:tagLst xmlns:a="http://schemas.openxmlformats.org/drawingml/2006/main" xmlns:r="http://schemas.openxmlformats.org/officeDocument/2006/relationships" xmlns:p="http://schemas.openxmlformats.org/presentationml/2006/main">
  <p:tag name="EE4P_AGENDAWIZARD" val="item_a4f8fe52-eb03-4a64-a899-36dca659d9d3_ItemNo"/>
  <p:tag name="EE4P_AGENDAWIZARD_CONTENT" val="/7"/>
  <p:tag name="EE4P_AGENDAWIZARD_PROPERTIES" val="40.49992/354.2784/31.50472/31.5048"/>
</p:tagLst>
</file>

<file path=ppt/tags/tag929.xml><?xml version="1.0" encoding="utf-8"?>
<p:tagLst xmlns:a="http://schemas.openxmlformats.org/drawingml/2006/main" xmlns:r="http://schemas.openxmlformats.org/officeDocument/2006/relationships" xmlns:p="http://schemas.openxmlformats.org/presentationml/2006/main">
  <p:tag name="EE4P_AGENDAWIZARD" val="item_367414a1-98bb-4daf-abd4-ce0f55e24f96_PageNo"/>
  <p:tag name="EE4P_AGENDAWIZARD_PROPERTIES" val="904.8554/317.7736/8.45685/31.50472"/>
  <p:tag name="EE4P_AGENDAWIZARD_CONTENT" val="/88"/>
</p:tagLst>
</file>

<file path=ppt/tags/tag93.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ItemNo"/>
  <p:tag name="EE4P_AGENDAWIZARD_CONTENT" val="/2"/>
  <p:tag name="EE4P_AGENDAWIZARD_PROPERTIES" val="40.49992/171.7547/31.50472/31.50472"/>
</p:tagLst>
</file>

<file path=ppt/tags/tag930.xml><?xml version="1.0" encoding="utf-8"?>
<p:tagLst xmlns:a="http://schemas.openxmlformats.org/drawingml/2006/main" xmlns:r="http://schemas.openxmlformats.org/officeDocument/2006/relationships" xmlns:p="http://schemas.openxmlformats.org/presentationml/2006/main">
  <p:tag name="EE4P_AGENDAWIZARD" val="item_367414a1-98bb-4daf-abd4-ce0f55e24f96_Topic"/>
  <p:tag name="EE4P_AGENDAWIZARD_CONTENT" val="/Depth Refinement"/>
  <p:tag name="EE4P_AGENDAWIZARD_PROPERTIES" val="77.00465/317.7736/209.2739/31.50472"/>
</p:tagLst>
</file>

<file path=ppt/tags/tag931.xml><?xml version="1.0" encoding="utf-8"?>
<p:tagLst xmlns:a="http://schemas.openxmlformats.org/drawingml/2006/main" xmlns:r="http://schemas.openxmlformats.org/officeDocument/2006/relationships" xmlns:p="http://schemas.openxmlformats.org/presentationml/2006/main">
  <p:tag name="EE4P_AGENDAWIZARD" val="item_367414a1-98bb-4daf-abd4-ce0f55e24f96_ItemNo"/>
  <p:tag name="EE4P_AGENDAWIZARD_CONTENT" val="/6"/>
  <p:tag name="EE4P_AGENDAWIZARD_PROPERTIES" val="40.49992/317.7736/31.50472/31.50472"/>
</p:tagLst>
</file>

<file path=ppt/tags/tag932.xml><?xml version="1.0" encoding="utf-8"?>
<p:tagLst xmlns:a="http://schemas.openxmlformats.org/drawingml/2006/main" xmlns:r="http://schemas.openxmlformats.org/officeDocument/2006/relationships" xmlns:p="http://schemas.openxmlformats.org/presentationml/2006/main">
  <p:tag name="EE4P_AGENDAWIZARD" val="item_32d3aa07-6672-440b-8b0e-154b20e8bc62_PageNo"/>
  <p:tag name="EE4P_AGENDAWIZARD_PROPERTIES" val="904.8554/281.2689/8.45685/31.50472"/>
  <p:tag name="EE4P_AGENDAWIZARD_CONTENT" val="/85"/>
</p:tagLst>
</file>

<file path=ppt/tags/tag933.xml><?xml version="1.0" encoding="utf-8"?>
<p:tagLst xmlns:a="http://schemas.openxmlformats.org/drawingml/2006/main" xmlns:r="http://schemas.openxmlformats.org/officeDocument/2006/relationships" xmlns:p="http://schemas.openxmlformats.org/presentationml/2006/main">
  <p:tag name="EE4P_AGENDAWIZARD" val="item_32d3aa07-6672-440b-8b0e-154b20e8bc62_Topic"/>
  <p:tag name="EE4P_AGENDAWIZARD_CONTENT" val="/Depth Estimation"/>
  <p:tag name="EE4P_AGENDAWIZARD_PROPERTIES" val="77.00465/281.2689/209.2739/31.50472"/>
</p:tagLst>
</file>

<file path=ppt/tags/tag934.xml><?xml version="1.0" encoding="utf-8"?>
<p:tagLst xmlns:a="http://schemas.openxmlformats.org/drawingml/2006/main" xmlns:r="http://schemas.openxmlformats.org/officeDocument/2006/relationships" xmlns:p="http://schemas.openxmlformats.org/presentationml/2006/main">
  <p:tag name="EE4P_AGENDAWIZARD" val="item_32d3aa07-6672-440b-8b0e-154b20e8bc62_ItemNo"/>
  <p:tag name="EE4P_AGENDAWIZARD_CONTENT" val="/5"/>
  <p:tag name="EE4P_AGENDAWIZARD_PROPERTIES" val="40.49992/281.2689/31.50472/31.50472"/>
</p:tagLst>
</file>

<file path=ppt/tags/tag935.xml><?xml version="1.0" encoding="utf-8"?>
<p:tagLst xmlns:a="http://schemas.openxmlformats.org/drawingml/2006/main" xmlns:r="http://schemas.openxmlformats.org/officeDocument/2006/relationships" xmlns:p="http://schemas.openxmlformats.org/presentationml/2006/main">
  <p:tag name="EE4P_AGENDAWIZARD" val="item_dd645ab7-4035-4779-8b5e-cd8169044bc1_Element"/>
</p:tagLst>
</file>

<file path=ppt/tags/tag936.xml><?xml version="1.0" encoding="utf-8"?>
<p:tagLst xmlns:a="http://schemas.openxmlformats.org/drawingml/2006/main" xmlns:r="http://schemas.openxmlformats.org/officeDocument/2006/relationships" xmlns:p="http://schemas.openxmlformats.org/presentationml/2006/main">
  <p:tag name="EE4P_AGENDAWIZARD" val="item_dd645ab7-4035-4779-8b5e-cd8169044bc1_PageNo"/>
  <p:tag name="EE4P_AGENDAWIZARD_PROPERTIES" val="904.8554/244.7642/8.45685/31.50472"/>
  <p:tag name="EE4P_AGENDAWIZARD_CONTENT" val="/82"/>
</p:tagLst>
</file>

<file path=ppt/tags/tag937.xml><?xml version="1.0" encoding="utf-8"?>
<p:tagLst xmlns:a="http://schemas.openxmlformats.org/drawingml/2006/main" xmlns:r="http://schemas.openxmlformats.org/officeDocument/2006/relationships" xmlns:p="http://schemas.openxmlformats.org/presentationml/2006/main">
  <p:tag name="EE4P_AGENDAWIZARD" val="item_dd645ab7-4035-4779-8b5e-cd8169044bc1_Topic"/>
  <p:tag name="EE4P_AGENDAWIZARD_CONTENT" val="/Iterative Update"/>
  <p:tag name="EE4P_AGENDAWIZARD_PROPERTIES" val="77.00465/244.7642/209.2739/31.50472"/>
</p:tagLst>
</file>

<file path=ppt/tags/tag938.xml><?xml version="1.0" encoding="utf-8"?>
<p:tagLst xmlns:a="http://schemas.openxmlformats.org/drawingml/2006/main" xmlns:r="http://schemas.openxmlformats.org/officeDocument/2006/relationships" xmlns:p="http://schemas.openxmlformats.org/presentationml/2006/main">
  <p:tag name="EE4P_AGENDAWIZARD" val="item_dd645ab7-4035-4779-8b5e-cd8169044bc1_ItemNo"/>
  <p:tag name="EE4P_AGENDAWIZARD_CONTENT" val="/4"/>
  <p:tag name="EE4P_AGENDAWIZARD_PROPERTIES" val="40.49992/244.7642/31.50472/31.50472"/>
</p:tagLst>
</file>

<file path=ppt/tags/tag939.xml><?xml version="1.0" encoding="utf-8"?>
<p:tagLst xmlns:a="http://schemas.openxmlformats.org/drawingml/2006/main" xmlns:r="http://schemas.openxmlformats.org/officeDocument/2006/relationships" xmlns:p="http://schemas.openxmlformats.org/presentationml/2006/main">
  <p:tag name="EE4P_AGENDAWIZARD" val="item_63170358-5ea2-48e8-9c61-8241873dffb5_PageNo"/>
  <p:tag name="EE4P_AGENDAWIZARD_PROPERTIES" val="904.8554/208.2594/8.45685/31.50472"/>
  <p:tag name="EE4P_AGENDAWIZARD_CONTENT" val="/69"/>
</p:tagLst>
</file>

<file path=ppt/tags/tag94.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PageNo"/>
  <p:tag name="EE4P_AGENDAWIZARD_PROPERTIES" val="904.8554/135.25/8.45685/31.50472"/>
  <p:tag name="EE4P_AGENDAWIZARD_CONTENT" val="/4"/>
</p:tagLst>
</file>

<file path=ppt/tags/tag940.xml><?xml version="1.0" encoding="utf-8"?>
<p:tagLst xmlns:a="http://schemas.openxmlformats.org/drawingml/2006/main" xmlns:r="http://schemas.openxmlformats.org/officeDocument/2006/relationships" xmlns:p="http://schemas.openxmlformats.org/presentationml/2006/main">
  <p:tag name="EE4P_AGENDAWIZARD" val="item_63170358-5ea2-48e8-9c61-8241873dffb5_Topic"/>
  <p:tag name="EE4P_AGENDAWIZARD_CONTENT" val="/Cost Volume Regularization"/>
  <p:tag name="EE4P_AGENDAWIZARD_PROPERTIES" val="77.00465/208.2594/209.2739/31.50472"/>
</p:tagLst>
</file>

<file path=ppt/tags/tag941.xml><?xml version="1.0" encoding="utf-8"?>
<p:tagLst xmlns:a="http://schemas.openxmlformats.org/drawingml/2006/main" xmlns:r="http://schemas.openxmlformats.org/officeDocument/2006/relationships" xmlns:p="http://schemas.openxmlformats.org/presentationml/2006/main">
  <p:tag name="EE4P_AGENDAWIZARD" val="item_63170358-5ea2-48e8-9c61-8241873dffb5_ItemNo"/>
  <p:tag name="EE4P_AGENDAWIZARD_CONTENT" val="/3"/>
  <p:tag name="EE4P_AGENDAWIZARD_PROPERTIES" val="40.49992/208.2594/31.50472/31.50472"/>
</p:tagLst>
</file>

<file path=ppt/tags/tag942.xml><?xml version="1.0" encoding="utf-8"?>
<p:tagLst xmlns:a="http://schemas.openxmlformats.org/drawingml/2006/main" xmlns:r="http://schemas.openxmlformats.org/officeDocument/2006/relationships" xmlns:p="http://schemas.openxmlformats.org/presentationml/2006/main">
  <p:tag name="EE4P_AGENDAWIZARD" val="item_6412c2ba-59e4-4aad-b054-b567368bc5b3_PageNo"/>
  <p:tag name="EE4P_AGENDAWIZARD_PROPERTIES" val="904.8554/171.7547/8.45685/31.50472"/>
  <p:tag name="EE4P_AGENDAWIZARD_CONTENT" val="/65"/>
</p:tagLst>
</file>

<file path=ppt/tags/tag943.xml><?xml version="1.0" encoding="utf-8"?>
<p:tagLst xmlns:a="http://schemas.openxmlformats.org/drawingml/2006/main" xmlns:r="http://schemas.openxmlformats.org/officeDocument/2006/relationships" xmlns:p="http://schemas.openxmlformats.org/presentationml/2006/main">
  <p:tag name="EE4P_AGENDAWIZARD" val="item_6412c2ba-59e4-4aad-b054-b567368bc5b3_Topic"/>
  <p:tag name="EE4P_AGENDAWIZARD_CONTENT" val="/Cost Volume Construction"/>
  <p:tag name="EE4P_AGENDAWIZARD_PROPERTIES" val="77.00465/171.7547/209.2739/31.50472"/>
</p:tagLst>
</file>

<file path=ppt/tags/tag944.xml><?xml version="1.0" encoding="utf-8"?>
<p:tagLst xmlns:a="http://schemas.openxmlformats.org/drawingml/2006/main" xmlns:r="http://schemas.openxmlformats.org/officeDocument/2006/relationships" xmlns:p="http://schemas.openxmlformats.org/presentationml/2006/main">
  <p:tag name="EE4P_AGENDAWIZARD" val="item_6412c2ba-59e4-4aad-b054-b567368bc5b3_ItemNo"/>
  <p:tag name="EE4P_AGENDAWIZARD_CONTENT" val="/2"/>
  <p:tag name="EE4P_AGENDAWIZARD_PROPERTIES" val="40.49992/171.7547/31.50472/31.50472"/>
</p:tagLst>
</file>

<file path=ppt/tags/tag945.xml><?xml version="1.0" encoding="utf-8"?>
<p:tagLst xmlns:a="http://schemas.openxmlformats.org/drawingml/2006/main" xmlns:r="http://schemas.openxmlformats.org/officeDocument/2006/relationships" xmlns:p="http://schemas.openxmlformats.org/presentationml/2006/main">
  <p:tag name="EE4P_AGENDAWIZARD" val="item_19cadcda-82f0-4182-9304-70f95c9418d5_PageNo"/>
  <p:tag name="EE4P_AGENDAWIZARD_PROPERTIES" val="904.8554/135.25/8.45685/31.50472"/>
  <p:tag name="EE4P_AGENDAWIZARD_CONTENT" val="/63"/>
</p:tagLst>
</file>

<file path=ppt/tags/tag946.xml><?xml version="1.0" encoding="utf-8"?>
<p:tagLst xmlns:a="http://schemas.openxmlformats.org/drawingml/2006/main" xmlns:r="http://schemas.openxmlformats.org/officeDocument/2006/relationships" xmlns:p="http://schemas.openxmlformats.org/presentationml/2006/main">
  <p:tag name="EE4P_AGENDAWIZARD" val="item_19cadcda-82f0-4182-9304-70f95c9418d5_Topic"/>
  <p:tag name="EE4P_AGENDAWIZARD_CONTENT" val="/Feature Extraction"/>
  <p:tag name="EE4P_AGENDAWIZARD_PROPERTIES" val="77.00465/135.25/209.2739/31.50472"/>
</p:tagLst>
</file>

<file path=ppt/tags/tag947.xml><?xml version="1.0" encoding="utf-8"?>
<p:tagLst xmlns:a="http://schemas.openxmlformats.org/drawingml/2006/main" xmlns:r="http://schemas.openxmlformats.org/officeDocument/2006/relationships" xmlns:p="http://schemas.openxmlformats.org/presentationml/2006/main">
  <p:tag name="EE4P_AGENDAWIZARD" val="item_19cadcda-82f0-4182-9304-70f95c9418d5_ItemNo"/>
  <p:tag name="EE4P_AGENDAWIZARD_CONTENT" val="/1"/>
  <p:tag name="EE4P_AGENDAWIZARD_PROPERTIES" val="40.49992/135.25/31.50472/31.50472"/>
</p:tagLst>
</file>

<file path=ppt/tags/tag948.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9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5.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Topic"/>
  <p:tag name="EE4P_AGENDAWIZARD_CONTENT" val="/Introduction"/>
  <p:tag name="EE4P_AGENDAWIZARD_PROPERTIES" val="77.00465/135.25/285.9168/31.50472"/>
</p:tagLst>
</file>

<file path=ppt/tags/tag950.xml><?xml version="1.0" encoding="utf-8"?>
<p:tagLst xmlns:a="http://schemas.openxmlformats.org/drawingml/2006/main" xmlns:r="http://schemas.openxmlformats.org/officeDocument/2006/relationships" xmlns:p="http://schemas.openxmlformats.org/presentationml/2006/main">
  <p:tag name="EE4P_TEMPLATESTYLE" val="5"/>
</p:tagLst>
</file>

<file path=ppt/tags/tag951.xml><?xml version="1.0" encoding="utf-8"?>
<p:tagLst xmlns:a="http://schemas.openxmlformats.org/drawingml/2006/main" xmlns:r="http://schemas.openxmlformats.org/officeDocument/2006/relationships" xmlns:p="http://schemas.openxmlformats.org/presentationml/2006/main">
  <p:tag name="EE4P_TEMPLATESTYLE" val="5"/>
</p:tagLst>
</file>

<file path=ppt/tags/tag95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53.xml><?xml version="1.0" encoding="utf-8"?>
<p:tagLst xmlns:a="http://schemas.openxmlformats.org/drawingml/2006/main" xmlns:r="http://schemas.openxmlformats.org/officeDocument/2006/relationships" xmlns:p="http://schemas.openxmlformats.org/presentationml/2006/main">
  <p:tag name="EE4P_TEMPLATESTYLE" val="5"/>
</p:tagLst>
</file>

<file path=ppt/tags/tag954.xml><?xml version="1.0" encoding="utf-8"?>
<p:tagLst xmlns:a="http://schemas.openxmlformats.org/drawingml/2006/main" xmlns:r="http://schemas.openxmlformats.org/officeDocument/2006/relationships" xmlns:p="http://schemas.openxmlformats.org/presentationml/2006/main">
  <p:tag name="EE4P_SLIDEID" val="32d3aa07-6672-440b-8b0e-154b20e8bc62"/>
</p:tagLst>
</file>

<file path=ppt/tags/tag955.xml><?xml version="1.0" encoding="utf-8"?>
<p:tagLst xmlns:a="http://schemas.openxmlformats.org/drawingml/2006/main" xmlns:r="http://schemas.openxmlformats.org/officeDocument/2006/relationships" xmlns:p="http://schemas.openxmlformats.org/presentationml/2006/main">
  <p:tag name="EE4P_AGENDAWIZARD" val="item_f906fac7-a5d1-4b41-860f-8337785e341a_PageNo"/>
  <p:tag name="EE4P_AGENDAWIZARD_PROPERTIES" val="904.8554/390.7831/8.45685/31.50472"/>
  <p:tag name="EE4P_AGENDAWIZARD_CONTENT" val="/92"/>
</p:tagLst>
</file>

<file path=ppt/tags/tag956.xml><?xml version="1.0" encoding="utf-8"?>
<p:tagLst xmlns:a="http://schemas.openxmlformats.org/drawingml/2006/main" xmlns:r="http://schemas.openxmlformats.org/officeDocument/2006/relationships" xmlns:p="http://schemas.openxmlformats.org/presentationml/2006/main">
  <p:tag name="EE4P_AGENDAWIZARD" val="item_f906fac7-a5d1-4b41-860f-8337785e341a_Topic"/>
  <p:tag name="EE4P_AGENDAWIZARD_CONTENT" val="/Loss Function"/>
  <p:tag name="EE4P_AGENDAWIZARD_PROPERTIES" val="77.00465/390.7831/209.2739/31.50472"/>
</p:tagLst>
</file>

<file path=ppt/tags/tag957.xml><?xml version="1.0" encoding="utf-8"?>
<p:tagLst xmlns:a="http://schemas.openxmlformats.org/drawingml/2006/main" xmlns:r="http://schemas.openxmlformats.org/officeDocument/2006/relationships" xmlns:p="http://schemas.openxmlformats.org/presentationml/2006/main">
  <p:tag name="EE4P_AGENDAWIZARD" val="item_f906fac7-a5d1-4b41-860f-8337785e341a_ItemNo"/>
  <p:tag name="EE4P_AGENDAWIZARD_CONTENT" val="/8"/>
  <p:tag name="EE4P_AGENDAWIZARD_PROPERTIES" val="40.49992/390.7831/31.50472/31.50472"/>
</p:tagLst>
</file>

<file path=ppt/tags/tag958.xml><?xml version="1.0" encoding="utf-8"?>
<p:tagLst xmlns:a="http://schemas.openxmlformats.org/drawingml/2006/main" xmlns:r="http://schemas.openxmlformats.org/officeDocument/2006/relationships" xmlns:p="http://schemas.openxmlformats.org/presentationml/2006/main">
  <p:tag name="EE4P_AGENDAWIZARD" val="item_a4f8fe52-eb03-4a64-a899-36dca659d9d3_PageNo"/>
  <p:tag name="EE4P_AGENDAWIZARD_PROPERTIES" val="904.8554/354.2784/8.45685/31.5048"/>
  <p:tag name="EE4P_AGENDAWIZARD_CONTENT" val="/90"/>
</p:tagLst>
</file>

<file path=ppt/tags/tag959.xml><?xml version="1.0" encoding="utf-8"?>
<p:tagLst xmlns:a="http://schemas.openxmlformats.org/drawingml/2006/main" xmlns:r="http://schemas.openxmlformats.org/officeDocument/2006/relationships" xmlns:p="http://schemas.openxmlformats.org/presentationml/2006/main">
  <p:tag name="EE4P_AGENDAWIZARD" val="item_a4f8fe52-eb03-4a64-a899-36dca659d9d3_Topic"/>
  <p:tag name="EE4P_AGENDAWIZARD_CONTENT" val="/Confidence Estimation"/>
  <p:tag name="EE4P_AGENDAWIZARD_PROPERTIES" val="77.00465/354.2784/209.2739/31.5048"/>
</p:tagLst>
</file>

<file path=ppt/tags/tag96.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ItemNo"/>
  <p:tag name="EE4P_AGENDAWIZARD_CONTENT" val="/1"/>
  <p:tag name="EE4P_AGENDAWIZARD_PROPERTIES" val="40.49992/135.25/31.50472/31.50472"/>
</p:tagLst>
</file>

<file path=ppt/tags/tag960.xml><?xml version="1.0" encoding="utf-8"?>
<p:tagLst xmlns:a="http://schemas.openxmlformats.org/drawingml/2006/main" xmlns:r="http://schemas.openxmlformats.org/officeDocument/2006/relationships" xmlns:p="http://schemas.openxmlformats.org/presentationml/2006/main">
  <p:tag name="EE4P_AGENDAWIZARD" val="item_a4f8fe52-eb03-4a64-a899-36dca659d9d3_ItemNo"/>
  <p:tag name="EE4P_AGENDAWIZARD_CONTENT" val="/7"/>
  <p:tag name="EE4P_AGENDAWIZARD_PROPERTIES" val="40.49992/354.2784/31.50472/31.5048"/>
</p:tagLst>
</file>

<file path=ppt/tags/tag961.xml><?xml version="1.0" encoding="utf-8"?>
<p:tagLst xmlns:a="http://schemas.openxmlformats.org/drawingml/2006/main" xmlns:r="http://schemas.openxmlformats.org/officeDocument/2006/relationships" xmlns:p="http://schemas.openxmlformats.org/presentationml/2006/main">
  <p:tag name="EE4P_AGENDAWIZARD" val="item_367414a1-98bb-4daf-abd4-ce0f55e24f96_PageNo"/>
  <p:tag name="EE4P_AGENDAWIZARD_PROPERTIES" val="904.8554/317.7736/8.45685/31.50472"/>
  <p:tag name="EE4P_AGENDAWIZARD_CONTENT" val="/88"/>
</p:tagLst>
</file>

<file path=ppt/tags/tag962.xml><?xml version="1.0" encoding="utf-8"?>
<p:tagLst xmlns:a="http://schemas.openxmlformats.org/drawingml/2006/main" xmlns:r="http://schemas.openxmlformats.org/officeDocument/2006/relationships" xmlns:p="http://schemas.openxmlformats.org/presentationml/2006/main">
  <p:tag name="EE4P_AGENDAWIZARD" val="item_367414a1-98bb-4daf-abd4-ce0f55e24f96_Topic"/>
  <p:tag name="EE4P_AGENDAWIZARD_CONTENT" val="/Depth Refinement"/>
  <p:tag name="EE4P_AGENDAWIZARD_PROPERTIES" val="77.00465/317.7736/209.2739/31.50472"/>
</p:tagLst>
</file>

<file path=ppt/tags/tag963.xml><?xml version="1.0" encoding="utf-8"?>
<p:tagLst xmlns:a="http://schemas.openxmlformats.org/drawingml/2006/main" xmlns:r="http://schemas.openxmlformats.org/officeDocument/2006/relationships" xmlns:p="http://schemas.openxmlformats.org/presentationml/2006/main">
  <p:tag name="EE4P_AGENDAWIZARD" val="item_367414a1-98bb-4daf-abd4-ce0f55e24f96_ItemNo"/>
  <p:tag name="EE4P_AGENDAWIZARD_CONTENT" val="/6"/>
  <p:tag name="EE4P_AGENDAWIZARD_PROPERTIES" val="40.49992/317.7736/31.50472/31.50472"/>
</p:tagLst>
</file>

<file path=ppt/tags/tag964.xml><?xml version="1.0" encoding="utf-8"?>
<p:tagLst xmlns:a="http://schemas.openxmlformats.org/drawingml/2006/main" xmlns:r="http://schemas.openxmlformats.org/officeDocument/2006/relationships" xmlns:p="http://schemas.openxmlformats.org/presentationml/2006/main">
  <p:tag name="EE4P_AGENDAWIZARD" val="item_32d3aa07-6672-440b-8b0e-154b20e8bc62_Element"/>
</p:tagLst>
</file>

<file path=ppt/tags/tag965.xml><?xml version="1.0" encoding="utf-8"?>
<p:tagLst xmlns:a="http://schemas.openxmlformats.org/drawingml/2006/main" xmlns:r="http://schemas.openxmlformats.org/officeDocument/2006/relationships" xmlns:p="http://schemas.openxmlformats.org/presentationml/2006/main">
  <p:tag name="EE4P_AGENDAWIZARD" val="item_32d3aa07-6672-440b-8b0e-154b20e8bc62_PageNo"/>
  <p:tag name="EE4P_AGENDAWIZARD_PROPERTIES" val="904.8554/281.2689/8.45685/31.50472"/>
  <p:tag name="EE4P_AGENDAWIZARD_CONTENT" val="/85"/>
</p:tagLst>
</file>

<file path=ppt/tags/tag966.xml><?xml version="1.0" encoding="utf-8"?>
<p:tagLst xmlns:a="http://schemas.openxmlformats.org/drawingml/2006/main" xmlns:r="http://schemas.openxmlformats.org/officeDocument/2006/relationships" xmlns:p="http://schemas.openxmlformats.org/presentationml/2006/main">
  <p:tag name="EE4P_AGENDAWIZARD" val="item_32d3aa07-6672-440b-8b0e-154b20e8bc62_Topic"/>
  <p:tag name="EE4P_AGENDAWIZARD_CONTENT" val="/Depth Estimation"/>
  <p:tag name="EE4P_AGENDAWIZARD_PROPERTIES" val="77.00465/281.2689/209.2739/31.50472"/>
</p:tagLst>
</file>

<file path=ppt/tags/tag967.xml><?xml version="1.0" encoding="utf-8"?>
<p:tagLst xmlns:a="http://schemas.openxmlformats.org/drawingml/2006/main" xmlns:r="http://schemas.openxmlformats.org/officeDocument/2006/relationships" xmlns:p="http://schemas.openxmlformats.org/presentationml/2006/main">
  <p:tag name="EE4P_AGENDAWIZARD" val="item_32d3aa07-6672-440b-8b0e-154b20e8bc62_ItemNo"/>
  <p:tag name="EE4P_AGENDAWIZARD_CONTENT" val="/5"/>
  <p:tag name="EE4P_AGENDAWIZARD_PROPERTIES" val="40.49992/281.2689/31.50472/31.50472"/>
</p:tagLst>
</file>

<file path=ppt/tags/tag968.xml><?xml version="1.0" encoding="utf-8"?>
<p:tagLst xmlns:a="http://schemas.openxmlformats.org/drawingml/2006/main" xmlns:r="http://schemas.openxmlformats.org/officeDocument/2006/relationships" xmlns:p="http://schemas.openxmlformats.org/presentationml/2006/main">
  <p:tag name="EE4P_AGENDAWIZARD" val="item_dd645ab7-4035-4779-8b5e-cd8169044bc1_PageNo"/>
  <p:tag name="EE4P_AGENDAWIZARD_PROPERTIES" val="904.8554/244.7642/8.45685/31.50472"/>
  <p:tag name="EE4P_AGENDAWIZARD_CONTENT" val="/82"/>
</p:tagLst>
</file>

<file path=ppt/tags/tag969.xml><?xml version="1.0" encoding="utf-8"?>
<p:tagLst xmlns:a="http://schemas.openxmlformats.org/drawingml/2006/main" xmlns:r="http://schemas.openxmlformats.org/officeDocument/2006/relationships" xmlns:p="http://schemas.openxmlformats.org/presentationml/2006/main">
  <p:tag name="EE4P_AGENDAWIZARD" val="item_dd645ab7-4035-4779-8b5e-cd8169044bc1_Topic"/>
  <p:tag name="EE4P_AGENDAWIZARD_CONTENT" val="/Iterative Update"/>
  <p:tag name="EE4P_AGENDAWIZARD_PROPERTIES" val="77.00465/244.7642/209.2739/31.50472"/>
</p:tagLst>
</file>

<file path=ppt/tags/tag97.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970.xml><?xml version="1.0" encoding="utf-8"?>
<p:tagLst xmlns:a="http://schemas.openxmlformats.org/drawingml/2006/main" xmlns:r="http://schemas.openxmlformats.org/officeDocument/2006/relationships" xmlns:p="http://schemas.openxmlformats.org/presentationml/2006/main">
  <p:tag name="EE4P_AGENDAWIZARD" val="item_dd645ab7-4035-4779-8b5e-cd8169044bc1_ItemNo"/>
  <p:tag name="EE4P_AGENDAWIZARD_CONTENT" val="/4"/>
  <p:tag name="EE4P_AGENDAWIZARD_PROPERTIES" val="40.49992/244.7642/31.50472/31.50472"/>
</p:tagLst>
</file>

<file path=ppt/tags/tag971.xml><?xml version="1.0" encoding="utf-8"?>
<p:tagLst xmlns:a="http://schemas.openxmlformats.org/drawingml/2006/main" xmlns:r="http://schemas.openxmlformats.org/officeDocument/2006/relationships" xmlns:p="http://schemas.openxmlformats.org/presentationml/2006/main">
  <p:tag name="EE4P_AGENDAWIZARD" val="item_63170358-5ea2-48e8-9c61-8241873dffb5_PageNo"/>
  <p:tag name="EE4P_AGENDAWIZARD_PROPERTIES" val="904.8554/208.2594/8.45685/31.50472"/>
  <p:tag name="EE4P_AGENDAWIZARD_CONTENT" val="/69"/>
</p:tagLst>
</file>

<file path=ppt/tags/tag972.xml><?xml version="1.0" encoding="utf-8"?>
<p:tagLst xmlns:a="http://schemas.openxmlformats.org/drawingml/2006/main" xmlns:r="http://schemas.openxmlformats.org/officeDocument/2006/relationships" xmlns:p="http://schemas.openxmlformats.org/presentationml/2006/main">
  <p:tag name="EE4P_AGENDAWIZARD" val="item_63170358-5ea2-48e8-9c61-8241873dffb5_Topic"/>
  <p:tag name="EE4P_AGENDAWIZARD_CONTENT" val="/Cost Volume Regularization"/>
  <p:tag name="EE4P_AGENDAWIZARD_PROPERTIES" val="77.00465/208.2594/209.2739/31.50472"/>
</p:tagLst>
</file>

<file path=ppt/tags/tag973.xml><?xml version="1.0" encoding="utf-8"?>
<p:tagLst xmlns:a="http://schemas.openxmlformats.org/drawingml/2006/main" xmlns:r="http://schemas.openxmlformats.org/officeDocument/2006/relationships" xmlns:p="http://schemas.openxmlformats.org/presentationml/2006/main">
  <p:tag name="EE4P_AGENDAWIZARD" val="item_63170358-5ea2-48e8-9c61-8241873dffb5_ItemNo"/>
  <p:tag name="EE4P_AGENDAWIZARD_CONTENT" val="/3"/>
  <p:tag name="EE4P_AGENDAWIZARD_PROPERTIES" val="40.49992/208.2594/31.50472/31.50472"/>
</p:tagLst>
</file>

<file path=ppt/tags/tag974.xml><?xml version="1.0" encoding="utf-8"?>
<p:tagLst xmlns:a="http://schemas.openxmlformats.org/drawingml/2006/main" xmlns:r="http://schemas.openxmlformats.org/officeDocument/2006/relationships" xmlns:p="http://schemas.openxmlformats.org/presentationml/2006/main">
  <p:tag name="EE4P_AGENDAWIZARD" val="item_6412c2ba-59e4-4aad-b054-b567368bc5b3_PageNo"/>
  <p:tag name="EE4P_AGENDAWIZARD_PROPERTIES" val="904.8554/171.7547/8.45685/31.50472"/>
  <p:tag name="EE4P_AGENDAWIZARD_CONTENT" val="/65"/>
</p:tagLst>
</file>

<file path=ppt/tags/tag975.xml><?xml version="1.0" encoding="utf-8"?>
<p:tagLst xmlns:a="http://schemas.openxmlformats.org/drawingml/2006/main" xmlns:r="http://schemas.openxmlformats.org/officeDocument/2006/relationships" xmlns:p="http://schemas.openxmlformats.org/presentationml/2006/main">
  <p:tag name="EE4P_AGENDAWIZARD" val="item_6412c2ba-59e4-4aad-b054-b567368bc5b3_Topic"/>
  <p:tag name="EE4P_AGENDAWIZARD_CONTENT" val="/Cost Volume Construction"/>
  <p:tag name="EE4P_AGENDAWIZARD_PROPERTIES" val="77.00465/171.7547/209.2739/31.50472"/>
</p:tagLst>
</file>

<file path=ppt/tags/tag976.xml><?xml version="1.0" encoding="utf-8"?>
<p:tagLst xmlns:a="http://schemas.openxmlformats.org/drawingml/2006/main" xmlns:r="http://schemas.openxmlformats.org/officeDocument/2006/relationships" xmlns:p="http://schemas.openxmlformats.org/presentationml/2006/main">
  <p:tag name="EE4P_AGENDAWIZARD" val="item_6412c2ba-59e4-4aad-b054-b567368bc5b3_ItemNo"/>
  <p:tag name="EE4P_AGENDAWIZARD_CONTENT" val="/2"/>
  <p:tag name="EE4P_AGENDAWIZARD_PROPERTIES" val="40.49992/171.7547/31.50472/31.50472"/>
</p:tagLst>
</file>

<file path=ppt/tags/tag977.xml><?xml version="1.0" encoding="utf-8"?>
<p:tagLst xmlns:a="http://schemas.openxmlformats.org/drawingml/2006/main" xmlns:r="http://schemas.openxmlformats.org/officeDocument/2006/relationships" xmlns:p="http://schemas.openxmlformats.org/presentationml/2006/main">
  <p:tag name="EE4P_AGENDAWIZARD" val="item_19cadcda-82f0-4182-9304-70f95c9418d5_PageNo"/>
  <p:tag name="EE4P_AGENDAWIZARD_PROPERTIES" val="904.8554/135.25/8.45685/31.50472"/>
  <p:tag name="EE4P_AGENDAWIZARD_CONTENT" val="/63"/>
</p:tagLst>
</file>

<file path=ppt/tags/tag978.xml><?xml version="1.0" encoding="utf-8"?>
<p:tagLst xmlns:a="http://schemas.openxmlformats.org/drawingml/2006/main" xmlns:r="http://schemas.openxmlformats.org/officeDocument/2006/relationships" xmlns:p="http://schemas.openxmlformats.org/presentationml/2006/main">
  <p:tag name="EE4P_AGENDAWIZARD" val="item_19cadcda-82f0-4182-9304-70f95c9418d5_Topic"/>
  <p:tag name="EE4P_AGENDAWIZARD_CONTENT" val="/Feature Extraction"/>
  <p:tag name="EE4P_AGENDAWIZARD_PROPERTIES" val="77.00465/135.25/209.2739/31.50472"/>
</p:tagLst>
</file>

<file path=ppt/tags/tag979.xml><?xml version="1.0" encoding="utf-8"?>
<p:tagLst xmlns:a="http://schemas.openxmlformats.org/drawingml/2006/main" xmlns:r="http://schemas.openxmlformats.org/officeDocument/2006/relationships" xmlns:p="http://schemas.openxmlformats.org/presentationml/2006/main">
  <p:tag name="EE4P_AGENDAWIZARD" val="item_19cadcda-82f0-4182-9304-70f95c9418d5_ItemNo"/>
  <p:tag name="EE4P_AGENDAWIZARD_CONTENT" val="/1"/>
  <p:tag name="EE4P_AGENDAWIZARD_PROPERTIES" val="40.49992/135.25/31.50472/31.50472"/>
</p:tagLst>
</file>

<file path=ppt/tags/tag9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80.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98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82.xml><?xml version="1.0" encoding="utf-8"?>
<p:tagLst xmlns:a="http://schemas.openxmlformats.org/drawingml/2006/main" xmlns:r="http://schemas.openxmlformats.org/officeDocument/2006/relationships" xmlns:p="http://schemas.openxmlformats.org/presentationml/2006/main">
  <p:tag name="EE4P_TEMPLATESTYLE" val="5"/>
</p:tagLst>
</file>

<file path=ppt/tags/tag98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84.xml><?xml version="1.0" encoding="utf-8"?>
<p:tagLst xmlns:a="http://schemas.openxmlformats.org/drawingml/2006/main" xmlns:r="http://schemas.openxmlformats.org/officeDocument/2006/relationships" xmlns:p="http://schemas.openxmlformats.org/presentationml/2006/main">
  <p:tag name="EE4P_TEMPLATESTYLE" val="5"/>
</p:tagLst>
</file>

<file path=ppt/tags/tag985.xml><?xml version="1.0" encoding="utf-8"?>
<p:tagLst xmlns:a="http://schemas.openxmlformats.org/drawingml/2006/main" xmlns:r="http://schemas.openxmlformats.org/officeDocument/2006/relationships" xmlns:p="http://schemas.openxmlformats.org/presentationml/2006/main">
  <p:tag name="EE4P_SLIDEID" val="367414a1-98bb-4daf-abd4-ce0f55e24f96"/>
</p:tagLst>
</file>

<file path=ppt/tags/tag986.xml><?xml version="1.0" encoding="utf-8"?>
<p:tagLst xmlns:a="http://schemas.openxmlformats.org/drawingml/2006/main" xmlns:r="http://schemas.openxmlformats.org/officeDocument/2006/relationships" xmlns:p="http://schemas.openxmlformats.org/presentationml/2006/main">
  <p:tag name="EE4P_AGENDAWIZARD" val="item_f906fac7-a5d1-4b41-860f-8337785e341a_PageNo"/>
  <p:tag name="EE4P_AGENDAWIZARD_PROPERTIES" val="904.8554/390.7831/8.45685/31.50472"/>
  <p:tag name="EE4P_AGENDAWIZARD_CONTENT" val="/92"/>
</p:tagLst>
</file>

<file path=ppt/tags/tag987.xml><?xml version="1.0" encoding="utf-8"?>
<p:tagLst xmlns:a="http://schemas.openxmlformats.org/drawingml/2006/main" xmlns:r="http://schemas.openxmlformats.org/officeDocument/2006/relationships" xmlns:p="http://schemas.openxmlformats.org/presentationml/2006/main">
  <p:tag name="EE4P_AGENDAWIZARD" val="item_f906fac7-a5d1-4b41-860f-8337785e341a_Topic"/>
  <p:tag name="EE4P_AGENDAWIZARD_CONTENT" val="/Loss Function"/>
  <p:tag name="EE4P_AGENDAWIZARD_PROPERTIES" val="77.00465/390.7831/209.2739/31.50472"/>
</p:tagLst>
</file>

<file path=ppt/tags/tag988.xml><?xml version="1.0" encoding="utf-8"?>
<p:tagLst xmlns:a="http://schemas.openxmlformats.org/drawingml/2006/main" xmlns:r="http://schemas.openxmlformats.org/officeDocument/2006/relationships" xmlns:p="http://schemas.openxmlformats.org/presentationml/2006/main">
  <p:tag name="EE4P_AGENDAWIZARD" val="item_f906fac7-a5d1-4b41-860f-8337785e341a_ItemNo"/>
  <p:tag name="EE4P_AGENDAWIZARD_CONTENT" val="/8"/>
  <p:tag name="EE4P_AGENDAWIZARD_PROPERTIES" val="40.49992/390.7831/31.50472/31.50472"/>
</p:tagLst>
</file>

<file path=ppt/tags/tag989.xml><?xml version="1.0" encoding="utf-8"?>
<p:tagLst xmlns:a="http://schemas.openxmlformats.org/drawingml/2006/main" xmlns:r="http://schemas.openxmlformats.org/officeDocument/2006/relationships" xmlns:p="http://schemas.openxmlformats.org/presentationml/2006/main">
  <p:tag name="EE4P_AGENDAWIZARD" val="item_a4f8fe52-eb03-4a64-a899-36dca659d9d3_PageNo"/>
  <p:tag name="EE4P_AGENDAWIZARD_PROPERTIES" val="904.8554/354.2784/8.45685/31.5048"/>
  <p:tag name="EE4P_AGENDAWIZARD_CONTENT" val="/90"/>
</p:tagLst>
</file>

<file path=ppt/tags/tag9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90.xml><?xml version="1.0" encoding="utf-8"?>
<p:tagLst xmlns:a="http://schemas.openxmlformats.org/drawingml/2006/main" xmlns:r="http://schemas.openxmlformats.org/officeDocument/2006/relationships" xmlns:p="http://schemas.openxmlformats.org/presentationml/2006/main">
  <p:tag name="EE4P_AGENDAWIZARD" val="item_a4f8fe52-eb03-4a64-a899-36dca659d9d3_Topic"/>
  <p:tag name="EE4P_AGENDAWIZARD_CONTENT" val="/Confidence Estimation"/>
  <p:tag name="EE4P_AGENDAWIZARD_PROPERTIES" val="77.00465/354.2784/209.2739/31.5048"/>
</p:tagLst>
</file>

<file path=ppt/tags/tag991.xml><?xml version="1.0" encoding="utf-8"?>
<p:tagLst xmlns:a="http://schemas.openxmlformats.org/drawingml/2006/main" xmlns:r="http://schemas.openxmlformats.org/officeDocument/2006/relationships" xmlns:p="http://schemas.openxmlformats.org/presentationml/2006/main">
  <p:tag name="EE4P_AGENDAWIZARD" val="item_a4f8fe52-eb03-4a64-a899-36dca659d9d3_ItemNo"/>
  <p:tag name="EE4P_AGENDAWIZARD_CONTENT" val="/7"/>
  <p:tag name="EE4P_AGENDAWIZARD_PROPERTIES" val="40.49992/354.2784/31.50472/31.5048"/>
</p:tagLst>
</file>

<file path=ppt/tags/tag992.xml><?xml version="1.0" encoding="utf-8"?>
<p:tagLst xmlns:a="http://schemas.openxmlformats.org/drawingml/2006/main" xmlns:r="http://schemas.openxmlformats.org/officeDocument/2006/relationships" xmlns:p="http://schemas.openxmlformats.org/presentationml/2006/main">
  <p:tag name="EE4P_AGENDAWIZARD" val="item_367414a1-98bb-4daf-abd4-ce0f55e24f96_Element"/>
</p:tagLst>
</file>

<file path=ppt/tags/tag993.xml><?xml version="1.0" encoding="utf-8"?>
<p:tagLst xmlns:a="http://schemas.openxmlformats.org/drawingml/2006/main" xmlns:r="http://schemas.openxmlformats.org/officeDocument/2006/relationships" xmlns:p="http://schemas.openxmlformats.org/presentationml/2006/main">
  <p:tag name="EE4P_AGENDAWIZARD" val="item_367414a1-98bb-4daf-abd4-ce0f55e24f96_PageNo"/>
  <p:tag name="EE4P_AGENDAWIZARD_PROPERTIES" val="904.8554/317.7736/8.45685/31.50472"/>
  <p:tag name="EE4P_AGENDAWIZARD_CONTENT" val="/88"/>
</p:tagLst>
</file>

<file path=ppt/tags/tag994.xml><?xml version="1.0" encoding="utf-8"?>
<p:tagLst xmlns:a="http://schemas.openxmlformats.org/drawingml/2006/main" xmlns:r="http://schemas.openxmlformats.org/officeDocument/2006/relationships" xmlns:p="http://schemas.openxmlformats.org/presentationml/2006/main">
  <p:tag name="EE4P_AGENDAWIZARD" val="item_367414a1-98bb-4daf-abd4-ce0f55e24f96_Topic"/>
  <p:tag name="EE4P_AGENDAWIZARD_CONTENT" val="/Depth Refinement"/>
  <p:tag name="EE4P_AGENDAWIZARD_PROPERTIES" val="77.00465/317.7736/209.2739/31.50472"/>
</p:tagLst>
</file>

<file path=ppt/tags/tag995.xml><?xml version="1.0" encoding="utf-8"?>
<p:tagLst xmlns:a="http://schemas.openxmlformats.org/drawingml/2006/main" xmlns:r="http://schemas.openxmlformats.org/officeDocument/2006/relationships" xmlns:p="http://schemas.openxmlformats.org/presentationml/2006/main">
  <p:tag name="EE4P_AGENDAWIZARD" val="item_367414a1-98bb-4daf-abd4-ce0f55e24f96_ItemNo"/>
  <p:tag name="EE4P_AGENDAWIZARD_CONTENT" val="/6"/>
  <p:tag name="EE4P_AGENDAWIZARD_PROPERTIES" val="40.49992/317.7736/31.50472/31.50472"/>
</p:tagLst>
</file>

<file path=ppt/tags/tag996.xml><?xml version="1.0" encoding="utf-8"?>
<p:tagLst xmlns:a="http://schemas.openxmlformats.org/drawingml/2006/main" xmlns:r="http://schemas.openxmlformats.org/officeDocument/2006/relationships" xmlns:p="http://schemas.openxmlformats.org/presentationml/2006/main">
  <p:tag name="EE4P_AGENDAWIZARD" val="item_32d3aa07-6672-440b-8b0e-154b20e8bc62_PageNo"/>
  <p:tag name="EE4P_AGENDAWIZARD_PROPERTIES" val="904.8554/281.2689/8.45685/31.50472"/>
  <p:tag name="EE4P_AGENDAWIZARD_CONTENT" val="/85"/>
</p:tagLst>
</file>

<file path=ppt/tags/tag997.xml><?xml version="1.0" encoding="utf-8"?>
<p:tagLst xmlns:a="http://schemas.openxmlformats.org/drawingml/2006/main" xmlns:r="http://schemas.openxmlformats.org/officeDocument/2006/relationships" xmlns:p="http://schemas.openxmlformats.org/presentationml/2006/main">
  <p:tag name="EE4P_AGENDAWIZARD" val="item_32d3aa07-6672-440b-8b0e-154b20e8bc62_Topic"/>
  <p:tag name="EE4P_AGENDAWIZARD_CONTENT" val="/Depth Estimation"/>
  <p:tag name="EE4P_AGENDAWIZARD_PROPERTIES" val="77.00465/281.2689/209.2739/31.50472"/>
</p:tagLst>
</file>

<file path=ppt/tags/tag998.xml><?xml version="1.0" encoding="utf-8"?>
<p:tagLst xmlns:a="http://schemas.openxmlformats.org/drawingml/2006/main" xmlns:r="http://schemas.openxmlformats.org/officeDocument/2006/relationships" xmlns:p="http://schemas.openxmlformats.org/presentationml/2006/main">
  <p:tag name="EE4P_AGENDAWIZARD" val="item_32d3aa07-6672-440b-8b0e-154b20e8bc62_ItemNo"/>
  <p:tag name="EE4P_AGENDAWIZARD_CONTENT" val="/5"/>
  <p:tag name="EE4P_AGENDAWIZARD_PROPERTIES" val="40.49992/281.2689/31.50472/31.50472"/>
</p:tagLst>
</file>

<file path=ppt/tags/tag999.xml><?xml version="1.0" encoding="utf-8"?>
<p:tagLst xmlns:a="http://schemas.openxmlformats.org/drawingml/2006/main" xmlns:r="http://schemas.openxmlformats.org/officeDocument/2006/relationships" xmlns:p="http://schemas.openxmlformats.org/presentationml/2006/main">
  <p:tag name="EE4P_AGENDAWIZARD" val="item_dd645ab7-4035-4779-8b5e-cd8169044bc1_PageNo"/>
  <p:tag name="EE4P_AGENDAWIZARD_PROPERTIES" val="904.8554/244.7642/8.45685/31.50472"/>
  <p:tag name="EE4P_AGENDAWIZARD_CONTENT" val="/82"/>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15000"/>
          </a:schemeClr>
        </a:lnRef>
        <a:fillRef idx="1">
          <a:schemeClr val="accent1"/>
        </a:fillRef>
        <a:effectRef idx="0">
          <a:schemeClr val="accent1"/>
        </a:effectRef>
        <a:fontRef idx="minor">
          <a:schemeClr val="lt1"/>
        </a:fontRef>
      </a:style>
    </a:spDef>
    <a:lnDef>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6580</TotalTime>
  <Words>17037</Words>
  <Application>Microsoft Office PowerPoint</Application>
  <PresentationFormat>宽屏</PresentationFormat>
  <Paragraphs>1598</Paragraphs>
  <Slides>144</Slides>
  <Notes>0</Notes>
  <HiddenSlides>0</HiddenSlides>
  <MMClips>0</MMClips>
  <ScaleCrop>false</ScaleCrop>
  <HeadingPairs>
    <vt:vector size="8" baseType="variant">
      <vt:variant>
        <vt:lpstr>已用的字体</vt:lpstr>
      </vt:variant>
      <vt:variant>
        <vt:i4>7</vt:i4>
      </vt:variant>
      <vt:variant>
        <vt:lpstr>主题</vt:lpstr>
      </vt:variant>
      <vt:variant>
        <vt:i4>1</vt:i4>
      </vt:variant>
      <vt:variant>
        <vt:lpstr>嵌入 OLE 服务器</vt:lpstr>
      </vt:variant>
      <vt:variant>
        <vt:i4>1</vt:i4>
      </vt:variant>
      <vt:variant>
        <vt:lpstr>幻灯片标题</vt:lpstr>
      </vt:variant>
      <vt:variant>
        <vt:i4>144</vt:i4>
      </vt:variant>
    </vt:vector>
  </HeadingPairs>
  <TitlesOfParts>
    <vt:vector size="153" baseType="lpstr">
      <vt:lpstr>等线</vt:lpstr>
      <vt:lpstr>等线 Light</vt:lpstr>
      <vt:lpstr>Arial</vt:lpstr>
      <vt:lpstr>Cambria Math</vt:lpstr>
      <vt:lpstr>Montserrat</vt:lpstr>
      <vt:lpstr>Times New Roman</vt:lpstr>
      <vt:lpstr>Wingdings</vt:lpstr>
      <vt:lpstr>Office 主题​​</vt:lpstr>
      <vt:lpstr>think-cell 幻灯片</vt:lpstr>
      <vt:lpstr>PowerPoint 演示文稿</vt:lpstr>
      <vt:lpstr>MVS</vt:lpstr>
      <vt:lpstr>MVS</vt:lpstr>
      <vt:lpstr>MVS</vt:lpstr>
      <vt:lpstr>Binocular Vision</vt:lpstr>
      <vt:lpstr>PowerPoint 演示文稿</vt:lpstr>
      <vt:lpstr>Active &amp; Passive Method</vt:lpstr>
      <vt:lpstr>Traditional MVS</vt:lpstr>
      <vt:lpstr>Traditional MVS Problem</vt:lpstr>
      <vt:lpstr>Learning Based Methods</vt:lpstr>
      <vt:lpstr>PowerPoint 演示文稿</vt:lpstr>
      <vt:lpstr>PowerPoint 演示文稿</vt:lpstr>
      <vt:lpstr>MVS</vt:lpstr>
      <vt:lpstr>PowerPoint 演示文稿</vt:lpstr>
      <vt:lpstr>Preliminaries</vt:lpstr>
      <vt:lpstr>Camera Calibration</vt:lpstr>
      <vt:lpstr>Camera Calibration—相机参数矩阵的作用</vt:lpstr>
      <vt:lpstr>Camera Calibration—SfM(COLMAP)</vt:lpstr>
      <vt:lpstr>Camera Calibration—SfM(COLMAP)</vt:lpstr>
      <vt:lpstr>Camera Calibration—PnP问题</vt:lpstr>
      <vt:lpstr>Camera Calibration—PnP问题—DLT法</vt:lpstr>
      <vt:lpstr>Camera Calibration—PnP问题—DLT法</vt:lpstr>
      <vt:lpstr>Camera Calibration—PnP问题—P3P法</vt:lpstr>
      <vt:lpstr>Camera Calibration—PnP问题—P3P法</vt:lpstr>
      <vt:lpstr>Camera Calibration—三角化</vt:lpstr>
      <vt:lpstr>Camera Calibration—三角化</vt:lpstr>
      <vt:lpstr>Camera Calibration—三角化</vt:lpstr>
      <vt:lpstr>Camera Calibration—三角化</vt:lpstr>
      <vt:lpstr>Camera Calibration—三角化</vt:lpstr>
      <vt:lpstr>Camera Calibration—对极约束</vt:lpstr>
      <vt:lpstr>Camera Calibration—对极约束</vt:lpstr>
      <vt:lpstr>Camera Calibration—对极约束</vt:lpstr>
      <vt:lpstr>Camera Calibration—对极约束</vt:lpstr>
      <vt:lpstr>Preliminaries</vt:lpstr>
      <vt:lpstr>View Selection</vt:lpstr>
      <vt:lpstr>View Selection</vt:lpstr>
      <vt:lpstr>Preliminaries</vt:lpstr>
      <vt:lpstr>Plane Sweep</vt:lpstr>
      <vt:lpstr>Plane Sweep</vt:lpstr>
      <vt:lpstr>Plane Sweep</vt:lpstr>
      <vt:lpstr>Plane Sweep—深度公式的推导—思路1</vt:lpstr>
      <vt:lpstr>Plane Sweep—深度公式的推导—思路2</vt:lpstr>
      <vt:lpstr>Plane Sweep—Homography</vt:lpstr>
      <vt:lpstr>Plane Sweep—Homography</vt:lpstr>
      <vt:lpstr>Multi-view Depth Estimation with Plane Sweep</vt:lpstr>
      <vt:lpstr>Multi-view Depth Estimation with Plane Sweep</vt:lpstr>
      <vt:lpstr>Multi-view Depth Estimation with Plane Sweep</vt:lpstr>
      <vt:lpstr>Preliminaries</vt:lpstr>
      <vt:lpstr>Depth Fusion</vt:lpstr>
      <vt:lpstr>Depth Fusion—TSDF</vt:lpstr>
      <vt:lpstr>Depth Fusion</vt:lpstr>
      <vt:lpstr>Preliminaries</vt:lpstr>
      <vt:lpstr>Datasets and Benchmarks</vt:lpstr>
      <vt:lpstr>Datasets and Benchmarks</vt:lpstr>
      <vt:lpstr>Preliminaries</vt:lpstr>
      <vt:lpstr>Evaluation Metrics</vt:lpstr>
      <vt:lpstr>Evaluation Metrics—2D Metrics</vt:lpstr>
      <vt:lpstr>Evaluation Metrics—2D Metrics</vt:lpstr>
      <vt:lpstr>MVS</vt:lpstr>
      <vt:lpstr>Depth Estimation</vt:lpstr>
      <vt:lpstr>MVS</vt:lpstr>
      <vt:lpstr>Supervised Method with Depth Estimation</vt:lpstr>
      <vt:lpstr>Supervised Depth Estimation</vt:lpstr>
      <vt:lpstr>Feature Extraction</vt:lpstr>
      <vt:lpstr>Supervised Depth Estimation</vt:lpstr>
      <vt:lpstr>Cost Volume Construction (Homography Warping)</vt:lpstr>
      <vt:lpstr>Cost Volume Construction—Online MVS</vt:lpstr>
      <vt:lpstr>Cost Volume Construction—Offline MVS</vt:lpstr>
      <vt:lpstr>Supervised Depth Estimation</vt:lpstr>
      <vt:lpstr>Cost Volume Regularization</vt:lpstr>
      <vt:lpstr>Cost Volume Regularization—3D CNN</vt:lpstr>
      <vt:lpstr>Cost Volume Regularization—3D CNN</vt:lpstr>
      <vt:lpstr>Cost Volume Regularization</vt:lpstr>
      <vt:lpstr>Cost Volume Regularization—DSC-MVSNet</vt:lpstr>
      <vt:lpstr>Cost Volume Regularization—Online MVS</vt:lpstr>
      <vt:lpstr>Cost Volume Regularization—Online MVS</vt:lpstr>
      <vt:lpstr>Cost Volume Regularization—Offline MVS</vt:lpstr>
      <vt:lpstr>Cost Volume Regularization—Offline MVS</vt:lpstr>
      <vt:lpstr>Cost Volume Regularization—Offline MVS</vt:lpstr>
      <vt:lpstr>Cost Volume Regularization—Offline MVS</vt:lpstr>
      <vt:lpstr>Cost Volume Regularization—Offline MVS</vt:lpstr>
      <vt:lpstr>Supervised Depth Estimation</vt:lpstr>
      <vt:lpstr>Iterative Update</vt:lpstr>
      <vt:lpstr>Iterative Update</vt:lpstr>
      <vt:lpstr>Supervised Depth Estimation</vt:lpstr>
      <vt:lpstr>Depth Estimation—Online MVS</vt:lpstr>
      <vt:lpstr>Depth Estimation—Offline MVS</vt:lpstr>
      <vt:lpstr>Supervised Depth Estimation</vt:lpstr>
      <vt:lpstr>Depth Refinement</vt:lpstr>
      <vt:lpstr>Supervised Depth Estimation</vt:lpstr>
      <vt:lpstr>Confidence Estimation</vt:lpstr>
      <vt:lpstr>Supervised Depth Estimation</vt:lpstr>
      <vt:lpstr>Loss Function—Online MVS</vt:lpstr>
      <vt:lpstr>Loss Function—Offline MVS</vt:lpstr>
      <vt:lpstr>MVS</vt:lpstr>
      <vt:lpstr>Unsupervised &amp; Semi-supervised Methods with Depth Estimation</vt:lpstr>
      <vt:lpstr>Unsupervised &amp; Semi-supervised Depth Estimation</vt:lpstr>
      <vt:lpstr>Photometric Consistency Assumption</vt:lpstr>
      <vt:lpstr>Photometric Consistency Assumption</vt:lpstr>
      <vt:lpstr>Unsupervised &amp; Semi-supervised Depth Estimation</vt:lpstr>
      <vt:lpstr>End-to-end Unsupervised Methods</vt:lpstr>
      <vt:lpstr>Unsupervised &amp; Semi-supervised Depth Estimation</vt:lpstr>
      <vt:lpstr>Multi-stage Unsupervised Methods</vt:lpstr>
      <vt:lpstr>Unsupervised &amp; Semi-supervised Depth Estimation</vt:lpstr>
      <vt:lpstr>Semi-supervised Methods</vt:lpstr>
      <vt:lpstr>MVS</vt:lpstr>
      <vt:lpstr>Learning-based MVS without Depth Estimation</vt:lpstr>
      <vt:lpstr>None Depth Estimation</vt:lpstr>
      <vt:lpstr>Voxel-based Methods</vt:lpstr>
      <vt:lpstr>None Depth Estimation</vt:lpstr>
      <vt:lpstr>NeRF-based Methods</vt:lpstr>
      <vt:lpstr>NeRF-based Methods</vt:lpstr>
      <vt:lpstr>None Depth Estimation</vt:lpstr>
      <vt:lpstr>3D Gaussian Splatting-based Methods</vt:lpstr>
      <vt:lpstr>3D Gaussian Splatting-based Methods</vt:lpstr>
      <vt:lpstr>None Depth Estimation</vt:lpstr>
      <vt:lpstr>Large Feed-forward Methods</vt:lpstr>
      <vt:lpstr>MVS</vt:lpstr>
      <vt:lpstr>Discussions</vt:lpstr>
      <vt:lpstr>Supervised Online MVS with Depth Estimation</vt:lpstr>
      <vt:lpstr>Supervised Online MVS with Depth Estimation</vt:lpstr>
      <vt:lpstr>Discussions</vt:lpstr>
      <vt:lpstr>Supervised Offline MVS with Depth Estimation</vt:lpstr>
      <vt:lpstr>Supervised Offline MVS with Depth Estimation —Benchmark Performance</vt:lpstr>
      <vt:lpstr>Supervised Offline MVS with Depth Estimation —Memory Consumption and Run-time</vt:lpstr>
      <vt:lpstr>Supervised Offline MVS with Depth Estimation —Memory Consumption and Run-time</vt:lpstr>
      <vt:lpstr>Discussions</vt:lpstr>
      <vt:lpstr>Unsupervised MVS with Depth Estimation</vt:lpstr>
      <vt:lpstr>Unsupervised MVS with Depth Estimation</vt:lpstr>
      <vt:lpstr>Discussions</vt:lpstr>
      <vt:lpstr>Learning-based MVS without Depth Estimation —Voxel-based Methods</vt:lpstr>
      <vt:lpstr>Learning-based MVS without Depth Estimation —NeRF-based Methods</vt:lpstr>
      <vt:lpstr>Learning-based MVS without Depth Estimation —3D Gaussian Splatting-based Methods</vt:lpstr>
      <vt:lpstr>Learning-based MVS without Depth Estimation —Large Feed-forward Methods</vt:lpstr>
      <vt:lpstr>Discussions</vt:lpstr>
      <vt:lpstr>Future Research Directions —Datasets and Benchmarks</vt:lpstr>
      <vt:lpstr>Future Research Directions —Datasets and Benchmarks</vt:lpstr>
      <vt:lpstr>Future Research Directions —View Selection</vt:lpstr>
      <vt:lpstr>Future Research Directions —Depth Fusion</vt:lpstr>
      <vt:lpstr>Future Research Directions —Features</vt:lpstr>
      <vt:lpstr>Future Research Directions —Real-time and Memory Efficient Models</vt:lpstr>
      <vt:lpstr>Future Research Directions —Prior Assistance</vt:lpstr>
      <vt:lpstr>MVS</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lizhong zhang</dc:creator>
  <cp:lastModifiedBy>lizhong zhang</cp:lastModifiedBy>
  <cp:revision>2146</cp:revision>
  <cp:lastPrinted>1999-12-31T16:00:00Z</cp:lastPrinted>
  <dcterms:created xsi:type="dcterms:W3CDTF">2024-08-29T02:15:38Z</dcterms:created>
  <dcterms:modified xsi:type="dcterms:W3CDTF">2025-01-06T12:58:00Z</dcterms:modified>
</cp:coreProperties>
</file>